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191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09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16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32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10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20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0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361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7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19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1B70-E4B5-4811-A8C4-D7C4CF224A50}" type="datetimeFigureOut">
              <a:rPr lang="tr-TR" smtClean="0"/>
              <a:t>05.06.2017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C7BE-799F-4966-9DCE-26C7A3B9D8BF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8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Yuvarlatılmış Köşeler 4"/>
          <p:cNvSpPr/>
          <p:nvPr/>
        </p:nvSpPr>
        <p:spPr>
          <a:xfrm>
            <a:off x="26757" y="5407098"/>
            <a:ext cx="2074636" cy="144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NATIONAL </a:t>
            </a:r>
            <a:r>
              <a:rPr lang="tr-TR" sz="1500" b="1" dirty="0"/>
              <a:t>/ </a:t>
            </a:r>
            <a:r>
              <a:rPr lang="en-US" sz="1500" b="1" dirty="0"/>
              <a:t>DOMESTIC </a:t>
            </a:r>
            <a:r>
              <a:rPr lang="tr-TR" sz="1500" b="1" dirty="0"/>
              <a:t>/ </a:t>
            </a:r>
            <a:r>
              <a:rPr lang="en-US" sz="1500" b="1" dirty="0"/>
              <a:t>LOCAL STANDARDS</a:t>
            </a:r>
          </a:p>
          <a:p>
            <a:pPr algn="ctr"/>
            <a:r>
              <a:rPr lang="en-US" sz="1500" b="1" dirty="0"/>
              <a:t>Plan of Action to be Int’l Team</a:t>
            </a:r>
          </a:p>
        </p:txBody>
      </p:sp>
      <p:sp>
        <p:nvSpPr>
          <p:cNvPr id="9" name="Dikdörtgen: Yuvarlatılmış Köşeler 8"/>
          <p:cNvSpPr/>
          <p:nvPr/>
        </p:nvSpPr>
        <p:spPr>
          <a:xfrm>
            <a:off x="26757" y="3604732"/>
            <a:ext cx="2074636" cy="14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00" b="1" dirty="0">
                <a:solidFill>
                  <a:schemeClr val="tx1"/>
                </a:solidFill>
              </a:rPr>
              <a:t>9.</a:t>
            </a:r>
          </a:p>
          <a:p>
            <a:pPr algn="ctr"/>
            <a:r>
              <a:rPr lang="en-US" sz="1500" b="1" dirty="0">
                <a:solidFill>
                  <a:schemeClr val="tx1"/>
                </a:solidFill>
              </a:rPr>
              <a:t>Team Field E</a:t>
            </a:r>
            <a:r>
              <a:rPr lang="tr-TR" sz="15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tr-TR" sz="1500" b="1" dirty="0">
                <a:solidFill>
                  <a:schemeClr val="tx1"/>
                </a:solidFill>
              </a:rPr>
              <a:t>(USAR Operations)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Dikdörtgen: Yuvarlatılmış Köşeler 12"/>
          <p:cNvSpPr/>
          <p:nvPr/>
        </p:nvSpPr>
        <p:spPr>
          <a:xfrm>
            <a:off x="2473685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11.</a:t>
            </a:r>
          </a:p>
          <a:p>
            <a:pPr algn="ctr"/>
            <a:r>
              <a:rPr lang="en-US" sz="1500" b="1" dirty="0"/>
              <a:t>Mentor Report to Regional Chair</a:t>
            </a:r>
            <a:endParaRPr lang="tr-TR" sz="1500" b="1" dirty="0"/>
          </a:p>
        </p:txBody>
      </p:sp>
      <p:sp>
        <p:nvSpPr>
          <p:cNvPr id="25" name="Dikdörtgen: Yuvarlatılmış Köşeler 24"/>
          <p:cNvSpPr/>
          <p:nvPr/>
        </p:nvSpPr>
        <p:spPr>
          <a:xfrm>
            <a:off x="4908689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2.</a:t>
            </a:r>
          </a:p>
          <a:p>
            <a:pPr algn="ctr"/>
            <a:r>
              <a:rPr lang="en-US" sz="1500" b="1" dirty="0"/>
              <a:t>Approval of Focal Point + Government+ Donor</a:t>
            </a:r>
          </a:p>
        </p:txBody>
      </p:sp>
      <p:sp>
        <p:nvSpPr>
          <p:cNvPr id="26" name="Dikdörtgen: Yuvarlatılmış Köşeler 25"/>
          <p:cNvSpPr/>
          <p:nvPr/>
        </p:nvSpPr>
        <p:spPr>
          <a:xfrm>
            <a:off x="2473685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8.</a:t>
            </a:r>
          </a:p>
          <a:p>
            <a:pPr algn="ctr"/>
            <a:r>
              <a:rPr lang="en-US" sz="1500" b="1" dirty="0"/>
              <a:t>Training to International Light Standards</a:t>
            </a:r>
          </a:p>
        </p:txBody>
      </p:sp>
      <p:sp>
        <p:nvSpPr>
          <p:cNvPr id="27" name="Dikdörtgen: Yuvarlatılmış Köşeler 26"/>
          <p:cNvSpPr/>
          <p:nvPr/>
        </p:nvSpPr>
        <p:spPr>
          <a:xfrm>
            <a:off x="4920613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12.</a:t>
            </a:r>
          </a:p>
          <a:p>
            <a:pPr algn="ctr"/>
            <a:r>
              <a:rPr lang="en-US" sz="1200" b="1" dirty="0"/>
              <a:t>Regional INSARAG EQ EX/CLASS-EX </a:t>
            </a:r>
          </a:p>
          <a:p>
            <a:pPr algn="ctr"/>
            <a:r>
              <a:rPr lang="en-US" sz="1200" b="1" dirty="0"/>
              <a:t>(Management/ Command Post)</a:t>
            </a:r>
          </a:p>
          <a:p>
            <a:pPr algn="ctr"/>
            <a:r>
              <a:rPr lang="en-US" sz="1200" b="1" dirty="0"/>
              <a:t>(Mentor or EXCON Checklist Feedback)</a:t>
            </a:r>
          </a:p>
        </p:txBody>
      </p:sp>
      <p:sp>
        <p:nvSpPr>
          <p:cNvPr id="29" name="Dikdörtgen: Yuvarlatılmış Köşeler 28"/>
          <p:cNvSpPr/>
          <p:nvPr/>
        </p:nvSpPr>
        <p:spPr>
          <a:xfrm>
            <a:off x="9814471" y="1802366"/>
            <a:ext cx="2074636" cy="14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00" b="1" dirty="0">
                <a:solidFill>
                  <a:schemeClr val="tx1"/>
                </a:solidFill>
              </a:rPr>
              <a:t>14.</a:t>
            </a:r>
          </a:p>
          <a:p>
            <a:pPr algn="ctr"/>
            <a:r>
              <a:rPr lang="en-US" sz="1500" b="1" dirty="0">
                <a:solidFill>
                  <a:schemeClr val="tx1"/>
                </a:solidFill>
              </a:rPr>
              <a:t>CLASS-EX </a:t>
            </a:r>
            <a:endParaRPr lang="tr-TR" sz="1500" b="1" dirty="0">
              <a:solidFill>
                <a:schemeClr val="tx1"/>
              </a:solidFill>
            </a:endParaRPr>
          </a:p>
          <a:p>
            <a:pPr algn="ctr"/>
            <a:r>
              <a:rPr lang="tr-TR" sz="1500" b="1" dirty="0">
                <a:solidFill>
                  <a:schemeClr val="tx1"/>
                </a:solidFill>
              </a:rPr>
              <a:t>(M</a:t>
            </a:r>
            <a:r>
              <a:rPr lang="en-US" sz="1500" b="1" dirty="0" err="1">
                <a:solidFill>
                  <a:schemeClr val="tx1"/>
                </a:solidFill>
              </a:rPr>
              <a:t>anagement</a:t>
            </a:r>
            <a:r>
              <a:rPr lang="tr-TR" sz="1500" b="1" dirty="0">
                <a:solidFill>
                  <a:schemeClr val="tx1"/>
                </a:solidFill>
              </a:rPr>
              <a:t>)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Dikdörtgen: Yuvarlatılmış Köşeler 29"/>
          <p:cNvSpPr/>
          <p:nvPr/>
        </p:nvSpPr>
        <p:spPr>
          <a:xfrm>
            <a:off x="7349655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3.</a:t>
            </a:r>
          </a:p>
          <a:p>
            <a:pPr algn="ctr"/>
            <a:r>
              <a:rPr lang="en-US" sz="1500" b="1" dirty="0"/>
              <a:t>Develop Operational Capacity according to Guidelines/Int. Light Handbook (External Help if needed)</a:t>
            </a:r>
          </a:p>
        </p:txBody>
      </p:sp>
      <p:sp>
        <p:nvSpPr>
          <p:cNvPr id="31" name="Dikdörtgen: Yuvarlatılmış Köşeler 30"/>
          <p:cNvSpPr/>
          <p:nvPr/>
        </p:nvSpPr>
        <p:spPr>
          <a:xfrm>
            <a:off x="4920613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7.</a:t>
            </a:r>
          </a:p>
          <a:p>
            <a:pPr algn="ctr"/>
            <a:r>
              <a:rPr lang="en-US" sz="1500" b="1" dirty="0"/>
              <a:t>Procure additional Equipment</a:t>
            </a:r>
          </a:p>
        </p:txBody>
      </p:sp>
      <p:sp>
        <p:nvSpPr>
          <p:cNvPr id="32" name="Dikdörtgen: Yuvarlatılmış Köşeler 31"/>
          <p:cNvSpPr/>
          <p:nvPr/>
        </p:nvSpPr>
        <p:spPr>
          <a:xfrm>
            <a:off x="7367541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13.</a:t>
            </a:r>
          </a:p>
          <a:p>
            <a:pPr algn="ctr"/>
            <a:r>
              <a:rPr lang="en-US" sz="1500" b="1" dirty="0"/>
              <a:t>Learn from Reg. INSARAG EQ EX/CLASS-EX</a:t>
            </a:r>
          </a:p>
        </p:txBody>
      </p:sp>
      <p:sp>
        <p:nvSpPr>
          <p:cNvPr id="34" name="Dikdörtgen: Yuvarlatılmış Köşeler 33"/>
          <p:cNvSpPr/>
          <p:nvPr/>
        </p:nvSpPr>
        <p:spPr>
          <a:xfrm>
            <a:off x="9814471" y="0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15.</a:t>
            </a:r>
          </a:p>
          <a:p>
            <a:pPr algn="ctr"/>
            <a:r>
              <a:rPr lang="en-US" sz="1500" b="1" dirty="0"/>
              <a:t>Recognition</a:t>
            </a:r>
          </a:p>
        </p:txBody>
      </p:sp>
      <p:sp>
        <p:nvSpPr>
          <p:cNvPr id="35" name="Dikdörtgen: Yuvarlatılmış Köşeler 34"/>
          <p:cNvSpPr/>
          <p:nvPr/>
        </p:nvSpPr>
        <p:spPr>
          <a:xfrm>
            <a:off x="9814471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5.</a:t>
            </a:r>
          </a:p>
          <a:p>
            <a:pPr algn="ctr"/>
            <a:r>
              <a:rPr lang="tr-TR" sz="1500" b="1" dirty="0"/>
              <a:t>(</a:t>
            </a:r>
            <a:r>
              <a:rPr lang="en-US" sz="1500" b="1" dirty="0"/>
              <a:t>Re</a:t>
            </a:r>
            <a:r>
              <a:rPr lang="tr-TR" sz="1500" b="1" dirty="0"/>
              <a:t>)</a:t>
            </a:r>
            <a:r>
              <a:rPr lang="en-US" sz="1500" b="1" dirty="0"/>
              <a:t>write SOP’s</a:t>
            </a:r>
          </a:p>
        </p:txBody>
      </p:sp>
      <p:sp>
        <p:nvSpPr>
          <p:cNvPr id="36" name="Dikdörtgen: Yuvarlatılmış Köşeler 35"/>
          <p:cNvSpPr/>
          <p:nvPr/>
        </p:nvSpPr>
        <p:spPr>
          <a:xfrm>
            <a:off x="7367541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6.</a:t>
            </a:r>
          </a:p>
          <a:p>
            <a:pPr algn="ctr"/>
            <a:r>
              <a:rPr lang="en-US" sz="1500" b="1" dirty="0"/>
              <a:t>Adapt the Organization of the Team</a:t>
            </a:r>
          </a:p>
        </p:txBody>
      </p:sp>
      <p:sp>
        <p:nvSpPr>
          <p:cNvPr id="39" name="Dikdörtgen: Yuvarlatılmış Köşeler 38"/>
          <p:cNvSpPr/>
          <p:nvPr/>
        </p:nvSpPr>
        <p:spPr>
          <a:xfrm>
            <a:off x="7367541" y="12521"/>
            <a:ext cx="2074636" cy="144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16.</a:t>
            </a:r>
          </a:p>
          <a:p>
            <a:pPr algn="ctr"/>
            <a:r>
              <a:rPr lang="en-US" sz="1500" b="1" dirty="0"/>
              <a:t>INTERNATIONAL LIGHT USAR TEAM</a:t>
            </a:r>
          </a:p>
        </p:txBody>
      </p:sp>
      <p:cxnSp>
        <p:nvCxnSpPr>
          <p:cNvPr id="41" name="Düz Ok Bağlayıcısı 40"/>
          <p:cNvCxnSpPr>
            <a:stCxn id="5" idx="3"/>
            <a:endCxn id="125" idx="1"/>
          </p:cNvCxnSpPr>
          <p:nvPr/>
        </p:nvCxnSpPr>
        <p:spPr>
          <a:xfrm>
            <a:off x="2101393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>
            <a:stCxn id="26" idx="1"/>
            <a:endCxn id="9" idx="3"/>
          </p:cNvCxnSpPr>
          <p:nvPr/>
        </p:nvCxnSpPr>
        <p:spPr>
          <a:xfrm flipH="1">
            <a:off x="2101393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Ok Bağlayıcısı 56"/>
          <p:cNvCxnSpPr>
            <a:stCxn id="30" idx="3"/>
            <a:endCxn id="95" idx="1"/>
          </p:cNvCxnSpPr>
          <p:nvPr/>
        </p:nvCxnSpPr>
        <p:spPr>
          <a:xfrm>
            <a:off x="9424291" y="6127098"/>
            <a:ext cx="3901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/>
          <p:cNvCxnSpPr>
            <a:stCxn id="95" idx="0"/>
            <a:endCxn id="35" idx="2"/>
          </p:cNvCxnSpPr>
          <p:nvPr/>
        </p:nvCxnSpPr>
        <p:spPr>
          <a:xfrm flipV="1">
            <a:off x="10851789" y="5044732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Ok Bağlayıcısı 66"/>
          <p:cNvCxnSpPr>
            <a:stCxn id="13" idx="3"/>
            <a:endCxn id="27" idx="1"/>
          </p:cNvCxnSpPr>
          <p:nvPr/>
        </p:nvCxnSpPr>
        <p:spPr>
          <a:xfrm>
            <a:off x="4548321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Düz Ok Bağlayıcısı 67"/>
          <p:cNvCxnSpPr>
            <a:stCxn id="27" idx="3"/>
            <a:endCxn id="32" idx="1"/>
          </p:cNvCxnSpPr>
          <p:nvPr/>
        </p:nvCxnSpPr>
        <p:spPr>
          <a:xfrm>
            <a:off x="6995249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Düz Ok Bağlayıcısı 68"/>
          <p:cNvCxnSpPr>
            <a:stCxn id="32" idx="3"/>
            <a:endCxn id="29" idx="1"/>
          </p:cNvCxnSpPr>
          <p:nvPr/>
        </p:nvCxnSpPr>
        <p:spPr>
          <a:xfrm>
            <a:off x="9442177" y="2522366"/>
            <a:ext cx="3722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Düz Ok Bağlayıcısı 70"/>
          <p:cNvCxnSpPr>
            <a:stCxn id="29" idx="0"/>
            <a:endCxn id="34" idx="2"/>
          </p:cNvCxnSpPr>
          <p:nvPr/>
        </p:nvCxnSpPr>
        <p:spPr>
          <a:xfrm flipV="1">
            <a:off x="10851789" y="1440000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Düz Ok Bağlayıcısı 71"/>
          <p:cNvCxnSpPr>
            <a:stCxn id="34" idx="1"/>
            <a:endCxn id="39" idx="3"/>
          </p:cNvCxnSpPr>
          <p:nvPr/>
        </p:nvCxnSpPr>
        <p:spPr>
          <a:xfrm flipH="1">
            <a:off x="9442177" y="720000"/>
            <a:ext cx="372294" cy="12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Düz Ok Bağlayıcısı 72"/>
          <p:cNvCxnSpPr>
            <a:stCxn id="35" idx="1"/>
            <a:endCxn id="36" idx="3"/>
          </p:cNvCxnSpPr>
          <p:nvPr/>
        </p:nvCxnSpPr>
        <p:spPr>
          <a:xfrm flipH="1">
            <a:off x="9442177" y="4324732"/>
            <a:ext cx="3722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>
            <a:stCxn id="36" idx="1"/>
            <a:endCxn id="31" idx="3"/>
          </p:cNvCxnSpPr>
          <p:nvPr/>
        </p:nvCxnSpPr>
        <p:spPr>
          <a:xfrm flipH="1">
            <a:off x="6995249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Düz Ok Bağlayıcısı 78"/>
          <p:cNvCxnSpPr>
            <a:stCxn id="31" idx="1"/>
            <a:endCxn id="26" idx="3"/>
          </p:cNvCxnSpPr>
          <p:nvPr/>
        </p:nvCxnSpPr>
        <p:spPr>
          <a:xfrm flipH="1">
            <a:off x="4548321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>
            <a:stCxn id="9" idx="0"/>
            <a:endCxn id="135" idx="2"/>
          </p:cNvCxnSpPr>
          <p:nvPr/>
        </p:nvCxnSpPr>
        <p:spPr>
          <a:xfrm flipV="1">
            <a:off x="1064075" y="3242366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Dikdörtgen: Yuvarlatılmış Köşeler 94"/>
          <p:cNvSpPr/>
          <p:nvPr/>
        </p:nvSpPr>
        <p:spPr>
          <a:xfrm>
            <a:off x="9814471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4.</a:t>
            </a:r>
          </a:p>
          <a:p>
            <a:pPr algn="ctr"/>
            <a:r>
              <a:rPr lang="en-US" sz="1500" b="1" dirty="0"/>
              <a:t>Select Mentor </a:t>
            </a:r>
            <a:r>
              <a:rPr lang="en-US" sz="1400" b="1" dirty="0"/>
              <a:t>(approved by FCSS) support for Development Process and Quality Assurance</a:t>
            </a:r>
            <a:endParaRPr lang="en-US" sz="1500" b="1" dirty="0"/>
          </a:p>
        </p:txBody>
      </p:sp>
      <p:cxnSp>
        <p:nvCxnSpPr>
          <p:cNvPr id="104" name="Düz Ok Bağlayıcısı 103"/>
          <p:cNvCxnSpPr>
            <a:stCxn id="25" idx="3"/>
            <a:endCxn id="30" idx="1"/>
          </p:cNvCxnSpPr>
          <p:nvPr/>
        </p:nvCxnSpPr>
        <p:spPr>
          <a:xfrm>
            <a:off x="6983325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Metin kutusu 118"/>
          <p:cNvSpPr txBox="1"/>
          <p:nvPr/>
        </p:nvSpPr>
        <p:spPr>
          <a:xfrm>
            <a:off x="514945" y="5057950"/>
            <a:ext cx="5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sp>
        <p:nvSpPr>
          <p:cNvPr id="120" name="Metin kutusu 119"/>
          <p:cNvSpPr txBox="1"/>
          <p:nvPr/>
        </p:nvSpPr>
        <p:spPr>
          <a:xfrm>
            <a:off x="416297" y="3270138"/>
            <a:ext cx="5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sp>
        <p:nvSpPr>
          <p:cNvPr id="125" name="Dikdörtgen: Yuvarlatılmış Köşeler 124"/>
          <p:cNvSpPr/>
          <p:nvPr/>
        </p:nvSpPr>
        <p:spPr>
          <a:xfrm>
            <a:off x="2467723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1. </a:t>
            </a:r>
          </a:p>
          <a:p>
            <a:pPr algn="ctr"/>
            <a:r>
              <a:rPr lang="en-US" sz="1500" b="1" dirty="0"/>
              <a:t>Start Quality Assurance Process</a:t>
            </a:r>
          </a:p>
        </p:txBody>
      </p:sp>
      <p:cxnSp>
        <p:nvCxnSpPr>
          <p:cNvPr id="128" name="Düz Ok Bağlayıcısı 127"/>
          <p:cNvCxnSpPr>
            <a:stCxn id="125" idx="3"/>
            <a:endCxn id="25" idx="1"/>
          </p:cNvCxnSpPr>
          <p:nvPr/>
        </p:nvCxnSpPr>
        <p:spPr>
          <a:xfrm>
            <a:off x="4542359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Dikdörtgen: Yuvarlatılmış Köşeler 134"/>
          <p:cNvSpPr/>
          <p:nvPr/>
        </p:nvSpPr>
        <p:spPr>
          <a:xfrm>
            <a:off x="26757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10.</a:t>
            </a:r>
          </a:p>
          <a:p>
            <a:pPr algn="ctr"/>
            <a:r>
              <a:rPr lang="tr-TR" sz="1500" b="1" dirty="0" err="1"/>
              <a:t>Submission</a:t>
            </a:r>
            <a:r>
              <a:rPr lang="tr-TR" sz="1500" b="1" dirty="0"/>
              <a:t> of </a:t>
            </a:r>
            <a:r>
              <a:rPr lang="en-US" sz="1500" b="1" dirty="0"/>
              <a:t>Portfolio of Evidence</a:t>
            </a:r>
          </a:p>
        </p:txBody>
      </p:sp>
      <p:cxnSp>
        <p:nvCxnSpPr>
          <p:cNvPr id="146" name="Düz Ok Bağlayıcısı 145"/>
          <p:cNvCxnSpPr>
            <a:stCxn id="135" idx="3"/>
            <a:endCxn id="13" idx="1"/>
          </p:cNvCxnSpPr>
          <p:nvPr/>
        </p:nvCxnSpPr>
        <p:spPr>
          <a:xfrm>
            <a:off x="2101393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Düz Ok Bağlayıcısı 280"/>
          <p:cNvCxnSpPr>
            <a:endCxn id="26" idx="2"/>
          </p:cNvCxnSpPr>
          <p:nvPr/>
        </p:nvCxnSpPr>
        <p:spPr>
          <a:xfrm flipV="1">
            <a:off x="3505200" y="5044732"/>
            <a:ext cx="5803" cy="23206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Düz Ok Bağlayıcısı 285"/>
          <p:cNvCxnSpPr>
            <a:endCxn id="31" idx="2"/>
          </p:cNvCxnSpPr>
          <p:nvPr/>
        </p:nvCxnSpPr>
        <p:spPr>
          <a:xfrm flipV="1">
            <a:off x="5957931" y="5044732"/>
            <a:ext cx="0" cy="243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Düz Ok Bağlayıcısı 288"/>
          <p:cNvCxnSpPr>
            <a:endCxn id="36" idx="2"/>
          </p:cNvCxnSpPr>
          <p:nvPr/>
        </p:nvCxnSpPr>
        <p:spPr>
          <a:xfrm flipV="1">
            <a:off x="8404859" y="5044732"/>
            <a:ext cx="0" cy="232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Bağlayıcı: Dirsek 293"/>
          <p:cNvCxnSpPr>
            <a:stCxn id="9" idx="2"/>
            <a:endCxn id="35" idx="3"/>
          </p:cNvCxnSpPr>
          <p:nvPr/>
        </p:nvCxnSpPr>
        <p:spPr>
          <a:xfrm rot="5400000" flipH="1" flipV="1">
            <a:off x="6116591" y="-727784"/>
            <a:ext cx="720000" cy="10825032"/>
          </a:xfrm>
          <a:prstGeom prst="bentConnector4">
            <a:avLst>
              <a:gd name="adj1" fmla="val -31750"/>
              <a:gd name="adj2" fmla="val 102112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Bağlayıcı: Dirsek 363"/>
          <p:cNvCxnSpPr>
            <a:stCxn id="29" idx="2"/>
            <a:endCxn id="27" idx="2"/>
          </p:cNvCxnSpPr>
          <p:nvPr/>
        </p:nvCxnSpPr>
        <p:spPr>
          <a:xfrm rot="5400000">
            <a:off x="8404860" y="795437"/>
            <a:ext cx="12700" cy="4893858"/>
          </a:xfrm>
          <a:prstGeom prst="bentConnector3">
            <a:avLst>
              <a:gd name="adj1" fmla="val 1800000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Metin kutusu 370"/>
          <p:cNvSpPr txBox="1"/>
          <p:nvPr/>
        </p:nvSpPr>
        <p:spPr>
          <a:xfrm>
            <a:off x="8109435" y="3188764"/>
            <a:ext cx="5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sp>
        <p:nvSpPr>
          <p:cNvPr id="372" name="Metin kutusu 371"/>
          <p:cNvSpPr txBox="1"/>
          <p:nvPr/>
        </p:nvSpPr>
        <p:spPr>
          <a:xfrm>
            <a:off x="10833835" y="1464523"/>
            <a:ext cx="5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sp>
        <p:nvSpPr>
          <p:cNvPr id="44" name="Dikdörtgen: Yuvarlatılmış Köşeler 43"/>
          <p:cNvSpPr/>
          <p:nvPr/>
        </p:nvSpPr>
        <p:spPr>
          <a:xfrm>
            <a:off x="514945" y="12521"/>
            <a:ext cx="2765284" cy="1003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8659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9" grpId="0" animBg="1"/>
      <p:bldP spid="95" grpId="0" animBg="1"/>
      <p:bldP spid="119" grpId="0"/>
      <p:bldP spid="120" grpId="0"/>
      <p:bldP spid="125" grpId="0" animBg="1"/>
      <p:bldP spid="135" grpId="0" animBg="1"/>
      <p:bldP spid="371" grpId="0"/>
      <p:bldP spid="3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Yuvarlatılmış Köşeler 4"/>
          <p:cNvSpPr/>
          <p:nvPr/>
        </p:nvSpPr>
        <p:spPr>
          <a:xfrm>
            <a:off x="26757" y="5407098"/>
            <a:ext cx="2074636" cy="144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INSARAG </a:t>
            </a:r>
            <a:r>
              <a:rPr lang="tr-TR" sz="1200" b="1" dirty="0" err="1"/>
              <a:t>recommends</a:t>
            </a:r>
            <a:r>
              <a:rPr lang="tr-TR" sz="1200" b="1" dirty="0"/>
              <a:t> </a:t>
            </a:r>
            <a:r>
              <a:rPr lang="tr-TR" sz="1200" b="1" dirty="0" err="1"/>
              <a:t>building</a:t>
            </a:r>
            <a:r>
              <a:rPr lang="tr-TR" sz="1200" b="1" dirty="0"/>
              <a:t> </a:t>
            </a:r>
            <a:r>
              <a:rPr lang="tr-TR" sz="1200" b="1" dirty="0" err="1"/>
              <a:t>National</a:t>
            </a:r>
            <a:r>
              <a:rPr lang="tr-TR" sz="1200" b="1" dirty="0"/>
              <a:t> USAR </a:t>
            </a:r>
            <a:r>
              <a:rPr lang="tr-TR" sz="1200" b="1" dirty="0" err="1"/>
              <a:t>Capability</a:t>
            </a:r>
            <a:r>
              <a:rPr lang="tr-TR" sz="1200" b="1" dirty="0"/>
              <a:t> </a:t>
            </a:r>
            <a:r>
              <a:rPr lang="tr-TR" sz="1200" b="1" dirty="0" err="1"/>
              <a:t>prior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commencement</a:t>
            </a:r>
            <a:r>
              <a:rPr lang="tr-TR" sz="1200" b="1" dirty="0"/>
              <a:t> of </a:t>
            </a:r>
            <a:r>
              <a:rPr lang="tr-TR" sz="1200" b="1" dirty="0" err="1"/>
              <a:t>Int</a:t>
            </a:r>
            <a:r>
              <a:rPr lang="tr-TR" sz="1200" b="1" dirty="0"/>
              <a:t>. </a:t>
            </a:r>
            <a:r>
              <a:rPr lang="tr-TR" sz="1200" b="1" dirty="0" err="1"/>
              <a:t>Light</a:t>
            </a:r>
            <a:r>
              <a:rPr lang="tr-TR" sz="1200" b="1" dirty="0"/>
              <a:t> USAR Team </a:t>
            </a:r>
            <a:r>
              <a:rPr lang="tr-TR" sz="1200" b="1" dirty="0" err="1"/>
              <a:t>Capability</a:t>
            </a:r>
            <a:endParaRPr lang="tr-TR" sz="1200" b="1" dirty="0"/>
          </a:p>
        </p:txBody>
      </p:sp>
      <p:sp>
        <p:nvSpPr>
          <p:cNvPr id="9" name="Dikdörtgen: Yuvarlatılmış Köşeler 8"/>
          <p:cNvSpPr/>
          <p:nvPr/>
        </p:nvSpPr>
        <p:spPr>
          <a:xfrm>
            <a:off x="26757" y="3604732"/>
            <a:ext cx="2074636" cy="14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Check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the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operational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capability</a:t>
            </a:r>
            <a:r>
              <a:rPr lang="tr-TR" sz="1200" b="1" dirty="0">
                <a:solidFill>
                  <a:schemeClr val="tx1"/>
                </a:solidFill>
              </a:rPr>
              <a:t> of </a:t>
            </a:r>
            <a:r>
              <a:rPr lang="tr-TR" sz="1200" b="1" dirty="0" err="1">
                <a:solidFill>
                  <a:schemeClr val="tx1"/>
                </a:solidFill>
              </a:rPr>
              <a:t>the</a:t>
            </a:r>
            <a:r>
              <a:rPr lang="tr-TR" sz="1200" b="1" dirty="0">
                <a:solidFill>
                  <a:schemeClr val="tx1"/>
                </a:solidFill>
              </a:rPr>
              <a:t> Team </a:t>
            </a:r>
            <a:r>
              <a:rPr lang="tr-TR" sz="1200" b="1" dirty="0" err="1">
                <a:solidFill>
                  <a:schemeClr val="tx1"/>
                </a:solidFill>
              </a:rPr>
              <a:t>based</a:t>
            </a:r>
            <a:r>
              <a:rPr lang="tr-TR" sz="1200" b="1" dirty="0">
                <a:solidFill>
                  <a:schemeClr val="tx1"/>
                </a:solidFill>
              </a:rPr>
              <a:t> on 5 </a:t>
            </a:r>
            <a:r>
              <a:rPr lang="tr-TR" sz="1200" b="1" dirty="0" err="1">
                <a:solidFill>
                  <a:schemeClr val="tx1"/>
                </a:solidFill>
              </a:rPr>
              <a:t>functions</a:t>
            </a:r>
            <a:r>
              <a:rPr lang="tr-TR" sz="1200" b="1" dirty="0">
                <a:solidFill>
                  <a:schemeClr val="tx1"/>
                </a:solidFill>
              </a:rPr>
              <a:t>. </a:t>
            </a:r>
            <a:r>
              <a:rPr lang="tr-TR" sz="1200" b="1" dirty="0" err="1">
                <a:solidFill>
                  <a:schemeClr val="tx1"/>
                </a:solidFill>
              </a:rPr>
              <a:t>Assessed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by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the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mentor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according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to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Int’l</a:t>
            </a:r>
            <a:r>
              <a:rPr lang="tr-TR" sz="1200" b="1" dirty="0">
                <a:solidFill>
                  <a:schemeClr val="tx1"/>
                </a:solidFill>
              </a:rPr>
              <a:t> LT </a:t>
            </a:r>
            <a:r>
              <a:rPr lang="tr-TR" sz="1200" b="1" dirty="0" err="1">
                <a:solidFill>
                  <a:schemeClr val="tx1"/>
                </a:solidFill>
              </a:rPr>
              <a:t>Checklist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Dikdörtgen: Yuvarlatılmış Köşeler 12"/>
          <p:cNvSpPr/>
          <p:nvPr/>
        </p:nvSpPr>
        <p:spPr>
          <a:xfrm>
            <a:off x="2473685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Mentor Report to Regional Chair</a:t>
            </a:r>
            <a:endParaRPr lang="tr-TR" sz="1200" b="1" dirty="0"/>
          </a:p>
          <a:p>
            <a:pPr algn="ctr"/>
            <a:r>
              <a:rPr lang="tr-TR" sz="1200" b="1" dirty="0"/>
              <a:t>(</a:t>
            </a:r>
            <a:r>
              <a:rPr lang="tr-TR" sz="1200" b="1" dirty="0" err="1"/>
              <a:t>including</a:t>
            </a:r>
            <a:r>
              <a:rPr lang="tr-TR" sz="1200" b="1" dirty="0"/>
              <a:t> </a:t>
            </a:r>
            <a:r>
              <a:rPr lang="tr-TR" sz="1200" b="1" dirty="0" err="1"/>
              <a:t>additional</a:t>
            </a:r>
            <a:r>
              <a:rPr lang="tr-TR" sz="1200" b="1" dirty="0"/>
              <a:t> </a:t>
            </a:r>
            <a:r>
              <a:rPr lang="tr-TR" sz="1200" b="1" dirty="0" err="1"/>
              <a:t>development</a:t>
            </a:r>
            <a:r>
              <a:rPr lang="tr-TR" sz="1200" b="1" dirty="0"/>
              <a:t> </a:t>
            </a:r>
            <a:r>
              <a:rPr lang="tr-TR" sz="1200" b="1" dirty="0" err="1"/>
              <a:t>required</a:t>
            </a:r>
            <a:r>
              <a:rPr lang="tr-TR" sz="1200" b="1" dirty="0"/>
              <a:t> </a:t>
            </a:r>
            <a:r>
              <a:rPr lang="tr-TR" sz="1200" b="1" dirty="0" err="1"/>
              <a:t>from</a:t>
            </a:r>
            <a:r>
              <a:rPr lang="tr-TR" sz="1200" b="1" dirty="0"/>
              <a:t> </a:t>
            </a:r>
            <a:r>
              <a:rPr lang="tr-TR" sz="1200" b="1" dirty="0" err="1"/>
              <a:t>FieldEX</a:t>
            </a:r>
            <a:r>
              <a:rPr lang="tr-TR" sz="1200" b="1" dirty="0"/>
              <a:t> </a:t>
            </a:r>
            <a:r>
              <a:rPr lang="tr-TR" sz="1200" b="1" dirty="0" err="1"/>
              <a:t>and</a:t>
            </a:r>
            <a:r>
              <a:rPr lang="tr-TR" sz="1200" b="1" dirty="0"/>
              <a:t> </a:t>
            </a:r>
            <a:r>
              <a:rPr lang="tr-TR" sz="1200" b="1" dirty="0" err="1"/>
              <a:t>PoE</a:t>
            </a:r>
            <a:r>
              <a:rPr lang="tr-TR" sz="1200" b="1" dirty="0"/>
              <a:t>)</a:t>
            </a:r>
            <a:endParaRPr lang="en-US" sz="1200" b="1" dirty="0"/>
          </a:p>
        </p:txBody>
      </p:sp>
      <p:sp>
        <p:nvSpPr>
          <p:cNvPr id="25" name="Dikdörtgen: Yuvarlatılmış Köşeler 24"/>
          <p:cNvSpPr/>
          <p:nvPr/>
        </p:nvSpPr>
        <p:spPr>
          <a:xfrm>
            <a:off x="4908689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INSARAG </a:t>
            </a:r>
            <a:r>
              <a:rPr lang="tr-TR" sz="1200" b="1" dirty="0" err="1"/>
              <a:t>relies</a:t>
            </a:r>
            <a:r>
              <a:rPr lang="tr-TR" sz="1200" b="1" dirty="0"/>
              <a:t> on network of (</a:t>
            </a:r>
            <a:r>
              <a:rPr lang="tr-TR" sz="1200" b="1" dirty="0" err="1"/>
              <a:t>National</a:t>
            </a:r>
            <a:r>
              <a:rPr lang="tr-TR" sz="1200" b="1" dirty="0"/>
              <a:t>) </a:t>
            </a:r>
            <a:r>
              <a:rPr lang="tr-TR" sz="1200" b="1" dirty="0" err="1"/>
              <a:t>focal</a:t>
            </a:r>
            <a:r>
              <a:rPr lang="tr-TR" sz="1200" b="1" dirty="0"/>
              <a:t> </a:t>
            </a:r>
            <a:r>
              <a:rPr lang="tr-TR" sz="1200" b="1" dirty="0" err="1"/>
              <a:t>points</a:t>
            </a:r>
            <a:r>
              <a:rPr lang="tr-TR" sz="1200" b="1" dirty="0"/>
              <a:t> </a:t>
            </a:r>
            <a:r>
              <a:rPr lang="tr-TR" sz="1200" b="1" dirty="0" err="1"/>
              <a:t>for</a:t>
            </a:r>
            <a:r>
              <a:rPr lang="tr-TR" sz="1200" b="1" dirty="0"/>
              <a:t> </a:t>
            </a:r>
            <a:r>
              <a:rPr lang="tr-TR" sz="1200" b="1" dirty="0" err="1"/>
              <a:t>approval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commence</a:t>
            </a:r>
            <a:endParaRPr lang="en-US" sz="1200" b="1" dirty="0"/>
          </a:p>
        </p:txBody>
      </p:sp>
      <p:sp>
        <p:nvSpPr>
          <p:cNvPr id="26" name="Dikdörtgen: Yuvarlatılmış Köşeler 25"/>
          <p:cNvSpPr/>
          <p:nvPr/>
        </p:nvSpPr>
        <p:spPr>
          <a:xfrm>
            <a:off x="2473685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>
                <a:solidFill>
                  <a:prstClr val="black"/>
                </a:solidFill>
              </a:rPr>
              <a:t>Define </a:t>
            </a:r>
            <a:r>
              <a:rPr lang="tr-TR" sz="1200" b="1" dirty="0" err="1">
                <a:solidFill>
                  <a:prstClr val="black"/>
                </a:solidFill>
              </a:rPr>
              <a:t>training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gaps</a:t>
            </a:r>
            <a:endParaRPr lang="tr-TR" sz="1200" b="1" dirty="0">
              <a:solidFill>
                <a:prstClr val="black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>
                <a:solidFill>
                  <a:prstClr val="black"/>
                </a:solidFill>
              </a:rPr>
              <a:t>Optimize </a:t>
            </a:r>
            <a:r>
              <a:rPr lang="tr-TR" sz="1200" b="1" dirty="0" err="1">
                <a:solidFill>
                  <a:prstClr val="black"/>
                </a:solidFill>
              </a:rPr>
              <a:t>training</a:t>
            </a:r>
            <a:r>
              <a:rPr lang="tr-TR" sz="1200" b="1" dirty="0">
                <a:solidFill>
                  <a:prstClr val="black"/>
                </a:solidFill>
              </a:rPr>
              <a:t> program </a:t>
            </a:r>
            <a:r>
              <a:rPr lang="tr-TR" sz="1200" b="1" dirty="0" err="1">
                <a:solidFill>
                  <a:prstClr val="black"/>
                </a:solidFill>
              </a:rPr>
              <a:t>for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international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deployment</a:t>
            </a:r>
            <a:endParaRPr lang="tr-TR" sz="1200" b="1" dirty="0">
              <a:solidFill>
                <a:prstClr val="black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 err="1">
                <a:solidFill>
                  <a:prstClr val="black"/>
                </a:solidFill>
              </a:rPr>
              <a:t>Implement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the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new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training</a:t>
            </a:r>
            <a:r>
              <a:rPr lang="tr-TR" sz="1200" b="1" dirty="0">
                <a:solidFill>
                  <a:prstClr val="black"/>
                </a:solidFill>
              </a:rPr>
              <a:t> program</a:t>
            </a:r>
          </a:p>
        </p:txBody>
      </p:sp>
      <p:sp>
        <p:nvSpPr>
          <p:cNvPr id="27" name="Dikdörtgen: Yuvarlatılmış Köşeler 26"/>
          <p:cNvSpPr/>
          <p:nvPr/>
        </p:nvSpPr>
        <p:spPr>
          <a:xfrm>
            <a:off x="4920613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Team Management </a:t>
            </a:r>
            <a:r>
              <a:rPr lang="tr-TR" sz="1200" b="1" dirty="0" err="1"/>
              <a:t>participate</a:t>
            </a:r>
            <a:r>
              <a:rPr lang="tr-TR" sz="1200" b="1" dirty="0"/>
              <a:t> in an INSARAG </a:t>
            </a:r>
            <a:r>
              <a:rPr lang="tr-TR" sz="1200" b="1" dirty="0" err="1"/>
              <a:t>formatted</a:t>
            </a:r>
            <a:r>
              <a:rPr lang="tr-TR" sz="1200" b="1" dirty="0"/>
              <a:t> International </a:t>
            </a:r>
            <a:r>
              <a:rPr lang="tr-TR" sz="1200" b="1" dirty="0" err="1"/>
              <a:t>Response</a:t>
            </a:r>
            <a:r>
              <a:rPr lang="tr-TR" sz="1200" b="1" dirty="0"/>
              <a:t> </a:t>
            </a:r>
            <a:r>
              <a:rPr lang="tr-TR" sz="1200" b="1" dirty="0" err="1"/>
              <a:t>Exercise</a:t>
            </a:r>
            <a:endParaRPr lang="tr-TR" sz="1200" b="1" dirty="0"/>
          </a:p>
          <a:p>
            <a:pPr algn="ctr"/>
            <a:r>
              <a:rPr lang="tr-TR" sz="1200" b="1" dirty="0"/>
              <a:t>(</a:t>
            </a:r>
            <a:r>
              <a:rPr lang="tr-TR" sz="1200" b="1" dirty="0" err="1"/>
              <a:t>Reg</a:t>
            </a:r>
            <a:r>
              <a:rPr lang="tr-TR" sz="1200" b="1" dirty="0"/>
              <a:t> EQ EX/ IEC/ IER/ MODEX/ </a:t>
            </a:r>
            <a:r>
              <a:rPr lang="tr-TR" sz="1200" b="1" dirty="0" err="1"/>
              <a:t>Classified</a:t>
            </a:r>
            <a:r>
              <a:rPr lang="tr-TR" sz="1200" b="1" dirty="0"/>
              <a:t> Team </a:t>
            </a:r>
            <a:r>
              <a:rPr lang="tr-TR" sz="1200" b="1" dirty="0" err="1"/>
              <a:t>Annual</a:t>
            </a:r>
            <a:r>
              <a:rPr lang="tr-TR" sz="1200" b="1" dirty="0"/>
              <a:t> EX)</a:t>
            </a:r>
            <a:endParaRPr lang="en-US" sz="1200" b="1" dirty="0"/>
          </a:p>
        </p:txBody>
      </p:sp>
      <p:sp>
        <p:nvSpPr>
          <p:cNvPr id="29" name="Dikdörtgen: Yuvarlatılmış Köşeler 28"/>
          <p:cNvSpPr/>
          <p:nvPr/>
        </p:nvSpPr>
        <p:spPr>
          <a:xfrm>
            <a:off x="9814471" y="1802366"/>
            <a:ext cx="2074636" cy="14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Assessment</a:t>
            </a:r>
            <a:r>
              <a:rPr lang="tr-TR" sz="1200" b="1" dirty="0">
                <a:solidFill>
                  <a:schemeClr val="tx1"/>
                </a:solidFill>
              </a:rPr>
              <a:t> of Management </a:t>
            </a:r>
            <a:r>
              <a:rPr lang="tr-TR" sz="1200" b="1" dirty="0" err="1">
                <a:solidFill>
                  <a:schemeClr val="tx1"/>
                </a:solidFill>
              </a:rPr>
              <a:t>team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will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take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place</a:t>
            </a:r>
            <a:r>
              <a:rPr lang="tr-TR" sz="1200" b="1" dirty="0">
                <a:solidFill>
                  <a:schemeClr val="tx1"/>
                </a:solidFill>
              </a:rPr>
              <a:t> in a CLASSEX </a:t>
            </a:r>
            <a:r>
              <a:rPr lang="tr-TR" sz="1200" b="1" dirty="0" err="1">
                <a:solidFill>
                  <a:schemeClr val="tx1"/>
                </a:solidFill>
              </a:rPr>
              <a:t>to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improve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the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efficiency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and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international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cooperation</a:t>
            </a:r>
            <a:r>
              <a:rPr lang="tr-TR" sz="1200" b="1" dirty="0">
                <a:solidFill>
                  <a:schemeClr val="tx1"/>
                </a:solidFill>
              </a:rPr>
              <a:t> of </a:t>
            </a:r>
            <a:r>
              <a:rPr lang="tr-TR" sz="1200" b="1" dirty="0" err="1">
                <a:solidFill>
                  <a:schemeClr val="tx1"/>
                </a:solidFill>
              </a:rPr>
              <a:t>teams</a:t>
            </a:r>
            <a:r>
              <a:rPr lang="tr-TR" sz="1200" b="1" dirty="0">
                <a:solidFill>
                  <a:schemeClr val="tx1"/>
                </a:solidFill>
              </a:rPr>
              <a:t>. (1 Management </a:t>
            </a:r>
            <a:r>
              <a:rPr lang="tr-TR" sz="1200" b="1" dirty="0" err="1">
                <a:solidFill>
                  <a:schemeClr val="tx1"/>
                </a:solidFill>
              </a:rPr>
              <a:t>Classifier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for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max</a:t>
            </a:r>
            <a:r>
              <a:rPr lang="tr-TR" sz="1200" b="1" dirty="0">
                <a:solidFill>
                  <a:schemeClr val="tx1"/>
                </a:solidFill>
              </a:rPr>
              <a:t>. 2 </a:t>
            </a:r>
            <a:r>
              <a:rPr lang="tr-TR" sz="1200" b="1" dirty="0" err="1">
                <a:solidFill>
                  <a:schemeClr val="tx1"/>
                </a:solidFill>
              </a:rPr>
              <a:t>Teams</a:t>
            </a:r>
            <a:r>
              <a:rPr lang="tr-TR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Dikdörtgen: Yuvarlatılmış Köşeler 29"/>
          <p:cNvSpPr/>
          <p:nvPr/>
        </p:nvSpPr>
        <p:spPr>
          <a:xfrm>
            <a:off x="7349655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Team has </a:t>
            </a:r>
            <a:r>
              <a:rPr lang="tr-TR" sz="1200" b="1" dirty="0" err="1"/>
              <a:t>to</a:t>
            </a:r>
            <a:r>
              <a:rPr lang="tr-TR" sz="1200" b="1" dirty="0"/>
              <a:t> define </a:t>
            </a:r>
            <a:r>
              <a:rPr lang="tr-TR" sz="1200" b="1" dirty="0" err="1"/>
              <a:t>its</a:t>
            </a:r>
            <a:r>
              <a:rPr lang="tr-TR" sz="1200" b="1" dirty="0"/>
              <a:t> </a:t>
            </a:r>
            <a:r>
              <a:rPr lang="tr-TR" sz="1200" b="1" dirty="0" err="1"/>
              <a:t>own</a:t>
            </a:r>
            <a:r>
              <a:rPr lang="tr-TR" sz="1200" b="1" dirty="0"/>
              <a:t> </a:t>
            </a:r>
            <a:r>
              <a:rPr lang="tr-TR" sz="1200" b="1" dirty="0" err="1"/>
              <a:t>operational</a:t>
            </a:r>
            <a:r>
              <a:rPr lang="tr-TR" sz="1200" b="1" dirty="0"/>
              <a:t> </a:t>
            </a:r>
            <a:r>
              <a:rPr lang="tr-TR" sz="1200" b="1" dirty="0" err="1"/>
              <a:t>capability</a:t>
            </a:r>
            <a:endParaRPr lang="tr-TR" sz="1200" b="1" dirty="0"/>
          </a:p>
          <a:p>
            <a:pPr algn="ctr"/>
            <a:r>
              <a:rPr lang="tr-TR" sz="1200" b="1" dirty="0"/>
              <a:t>(</a:t>
            </a:r>
            <a:r>
              <a:rPr lang="tr-TR" sz="1200" b="1" dirty="0" err="1"/>
              <a:t>Eg</a:t>
            </a:r>
            <a:r>
              <a:rPr lang="tr-TR" sz="1200" b="1" dirty="0"/>
              <a:t>. </a:t>
            </a:r>
            <a:r>
              <a:rPr lang="tr-TR" sz="1200" b="1" dirty="0" err="1"/>
              <a:t>Search</a:t>
            </a:r>
            <a:r>
              <a:rPr lang="tr-TR" sz="1200" b="1" dirty="0"/>
              <a:t>)</a:t>
            </a:r>
            <a:endParaRPr lang="en-US" sz="1200" b="1" dirty="0"/>
          </a:p>
        </p:txBody>
      </p:sp>
      <p:sp>
        <p:nvSpPr>
          <p:cNvPr id="31" name="Dikdörtgen: Yuvarlatılmış Köşeler 30"/>
          <p:cNvSpPr/>
          <p:nvPr/>
        </p:nvSpPr>
        <p:spPr>
          <a:xfrm>
            <a:off x="4920613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>
                <a:solidFill>
                  <a:prstClr val="black"/>
                </a:solidFill>
              </a:rPr>
              <a:t>Define </a:t>
            </a:r>
            <a:r>
              <a:rPr lang="tr-TR" sz="1200" b="1" dirty="0" err="1">
                <a:solidFill>
                  <a:prstClr val="black"/>
                </a:solidFill>
              </a:rPr>
              <a:t>equipment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gaps</a:t>
            </a:r>
            <a:endParaRPr lang="tr-TR" sz="1200" b="1" dirty="0">
              <a:solidFill>
                <a:prstClr val="black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>
                <a:solidFill>
                  <a:prstClr val="black"/>
                </a:solidFill>
              </a:rPr>
              <a:t>Optimize </a:t>
            </a:r>
            <a:r>
              <a:rPr lang="tr-TR" sz="1200" b="1" dirty="0" err="1">
                <a:solidFill>
                  <a:prstClr val="black"/>
                </a:solidFill>
              </a:rPr>
              <a:t>logistics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cache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for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international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deployment</a:t>
            </a:r>
            <a:endParaRPr lang="tr-TR" sz="1200" b="1" dirty="0">
              <a:solidFill>
                <a:prstClr val="black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 err="1">
                <a:solidFill>
                  <a:prstClr val="black"/>
                </a:solidFill>
              </a:rPr>
              <a:t>Establish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equipment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manifest</a:t>
            </a:r>
            <a:endParaRPr lang="tr-TR" sz="1200" b="1" dirty="0">
              <a:solidFill>
                <a:prstClr val="black"/>
              </a:solidFill>
            </a:endParaRPr>
          </a:p>
        </p:txBody>
      </p:sp>
      <p:sp>
        <p:nvSpPr>
          <p:cNvPr id="32" name="Dikdörtgen: Yuvarlatılmış Köşeler 31"/>
          <p:cNvSpPr/>
          <p:nvPr/>
        </p:nvSpPr>
        <p:spPr>
          <a:xfrm>
            <a:off x="7367541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Learn</a:t>
            </a:r>
            <a:r>
              <a:rPr lang="tr-TR" sz="1200" b="1" dirty="0"/>
              <a:t>, </a:t>
            </a:r>
            <a:r>
              <a:rPr lang="tr-TR" sz="1200" b="1" dirty="0" err="1"/>
              <a:t>Review</a:t>
            </a:r>
            <a:r>
              <a:rPr lang="tr-TR" sz="1200" b="1" dirty="0"/>
              <a:t> </a:t>
            </a:r>
            <a:r>
              <a:rPr lang="tr-TR" sz="1200" b="1" dirty="0" err="1"/>
              <a:t>and</a:t>
            </a:r>
            <a:r>
              <a:rPr lang="tr-TR" sz="1200" b="1" dirty="0"/>
              <a:t> </a:t>
            </a:r>
            <a:r>
              <a:rPr lang="tr-TR" sz="1200" b="1" dirty="0" err="1"/>
              <a:t>adopt</a:t>
            </a:r>
            <a:r>
              <a:rPr lang="en-US" sz="1200" b="1" dirty="0"/>
              <a:t> </a:t>
            </a:r>
            <a:r>
              <a:rPr lang="tr-TR" sz="1200" b="1" dirty="0" err="1"/>
              <a:t>learning</a:t>
            </a:r>
            <a:r>
              <a:rPr lang="tr-TR" sz="1200" b="1" dirty="0"/>
              <a:t> </a:t>
            </a:r>
            <a:r>
              <a:rPr lang="en-US" sz="1200" b="1" dirty="0"/>
              <a:t>from </a:t>
            </a:r>
            <a:r>
              <a:rPr lang="tr-TR" sz="1200" b="1" dirty="0"/>
              <a:t>INSARAG </a:t>
            </a:r>
            <a:r>
              <a:rPr lang="tr-TR" sz="1200" b="1" dirty="0" err="1"/>
              <a:t>formatted</a:t>
            </a:r>
            <a:r>
              <a:rPr lang="tr-TR" sz="1200" b="1" dirty="0"/>
              <a:t> International </a:t>
            </a:r>
            <a:r>
              <a:rPr lang="tr-TR" sz="1200" b="1" dirty="0" err="1"/>
              <a:t>Response</a:t>
            </a:r>
            <a:r>
              <a:rPr lang="tr-TR" sz="1200" b="1" dirty="0"/>
              <a:t> </a:t>
            </a:r>
            <a:r>
              <a:rPr lang="tr-TR" sz="1200" b="1" dirty="0" err="1"/>
              <a:t>Exercise</a:t>
            </a:r>
            <a:endParaRPr lang="tr-TR" sz="1200" b="1" dirty="0"/>
          </a:p>
        </p:txBody>
      </p:sp>
      <p:sp>
        <p:nvSpPr>
          <p:cNvPr id="34" name="Dikdörtgen: Yuvarlatılmış Köşeler 33"/>
          <p:cNvSpPr/>
          <p:nvPr/>
        </p:nvSpPr>
        <p:spPr>
          <a:xfrm>
            <a:off x="9814471" y="0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A </a:t>
            </a:r>
            <a:r>
              <a:rPr lang="tr-TR" sz="1200" b="1" dirty="0" err="1"/>
              <a:t>certificate</a:t>
            </a:r>
            <a:r>
              <a:rPr lang="tr-TR" sz="1200" b="1" dirty="0"/>
              <a:t> of </a:t>
            </a:r>
            <a:r>
              <a:rPr lang="tr-TR" sz="1200" b="1" dirty="0" err="1"/>
              <a:t>classification</a:t>
            </a:r>
            <a:r>
              <a:rPr lang="tr-TR" sz="1200" b="1" dirty="0"/>
              <a:t> </a:t>
            </a:r>
            <a:r>
              <a:rPr lang="tr-TR" sz="1200" b="1" dirty="0" err="1"/>
              <a:t>will</a:t>
            </a:r>
            <a:r>
              <a:rPr lang="tr-TR" sz="1200" b="1" dirty="0"/>
              <a:t> be </a:t>
            </a:r>
            <a:r>
              <a:rPr lang="tr-TR" sz="1200" b="1" dirty="0" err="1"/>
              <a:t>provided</a:t>
            </a:r>
            <a:r>
              <a:rPr lang="tr-TR" sz="1200" b="1" dirty="0"/>
              <a:t>. (INSARAG </a:t>
            </a:r>
            <a:r>
              <a:rPr lang="tr-TR" sz="1200" b="1" dirty="0" err="1"/>
              <a:t>considers</a:t>
            </a:r>
            <a:r>
              <a:rPr lang="tr-TR" sz="1200" b="1" dirty="0"/>
              <a:t> </a:t>
            </a:r>
            <a:r>
              <a:rPr lang="tr-TR" sz="1200" b="1" dirty="0" err="1"/>
              <a:t>giving</a:t>
            </a:r>
            <a:r>
              <a:rPr lang="tr-TR" sz="1200" b="1" dirty="0"/>
              <a:t> a </a:t>
            </a:r>
            <a:r>
              <a:rPr lang="tr-TR" sz="1200" b="1" dirty="0" err="1"/>
              <a:t>generic</a:t>
            </a:r>
            <a:r>
              <a:rPr lang="tr-TR" sz="1200" b="1" dirty="0"/>
              <a:t> </a:t>
            </a:r>
            <a:r>
              <a:rPr lang="tr-TR" sz="1200" b="1" dirty="0" err="1"/>
              <a:t>badge</a:t>
            </a:r>
            <a:r>
              <a:rPr lang="tr-TR" sz="1200" b="1" dirty="0"/>
              <a:t> </a:t>
            </a:r>
            <a:r>
              <a:rPr lang="tr-TR" sz="1200" b="1" dirty="0" err="1"/>
              <a:t>with</a:t>
            </a:r>
            <a:r>
              <a:rPr lang="tr-TR" sz="1200" b="1" dirty="0"/>
              <a:t> </a:t>
            </a:r>
            <a:r>
              <a:rPr lang="tr-TR" sz="1200" b="1" dirty="0" err="1"/>
              <a:t>no</a:t>
            </a:r>
            <a:r>
              <a:rPr lang="tr-TR" sz="1200" b="1" dirty="0"/>
              <a:t> </a:t>
            </a:r>
            <a:r>
              <a:rPr lang="tr-TR" sz="1200" b="1" dirty="0" err="1"/>
              <a:t>year</a:t>
            </a:r>
            <a:r>
              <a:rPr lang="tr-TR" sz="1200" b="1" dirty="0"/>
              <a:t>/</a:t>
            </a:r>
            <a:r>
              <a:rPr lang="tr-TR" sz="1200" b="1" dirty="0" err="1"/>
              <a:t>no</a:t>
            </a:r>
            <a:r>
              <a:rPr lang="tr-TR" sz="1200" b="1" dirty="0"/>
              <a:t> </a:t>
            </a:r>
            <a:r>
              <a:rPr lang="tr-TR" sz="1200" b="1" dirty="0" err="1"/>
              <a:t>classification</a:t>
            </a:r>
            <a:r>
              <a:rPr lang="tr-TR" sz="1200" b="1" dirty="0"/>
              <a:t> </a:t>
            </a:r>
            <a:r>
              <a:rPr lang="tr-TR" sz="1200" b="1" dirty="0" err="1"/>
              <a:t>level</a:t>
            </a:r>
            <a:r>
              <a:rPr lang="tr-TR" sz="1200" b="1" dirty="0"/>
              <a:t> </a:t>
            </a:r>
            <a:r>
              <a:rPr lang="tr-TR" sz="1200" b="1" dirty="0" err="1"/>
              <a:t>if</a:t>
            </a:r>
            <a:r>
              <a:rPr lang="tr-TR" sz="1200" b="1" dirty="0"/>
              <a:t> </a:t>
            </a:r>
            <a:r>
              <a:rPr lang="tr-TR" sz="1200" b="1" dirty="0" err="1"/>
              <a:t>necessary</a:t>
            </a:r>
            <a:r>
              <a:rPr lang="tr-TR" sz="1200" b="1" dirty="0"/>
              <a:t>.)</a:t>
            </a:r>
            <a:endParaRPr lang="en-US" sz="1200" b="1" dirty="0"/>
          </a:p>
        </p:txBody>
      </p:sp>
      <p:sp>
        <p:nvSpPr>
          <p:cNvPr id="35" name="Dikdörtgen: Yuvarlatılmış Köşeler 34"/>
          <p:cNvSpPr/>
          <p:nvPr/>
        </p:nvSpPr>
        <p:spPr>
          <a:xfrm>
            <a:off x="9814471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Standard </a:t>
            </a:r>
            <a:r>
              <a:rPr lang="tr-TR" sz="1200" b="1" dirty="0" err="1"/>
              <a:t>Procedures</a:t>
            </a:r>
            <a:r>
              <a:rPr lang="tr-TR" sz="1200" b="1" dirty="0"/>
              <a:t> </a:t>
            </a:r>
            <a:r>
              <a:rPr lang="tr-TR" sz="1200" b="1" dirty="0" err="1"/>
              <a:t>are</a:t>
            </a:r>
            <a:r>
              <a:rPr lang="tr-TR" sz="1200" b="1" dirty="0"/>
              <a:t> </a:t>
            </a:r>
            <a:r>
              <a:rPr lang="tr-TR" sz="1200" b="1" dirty="0" err="1"/>
              <a:t>needed</a:t>
            </a:r>
            <a:r>
              <a:rPr lang="tr-TR" sz="1200" b="1" dirty="0"/>
              <a:t> </a:t>
            </a:r>
            <a:r>
              <a:rPr lang="tr-TR" sz="1200" b="1" dirty="0" err="1"/>
              <a:t>for</a:t>
            </a:r>
            <a:r>
              <a:rPr lang="tr-TR" sz="1200" b="1" dirty="0"/>
              <a:t> International Deployment in a USAR </a:t>
            </a:r>
            <a:r>
              <a:rPr lang="tr-TR" sz="1200" b="1" dirty="0" err="1"/>
              <a:t>Response</a:t>
            </a:r>
            <a:r>
              <a:rPr lang="tr-TR" sz="1200" b="1" dirty="0"/>
              <a:t> as </a:t>
            </a:r>
            <a:r>
              <a:rPr lang="tr-TR" sz="1200" b="1" dirty="0" err="1"/>
              <a:t>per</a:t>
            </a:r>
            <a:r>
              <a:rPr lang="tr-TR" sz="1200" b="1" dirty="0"/>
              <a:t> </a:t>
            </a:r>
            <a:r>
              <a:rPr lang="tr-TR" sz="1200" b="1" dirty="0" err="1"/>
              <a:t>the</a:t>
            </a:r>
            <a:r>
              <a:rPr lang="tr-TR" sz="1200" b="1" dirty="0"/>
              <a:t> </a:t>
            </a:r>
            <a:r>
              <a:rPr lang="tr-TR" sz="1200" b="1" dirty="0" err="1"/>
              <a:t>Guidelines</a:t>
            </a:r>
            <a:endParaRPr lang="en-US" sz="1200" b="1" dirty="0"/>
          </a:p>
        </p:txBody>
      </p:sp>
      <p:sp>
        <p:nvSpPr>
          <p:cNvPr id="36" name="Dikdörtgen: Yuvarlatılmış Köşeler 35"/>
          <p:cNvSpPr/>
          <p:nvPr/>
        </p:nvSpPr>
        <p:spPr>
          <a:xfrm>
            <a:off x="7367541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tr-TR" sz="1200" b="1" dirty="0"/>
              <a:t>Define </a:t>
            </a:r>
            <a:r>
              <a:rPr lang="tr-TR" sz="1200" b="1" dirty="0" err="1"/>
              <a:t>functional</a:t>
            </a:r>
            <a:r>
              <a:rPr lang="tr-TR" sz="1200" b="1" dirty="0"/>
              <a:t> </a:t>
            </a:r>
            <a:r>
              <a:rPr lang="tr-TR" sz="1200" b="1" dirty="0" err="1"/>
              <a:t>gaps</a:t>
            </a:r>
            <a:endParaRPr lang="tr-TR" sz="1200" b="1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tr-TR" sz="1200" b="1" dirty="0"/>
              <a:t>Optimize </a:t>
            </a:r>
            <a:r>
              <a:rPr lang="tr-TR" sz="1200" b="1" dirty="0" err="1"/>
              <a:t>integration</a:t>
            </a:r>
            <a:r>
              <a:rPr lang="tr-TR" sz="1200" b="1" dirty="0"/>
              <a:t> of </a:t>
            </a:r>
            <a:r>
              <a:rPr lang="tr-TR" sz="1200" b="1" dirty="0" err="1"/>
              <a:t>functions</a:t>
            </a:r>
            <a:endParaRPr lang="tr-TR" sz="1200" b="1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tr-TR" sz="1200" b="1" dirty="0" err="1"/>
              <a:t>Establish</a:t>
            </a:r>
            <a:r>
              <a:rPr lang="tr-TR" sz="1200" b="1" dirty="0"/>
              <a:t> </a:t>
            </a:r>
            <a:r>
              <a:rPr lang="tr-TR" sz="1200" b="1" dirty="0" err="1"/>
              <a:t>new</a:t>
            </a:r>
            <a:r>
              <a:rPr lang="tr-TR" sz="1200" b="1" dirty="0"/>
              <a:t> </a:t>
            </a:r>
            <a:r>
              <a:rPr lang="tr-TR" sz="1200" b="1" dirty="0" err="1"/>
              <a:t>team</a:t>
            </a:r>
            <a:r>
              <a:rPr lang="tr-TR" sz="1200" b="1" dirty="0"/>
              <a:t> </a:t>
            </a:r>
            <a:r>
              <a:rPr lang="tr-TR" sz="1200" b="1" dirty="0" err="1"/>
              <a:t>structure</a:t>
            </a:r>
            <a:endParaRPr lang="tr-TR" sz="1200" b="1" dirty="0"/>
          </a:p>
        </p:txBody>
      </p:sp>
      <p:sp>
        <p:nvSpPr>
          <p:cNvPr id="39" name="Dikdörtgen: Yuvarlatılmış Köşeler 38"/>
          <p:cNvSpPr/>
          <p:nvPr/>
        </p:nvSpPr>
        <p:spPr>
          <a:xfrm>
            <a:off x="7367541" y="12521"/>
            <a:ext cx="2074636" cy="144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INTERNATIONAL LIGHT USAR TEAM</a:t>
            </a:r>
          </a:p>
        </p:txBody>
      </p:sp>
      <p:cxnSp>
        <p:nvCxnSpPr>
          <p:cNvPr id="41" name="Düz Ok Bağlayıcısı 40"/>
          <p:cNvCxnSpPr>
            <a:stCxn id="5" idx="3"/>
            <a:endCxn id="125" idx="1"/>
          </p:cNvCxnSpPr>
          <p:nvPr/>
        </p:nvCxnSpPr>
        <p:spPr>
          <a:xfrm>
            <a:off x="2101393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>
            <a:stCxn id="26" idx="1"/>
            <a:endCxn id="9" idx="3"/>
          </p:cNvCxnSpPr>
          <p:nvPr/>
        </p:nvCxnSpPr>
        <p:spPr>
          <a:xfrm flipH="1">
            <a:off x="2101393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Ok Bağlayıcısı 56"/>
          <p:cNvCxnSpPr>
            <a:stCxn id="30" idx="3"/>
            <a:endCxn id="95" idx="1"/>
          </p:cNvCxnSpPr>
          <p:nvPr/>
        </p:nvCxnSpPr>
        <p:spPr>
          <a:xfrm>
            <a:off x="9424291" y="6127098"/>
            <a:ext cx="3901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/>
          <p:cNvCxnSpPr>
            <a:stCxn id="95" idx="0"/>
            <a:endCxn id="35" idx="2"/>
          </p:cNvCxnSpPr>
          <p:nvPr/>
        </p:nvCxnSpPr>
        <p:spPr>
          <a:xfrm flipV="1">
            <a:off x="10851789" y="5044732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Ok Bağlayıcısı 66"/>
          <p:cNvCxnSpPr>
            <a:stCxn id="13" idx="3"/>
            <a:endCxn id="27" idx="1"/>
          </p:cNvCxnSpPr>
          <p:nvPr/>
        </p:nvCxnSpPr>
        <p:spPr>
          <a:xfrm>
            <a:off x="4548321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Düz Ok Bağlayıcısı 67"/>
          <p:cNvCxnSpPr>
            <a:stCxn id="27" idx="3"/>
            <a:endCxn id="32" idx="1"/>
          </p:cNvCxnSpPr>
          <p:nvPr/>
        </p:nvCxnSpPr>
        <p:spPr>
          <a:xfrm>
            <a:off x="6995249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Düz Ok Bağlayıcısı 68"/>
          <p:cNvCxnSpPr>
            <a:stCxn id="32" idx="3"/>
            <a:endCxn id="29" idx="1"/>
          </p:cNvCxnSpPr>
          <p:nvPr/>
        </p:nvCxnSpPr>
        <p:spPr>
          <a:xfrm>
            <a:off x="9442177" y="2522366"/>
            <a:ext cx="3722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Düz Ok Bağlayıcısı 70"/>
          <p:cNvCxnSpPr>
            <a:stCxn id="29" idx="0"/>
            <a:endCxn id="34" idx="2"/>
          </p:cNvCxnSpPr>
          <p:nvPr/>
        </p:nvCxnSpPr>
        <p:spPr>
          <a:xfrm flipV="1">
            <a:off x="10851789" y="1440000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Düz Ok Bağlayıcısı 71"/>
          <p:cNvCxnSpPr>
            <a:stCxn id="34" idx="1"/>
            <a:endCxn id="39" idx="3"/>
          </p:cNvCxnSpPr>
          <p:nvPr/>
        </p:nvCxnSpPr>
        <p:spPr>
          <a:xfrm flipH="1">
            <a:off x="9442177" y="720000"/>
            <a:ext cx="372294" cy="12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Düz Ok Bağlayıcısı 72"/>
          <p:cNvCxnSpPr>
            <a:stCxn id="35" idx="1"/>
            <a:endCxn id="36" idx="3"/>
          </p:cNvCxnSpPr>
          <p:nvPr/>
        </p:nvCxnSpPr>
        <p:spPr>
          <a:xfrm flipH="1">
            <a:off x="9442177" y="4324732"/>
            <a:ext cx="3722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>
            <a:stCxn id="36" idx="1"/>
            <a:endCxn id="31" idx="3"/>
          </p:cNvCxnSpPr>
          <p:nvPr/>
        </p:nvCxnSpPr>
        <p:spPr>
          <a:xfrm flipH="1">
            <a:off x="6995249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Düz Ok Bağlayıcısı 78"/>
          <p:cNvCxnSpPr>
            <a:stCxn id="31" idx="1"/>
            <a:endCxn id="26" idx="3"/>
          </p:cNvCxnSpPr>
          <p:nvPr/>
        </p:nvCxnSpPr>
        <p:spPr>
          <a:xfrm flipH="1">
            <a:off x="4548321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>
            <a:stCxn id="9" idx="0"/>
            <a:endCxn id="135" idx="2"/>
          </p:cNvCxnSpPr>
          <p:nvPr/>
        </p:nvCxnSpPr>
        <p:spPr>
          <a:xfrm flipV="1">
            <a:off x="1064075" y="3242366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Dikdörtgen: Yuvarlatılmış Köşeler 94"/>
          <p:cNvSpPr/>
          <p:nvPr/>
        </p:nvSpPr>
        <p:spPr>
          <a:xfrm>
            <a:off x="9814471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/>
              <a:t>Teams</a:t>
            </a:r>
            <a:r>
              <a:rPr lang="tr-TR" sz="1200" b="1" dirty="0"/>
              <a:t> </a:t>
            </a:r>
            <a:r>
              <a:rPr lang="tr-TR" sz="1200" b="1" dirty="0" err="1"/>
              <a:t>are</a:t>
            </a:r>
            <a:r>
              <a:rPr lang="tr-TR" sz="1200" b="1" dirty="0"/>
              <a:t> </a:t>
            </a:r>
            <a:r>
              <a:rPr lang="tr-TR" sz="1200" b="1" dirty="0" err="1"/>
              <a:t>advised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run</a:t>
            </a:r>
            <a:r>
              <a:rPr lang="tr-TR" sz="1200" b="1" dirty="0"/>
              <a:t> </a:t>
            </a:r>
            <a:r>
              <a:rPr lang="tr-TR" sz="1200" b="1" dirty="0" err="1"/>
              <a:t>this</a:t>
            </a:r>
            <a:r>
              <a:rPr lang="tr-TR" sz="1200" b="1" dirty="0"/>
              <a:t> </a:t>
            </a:r>
            <a:r>
              <a:rPr lang="tr-TR" sz="1200" b="1" dirty="0" err="1"/>
              <a:t>process</a:t>
            </a:r>
            <a:r>
              <a:rPr lang="tr-TR" sz="1200" b="1" dirty="0"/>
              <a:t> in a </a:t>
            </a:r>
            <a:r>
              <a:rPr lang="tr-TR" sz="1200" b="1" dirty="0" err="1"/>
              <a:t>learning</a:t>
            </a:r>
            <a:r>
              <a:rPr lang="tr-TR" sz="1200" b="1" dirty="0"/>
              <a:t> </a:t>
            </a:r>
            <a:r>
              <a:rPr lang="tr-TR" sz="1200" b="1" dirty="0" err="1"/>
              <a:t>environment</a:t>
            </a:r>
            <a:r>
              <a:rPr lang="tr-TR" sz="1200" b="1" dirty="0"/>
              <a:t> </a:t>
            </a:r>
            <a:r>
              <a:rPr lang="tr-TR" sz="1200" b="1" dirty="0" err="1"/>
              <a:t>and</a:t>
            </a:r>
            <a:r>
              <a:rPr lang="tr-TR" sz="1200" b="1" dirty="0"/>
              <a:t> </a:t>
            </a:r>
            <a:r>
              <a:rPr lang="tr-TR" sz="1200" b="1" dirty="0" err="1"/>
              <a:t>select</a:t>
            </a:r>
            <a:r>
              <a:rPr lang="tr-TR" sz="1200" b="1" dirty="0"/>
              <a:t> a </a:t>
            </a:r>
            <a:r>
              <a:rPr lang="tr-TR" sz="1200" b="1" dirty="0" err="1"/>
              <a:t>mentor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succesfully</a:t>
            </a:r>
            <a:r>
              <a:rPr lang="tr-TR" sz="1200" b="1" dirty="0"/>
              <a:t> </a:t>
            </a:r>
            <a:r>
              <a:rPr lang="tr-TR" sz="1200" b="1" dirty="0" err="1"/>
              <a:t>complete</a:t>
            </a:r>
            <a:r>
              <a:rPr lang="tr-TR" sz="1200" b="1" dirty="0"/>
              <a:t> </a:t>
            </a:r>
            <a:r>
              <a:rPr lang="tr-TR" sz="1200" b="1" dirty="0" err="1"/>
              <a:t>the</a:t>
            </a:r>
            <a:r>
              <a:rPr lang="tr-TR" sz="1200" b="1" dirty="0"/>
              <a:t> QA </a:t>
            </a:r>
            <a:r>
              <a:rPr lang="tr-TR" sz="1200" b="1" dirty="0" err="1"/>
              <a:t>process</a:t>
            </a:r>
            <a:endParaRPr lang="en-US" sz="1200" b="1" dirty="0"/>
          </a:p>
        </p:txBody>
      </p:sp>
      <p:cxnSp>
        <p:nvCxnSpPr>
          <p:cNvPr id="104" name="Düz Ok Bağlayıcısı 103"/>
          <p:cNvCxnSpPr>
            <a:stCxn id="25" idx="3"/>
            <a:endCxn id="30" idx="1"/>
          </p:cNvCxnSpPr>
          <p:nvPr/>
        </p:nvCxnSpPr>
        <p:spPr>
          <a:xfrm>
            <a:off x="6983325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Metin kutusu 118"/>
          <p:cNvSpPr txBox="1"/>
          <p:nvPr/>
        </p:nvSpPr>
        <p:spPr>
          <a:xfrm>
            <a:off x="514945" y="5057950"/>
            <a:ext cx="59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120" name="Metin kutusu 119"/>
          <p:cNvSpPr txBox="1"/>
          <p:nvPr/>
        </p:nvSpPr>
        <p:spPr>
          <a:xfrm>
            <a:off x="416297" y="3270138"/>
            <a:ext cx="59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25" name="Dikdörtgen: Yuvarlatılmış Köşeler 124"/>
          <p:cNvSpPr/>
          <p:nvPr/>
        </p:nvSpPr>
        <p:spPr>
          <a:xfrm>
            <a:off x="2467723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INTERNATIONAL LIGHT USAR TEAM</a:t>
            </a:r>
            <a:r>
              <a:rPr lang="tr-TR" sz="1200" b="1" dirty="0"/>
              <a:t>s </a:t>
            </a:r>
            <a:r>
              <a:rPr lang="tr-TR" sz="1200" b="1" dirty="0" err="1"/>
              <a:t>require</a:t>
            </a:r>
            <a:r>
              <a:rPr lang="tr-TR" sz="1200" b="1" dirty="0"/>
              <a:t> </a:t>
            </a:r>
            <a:r>
              <a:rPr lang="tr-TR" sz="1200" b="1" dirty="0" err="1"/>
              <a:t>this</a:t>
            </a:r>
            <a:r>
              <a:rPr lang="tr-TR" sz="1200" b="1" dirty="0"/>
              <a:t> </a:t>
            </a:r>
            <a:r>
              <a:rPr lang="tr-TR" sz="1200" b="1" dirty="0" err="1"/>
              <a:t>Quality</a:t>
            </a:r>
            <a:r>
              <a:rPr lang="tr-TR" sz="1200" b="1" dirty="0"/>
              <a:t> </a:t>
            </a:r>
            <a:r>
              <a:rPr lang="tr-TR" sz="1200" b="1" dirty="0" err="1"/>
              <a:t>Assurance</a:t>
            </a:r>
            <a:r>
              <a:rPr lang="tr-TR" sz="1200" b="1" dirty="0"/>
              <a:t> </a:t>
            </a:r>
            <a:r>
              <a:rPr lang="tr-TR" sz="1200" b="1" dirty="0" err="1"/>
              <a:t>Process</a:t>
            </a:r>
            <a:endParaRPr lang="en-US" sz="1200" b="1" dirty="0"/>
          </a:p>
        </p:txBody>
      </p:sp>
      <p:cxnSp>
        <p:nvCxnSpPr>
          <p:cNvPr id="128" name="Düz Ok Bağlayıcısı 127"/>
          <p:cNvCxnSpPr>
            <a:stCxn id="125" idx="3"/>
            <a:endCxn id="25" idx="1"/>
          </p:cNvCxnSpPr>
          <p:nvPr/>
        </p:nvCxnSpPr>
        <p:spPr>
          <a:xfrm>
            <a:off x="4542359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Dikdörtgen: Yuvarlatılmış Köşeler 134"/>
          <p:cNvSpPr/>
          <p:nvPr/>
        </p:nvSpPr>
        <p:spPr>
          <a:xfrm>
            <a:off x="26757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/>
              <a:t>Provide</a:t>
            </a:r>
            <a:r>
              <a:rPr lang="tr-TR" sz="1200" b="1" dirty="0"/>
              <a:t> </a:t>
            </a:r>
            <a:r>
              <a:rPr lang="tr-TR" sz="1200" b="1" dirty="0" err="1"/>
              <a:t>the</a:t>
            </a:r>
            <a:r>
              <a:rPr lang="tr-TR" sz="1200" b="1" dirty="0"/>
              <a:t> Complete </a:t>
            </a:r>
            <a:r>
              <a:rPr lang="en-US" sz="1200" b="1" dirty="0"/>
              <a:t>Portfolio of Evidence</a:t>
            </a:r>
            <a:r>
              <a:rPr lang="tr-TR" sz="1200" b="1" dirty="0"/>
              <a:t> </a:t>
            </a:r>
            <a:r>
              <a:rPr lang="tr-TR" sz="1200" b="1" dirty="0" err="1"/>
              <a:t>according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V2 Manual C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Regional</a:t>
            </a:r>
            <a:r>
              <a:rPr lang="tr-TR" sz="1200" b="1" dirty="0"/>
              <a:t> Chair</a:t>
            </a:r>
            <a:endParaRPr lang="en-US" sz="1200" b="1" dirty="0"/>
          </a:p>
        </p:txBody>
      </p:sp>
      <p:cxnSp>
        <p:nvCxnSpPr>
          <p:cNvPr id="146" name="Düz Ok Bağlayıcısı 145"/>
          <p:cNvCxnSpPr>
            <a:stCxn id="135" idx="3"/>
            <a:endCxn id="13" idx="1"/>
          </p:cNvCxnSpPr>
          <p:nvPr/>
        </p:nvCxnSpPr>
        <p:spPr>
          <a:xfrm>
            <a:off x="2101393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Düz Ok Bağlayıcısı 280"/>
          <p:cNvCxnSpPr>
            <a:endCxn id="26" idx="2"/>
          </p:cNvCxnSpPr>
          <p:nvPr/>
        </p:nvCxnSpPr>
        <p:spPr>
          <a:xfrm flipV="1">
            <a:off x="3505200" y="5044732"/>
            <a:ext cx="5803" cy="23206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Düz Ok Bağlayıcısı 285"/>
          <p:cNvCxnSpPr>
            <a:endCxn id="31" idx="2"/>
          </p:cNvCxnSpPr>
          <p:nvPr/>
        </p:nvCxnSpPr>
        <p:spPr>
          <a:xfrm flipV="1">
            <a:off x="5957931" y="5044732"/>
            <a:ext cx="0" cy="24369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Bağlayıcı: Dirsek 293"/>
          <p:cNvCxnSpPr>
            <a:stCxn id="9" idx="2"/>
            <a:endCxn id="35" idx="3"/>
          </p:cNvCxnSpPr>
          <p:nvPr/>
        </p:nvCxnSpPr>
        <p:spPr>
          <a:xfrm rot="5400000" flipH="1" flipV="1">
            <a:off x="6116591" y="-727784"/>
            <a:ext cx="720000" cy="10825032"/>
          </a:xfrm>
          <a:prstGeom prst="bentConnector4">
            <a:avLst>
              <a:gd name="adj1" fmla="val -31750"/>
              <a:gd name="adj2" fmla="val 102112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Bağlayıcı: Dirsek 363"/>
          <p:cNvCxnSpPr>
            <a:stCxn id="29" idx="2"/>
            <a:endCxn id="27" idx="2"/>
          </p:cNvCxnSpPr>
          <p:nvPr/>
        </p:nvCxnSpPr>
        <p:spPr>
          <a:xfrm rot="5400000">
            <a:off x="8404860" y="795437"/>
            <a:ext cx="12700" cy="4893858"/>
          </a:xfrm>
          <a:prstGeom prst="bentConnector3">
            <a:avLst>
              <a:gd name="adj1" fmla="val 1800000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Metin kutusu 370"/>
          <p:cNvSpPr txBox="1"/>
          <p:nvPr/>
        </p:nvSpPr>
        <p:spPr>
          <a:xfrm>
            <a:off x="8109435" y="3188764"/>
            <a:ext cx="59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372" name="Metin kutusu 371"/>
          <p:cNvSpPr txBox="1"/>
          <p:nvPr/>
        </p:nvSpPr>
        <p:spPr>
          <a:xfrm>
            <a:off x="10833835" y="1464523"/>
            <a:ext cx="59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2" name="Dikdörtgen: Yuvarlatılmış Köşeler 1"/>
          <p:cNvSpPr/>
          <p:nvPr/>
        </p:nvSpPr>
        <p:spPr>
          <a:xfrm>
            <a:off x="514945" y="12521"/>
            <a:ext cx="2765284" cy="1003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/>
              <a:t>Explanation</a:t>
            </a:r>
            <a:endParaRPr lang="tr-TR" sz="1200" dirty="0"/>
          </a:p>
        </p:txBody>
      </p:sp>
      <p:cxnSp>
        <p:nvCxnSpPr>
          <p:cNvPr id="50" name="Düz Ok Bağlayıcısı 49"/>
          <p:cNvCxnSpPr>
            <a:endCxn id="36" idx="2"/>
          </p:cNvCxnSpPr>
          <p:nvPr/>
        </p:nvCxnSpPr>
        <p:spPr>
          <a:xfrm flipH="1" flipV="1">
            <a:off x="8404859" y="5044732"/>
            <a:ext cx="2541" cy="23206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34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9" grpId="0" animBg="1"/>
      <p:bldP spid="95" grpId="0" animBg="1"/>
      <p:bldP spid="119" grpId="0"/>
      <p:bldP spid="120" grpId="0"/>
      <p:bldP spid="125" grpId="0" animBg="1"/>
      <p:bldP spid="135" grpId="0" animBg="1"/>
      <p:bldP spid="371" grpId="0"/>
      <p:bldP spid="3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Yuvarlatılmış Köşeler 4"/>
          <p:cNvSpPr/>
          <p:nvPr/>
        </p:nvSpPr>
        <p:spPr>
          <a:xfrm>
            <a:off x="26757" y="5407098"/>
            <a:ext cx="2074636" cy="144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NATIONAL </a:t>
            </a:r>
            <a:r>
              <a:rPr lang="tr-TR" sz="1500" b="1" dirty="0"/>
              <a:t>/ </a:t>
            </a:r>
            <a:r>
              <a:rPr lang="en-US" sz="1500" b="1" dirty="0"/>
              <a:t>DOMESTIC </a:t>
            </a:r>
            <a:r>
              <a:rPr lang="tr-TR" sz="1500" b="1" dirty="0"/>
              <a:t>/ </a:t>
            </a:r>
            <a:r>
              <a:rPr lang="en-US" sz="1500" b="1" dirty="0"/>
              <a:t>LOCAL STANDARDS</a:t>
            </a:r>
          </a:p>
          <a:p>
            <a:pPr algn="ctr"/>
            <a:r>
              <a:rPr lang="en-US" sz="1500" b="1" dirty="0"/>
              <a:t>Plan of Action to be Int’l Team</a:t>
            </a:r>
          </a:p>
        </p:txBody>
      </p:sp>
      <p:sp>
        <p:nvSpPr>
          <p:cNvPr id="9" name="Dikdörtgen: Yuvarlatılmış Köşeler 8"/>
          <p:cNvSpPr/>
          <p:nvPr/>
        </p:nvSpPr>
        <p:spPr>
          <a:xfrm>
            <a:off x="26757" y="3604732"/>
            <a:ext cx="2074636" cy="14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Team Field E</a:t>
            </a:r>
            <a:r>
              <a:rPr lang="tr-TR" sz="15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tr-TR" sz="1500" b="1" dirty="0">
                <a:solidFill>
                  <a:schemeClr val="tx1"/>
                </a:solidFill>
              </a:rPr>
              <a:t>(USAR Operations)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Dikdörtgen: Yuvarlatılmış Köşeler 12"/>
          <p:cNvSpPr/>
          <p:nvPr/>
        </p:nvSpPr>
        <p:spPr>
          <a:xfrm>
            <a:off x="2473685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Mentor Report to Regional Chair</a:t>
            </a:r>
            <a:endParaRPr lang="tr-TR" sz="1500" b="1" dirty="0"/>
          </a:p>
        </p:txBody>
      </p:sp>
      <p:sp>
        <p:nvSpPr>
          <p:cNvPr id="25" name="Dikdörtgen: Yuvarlatılmış Köşeler 24"/>
          <p:cNvSpPr/>
          <p:nvPr/>
        </p:nvSpPr>
        <p:spPr>
          <a:xfrm>
            <a:off x="4908689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Approval of Focal Point + Government+ Donor</a:t>
            </a:r>
          </a:p>
        </p:txBody>
      </p:sp>
      <p:sp>
        <p:nvSpPr>
          <p:cNvPr id="26" name="Dikdörtgen: Yuvarlatılmış Köşeler 25"/>
          <p:cNvSpPr/>
          <p:nvPr/>
        </p:nvSpPr>
        <p:spPr>
          <a:xfrm>
            <a:off x="2473685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Training to International Light Standards</a:t>
            </a:r>
          </a:p>
        </p:txBody>
      </p:sp>
      <p:sp>
        <p:nvSpPr>
          <p:cNvPr id="27" name="Dikdörtgen: Yuvarlatılmış Köşeler 26"/>
          <p:cNvSpPr/>
          <p:nvPr/>
        </p:nvSpPr>
        <p:spPr>
          <a:xfrm>
            <a:off x="4920613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Regional INSARAG EQ EX/CLASS-EX </a:t>
            </a:r>
          </a:p>
          <a:p>
            <a:pPr algn="ctr"/>
            <a:r>
              <a:rPr lang="en-US" sz="1200" b="1" dirty="0"/>
              <a:t>(Management/ Command Post)</a:t>
            </a:r>
          </a:p>
          <a:p>
            <a:pPr algn="ctr"/>
            <a:r>
              <a:rPr lang="en-US" sz="1200" b="1" dirty="0"/>
              <a:t>(Mentor or EXCON Checklist Feedback)</a:t>
            </a:r>
          </a:p>
        </p:txBody>
      </p:sp>
      <p:sp>
        <p:nvSpPr>
          <p:cNvPr id="29" name="Dikdörtgen: Yuvarlatılmış Köşeler 28"/>
          <p:cNvSpPr/>
          <p:nvPr/>
        </p:nvSpPr>
        <p:spPr>
          <a:xfrm>
            <a:off x="9814471" y="1802366"/>
            <a:ext cx="2074636" cy="14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CLASS-EX </a:t>
            </a:r>
            <a:endParaRPr lang="tr-TR" sz="1500" b="1" dirty="0">
              <a:solidFill>
                <a:schemeClr val="tx1"/>
              </a:solidFill>
            </a:endParaRPr>
          </a:p>
          <a:p>
            <a:pPr algn="ctr"/>
            <a:r>
              <a:rPr lang="tr-TR" sz="1500" b="1" dirty="0">
                <a:solidFill>
                  <a:schemeClr val="tx1"/>
                </a:solidFill>
              </a:rPr>
              <a:t>(M</a:t>
            </a:r>
            <a:r>
              <a:rPr lang="en-US" sz="1500" b="1" dirty="0" err="1">
                <a:solidFill>
                  <a:schemeClr val="tx1"/>
                </a:solidFill>
              </a:rPr>
              <a:t>anagement</a:t>
            </a:r>
            <a:r>
              <a:rPr lang="tr-TR" sz="1500" b="1" dirty="0">
                <a:solidFill>
                  <a:schemeClr val="tx1"/>
                </a:solidFill>
              </a:rPr>
              <a:t>)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Dikdörtgen: Yuvarlatılmış Köşeler 29"/>
          <p:cNvSpPr/>
          <p:nvPr/>
        </p:nvSpPr>
        <p:spPr>
          <a:xfrm>
            <a:off x="7349655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Develop Operational Capacity according to Guidelines/Int. Light Handbook (External Help if needed)</a:t>
            </a:r>
          </a:p>
        </p:txBody>
      </p:sp>
      <p:sp>
        <p:nvSpPr>
          <p:cNvPr id="31" name="Dikdörtgen: Yuvarlatılmış Köşeler 30"/>
          <p:cNvSpPr/>
          <p:nvPr/>
        </p:nvSpPr>
        <p:spPr>
          <a:xfrm>
            <a:off x="4920613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Procure additional Equipment</a:t>
            </a:r>
          </a:p>
        </p:txBody>
      </p:sp>
      <p:sp>
        <p:nvSpPr>
          <p:cNvPr id="32" name="Dikdörtgen: Yuvarlatılmış Köşeler 31"/>
          <p:cNvSpPr/>
          <p:nvPr/>
        </p:nvSpPr>
        <p:spPr>
          <a:xfrm>
            <a:off x="7367541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Learn from Reg. INSARAG EQ EX/CLASS-EX</a:t>
            </a:r>
          </a:p>
        </p:txBody>
      </p:sp>
      <p:sp>
        <p:nvSpPr>
          <p:cNvPr id="34" name="Dikdörtgen: Yuvarlatılmış Köşeler 33"/>
          <p:cNvSpPr/>
          <p:nvPr/>
        </p:nvSpPr>
        <p:spPr>
          <a:xfrm>
            <a:off x="9814471" y="0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Recognition</a:t>
            </a:r>
          </a:p>
        </p:txBody>
      </p:sp>
      <p:sp>
        <p:nvSpPr>
          <p:cNvPr id="35" name="Dikdörtgen: Yuvarlatılmış Köşeler 34"/>
          <p:cNvSpPr/>
          <p:nvPr/>
        </p:nvSpPr>
        <p:spPr>
          <a:xfrm>
            <a:off x="9814471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/>
              <a:t>(</a:t>
            </a:r>
            <a:r>
              <a:rPr lang="en-US" sz="1500" b="1" dirty="0"/>
              <a:t>Re</a:t>
            </a:r>
            <a:r>
              <a:rPr lang="tr-TR" sz="1500" b="1" dirty="0"/>
              <a:t>)</a:t>
            </a:r>
            <a:r>
              <a:rPr lang="en-US" sz="1500" b="1" dirty="0"/>
              <a:t>write SOP’s</a:t>
            </a:r>
          </a:p>
        </p:txBody>
      </p:sp>
      <p:sp>
        <p:nvSpPr>
          <p:cNvPr id="36" name="Dikdörtgen: Yuvarlatılmış Köşeler 35"/>
          <p:cNvSpPr/>
          <p:nvPr/>
        </p:nvSpPr>
        <p:spPr>
          <a:xfrm>
            <a:off x="7367541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Adapt the Organization of the Team</a:t>
            </a:r>
          </a:p>
        </p:txBody>
      </p:sp>
      <p:sp>
        <p:nvSpPr>
          <p:cNvPr id="39" name="Dikdörtgen: Yuvarlatılmış Köşeler 38"/>
          <p:cNvSpPr/>
          <p:nvPr/>
        </p:nvSpPr>
        <p:spPr>
          <a:xfrm>
            <a:off x="7367541" y="12521"/>
            <a:ext cx="2074636" cy="144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INTERNATIONAL LIGHT USAR TEAM</a:t>
            </a:r>
          </a:p>
        </p:txBody>
      </p:sp>
      <p:cxnSp>
        <p:nvCxnSpPr>
          <p:cNvPr id="41" name="Düz Ok Bağlayıcısı 40"/>
          <p:cNvCxnSpPr>
            <a:stCxn id="5" idx="3"/>
            <a:endCxn id="125" idx="1"/>
          </p:cNvCxnSpPr>
          <p:nvPr/>
        </p:nvCxnSpPr>
        <p:spPr>
          <a:xfrm>
            <a:off x="2101393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>
            <a:stCxn id="26" idx="1"/>
            <a:endCxn id="9" idx="3"/>
          </p:cNvCxnSpPr>
          <p:nvPr/>
        </p:nvCxnSpPr>
        <p:spPr>
          <a:xfrm flipH="1">
            <a:off x="2101393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Ok Bağlayıcısı 56"/>
          <p:cNvCxnSpPr>
            <a:stCxn id="30" idx="3"/>
            <a:endCxn id="95" idx="1"/>
          </p:cNvCxnSpPr>
          <p:nvPr/>
        </p:nvCxnSpPr>
        <p:spPr>
          <a:xfrm>
            <a:off x="9424291" y="6127098"/>
            <a:ext cx="3901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/>
          <p:cNvCxnSpPr>
            <a:stCxn id="95" idx="0"/>
            <a:endCxn id="35" idx="2"/>
          </p:cNvCxnSpPr>
          <p:nvPr/>
        </p:nvCxnSpPr>
        <p:spPr>
          <a:xfrm flipV="1">
            <a:off x="10851789" y="5044732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Ok Bağlayıcısı 66"/>
          <p:cNvCxnSpPr>
            <a:stCxn id="13" idx="3"/>
            <a:endCxn id="27" idx="1"/>
          </p:cNvCxnSpPr>
          <p:nvPr/>
        </p:nvCxnSpPr>
        <p:spPr>
          <a:xfrm>
            <a:off x="4548321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Düz Ok Bağlayıcısı 67"/>
          <p:cNvCxnSpPr>
            <a:stCxn id="27" idx="3"/>
            <a:endCxn id="32" idx="1"/>
          </p:cNvCxnSpPr>
          <p:nvPr/>
        </p:nvCxnSpPr>
        <p:spPr>
          <a:xfrm>
            <a:off x="6995249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Düz Ok Bağlayıcısı 68"/>
          <p:cNvCxnSpPr>
            <a:stCxn id="32" idx="3"/>
            <a:endCxn id="29" idx="1"/>
          </p:cNvCxnSpPr>
          <p:nvPr/>
        </p:nvCxnSpPr>
        <p:spPr>
          <a:xfrm>
            <a:off x="9442177" y="2522366"/>
            <a:ext cx="3722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Düz Ok Bağlayıcısı 70"/>
          <p:cNvCxnSpPr>
            <a:stCxn id="29" idx="0"/>
            <a:endCxn id="34" idx="2"/>
          </p:cNvCxnSpPr>
          <p:nvPr/>
        </p:nvCxnSpPr>
        <p:spPr>
          <a:xfrm flipV="1">
            <a:off x="10851789" y="1440000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Düz Ok Bağlayıcısı 71"/>
          <p:cNvCxnSpPr>
            <a:stCxn id="34" idx="1"/>
            <a:endCxn id="39" idx="3"/>
          </p:cNvCxnSpPr>
          <p:nvPr/>
        </p:nvCxnSpPr>
        <p:spPr>
          <a:xfrm flipH="1">
            <a:off x="9442177" y="720000"/>
            <a:ext cx="372294" cy="12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Düz Ok Bağlayıcısı 72"/>
          <p:cNvCxnSpPr>
            <a:stCxn id="35" idx="1"/>
            <a:endCxn id="36" idx="3"/>
          </p:cNvCxnSpPr>
          <p:nvPr/>
        </p:nvCxnSpPr>
        <p:spPr>
          <a:xfrm flipH="1">
            <a:off x="9442177" y="4324732"/>
            <a:ext cx="3722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>
            <a:stCxn id="36" idx="1"/>
            <a:endCxn id="31" idx="3"/>
          </p:cNvCxnSpPr>
          <p:nvPr/>
        </p:nvCxnSpPr>
        <p:spPr>
          <a:xfrm flipH="1">
            <a:off x="6995249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Düz Ok Bağlayıcısı 78"/>
          <p:cNvCxnSpPr>
            <a:stCxn id="31" idx="1"/>
            <a:endCxn id="26" idx="3"/>
          </p:cNvCxnSpPr>
          <p:nvPr/>
        </p:nvCxnSpPr>
        <p:spPr>
          <a:xfrm flipH="1">
            <a:off x="4548321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>
            <a:stCxn id="9" idx="0"/>
            <a:endCxn id="135" idx="2"/>
          </p:cNvCxnSpPr>
          <p:nvPr/>
        </p:nvCxnSpPr>
        <p:spPr>
          <a:xfrm flipV="1">
            <a:off x="1064075" y="3242366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Dikdörtgen: Yuvarlatılmış Köşeler 94"/>
          <p:cNvSpPr/>
          <p:nvPr/>
        </p:nvSpPr>
        <p:spPr>
          <a:xfrm>
            <a:off x="9814471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Select Mentor (approved by FCSS) support for Development Process and Quality Assurance</a:t>
            </a:r>
          </a:p>
        </p:txBody>
      </p:sp>
      <p:cxnSp>
        <p:nvCxnSpPr>
          <p:cNvPr id="104" name="Düz Ok Bağlayıcısı 103"/>
          <p:cNvCxnSpPr>
            <a:stCxn id="25" idx="3"/>
            <a:endCxn id="30" idx="1"/>
          </p:cNvCxnSpPr>
          <p:nvPr/>
        </p:nvCxnSpPr>
        <p:spPr>
          <a:xfrm>
            <a:off x="6983325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Metin kutusu 118"/>
          <p:cNvSpPr txBox="1"/>
          <p:nvPr/>
        </p:nvSpPr>
        <p:spPr>
          <a:xfrm>
            <a:off x="514945" y="5057950"/>
            <a:ext cx="5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sp>
        <p:nvSpPr>
          <p:cNvPr id="120" name="Metin kutusu 119"/>
          <p:cNvSpPr txBox="1"/>
          <p:nvPr/>
        </p:nvSpPr>
        <p:spPr>
          <a:xfrm>
            <a:off x="416297" y="3270138"/>
            <a:ext cx="5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sp>
        <p:nvSpPr>
          <p:cNvPr id="125" name="Dikdörtgen: Yuvarlatılmış Köşeler 124"/>
          <p:cNvSpPr/>
          <p:nvPr/>
        </p:nvSpPr>
        <p:spPr>
          <a:xfrm>
            <a:off x="2467723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Start Quality Assurance Process</a:t>
            </a:r>
          </a:p>
        </p:txBody>
      </p:sp>
      <p:cxnSp>
        <p:nvCxnSpPr>
          <p:cNvPr id="128" name="Düz Ok Bağlayıcısı 127"/>
          <p:cNvCxnSpPr>
            <a:stCxn id="125" idx="3"/>
            <a:endCxn id="25" idx="1"/>
          </p:cNvCxnSpPr>
          <p:nvPr/>
        </p:nvCxnSpPr>
        <p:spPr>
          <a:xfrm>
            <a:off x="4542359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Dikdörtgen: Yuvarlatılmış Köşeler 134"/>
          <p:cNvSpPr/>
          <p:nvPr/>
        </p:nvSpPr>
        <p:spPr>
          <a:xfrm>
            <a:off x="26757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00" b="1" dirty="0" err="1"/>
              <a:t>Submission</a:t>
            </a:r>
            <a:r>
              <a:rPr lang="tr-TR" sz="1500" b="1" dirty="0"/>
              <a:t> of </a:t>
            </a:r>
            <a:r>
              <a:rPr lang="en-US" sz="1500" b="1" dirty="0"/>
              <a:t>Portfolio of Evidence</a:t>
            </a:r>
          </a:p>
        </p:txBody>
      </p:sp>
      <p:cxnSp>
        <p:nvCxnSpPr>
          <p:cNvPr id="146" name="Düz Ok Bağlayıcısı 145"/>
          <p:cNvCxnSpPr>
            <a:stCxn id="135" idx="3"/>
            <a:endCxn id="13" idx="1"/>
          </p:cNvCxnSpPr>
          <p:nvPr/>
        </p:nvCxnSpPr>
        <p:spPr>
          <a:xfrm>
            <a:off x="2101393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Düz Ok Bağlayıcısı 280"/>
          <p:cNvCxnSpPr>
            <a:endCxn id="26" idx="2"/>
          </p:cNvCxnSpPr>
          <p:nvPr/>
        </p:nvCxnSpPr>
        <p:spPr>
          <a:xfrm flipV="1">
            <a:off x="3505200" y="5044732"/>
            <a:ext cx="5803" cy="23206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Düz Ok Bağlayıcısı 285"/>
          <p:cNvCxnSpPr>
            <a:endCxn id="31" idx="2"/>
          </p:cNvCxnSpPr>
          <p:nvPr/>
        </p:nvCxnSpPr>
        <p:spPr>
          <a:xfrm flipV="1">
            <a:off x="5957931" y="5044732"/>
            <a:ext cx="0" cy="243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Düz Ok Bağlayıcısı 288"/>
          <p:cNvCxnSpPr>
            <a:endCxn id="36" idx="2"/>
          </p:cNvCxnSpPr>
          <p:nvPr/>
        </p:nvCxnSpPr>
        <p:spPr>
          <a:xfrm flipV="1">
            <a:off x="8404859" y="5044732"/>
            <a:ext cx="0" cy="232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Bağlayıcı: Dirsek 293"/>
          <p:cNvCxnSpPr>
            <a:stCxn id="9" idx="2"/>
            <a:endCxn id="35" idx="3"/>
          </p:cNvCxnSpPr>
          <p:nvPr/>
        </p:nvCxnSpPr>
        <p:spPr>
          <a:xfrm rot="5400000" flipH="1" flipV="1">
            <a:off x="6116591" y="-727784"/>
            <a:ext cx="720000" cy="10825032"/>
          </a:xfrm>
          <a:prstGeom prst="bentConnector4">
            <a:avLst>
              <a:gd name="adj1" fmla="val -31750"/>
              <a:gd name="adj2" fmla="val 102112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Bağlayıcı: Dirsek 363"/>
          <p:cNvCxnSpPr>
            <a:stCxn id="29" idx="2"/>
            <a:endCxn id="27" idx="2"/>
          </p:cNvCxnSpPr>
          <p:nvPr/>
        </p:nvCxnSpPr>
        <p:spPr>
          <a:xfrm rot="5400000">
            <a:off x="8404860" y="795437"/>
            <a:ext cx="12700" cy="4893858"/>
          </a:xfrm>
          <a:prstGeom prst="bentConnector3">
            <a:avLst>
              <a:gd name="adj1" fmla="val 1800000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Metin kutusu 370"/>
          <p:cNvSpPr txBox="1"/>
          <p:nvPr/>
        </p:nvSpPr>
        <p:spPr>
          <a:xfrm>
            <a:off x="8109435" y="3188764"/>
            <a:ext cx="5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sp>
        <p:nvSpPr>
          <p:cNvPr id="372" name="Metin kutusu 371"/>
          <p:cNvSpPr txBox="1"/>
          <p:nvPr/>
        </p:nvSpPr>
        <p:spPr>
          <a:xfrm>
            <a:off x="10833835" y="1464523"/>
            <a:ext cx="5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sp>
        <p:nvSpPr>
          <p:cNvPr id="44" name="Dikdörtgen: Yuvarlatılmış Köşeler 43"/>
          <p:cNvSpPr/>
          <p:nvPr/>
        </p:nvSpPr>
        <p:spPr>
          <a:xfrm>
            <a:off x="26757" y="5407098"/>
            <a:ext cx="2074636" cy="144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INSARAG </a:t>
            </a:r>
            <a:r>
              <a:rPr lang="tr-TR" sz="1200" b="1" dirty="0" err="1"/>
              <a:t>recommends</a:t>
            </a:r>
            <a:r>
              <a:rPr lang="tr-TR" sz="1200" b="1" dirty="0"/>
              <a:t> </a:t>
            </a:r>
            <a:r>
              <a:rPr lang="tr-TR" sz="1200" b="1" dirty="0" err="1"/>
              <a:t>building</a:t>
            </a:r>
            <a:r>
              <a:rPr lang="tr-TR" sz="1200" b="1" dirty="0"/>
              <a:t> </a:t>
            </a:r>
            <a:r>
              <a:rPr lang="tr-TR" sz="1200" b="1" dirty="0" err="1"/>
              <a:t>National</a:t>
            </a:r>
            <a:r>
              <a:rPr lang="tr-TR" sz="1200" b="1" dirty="0"/>
              <a:t> USAR </a:t>
            </a:r>
            <a:r>
              <a:rPr lang="tr-TR" sz="1200" b="1" dirty="0" err="1"/>
              <a:t>Capability</a:t>
            </a:r>
            <a:r>
              <a:rPr lang="tr-TR" sz="1200" b="1" dirty="0"/>
              <a:t> </a:t>
            </a:r>
            <a:r>
              <a:rPr lang="tr-TR" sz="1200" b="1" dirty="0" err="1"/>
              <a:t>prior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commencement</a:t>
            </a:r>
            <a:r>
              <a:rPr lang="tr-TR" sz="1200" b="1" dirty="0"/>
              <a:t> of </a:t>
            </a:r>
            <a:r>
              <a:rPr lang="tr-TR" sz="1200" b="1" dirty="0" err="1"/>
              <a:t>Int</a:t>
            </a:r>
            <a:r>
              <a:rPr lang="tr-TR" sz="1200" b="1" dirty="0"/>
              <a:t>. </a:t>
            </a:r>
            <a:r>
              <a:rPr lang="tr-TR" sz="1200" b="1" dirty="0" err="1"/>
              <a:t>Light</a:t>
            </a:r>
            <a:r>
              <a:rPr lang="tr-TR" sz="1200" b="1" dirty="0"/>
              <a:t> USAR Team </a:t>
            </a:r>
            <a:r>
              <a:rPr lang="tr-TR" sz="1200" b="1" dirty="0" err="1"/>
              <a:t>Capability</a:t>
            </a:r>
            <a:endParaRPr lang="tr-TR" sz="1200" b="1" dirty="0"/>
          </a:p>
        </p:txBody>
      </p:sp>
      <p:sp>
        <p:nvSpPr>
          <p:cNvPr id="45" name="Dikdörtgen: Yuvarlatılmış Köşeler 44"/>
          <p:cNvSpPr/>
          <p:nvPr/>
        </p:nvSpPr>
        <p:spPr>
          <a:xfrm>
            <a:off x="26757" y="3604732"/>
            <a:ext cx="2074636" cy="14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Check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the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operational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capability</a:t>
            </a:r>
            <a:r>
              <a:rPr lang="tr-TR" sz="1200" b="1" dirty="0">
                <a:solidFill>
                  <a:schemeClr val="tx1"/>
                </a:solidFill>
              </a:rPr>
              <a:t> of </a:t>
            </a:r>
            <a:r>
              <a:rPr lang="tr-TR" sz="1200" b="1" dirty="0" err="1">
                <a:solidFill>
                  <a:schemeClr val="tx1"/>
                </a:solidFill>
              </a:rPr>
              <a:t>the</a:t>
            </a:r>
            <a:r>
              <a:rPr lang="tr-TR" sz="1200" b="1" dirty="0">
                <a:solidFill>
                  <a:schemeClr val="tx1"/>
                </a:solidFill>
              </a:rPr>
              <a:t> Team </a:t>
            </a:r>
            <a:r>
              <a:rPr lang="tr-TR" sz="1200" b="1" dirty="0" err="1">
                <a:solidFill>
                  <a:schemeClr val="tx1"/>
                </a:solidFill>
              </a:rPr>
              <a:t>based</a:t>
            </a:r>
            <a:r>
              <a:rPr lang="tr-TR" sz="1200" b="1" dirty="0">
                <a:solidFill>
                  <a:schemeClr val="tx1"/>
                </a:solidFill>
              </a:rPr>
              <a:t> on 5 </a:t>
            </a:r>
            <a:r>
              <a:rPr lang="tr-TR" sz="1200" b="1" dirty="0" err="1">
                <a:solidFill>
                  <a:schemeClr val="tx1"/>
                </a:solidFill>
              </a:rPr>
              <a:t>functions</a:t>
            </a:r>
            <a:r>
              <a:rPr lang="tr-TR" sz="1200" b="1" dirty="0">
                <a:solidFill>
                  <a:schemeClr val="tx1"/>
                </a:solidFill>
              </a:rPr>
              <a:t>. </a:t>
            </a:r>
            <a:r>
              <a:rPr lang="tr-TR" sz="1200" b="1" dirty="0" err="1">
                <a:solidFill>
                  <a:schemeClr val="tx1"/>
                </a:solidFill>
              </a:rPr>
              <a:t>Assessed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by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the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mentor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according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to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Int’l</a:t>
            </a:r>
            <a:r>
              <a:rPr lang="tr-TR" sz="1200" b="1" dirty="0">
                <a:solidFill>
                  <a:schemeClr val="tx1"/>
                </a:solidFill>
              </a:rPr>
              <a:t> LT </a:t>
            </a:r>
            <a:r>
              <a:rPr lang="tr-TR" sz="1200" b="1" dirty="0" err="1">
                <a:solidFill>
                  <a:schemeClr val="tx1"/>
                </a:solidFill>
              </a:rPr>
              <a:t>Checklist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Dikdörtgen: Yuvarlatılmış Köşeler 45"/>
          <p:cNvSpPr/>
          <p:nvPr/>
        </p:nvSpPr>
        <p:spPr>
          <a:xfrm>
            <a:off x="2473685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Mentor Report to Regional Chair</a:t>
            </a:r>
            <a:endParaRPr lang="tr-TR" sz="1200" b="1" dirty="0"/>
          </a:p>
          <a:p>
            <a:pPr algn="ctr"/>
            <a:r>
              <a:rPr lang="tr-TR" sz="1200" b="1" dirty="0"/>
              <a:t>(</a:t>
            </a:r>
            <a:r>
              <a:rPr lang="tr-TR" sz="1200" b="1" dirty="0" err="1"/>
              <a:t>including</a:t>
            </a:r>
            <a:r>
              <a:rPr lang="tr-TR" sz="1200" b="1" dirty="0"/>
              <a:t> </a:t>
            </a:r>
            <a:r>
              <a:rPr lang="tr-TR" sz="1200" b="1" dirty="0" err="1"/>
              <a:t>additional</a:t>
            </a:r>
            <a:r>
              <a:rPr lang="tr-TR" sz="1200" b="1" dirty="0"/>
              <a:t> </a:t>
            </a:r>
            <a:r>
              <a:rPr lang="tr-TR" sz="1200" b="1" dirty="0" err="1"/>
              <a:t>development</a:t>
            </a:r>
            <a:r>
              <a:rPr lang="tr-TR" sz="1200" b="1" dirty="0"/>
              <a:t> </a:t>
            </a:r>
            <a:r>
              <a:rPr lang="tr-TR" sz="1200" b="1" dirty="0" err="1"/>
              <a:t>required</a:t>
            </a:r>
            <a:r>
              <a:rPr lang="tr-TR" sz="1200" b="1" dirty="0"/>
              <a:t> </a:t>
            </a:r>
            <a:r>
              <a:rPr lang="tr-TR" sz="1200" b="1" dirty="0" err="1"/>
              <a:t>from</a:t>
            </a:r>
            <a:r>
              <a:rPr lang="tr-TR" sz="1200" b="1" dirty="0"/>
              <a:t> </a:t>
            </a:r>
            <a:r>
              <a:rPr lang="tr-TR" sz="1200" b="1" dirty="0" err="1"/>
              <a:t>FieldEX</a:t>
            </a:r>
            <a:r>
              <a:rPr lang="tr-TR" sz="1200" b="1" dirty="0"/>
              <a:t> </a:t>
            </a:r>
            <a:r>
              <a:rPr lang="tr-TR" sz="1200" b="1" dirty="0" err="1"/>
              <a:t>and</a:t>
            </a:r>
            <a:r>
              <a:rPr lang="tr-TR" sz="1200" b="1" dirty="0"/>
              <a:t> </a:t>
            </a:r>
            <a:r>
              <a:rPr lang="tr-TR" sz="1200" b="1" dirty="0" err="1"/>
              <a:t>PoE</a:t>
            </a:r>
            <a:r>
              <a:rPr lang="tr-TR" sz="1200" b="1" dirty="0"/>
              <a:t>)</a:t>
            </a:r>
            <a:endParaRPr lang="en-US" sz="1200" b="1" dirty="0"/>
          </a:p>
        </p:txBody>
      </p:sp>
      <p:sp>
        <p:nvSpPr>
          <p:cNvPr id="47" name="Dikdörtgen: Yuvarlatılmış Köşeler 46"/>
          <p:cNvSpPr/>
          <p:nvPr/>
        </p:nvSpPr>
        <p:spPr>
          <a:xfrm>
            <a:off x="4908689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INSARAG </a:t>
            </a:r>
            <a:r>
              <a:rPr lang="tr-TR" sz="1200" b="1" dirty="0" err="1"/>
              <a:t>relies</a:t>
            </a:r>
            <a:r>
              <a:rPr lang="tr-TR" sz="1200" b="1" dirty="0"/>
              <a:t> on network of (</a:t>
            </a:r>
            <a:r>
              <a:rPr lang="tr-TR" sz="1200" b="1" dirty="0" err="1"/>
              <a:t>National</a:t>
            </a:r>
            <a:r>
              <a:rPr lang="tr-TR" sz="1200" b="1" dirty="0"/>
              <a:t>) </a:t>
            </a:r>
            <a:r>
              <a:rPr lang="tr-TR" sz="1200" b="1" dirty="0" err="1"/>
              <a:t>focal</a:t>
            </a:r>
            <a:r>
              <a:rPr lang="tr-TR" sz="1200" b="1" dirty="0"/>
              <a:t> </a:t>
            </a:r>
            <a:r>
              <a:rPr lang="tr-TR" sz="1200" b="1" dirty="0" err="1"/>
              <a:t>points</a:t>
            </a:r>
            <a:r>
              <a:rPr lang="tr-TR" sz="1200" b="1" dirty="0"/>
              <a:t> </a:t>
            </a:r>
            <a:r>
              <a:rPr lang="tr-TR" sz="1200" b="1" dirty="0" err="1"/>
              <a:t>for</a:t>
            </a:r>
            <a:r>
              <a:rPr lang="tr-TR" sz="1200" b="1" dirty="0"/>
              <a:t> </a:t>
            </a:r>
            <a:r>
              <a:rPr lang="tr-TR" sz="1200" b="1" dirty="0" err="1"/>
              <a:t>approval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commence</a:t>
            </a:r>
            <a:endParaRPr lang="en-US" sz="1200" b="1" dirty="0"/>
          </a:p>
        </p:txBody>
      </p:sp>
      <p:sp>
        <p:nvSpPr>
          <p:cNvPr id="48" name="Dikdörtgen: Yuvarlatılmış Köşeler 47"/>
          <p:cNvSpPr/>
          <p:nvPr/>
        </p:nvSpPr>
        <p:spPr>
          <a:xfrm>
            <a:off x="2473685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>
                <a:solidFill>
                  <a:prstClr val="black"/>
                </a:solidFill>
              </a:rPr>
              <a:t>Define </a:t>
            </a:r>
            <a:r>
              <a:rPr lang="tr-TR" sz="1200" b="1" dirty="0" err="1">
                <a:solidFill>
                  <a:prstClr val="black"/>
                </a:solidFill>
              </a:rPr>
              <a:t>training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gaps</a:t>
            </a:r>
            <a:endParaRPr lang="tr-TR" sz="1200" b="1" dirty="0">
              <a:solidFill>
                <a:prstClr val="black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>
                <a:solidFill>
                  <a:prstClr val="black"/>
                </a:solidFill>
              </a:rPr>
              <a:t>Optimize </a:t>
            </a:r>
            <a:r>
              <a:rPr lang="tr-TR" sz="1200" b="1" dirty="0" err="1">
                <a:solidFill>
                  <a:prstClr val="black"/>
                </a:solidFill>
              </a:rPr>
              <a:t>training</a:t>
            </a:r>
            <a:r>
              <a:rPr lang="tr-TR" sz="1200" b="1" dirty="0">
                <a:solidFill>
                  <a:prstClr val="black"/>
                </a:solidFill>
              </a:rPr>
              <a:t> program </a:t>
            </a:r>
            <a:r>
              <a:rPr lang="tr-TR" sz="1200" b="1" dirty="0" err="1">
                <a:solidFill>
                  <a:prstClr val="black"/>
                </a:solidFill>
              </a:rPr>
              <a:t>for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international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deployment</a:t>
            </a:r>
            <a:endParaRPr lang="tr-TR" sz="1200" b="1" dirty="0">
              <a:solidFill>
                <a:prstClr val="black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 err="1">
                <a:solidFill>
                  <a:prstClr val="black"/>
                </a:solidFill>
              </a:rPr>
              <a:t>Implement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the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new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training</a:t>
            </a:r>
            <a:r>
              <a:rPr lang="tr-TR" sz="1200" b="1" dirty="0">
                <a:solidFill>
                  <a:prstClr val="black"/>
                </a:solidFill>
              </a:rPr>
              <a:t> program</a:t>
            </a:r>
          </a:p>
        </p:txBody>
      </p:sp>
      <p:sp>
        <p:nvSpPr>
          <p:cNvPr id="49" name="Dikdörtgen: Yuvarlatılmış Köşeler 48"/>
          <p:cNvSpPr/>
          <p:nvPr/>
        </p:nvSpPr>
        <p:spPr>
          <a:xfrm>
            <a:off x="4920613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Team Management </a:t>
            </a:r>
            <a:r>
              <a:rPr lang="tr-TR" sz="1200" b="1" dirty="0" err="1"/>
              <a:t>participate</a:t>
            </a:r>
            <a:r>
              <a:rPr lang="tr-TR" sz="1200" b="1" dirty="0"/>
              <a:t> in an INSARAG </a:t>
            </a:r>
            <a:r>
              <a:rPr lang="tr-TR" sz="1200" b="1" dirty="0" err="1"/>
              <a:t>formatted</a:t>
            </a:r>
            <a:r>
              <a:rPr lang="tr-TR" sz="1200" b="1" dirty="0"/>
              <a:t> International </a:t>
            </a:r>
            <a:r>
              <a:rPr lang="tr-TR" sz="1200" b="1" dirty="0" err="1"/>
              <a:t>Response</a:t>
            </a:r>
            <a:r>
              <a:rPr lang="tr-TR" sz="1200" b="1" dirty="0"/>
              <a:t> </a:t>
            </a:r>
            <a:r>
              <a:rPr lang="tr-TR" sz="1200" b="1" dirty="0" err="1"/>
              <a:t>Exercise</a:t>
            </a:r>
            <a:endParaRPr lang="tr-TR" sz="1200" b="1" dirty="0"/>
          </a:p>
          <a:p>
            <a:pPr algn="ctr"/>
            <a:r>
              <a:rPr lang="tr-TR" sz="1200" b="1" dirty="0"/>
              <a:t>(</a:t>
            </a:r>
            <a:r>
              <a:rPr lang="tr-TR" sz="1200" b="1" dirty="0" err="1"/>
              <a:t>Reg</a:t>
            </a:r>
            <a:r>
              <a:rPr lang="tr-TR" sz="1200" b="1" dirty="0"/>
              <a:t> EQ EX/ IEC/ IER/ MODEX/ </a:t>
            </a:r>
            <a:r>
              <a:rPr lang="tr-TR" sz="1200" b="1" dirty="0" err="1"/>
              <a:t>Classified</a:t>
            </a:r>
            <a:r>
              <a:rPr lang="tr-TR" sz="1200" b="1" dirty="0"/>
              <a:t> Team </a:t>
            </a:r>
            <a:r>
              <a:rPr lang="tr-TR" sz="1200" b="1" dirty="0" err="1"/>
              <a:t>Annual</a:t>
            </a:r>
            <a:r>
              <a:rPr lang="tr-TR" sz="1200" b="1" dirty="0"/>
              <a:t> EX)</a:t>
            </a:r>
            <a:endParaRPr lang="en-US" sz="1200" b="1" dirty="0"/>
          </a:p>
        </p:txBody>
      </p:sp>
      <p:sp>
        <p:nvSpPr>
          <p:cNvPr id="50" name="Dikdörtgen: Yuvarlatılmış Köşeler 49"/>
          <p:cNvSpPr/>
          <p:nvPr/>
        </p:nvSpPr>
        <p:spPr>
          <a:xfrm>
            <a:off x="9814471" y="1802366"/>
            <a:ext cx="2074636" cy="14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Assessment</a:t>
            </a:r>
            <a:r>
              <a:rPr lang="tr-TR" sz="1200" b="1" dirty="0">
                <a:solidFill>
                  <a:schemeClr val="tx1"/>
                </a:solidFill>
              </a:rPr>
              <a:t> of Management </a:t>
            </a:r>
            <a:r>
              <a:rPr lang="tr-TR" sz="1200" b="1" dirty="0" err="1">
                <a:solidFill>
                  <a:schemeClr val="tx1"/>
                </a:solidFill>
              </a:rPr>
              <a:t>team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will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take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place</a:t>
            </a:r>
            <a:r>
              <a:rPr lang="tr-TR" sz="1200" b="1" dirty="0">
                <a:solidFill>
                  <a:schemeClr val="tx1"/>
                </a:solidFill>
              </a:rPr>
              <a:t> in a CLASSEX </a:t>
            </a:r>
            <a:r>
              <a:rPr lang="tr-TR" sz="1200" b="1" dirty="0" err="1">
                <a:solidFill>
                  <a:schemeClr val="tx1"/>
                </a:solidFill>
              </a:rPr>
              <a:t>to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improve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the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efficiency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and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international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cooperation</a:t>
            </a:r>
            <a:r>
              <a:rPr lang="tr-TR" sz="1200" b="1" dirty="0">
                <a:solidFill>
                  <a:schemeClr val="tx1"/>
                </a:solidFill>
              </a:rPr>
              <a:t> of </a:t>
            </a:r>
            <a:r>
              <a:rPr lang="tr-TR" sz="1200" b="1" dirty="0" err="1">
                <a:solidFill>
                  <a:schemeClr val="tx1"/>
                </a:solidFill>
              </a:rPr>
              <a:t>teams</a:t>
            </a:r>
            <a:r>
              <a:rPr lang="tr-TR" sz="1200" b="1" dirty="0">
                <a:solidFill>
                  <a:schemeClr val="tx1"/>
                </a:solidFill>
              </a:rPr>
              <a:t>. (1 Management </a:t>
            </a:r>
            <a:r>
              <a:rPr lang="tr-TR" sz="1200" b="1" dirty="0" err="1">
                <a:solidFill>
                  <a:schemeClr val="tx1"/>
                </a:solidFill>
              </a:rPr>
              <a:t>Classifier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for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max</a:t>
            </a:r>
            <a:r>
              <a:rPr lang="tr-TR" sz="1200" b="1" dirty="0">
                <a:solidFill>
                  <a:schemeClr val="tx1"/>
                </a:solidFill>
              </a:rPr>
              <a:t>. 2 </a:t>
            </a:r>
            <a:r>
              <a:rPr lang="tr-TR" sz="1200" b="1" dirty="0" err="1">
                <a:solidFill>
                  <a:schemeClr val="tx1"/>
                </a:solidFill>
              </a:rPr>
              <a:t>Teams</a:t>
            </a:r>
            <a:r>
              <a:rPr lang="tr-TR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Dikdörtgen: Yuvarlatılmış Köşeler 50"/>
          <p:cNvSpPr/>
          <p:nvPr/>
        </p:nvSpPr>
        <p:spPr>
          <a:xfrm>
            <a:off x="7349655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Team has </a:t>
            </a:r>
            <a:r>
              <a:rPr lang="tr-TR" sz="1200" b="1" dirty="0" err="1"/>
              <a:t>to</a:t>
            </a:r>
            <a:r>
              <a:rPr lang="tr-TR" sz="1200" b="1" dirty="0"/>
              <a:t> define </a:t>
            </a:r>
            <a:r>
              <a:rPr lang="tr-TR" sz="1200" b="1" dirty="0" err="1"/>
              <a:t>its</a:t>
            </a:r>
            <a:r>
              <a:rPr lang="tr-TR" sz="1200" b="1" dirty="0"/>
              <a:t> </a:t>
            </a:r>
            <a:r>
              <a:rPr lang="tr-TR" sz="1200" b="1" dirty="0" err="1"/>
              <a:t>own</a:t>
            </a:r>
            <a:r>
              <a:rPr lang="tr-TR" sz="1200" b="1" dirty="0"/>
              <a:t> </a:t>
            </a:r>
            <a:r>
              <a:rPr lang="tr-TR" sz="1200" b="1" dirty="0" err="1"/>
              <a:t>operational</a:t>
            </a:r>
            <a:r>
              <a:rPr lang="tr-TR" sz="1200" b="1" dirty="0"/>
              <a:t> </a:t>
            </a:r>
            <a:r>
              <a:rPr lang="tr-TR" sz="1200" b="1" dirty="0" err="1"/>
              <a:t>capability</a:t>
            </a:r>
            <a:endParaRPr lang="tr-TR" sz="1200" b="1" dirty="0"/>
          </a:p>
          <a:p>
            <a:pPr algn="ctr"/>
            <a:r>
              <a:rPr lang="tr-TR" sz="1200" b="1" dirty="0"/>
              <a:t>(</a:t>
            </a:r>
            <a:r>
              <a:rPr lang="tr-TR" sz="1200" b="1" dirty="0" err="1"/>
              <a:t>Eg</a:t>
            </a:r>
            <a:r>
              <a:rPr lang="tr-TR" sz="1200" b="1" dirty="0"/>
              <a:t>. </a:t>
            </a:r>
            <a:r>
              <a:rPr lang="tr-TR" sz="1200" b="1" dirty="0" err="1"/>
              <a:t>Search</a:t>
            </a:r>
            <a:r>
              <a:rPr lang="tr-TR" sz="1200" b="1" dirty="0"/>
              <a:t>)</a:t>
            </a:r>
            <a:endParaRPr lang="en-US" sz="1200" b="1" dirty="0"/>
          </a:p>
        </p:txBody>
      </p:sp>
      <p:sp>
        <p:nvSpPr>
          <p:cNvPr id="52" name="Dikdörtgen: Yuvarlatılmış Köşeler 51"/>
          <p:cNvSpPr/>
          <p:nvPr/>
        </p:nvSpPr>
        <p:spPr>
          <a:xfrm>
            <a:off x="4920613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>
                <a:solidFill>
                  <a:prstClr val="black"/>
                </a:solidFill>
              </a:rPr>
              <a:t>Define </a:t>
            </a:r>
            <a:r>
              <a:rPr lang="tr-TR" sz="1200" b="1" dirty="0" err="1">
                <a:solidFill>
                  <a:prstClr val="black"/>
                </a:solidFill>
              </a:rPr>
              <a:t>equipment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gaps</a:t>
            </a:r>
            <a:endParaRPr lang="tr-TR" sz="1200" b="1" dirty="0">
              <a:solidFill>
                <a:prstClr val="black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>
                <a:solidFill>
                  <a:prstClr val="black"/>
                </a:solidFill>
              </a:rPr>
              <a:t>Optimize </a:t>
            </a:r>
            <a:r>
              <a:rPr lang="tr-TR" sz="1200" b="1" dirty="0" err="1">
                <a:solidFill>
                  <a:prstClr val="black"/>
                </a:solidFill>
              </a:rPr>
              <a:t>logistics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cache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for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international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deployment</a:t>
            </a:r>
            <a:endParaRPr lang="tr-TR" sz="1200" b="1" dirty="0">
              <a:solidFill>
                <a:prstClr val="black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tr-TR" sz="1200" b="1" dirty="0" err="1">
                <a:solidFill>
                  <a:prstClr val="black"/>
                </a:solidFill>
              </a:rPr>
              <a:t>Establish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equipment</a:t>
            </a:r>
            <a:r>
              <a:rPr lang="tr-TR" sz="1200" b="1" dirty="0">
                <a:solidFill>
                  <a:prstClr val="black"/>
                </a:solidFill>
              </a:rPr>
              <a:t> </a:t>
            </a:r>
            <a:r>
              <a:rPr lang="tr-TR" sz="1200" b="1" dirty="0" err="1">
                <a:solidFill>
                  <a:prstClr val="black"/>
                </a:solidFill>
              </a:rPr>
              <a:t>manifest</a:t>
            </a:r>
            <a:endParaRPr lang="tr-TR" sz="1200" b="1" dirty="0">
              <a:solidFill>
                <a:prstClr val="black"/>
              </a:solidFill>
            </a:endParaRPr>
          </a:p>
        </p:txBody>
      </p:sp>
      <p:sp>
        <p:nvSpPr>
          <p:cNvPr id="53" name="Dikdörtgen: Yuvarlatılmış Köşeler 52"/>
          <p:cNvSpPr/>
          <p:nvPr/>
        </p:nvSpPr>
        <p:spPr>
          <a:xfrm>
            <a:off x="7367541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Learn</a:t>
            </a:r>
            <a:r>
              <a:rPr lang="tr-TR" sz="1200" b="1" dirty="0"/>
              <a:t>, </a:t>
            </a:r>
            <a:r>
              <a:rPr lang="tr-TR" sz="1200" b="1" dirty="0" err="1"/>
              <a:t>Review</a:t>
            </a:r>
            <a:r>
              <a:rPr lang="tr-TR" sz="1200" b="1" dirty="0"/>
              <a:t> </a:t>
            </a:r>
            <a:r>
              <a:rPr lang="tr-TR" sz="1200" b="1" dirty="0" err="1"/>
              <a:t>and</a:t>
            </a:r>
            <a:r>
              <a:rPr lang="tr-TR" sz="1200" b="1" dirty="0"/>
              <a:t> </a:t>
            </a:r>
            <a:r>
              <a:rPr lang="tr-TR" sz="1200" b="1" dirty="0" err="1"/>
              <a:t>adopt</a:t>
            </a:r>
            <a:r>
              <a:rPr lang="en-US" sz="1200" b="1" dirty="0"/>
              <a:t> </a:t>
            </a:r>
            <a:r>
              <a:rPr lang="tr-TR" sz="1200" b="1" dirty="0" err="1"/>
              <a:t>learning</a:t>
            </a:r>
            <a:r>
              <a:rPr lang="tr-TR" sz="1200" b="1" dirty="0"/>
              <a:t> </a:t>
            </a:r>
            <a:r>
              <a:rPr lang="en-US" sz="1200" b="1" dirty="0"/>
              <a:t>from </a:t>
            </a:r>
            <a:r>
              <a:rPr lang="tr-TR" sz="1200" b="1" dirty="0"/>
              <a:t>INSARAG </a:t>
            </a:r>
            <a:r>
              <a:rPr lang="tr-TR" sz="1200" b="1" dirty="0" err="1"/>
              <a:t>formatted</a:t>
            </a:r>
            <a:r>
              <a:rPr lang="tr-TR" sz="1200" b="1" dirty="0"/>
              <a:t> International </a:t>
            </a:r>
            <a:r>
              <a:rPr lang="tr-TR" sz="1200" b="1" dirty="0" err="1"/>
              <a:t>Response</a:t>
            </a:r>
            <a:r>
              <a:rPr lang="tr-TR" sz="1200" b="1" dirty="0"/>
              <a:t> </a:t>
            </a:r>
            <a:r>
              <a:rPr lang="tr-TR" sz="1200" b="1" dirty="0" err="1"/>
              <a:t>Exercise</a:t>
            </a:r>
            <a:endParaRPr lang="tr-TR" sz="1200" b="1" dirty="0"/>
          </a:p>
        </p:txBody>
      </p:sp>
      <p:sp>
        <p:nvSpPr>
          <p:cNvPr id="54" name="Dikdörtgen: Yuvarlatılmış Köşeler 53"/>
          <p:cNvSpPr/>
          <p:nvPr/>
        </p:nvSpPr>
        <p:spPr>
          <a:xfrm>
            <a:off x="9814471" y="0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A </a:t>
            </a:r>
            <a:r>
              <a:rPr lang="tr-TR" sz="1200" b="1" dirty="0" err="1"/>
              <a:t>certificate</a:t>
            </a:r>
            <a:r>
              <a:rPr lang="tr-TR" sz="1200" b="1" dirty="0"/>
              <a:t> of </a:t>
            </a:r>
            <a:r>
              <a:rPr lang="tr-TR" sz="1200" b="1" dirty="0" err="1"/>
              <a:t>classification</a:t>
            </a:r>
            <a:r>
              <a:rPr lang="tr-TR" sz="1200" b="1" dirty="0"/>
              <a:t> </a:t>
            </a:r>
            <a:r>
              <a:rPr lang="tr-TR" sz="1200" b="1" dirty="0" err="1"/>
              <a:t>will</a:t>
            </a:r>
            <a:r>
              <a:rPr lang="tr-TR" sz="1200" b="1" dirty="0"/>
              <a:t> be </a:t>
            </a:r>
            <a:r>
              <a:rPr lang="tr-TR" sz="1200" b="1" dirty="0" err="1"/>
              <a:t>provided</a:t>
            </a:r>
            <a:r>
              <a:rPr lang="tr-TR" sz="1200" b="1" dirty="0"/>
              <a:t>. (INSARAG </a:t>
            </a:r>
            <a:r>
              <a:rPr lang="tr-TR" sz="1200" b="1" dirty="0" err="1"/>
              <a:t>considers</a:t>
            </a:r>
            <a:r>
              <a:rPr lang="tr-TR" sz="1200" b="1" dirty="0"/>
              <a:t> </a:t>
            </a:r>
            <a:r>
              <a:rPr lang="tr-TR" sz="1200" b="1" dirty="0" err="1"/>
              <a:t>giving</a:t>
            </a:r>
            <a:r>
              <a:rPr lang="tr-TR" sz="1200" b="1" dirty="0"/>
              <a:t> a </a:t>
            </a:r>
            <a:r>
              <a:rPr lang="tr-TR" sz="1200" b="1" dirty="0" err="1"/>
              <a:t>generic</a:t>
            </a:r>
            <a:r>
              <a:rPr lang="tr-TR" sz="1200" b="1" dirty="0"/>
              <a:t> </a:t>
            </a:r>
            <a:r>
              <a:rPr lang="tr-TR" sz="1200" b="1" dirty="0" err="1"/>
              <a:t>badge</a:t>
            </a:r>
            <a:r>
              <a:rPr lang="tr-TR" sz="1200" b="1" dirty="0"/>
              <a:t> </a:t>
            </a:r>
            <a:r>
              <a:rPr lang="tr-TR" sz="1200" b="1" dirty="0" err="1"/>
              <a:t>with</a:t>
            </a:r>
            <a:r>
              <a:rPr lang="tr-TR" sz="1200" b="1" dirty="0"/>
              <a:t> </a:t>
            </a:r>
            <a:r>
              <a:rPr lang="tr-TR" sz="1200" b="1" dirty="0" err="1"/>
              <a:t>no</a:t>
            </a:r>
            <a:r>
              <a:rPr lang="tr-TR" sz="1200" b="1" dirty="0"/>
              <a:t> </a:t>
            </a:r>
            <a:r>
              <a:rPr lang="tr-TR" sz="1200" b="1" dirty="0" err="1"/>
              <a:t>year</a:t>
            </a:r>
            <a:r>
              <a:rPr lang="tr-TR" sz="1200" b="1" dirty="0"/>
              <a:t>/</a:t>
            </a:r>
            <a:r>
              <a:rPr lang="tr-TR" sz="1200" b="1" dirty="0" err="1"/>
              <a:t>no</a:t>
            </a:r>
            <a:r>
              <a:rPr lang="tr-TR" sz="1200" b="1" dirty="0"/>
              <a:t> </a:t>
            </a:r>
            <a:r>
              <a:rPr lang="tr-TR" sz="1200" b="1" dirty="0" err="1"/>
              <a:t>classification</a:t>
            </a:r>
            <a:r>
              <a:rPr lang="tr-TR" sz="1200" b="1" dirty="0"/>
              <a:t> </a:t>
            </a:r>
            <a:r>
              <a:rPr lang="tr-TR" sz="1200" b="1" dirty="0" err="1"/>
              <a:t>level</a:t>
            </a:r>
            <a:r>
              <a:rPr lang="tr-TR" sz="1200" b="1" dirty="0"/>
              <a:t> </a:t>
            </a:r>
            <a:r>
              <a:rPr lang="tr-TR" sz="1200" b="1" dirty="0" err="1"/>
              <a:t>if</a:t>
            </a:r>
            <a:r>
              <a:rPr lang="tr-TR" sz="1200" b="1" dirty="0"/>
              <a:t> </a:t>
            </a:r>
            <a:r>
              <a:rPr lang="tr-TR" sz="1200" b="1" dirty="0" err="1"/>
              <a:t>necessary</a:t>
            </a:r>
            <a:r>
              <a:rPr lang="tr-TR" sz="1200" b="1" dirty="0"/>
              <a:t>.)</a:t>
            </a:r>
            <a:endParaRPr lang="en-US" sz="1200" b="1" dirty="0"/>
          </a:p>
        </p:txBody>
      </p:sp>
      <p:sp>
        <p:nvSpPr>
          <p:cNvPr id="55" name="Dikdörtgen: Yuvarlatılmış Köşeler 54"/>
          <p:cNvSpPr/>
          <p:nvPr/>
        </p:nvSpPr>
        <p:spPr>
          <a:xfrm>
            <a:off x="9814471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/>
              <a:t>Standard </a:t>
            </a:r>
            <a:r>
              <a:rPr lang="tr-TR" sz="1200" b="1" dirty="0" err="1"/>
              <a:t>Procedures</a:t>
            </a:r>
            <a:r>
              <a:rPr lang="tr-TR" sz="1200" b="1" dirty="0"/>
              <a:t> </a:t>
            </a:r>
            <a:r>
              <a:rPr lang="tr-TR" sz="1200" b="1" dirty="0" err="1"/>
              <a:t>are</a:t>
            </a:r>
            <a:r>
              <a:rPr lang="tr-TR" sz="1200" b="1" dirty="0"/>
              <a:t> </a:t>
            </a:r>
            <a:r>
              <a:rPr lang="tr-TR" sz="1200" b="1" dirty="0" err="1"/>
              <a:t>needed</a:t>
            </a:r>
            <a:r>
              <a:rPr lang="tr-TR" sz="1200" b="1" dirty="0"/>
              <a:t> </a:t>
            </a:r>
            <a:r>
              <a:rPr lang="tr-TR" sz="1200" b="1" dirty="0" err="1"/>
              <a:t>for</a:t>
            </a:r>
            <a:r>
              <a:rPr lang="tr-TR" sz="1200" b="1" dirty="0"/>
              <a:t> International Deployment in a USAR </a:t>
            </a:r>
            <a:r>
              <a:rPr lang="tr-TR" sz="1200" b="1" dirty="0" err="1"/>
              <a:t>Response</a:t>
            </a:r>
            <a:r>
              <a:rPr lang="tr-TR" sz="1200" b="1" dirty="0"/>
              <a:t> as </a:t>
            </a:r>
            <a:r>
              <a:rPr lang="tr-TR" sz="1200" b="1" dirty="0" err="1"/>
              <a:t>per</a:t>
            </a:r>
            <a:r>
              <a:rPr lang="tr-TR" sz="1200" b="1" dirty="0"/>
              <a:t> </a:t>
            </a:r>
            <a:r>
              <a:rPr lang="tr-TR" sz="1200" b="1" dirty="0" err="1"/>
              <a:t>the</a:t>
            </a:r>
            <a:r>
              <a:rPr lang="tr-TR" sz="1200" b="1" dirty="0"/>
              <a:t> </a:t>
            </a:r>
            <a:r>
              <a:rPr lang="tr-TR" sz="1200" b="1" dirty="0" err="1"/>
              <a:t>Guidelines</a:t>
            </a:r>
            <a:endParaRPr lang="en-US" sz="1200" b="1" dirty="0"/>
          </a:p>
        </p:txBody>
      </p:sp>
      <p:sp>
        <p:nvSpPr>
          <p:cNvPr id="56" name="Dikdörtgen: Yuvarlatılmış Köşeler 55"/>
          <p:cNvSpPr/>
          <p:nvPr/>
        </p:nvSpPr>
        <p:spPr>
          <a:xfrm>
            <a:off x="7367541" y="3604732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tr-TR" sz="1200" b="1" dirty="0"/>
              <a:t>Define </a:t>
            </a:r>
            <a:r>
              <a:rPr lang="tr-TR" sz="1200" b="1" dirty="0" err="1"/>
              <a:t>functional</a:t>
            </a:r>
            <a:r>
              <a:rPr lang="tr-TR" sz="1200" b="1" dirty="0"/>
              <a:t> </a:t>
            </a:r>
            <a:r>
              <a:rPr lang="tr-TR" sz="1200" b="1" dirty="0" err="1"/>
              <a:t>gaps</a:t>
            </a:r>
            <a:endParaRPr lang="tr-TR" sz="1200" b="1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tr-TR" sz="1200" b="1" dirty="0"/>
              <a:t>Optimize </a:t>
            </a:r>
            <a:r>
              <a:rPr lang="tr-TR" sz="1200" b="1" dirty="0" err="1"/>
              <a:t>integration</a:t>
            </a:r>
            <a:r>
              <a:rPr lang="tr-TR" sz="1200" b="1" dirty="0"/>
              <a:t> of </a:t>
            </a:r>
            <a:r>
              <a:rPr lang="tr-TR" sz="1200" b="1" dirty="0" err="1"/>
              <a:t>functions</a:t>
            </a:r>
            <a:endParaRPr lang="tr-TR" sz="1200" b="1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tr-TR" sz="1200" b="1" dirty="0" err="1"/>
              <a:t>Establish</a:t>
            </a:r>
            <a:r>
              <a:rPr lang="tr-TR" sz="1200" b="1" dirty="0"/>
              <a:t> </a:t>
            </a:r>
            <a:r>
              <a:rPr lang="tr-TR" sz="1200" b="1" dirty="0" err="1"/>
              <a:t>new</a:t>
            </a:r>
            <a:r>
              <a:rPr lang="tr-TR" sz="1200" b="1" dirty="0"/>
              <a:t> </a:t>
            </a:r>
            <a:r>
              <a:rPr lang="tr-TR" sz="1200" b="1" dirty="0" err="1"/>
              <a:t>team</a:t>
            </a:r>
            <a:r>
              <a:rPr lang="tr-TR" sz="1200" b="1" dirty="0"/>
              <a:t> </a:t>
            </a:r>
            <a:r>
              <a:rPr lang="tr-TR" sz="1200" b="1" dirty="0" err="1"/>
              <a:t>structure</a:t>
            </a:r>
            <a:endParaRPr lang="tr-TR" sz="1200" b="1" dirty="0"/>
          </a:p>
        </p:txBody>
      </p:sp>
      <p:sp>
        <p:nvSpPr>
          <p:cNvPr id="58" name="Dikdörtgen: Yuvarlatılmış Köşeler 57"/>
          <p:cNvSpPr/>
          <p:nvPr/>
        </p:nvSpPr>
        <p:spPr>
          <a:xfrm>
            <a:off x="7367541" y="12521"/>
            <a:ext cx="2074636" cy="144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INTERNATIONAL LIGHT USAR TEAM</a:t>
            </a:r>
          </a:p>
        </p:txBody>
      </p:sp>
      <p:cxnSp>
        <p:nvCxnSpPr>
          <p:cNvPr id="59" name="Düz Ok Bağlayıcısı 58"/>
          <p:cNvCxnSpPr>
            <a:stCxn id="44" idx="3"/>
            <a:endCxn id="86" idx="1"/>
          </p:cNvCxnSpPr>
          <p:nvPr/>
        </p:nvCxnSpPr>
        <p:spPr>
          <a:xfrm>
            <a:off x="2101393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8" idx="1"/>
            <a:endCxn id="45" idx="3"/>
          </p:cNvCxnSpPr>
          <p:nvPr/>
        </p:nvCxnSpPr>
        <p:spPr>
          <a:xfrm flipH="1">
            <a:off x="2101393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Düz Ok Bağlayıcısı 60"/>
          <p:cNvCxnSpPr>
            <a:stCxn id="51" idx="3"/>
            <a:endCxn id="81" idx="1"/>
          </p:cNvCxnSpPr>
          <p:nvPr/>
        </p:nvCxnSpPr>
        <p:spPr>
          <a:xfrm>
            <a:off x="9424291" y="6127098"/>
            <a:ext cx="3901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Düz Ok Bağlayıcısı 61"/>
          <p:cNvCxnSpPr>
            <a:stCxn id="81" idx="0"/>
            <a:endCxn id="55" idx="2"/>
          </p:cNvCxnSpPr>
          <p:nvPr/>
        </p:nvCxnSpPr>
        <p:spPr>
          <a:xfrm flipV="1">
            <a:off x="10851789" y="5044732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Düz Ok Bağlayıcısı 62"/>
          <p:cNvCxnSpPr>
            <a:stCxn id="46" idx="3"/>
            <a:endCxn id="49" idx="1"/>
          </p:cNvCxnSpPr>
          <p:nvPr/>
        </p:nvCxnSpPr>
        <p:spPr>
          <a:xfrm>
            <a:off x="4548321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Düz Ok Bağlayıcısı 64"/>
          <p:cNvCxnSpPr>
            <a:stCxn id="49" idx="3"/>
            <a:endCxn id="53" idx="1"/>
          </p:cNvCxnSpPr>
          <p:nvPr/>
        </p:nvCxnSpPr>
        <p:spPr>
          <a:xfrm>
            <a:off x="6995249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Düz Ok Bağlayıcısı 65"/>
          <p:cNvCxnSpPr>
            <a:stCxn id="53" idx="3"/>
            <a:endCxn id="50" idx="1"/>
          </p:cNvCxnSpPr>
          <p:nvPr/>
        </p:nvCxnSpPr>
        <p:spPr>
          <a:xfrm>
            <a:off x="9442177" y="2522366"/>
            <a:ext cx="3722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Düz Ok Bağlayıcısı 69"/>
          <p:cNvCxnSpPr>
            <a:stCxn id="50" idx="0"/>
            <a:endCxn id="54" idx="2"/>
          </p:cNvCxnSpPr>
          <p:nvPr/>
        </p:nvCxnSpPr>
        <p:spPr>
          <a:xfrm flipV="1">
            <a:off x="10851789" y="1440000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Düz Ok Bağlayıcısı 73"/>
          <p:cNvCxnSpPr>
            <a:stCxn id="54" idx="1"/>
            <a:endCxn id="58" idx="3"/>
          </p:cNvCxnSpPr>
          <p:nvPr/>
        </p:nvCxnSpPr>
        <p:spPr>
          <a:xfrm flipH="1">
            <a:off x="9442177" y="720000"/>
            <a:ext cx="372294" cy="12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Düz Ok Bağlayıcısı 74"/>
          <p:cNvCxnSpPr>
            <a:stCxn id="55" idx="1"/>
            <a:endCxn id="56" idx="3"/>
          </p:cNvCxnSpPr>
          <p:nvPr/>
        </p:nvCxnSpPr>
        <p:spPr>
          <a:xfrm flipH="1">
            <a:off x="9442177" y="4324732"/>
            <a:ext cx="3722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Düz Ok Bağlayıcısı 76"/>
          <p:cNvCxnSpPr>
            <a:stCxn id="56" idx="1"/>
            <a:endCxn id="52" idx="3"/>
          </p:cNvCxnSpPr>
          <p:nvPr/>
        </p:nvCxnSpPr>
        <p:spPr>
          <a:xfrm flipH="1">
            <a:off x="6995249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Düz Ok Bağlayıcısı 77"/>
          <p:cNvCxnSpPr>
            <a:stCxn id="52" idx="1"/>
            <a:endCxn id="48" idx="3"/>
          </p:cNvCxnSpPr>
          <p:nvPr/>
        </p:nvCxnSpPr>
        <p:spPr>
          <a:xfrm flipH="1">
            <a:off x="4548321" y="4324732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Düz Ok Bağlayıcısı 79"/>
          <p:cNvCxnSpPr>
            <a:stCxn id="45" idx="0"/>
            <a:endCxn id="88" idx="2"/>
          </p:cNvCxnSpPr>
          <p:nvPr/>
        </p:nvCxnSpPr>
        <p:spPr>
          <a:xfrm flipV="1">
            <a:off x="1064075" y="3242366"/>
            <a:ext cx="0" cy="362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Dikdörtgen: Yuvarlatılmış Köşeler 80"/>
          <p:cNvSpPr/>
          <p:nvPr/>
        </p:nvSpPr>
        <p:spPr>
          <a:xfrm>
            <a:off x="9814471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/>
              <a:t>Teams</a:t>
            </a:r>
            <a:r>
              <a:rPr lang="tr-TR" sz="1200" b="1" dirty="0"/>
              <a:t> </a:t>
            </a:r>
            <a:r>
              <a:rPr lang="tr-TR" sz="1200" b="1" dirty="0" err="1"/>
              <a:t>are</a:t>
            </a:r>
            <a:r>
              <a:rPr lang="tr-TR" sz="1200" b="1" dirty="0"/>
              <a:t> </a:t>
            </a:r>
            <a:r>
              <a:rPr lang="tr-TR" sz="1200" b="1" dirty="0" err="1"/>
              <a:t>advised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run</a:t>
            </a:r>
            <a:r>
              <a:rPr lang="tr-TR" sz="1200" b="1" dirty="0"/>
              <a:t> </a:t>
            </a:r>
            <a:r>
              <a:rPr lang="tr-TR" sz="1200" b="1" dirty="0" err="1"/>
              <a:t>this</a:t>
            </a:r>
            <a:r>
              <a:rPr lang="tr-TR" sz="1200" b="1" dirty="0"/>
              <a:t> </a:t>
            </a:r>
            <a:r>
              <a:rPr lang="tr-TR" sz="1200" b="1" dirty="0" err="1"/>
              <a:t>process</a:t>
            </a:r>
            <a:r>
              <a:rPr lang="tr-TR" sz="1200" b="1" dirty="0"/>
              <a:t> in a </a:t>
            </a:r>
            <a:r>
              <a:rPr lang="tr-TR" sz="1200" b="1" dirty="0" err="1"/>
              <a:t>learning</a:t>
            </a:r>
            <a:r>
              <a:rPr lang="tr-TR" sz="1200" b="1" dirty="0"/>
              <a:t> </a:t>
            </a:r>
            <a:r>
              <a:rPr lang="tr-TR" sz="1200" b="1" dirty="0" err="1"/>
              <a:t>environment</a:t>
            </a:r>
            <a:r>
              <a:rPr lang="tr-TR" sz="1200" b="1" dirty="0"/>
              <a:t> </a:t>
            </a:r>
            <a:r>
              <a:rPr lang="tr-TR" sz="1200" b="1" dirty="0" err="1"/>
              <a:t>and</a:t>
            </a:r>
            <a:r>
              <a:rPr lang="tr-TR" sz="1200" b="1" dirty="0"/>
              <a:t> </a:t>
            </a:r>
            <a:r>
              <a:rPr lang="tr-TR" sz="1200" b="1" dirty="0" err="1"/>
              <a:t>select</a:t>
            </a:r>
            <a:r>
              <a:rPr lang="tr-TR" sz="1200" b="1" dirty="0"/>
              <a:t> a </a:t>
            </a:r>
            <a:r>
              <a:rPr lang="tr-TR" sz="1200" b="1" dirty="0" err="1"/>
              <a:t>mentor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succesfully</a:t>
            </a:r>
            <a:r>
              <a:rPr lang="tr-TR" sz="1200" b="1" dirty="0"/>
              <a:t> </a:t>
            </a:r>
            <a:r>
              <a:rPr lang="tr-TR" sz="1200" b="1" dirty="0" err="1"/>
              <a:t>complete</a:t>
            </a:r>
            <a:r>
              <a:rPr lang="tr-TR" sz="1200" b="1" dirty="0"/>
              <a:t> </a:t>
            </a:r>
            <a:r>
              <a:rPr lang="tr-TR" sz="1200" b="1" dirty="0" err="1"/>
              <a:t>the</a:t>
            </a:r>
            <a:r>
              <a:rPr lang="tr-TR" sz="1200" b="1" dirty="0"/>
              <a:t> QA </a:t>
            </a:r>
            <a:r>
              <a:rPr lang="tr-TR" sz="1200" b="1" dirty="0" err="1"/>
              <a:t>process</a:t>
            </a:r>
            <a:endParaRPr lang="en-US" sz="1200" b="1" dirty="0"/>
          </a:p>
        </p:txBody>
      </p:sp>
      <p:cxnSp>
        <p:nvCxnSpPr>
          <p:cNvPr id="83" name="Düz Ok Bağlayıcısı 82"/>
          <p:cNvCxnSpPr>
            <a:stCxn id="47" idx="3"/>
            <a:endCxn id="51" idx="1"/>
          </p:cNvCxnSpPr>
          <p:nvPr/>
        </p:nvCxnSpPr>
        <p:spPr>
          <a:xfrm>
            <a:off x="6983325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kdörtgen: Yuvarlatılmış Köşeler 85"/>
          <p:cNvSpPr/>
          <p:nvPr/>
        </p:nvSpPr>
        <p:spPr>
          <a:xfrm>
            <a:off x="2467723" y="5407098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INTERNATIONAL LIGHT USAR TEAM</a:t>
            </a:r>
            <a:r>
              <a:rPr lang="tr-TR" sz="1200" b="1" dirty="0"/>
              <a:t>s </a:t>
            </a:r>
            <a:r>
              <a:rPr lang="tr-TR" sz="1200" b="1" dirty="0" err="1"/>
              <a:t>require</a:t>
            </a:r>
            <a:r>
              <a:rPr lang="tr-TR" sz="1200" b="1" dirty="0"/>
              <a:t> </a:t>
            </a:r>
            <a:r>
              <a:rPr lang="tr-TR" sz="1200" b="1" dirty="0" err="1"/>
              <a:t>this</a:t>
            </a:r>
            <a:r>
              <a:rPr lang="tr-TR" sz="1200" b="1" dirty="0"/>
              <a:t> </a:t>
            </a:r>
            <a:r>
              <a:rPr lang="tr-TR" sz="1200" b="1" dirty="0" err="1"/>
              <a:t>Quality</a:t>
            </a:r>
            <a:r>
              <a:rPr lang="tr-TR" sz="1200" b="1" dirty="0"/>
              <a:t> </a:t>
            </a:r>
            <a:r>
              <a:rPr lang="tr-TR" sz="1200" b="1" dirty="0" err="1"/>
              <a:t>Assurance</a:t>
            </a:r>
            <a:r>
              <a:rPr lang="tr-TR" sz="1200" b="1" dirty="0"/>
              <a:t> </a:t>
            </a:r>
            <a:r>
              <a:rPr lang="tr-TR" sz="1200" b="1" dirty="0" err="1"/>
              <a:t>Process</a:t>
            </a:r>
            <a:endParaRPr lang="en-US" sz="1200" b="1" dirty="0"/>
          </a:p>
        </p:txBody>
      </p:sp>
      <p:cxnSp>
        <p:nvCxnSpPr>
          <p:cNvPr id="87" name="Düz Ok Bağlayıcısı 86"/>
          <p:cNvCxnSpPr>
            <a:stCxn id="86" idx="3"/>
            <a:endCxn id="47" idx="1"/>
          </p:cNvCxnSpPr>
          <p:nvPr/>
        </p:nvCxnSpPr>
        <p:spPr>
          <a:xfrm>
            <a:off x="4542359" y="6127098"/>
            <a:ext cx="36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Dikdörtgen: Yuvarlatılmış Köşeler 87"/>
          <p:cNvSpPr/>
          <p:nvPr/>
        </p:nvSpPr>
        <p:spPr>
          <a:xfrm>
            <a:off x="26757" y="1802366"/>
            <a:ext cx="2074636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/>
              <a:t>Provide</a:t>
            </a:r>
            <a:r>
              <a:rPr lang="tr-TR" sz="1200" b="1" dirty="0"/>
              <a:t> </a:t>
            </a:r>
            <a:r>
              <a:rPr lang="tr-TR" sz="1200" b="1" dirty="0" err="1"/>
              <a:t>the</a:t>
            </a:r>
            <a:r>
              <a:rPr lang="tr-TR" sz="1200" b="1" dirty="0"/>
              <a:t> Complete </a:t>
            </a:r>
            <a:r>
              <a:rPr lang="en-US" sz="1200" b="1" dirty="0"/>
              <a:t>Portfolio of Evidence</a:t>
            </a:r>
            <a:r>
              <a:rPr lang="tr-TR" sz="1200" b="1" dirty="0"/>
              <a:t> </a:t>
            </a:r>
            <a:r>
              <a:rPr lang="tr-TR" sz="1200" b="1" dirty="0" err="1"/>
              <a:t>according</a:t>
            </a:r>
            <a:r>
              <a:rPr lang="tr-TR" sz="1200" b="1" dirty="0"/>
              <a:t> </a:t>
            </a:r>
            <a:r>
              <a:rPr lang="tr-TR" sz="1200" b="1" dirty="0" err="1"/>
              <a:t>to</a:t>
            </a:r>
            <a:r>
              <a:rPr lang="tr-TR" sz="1200" b="1" dirty="0"/>
              <a:t> V2 Manual C </a:t>
            </a:r>
            <a:r>
              <a:rPr lang="tr-TR" sz="1200" b="1" dirty="0" err="1"/>
              <a:t>to</a:t>
            </a:r>
            <a:r>
              <a:rPr lang="tr-TR" sz="1200" b="1" dirty="0"/>
              <a:t> </a:t>
            </a:r>
            <a:r>
              <a:rPr lang="tr-TR" sz="1200" b="1" dirty="0" err="1"/>
              <a:t>Regional</a:t>
            </a:r>
            <a:r>
              <a:rPr lang="tr-TR" sz="1200" b="1" dirty="0"/>
              <a:t> Chair</a:t>
            </a:r>
            <a:endParaRPr lang="en-US" sz="1200" b="1" dirty="0"/>
          </a:p>
        </p:txBody>
      </p:sp>
      <p:cxnSp>
        <p:nvCxnSpPr>
          <p:cNvPr id="89" name="Düz Ok Bağlayıcısı 88"/>
          <p:cNvCxnSpPr>
            <a:stCxn id="88" idx="3"/>
            <a:endCxn id="46" idx="1"/>
          </p:cNvCxnSpPr>
          <p:nvPr/>
        </p:nvCxnSpPr>
        <p:spPr>
          <a:xfrm>
            <a:off x="2101393" y="2522366"/>
            <a:ext cx="372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Düz Ok Bağlayıcısı 89"/>
          <p:cNvCxnSpPr>
            <a:endCxn id="48" idx="2"/>
          </p:cNvCxnSpPr>
          <p:nvPr/>
        </p:nvCxnSpPr>
        <p:spPr>
          <a:xfrm flipV="1">
            <a:off x="3505200" y="5044732"/>
            <a:ext cx="5803" cy="23206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Düz Ok Bağlayıcısı 90"/>
          <p:cNvCxnSpPr>
            <a:endCxn id="52" idx="2"/>
          </p:cNvCxnSpPr>
          <p:nvPr/>
        </p:nvCxnSpPr>
        <p:spPr>
          <a:xfrm flipV="1">
            <a:off x="5957931" y="5044732"/>
            <a:ext cx="0" cy="24369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Bağlayıcı: Dirsek 91"/>
          <p:cNvCxnSpPr>
            <a:stCxn id="45" idx="2"/>
            <a:endCxn id="55" idx="3"/>
          </p:cNvCxnSpPr>
          <p:nvPr/>
        </p:nvCxnSpPr>
        <p:spPr>
          <a:xfrm rot="5400000" flipH="1" flipV="1">
            <a:off x="6116591" y="-727784"/>
            <a:ext cx="720000" cy="10825032"/>
          </a:xfrm>
          <a:prstGeom prst="bentConnector4">
            <a:avLst>
              <a:gd name="adj1" fmla="val -31750"/>
              <a:gd name="adj2" fmla="val 102112"/>
            </a:avLst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Dikdörtgen: Yuvarlatılmış Köşeler 96"/>
          <p:cNvSpPr/>
          <p:nvPr/>
        </p:nvSpPr>
        <p:spPr>
          <a:xfrm>
            <a:off x="514945" y="12521"/>
            <a:ext cx="2765284" cy="1003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ANIMATED</a:t>
            </a:r>
          </a:p>
        </p:txBody>
      </p:sp>
      <p:cxnSp>
        <p:nvCxnSpPr>
          <p:cNvPr id="98" name="Düz Ok Bağlayıcısı 97"/>
          <p:cNvCxnSpPr>
            <a:endCxn id="56" idx="2"/>
          </p:cNvCxnSpPr>
          <p:nvPr/>
        </p:nvCxnSpPr>
        <p:spPr>
          <a:xfrm flipH="1" flipV="1">
            <a:off x="8404859" y="5044732"/>
            <a:ext cx="2541" cy="23206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3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9" grpId="0" animBg="1"/>
      <p:bldP spid="95" grpId="0" animBg="1"/>
      <p:bldP spid="119" grpId="0"/>
      <p:bldP spid="120" grpId="0"/>
      <p:bldP spid="125" grpId="0" animBg="1"/>
      <p:bldP spid="135" grpId="0" animBg="1"/>
      <p:bldP spid="371" grpId="0"/>
      <p:bldP spid="372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81" grpId="0" animBg="1"/>
      <p:bldP spid="86" grpId="0" animBg="1"/>
      <p:bldP spid="88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839</Words>
  <Application>Microsoft Office PowerPoint</Application>
  <PresentationFormat>Breedbeeld</PresentationFormat>
  <Paragraphs>127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CEM BEHAR</dc:creator>
  <cp:lastModifiedBy>Stam, Arjan</cp:lastModifiedBy>
  <cp:revision>1</cp:revision>
  <dcterms:created xsi:type="dcterms:W3CDTF">2017-05-26T09:56:50Z</dcterms:created>
  <dcterms:modified xsi:type="dcterms:W3CDTF">2017-06-05T10:31:08Z</dcterms:modified>
</cp:coreProperties>
</file>