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5"/>
  </p:notesMasterIdLst>
  <p:handoutMasterIdLst>
    <p:handoutMasterId r:id="rId16"/>
  </p:handoutMasterIdLst>
  <p:sldIdLst>
    <p:sldId id="257" r:id="rId2"/>
    <p:sldId id="273" r:id="rId3"/>
    <p:sldId id="276" r:id="rId4"/>
    <p:sldId id="278" r:id="rId5"/>
    <p:sldId id="290" r:id="rId6"/>
    <p:sldId id="291" r:id="rId7"/>
    <p:sldId id="292" r:id="rId8"/>
    <p:sldId id="293" r:id="rId9"/>
    <p:sldId id="294" r:id="rId10"/>
    <p:sldId id="260" r:id="rId11"/>
    <p:sldId id="295" r:id="rId12"/>
    <p:sldId id="289" r:id="rId13"/>
    <p:sldId id="298"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28" charset="0"/>
        <a:ea typeface="ＭＳ Ｐゴシック" pitchFamily="28" charset="-128"/>
        <a:cs typeface="+mn-cs"/>
      </a:defRPr>
    </a:lvl1pPr>
    <a:lvl2pPr marL="457200" algn="l" rtl="0" fontAlgn="base">
      <a:spcBef>
        <a:spcPct val="0"/>
      </a:spcBef>
      <a:spcAft>
        <a:spcPct val="0"/>
      </a:spcAft>
      <a:defRPr sz="2400" kern="1200">
        <a:solidFill>
          <a:schemeClr val="tx1"/>
        </a:solidFill>
        <a:latin typeface="Verdana" pitchFamily="28" charset="0"/>
        <a:ea typeface="ＭＳ Ｐゴシック" pitchFamily="28" charset="-128"/>
        <a:cs typeface="+mn-cs"/>
      </a:defRPr>
    </a:lvl2pPr>
    <a:lvl3pPr marL="914400" algn="l" rtl="0" fontAlgn="base">
      <a:spcBef>
        <a:spcPct val="0"/>
      </a:spcBef>
      <a:spcAft>
        <a:spcPct val="0"/>
      </a:spcAft>
      <a:defRPr sz="2400" kern="1200">
        <a:solidFill>
          <a:schemeClr val="tx1"/>
        </a:solidFill>
        <a:latin typeface="Verdana" pitchFamily="28" charset="0"/>
        <a:ea typeface="ＭＳ Ｐゴシック" pitchFamily="28" charset="-128"/>
        <a:cs typeface="+mn-cs"/>
      </a:defRPr>
    </a:lvl3pPr>
    <a:lvl4pPr marL="1371600" algn="l" rtl="0" fontAlgn="base">
      <a:spcBef>
        <a:spcPct val="0"/>
      </a:spcBef>
      <a:spcAft>
        <a:spcPct val="0"/>
      </a:spcAft>
      <a:defRPr sz="2400" kern="1200">
        <a:solidFill>
          <a:schemeClr val="tx1"/>
        </a:solidFill>
        <a:latin typeface="Verdana" pitchFamily="28" charset="0"/>
        <a:ea typeface="ＭＳ Ｐゴシック" pitchFamily="28" charset="-128"/>
        <a:cs typeface="+mn-cs"/>
      </a:defRPr>
    </a:lvl4pPr>
    <a:lvl5pPr marL="1828800" algn="l" rtl="0" fontAlgn="base">
      <a:spcBef>
        <a:spcPct val="0"/>
      </a:spcBef>
      <a:spcAft>
        <a:spcPct val="0"/>
      </a:spcAft>
      <a:defRPr sz="2400" kern="1200">
        <a:solidFill>
          <a:schemeClr val="tx1"/>
        </a:solidFill>
        <a:latin typeface="Verdana" pitchFamily="28" charset="0"/>
        <a:ea typeface="ＭＳ Ｐゴシック" pitchFamily="28" charset="-128"/>
        <a:cs typeface="+mn-cs"/>
      </a:defRPr>
    </a:lvl5pPr>
    <a:lvl6pPr marL="2286000" algn="l" defTabSz="914400" rtl="0" eaLnBrk="1" latinLnBrk="0" hangingPunct="1">
      <a:defRPr sz="2400" kern="1200">
        <a:solidFill>
          <a:schemeClr val="tx1"/>
        </a:solidFill>
        <a:latin typeface="Verdana" pitchFamily="28" charset="0"/>
        <a:ea typeface="ＭＳ Ｐゴシック" pitchFamily="28" charset="-128"/>
        <a:cs typeface="+mn-cs"/>
      </a:defRPr>
    </a:lvl6pPr>
    <a:lvl7pPr marL="2743200" algn="l" defTabSz="914400" rtl="0" eaLnBrk="1" latinLnBrk="0" hangingPunct="1">
      <a:defRPr sz="2400" kern="1200">
        <a:solidFill>
          <a:schemeClr val="tx1"/>
        </a:solidFill>
        <a:latin typeface="Verdana" pitchFamily="28" charset="0"/>
        <a:ea typeface="ＭＳ Ｐゴシック" pitchFamily="28" charset="-128"/>
        <a:cs typeface="+mn-cs"/>
      </a:defRPr>
    </a:lvl7pPr>
    <a:lvl8pPr marL="3200400" algn="l" defTabSz="914400" rtl="0" eaLnBrk="1" latinLnBrk="0" hangingPunct="1">
      <a:defRPr sz="2400" kern="1200">
        <a:solidFill>
          <a:schemeClr val="tx1"/>
        </a:solidFill>
        <a:latin typeface="Verdana" pitchFamily="28" charset="0"/>
        <a:ea typeface="ＭＳ Ｐゴシック" pitchFamily="28" charset="-128"/>
        <a:cs typeface="+mn-cs"/>
      </a:defRPr>
    </a:lvl8pPr>
    <a:lvl9pPr marL="3657600" algn="l" defTabSz="914400" rtl="0" eaLnBrk="1" latinLnBrk="0" hangingPunct="1">
      <a:defRPr sz="2400" kern="1200">
        <a:solidFill>
          <a:schemeClr val="tx1"/>
        </a:solidFill>
        <a:latin typeface="Verdana" pitchFamily="28" charset="0"/>
        <a:ea typeface="ＭＳ Ｐゴシック" pitchFamily="28"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Christine" initials="CB"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42" autoAdjust="0"/>
    <p:restoredTop sz="69665" autoAdjust="0"/>
  </p:normalViewPr>
  <p:slideViewPr>
    <p:cSldViewPr>
      <p:cViewPr>
        <p:scale>
          <a:sx n="120" d="100"/>
          <a:sy n="120" d="100"/>
        </p:scale>
        <p:origin x="-32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197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389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389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89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BC04246A-FDCF-4B44-8272-532F294CD531}" type="slidenum">
              <a:rPr lang="en-US"/>
              <a:pPr/>
              <a:t>‹#›</a:t>
            </a:fld>
            <a:endParaRPr lang="en-US"/>
          </a:p>
        </p:txBody>
      </p:sp>
    </p:spTree>
    <p:extLst>
      <p:ext uri="{BB962C8B-B14F-4D97-AF65-F5344CB8AC3E}">
        <p14:creationId xmlns:p14="http://schemas.microsoft.com/office/powerpoint/2010/main" val="2608097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517DC112-2223-4A6D-B07F-5C050399CA73}" type="slidenum">
              <a:rPr lang="en-US"/>
              <a:pPr/>
              <a:t>‹#›</a:t>
            </a:fld>
            <a:endParaRPr lang="en-US"/>
          </a:p>
        </p:txBody>
      </p:sp>
    </p:spTree>
    <p:extLst>
      <p:ext uri="{BB962C8B-B14F-4D97-AF65-F5344CB8AC3E}">
        <p14:creationId xmlns:p14="http://schemas.microsoft.com/office/powerpoint/2010/main" val="326422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8CBFE722-EC68-49BB-88F9-0258DC538DA2}" type="slidenum">
              <a:rPr lang="en-US"/>
              <a:pPr/>
              <a:t>1</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AU" i="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FD8FFB89-9E71-42A6-8874-9BE34DD5AEC9}" type="slidenum">
              <a:rPr lang="en-US"/>
              <a:pPr/>
              <a:t>10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p:spPr>
        <p:txBody>
          <a:bodyPr/>
          <a:lstStyle/>
          <a:p>
            <a:endParaRPr lang="en-US" dirty="0" smtClean="0"/>
          </a:p>
        </p:txBody>
      </p:sp>
      <p:sp>
        <p:nvSpPr>
          <p:cNvPr id="39939" name="Slide Number Placeholder 3"/>
          <p:cNvSpPr>
            <a:spLocks noGrp="1"/>
          </p:cNvSpPr>
          <p:nvPr>
            <p:ph type="sldNum" sz="quarter" idx="5"/>
          </p:nvPr>
        </p:nvSpPr>
        <p:spPr>
          <a:noFill/>
        </p:spPr>
        <p:txBody>
          <a:bodyPr/>
          <a:lstStyle/>
          <a:p>
            <a:fld id="{0D5DDF2C-E00E-47C2-AC22-B420A831BE43}"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en-AU" i="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i="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en-US" i="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endParaRPr lang="en-US" smtClean="0"/>
          </a:p>
        </p:txBody>
      </p:sp>
      <p:sp>
        <p:nvSpPr>
          <p:cNvPr id="23555" name="Slide Number Placeholder 3"/>
          <p:cNvSpPr>
            <a:spLocks noGrp="1"/>
          </p:cNvSpPr>
          <p:nvPr>
            <p:ph type="sldNum" sz="quarter" idx="5"/>
          </p:nvPr>
        </p:nvSpPr>
        <p:spPr>
          <a:noFill/>
        </p:spPr>
        <p:txBody>
          <a:bodyPr/>
          <a:lstStyle/>
          <a:p>
            <a:fld id="{BB2F17DB-506B-498E-A37F-62D9B5BB4B8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en-US" sz="10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latin typeface="Arial" charset="0"/>
                <a:ea typeface="ＭＳ Ｐゴシック" pitchFamily="28" charset="-128"/>
                <a:cs typeface="+mn-cs"/>
              </a:rPr>
              <a:t>Les fonctionnaires des Nations Unies sont tenus d’instaurer et de préserver un environnement propre à prévenir toute exploitation et tout abus sexuels. En particulier, il incombe aux responsables à tous les niveaux de mettre en place des dispositifs visant à préserver cet environnement et d’assurer leur fonctionnement ».</a:t>
            </a:r>
            <a:endParaRPr lang="en-US" sz="1200" kern="1200" dirty="0" smtClean="0">
              <a:solidFill>
                <a:schemeClr val="tx1"/>
              </a:solidFill>
              <a:latin typeface="Arial" charset="0"/>
              <a:ea typeface="ＭＳ Ｐゴシック" pitchFamily="28" charset="-128"/>
              <a:cs typeface="+mn-cs"/>
            </a:endParaRP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73158677-615C-4D9F-B664-6D613F6CB96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485745A9-598E-4295-8DB3-08F4899F093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CC7C84A1-D908-4DE6-908B-9478A79055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BA9D5F3F-18F3-43B3-97FA-584E2FE89B0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endParaRPr lang="en-US"/>
          </a:p>
        </p:txBody>
      </p:sp>
      <p:sp>
        <p:nvSpPr>
          <p:cNvPr id="8" name="Rectangle 9"/>
          <p:cNvSpPr>
            <a:spLocks noGrp="1" noChangeArrowheads="1"/>
          </p:cNvSpPr>
          <p:nvPr>
            <p:ph type="ftr" sz="quarter" idx="11"/>
          </p:nvPr>
        </p:nvSpPr>
        <p:spPr>
          <a:ln/>
        </p:spPr>
        <p:txBody>
          <a:bodyPr/>
          <a:lstStyle>
            <a:lvl1pPr>
              <a:defRPr/>
            </a:lvl1pPr>
          </a:lstStyle>
          <a:p>
            <a:endParaRPr lang="en-US"/>
          </a:p>
        </p:txBody>
      </p:sp>
      <p:sp>
        <p:nvSpPr>
          <p:cNvPr id="9" name="Rectangle 10"/>
          <p:cNvSpPr>
            <a:spLocks noGrp="1" noChangeArrowheads="1"/>
          </p:cNvSpPr>
          <p:nvPr>
            <p:ph type="sldNum" sz="quarter" idx="12"/>
          </p:nvPr>
        </p:nvSpPr>
        <p:spPr>
          <a:ln/>
        </p:spPr>
        <p:txBody>
          <a:bodyPr/>
          <a:lstStyle>
            <a:lvl1pPr>
              <a:defRPr/>
            </a:lvl1pPr>
          </a:lstStyle>
          <a:p>
            <a:fld id="{96A4FE5F-85EF-493B-A374-9CB2EEDF9B9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endParaRPr lang="en-US"/>
          </a:p>
        </p:txBody>
      </p:sp>
      <p:sp>
        <p:nvSpPr>
          <p:cNvPr id="4" name="Rectangle 9"/>
          <p:cNvSpPr>
            <a:spLocks noGrp="1" noChangeArrowheads="1"/>
          </p:cNvSpPr>
          <p:nvPr>
            <p:ph type="ftr" sz="quarter" idx="11"/>
          </p:nvPr>
        </p:nvSpPr>
        <p:spPr>
          <a:ln/>
        </p:spPr>
        <p:txBody>
          <a:bodyPr/>
          <a:lstStyle>
            <a:lvl1pPr>
              <a:defRPr/>
            </a:lvl1pPr>
          </a:lstStyle>
          <a:p>
            <a:endParaRPr lang="en-US"/>
          </a:p>
        </p:txBody>
      </p:sp>
      <p:sp>
        <p:nvSpPr>
          <p:cNvPr id="5" name="Rectangle 10"/>
          <p:cNvSpPr>
            <a:spLocks noGrp="1" noChangeArrowheads="1"/>
          </p:cNvSpPr>
          <p:nvPr>
            <p:ph type="sldNum" sz="quarter" idx="12"/>
          </p:nvPr>
        </p:nvSpPr>
        <p:spPr>
          <a:ln/>
        </p:spPr>
        <p:txBody>
          <a:bodyPr/>
          <a:lstStyle>
            <a:lvl1pPr>
              <a:defRPr/>
            </a:lvl1pPr>
          </a:lstStyle>
          <a:p>
            <a:fld id="{2CDE235E-0B04-4F66-929A-E33C0060A55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endParaRPr lang="en-US"/>
          </a:p>
        </p:txBody>
      </p:sp>
      <p:sp>
        <p:nvSpPr>
          <p:cNvPr id="3" name="Rectangle 9"/>
          <p:cNvSpPr>
            <a:spLocks noGrp="1" noChangeArrowheads="1"/>
          </p:cNvSpPr>
          <p:nvPr>
            <p:ph type="ftr" sz="quarter" idx="11"/>
          </p:nvPr>
        </p:nvSpPr>
        <p:spPr>
          <a:ln/>
        </p:spPr>
        <p:txBody>
          <a:bodyPr/>
          <a:lstStyle>
            <a:lvl1pPr>
              <a:defRPr/>
            </a:lvl1pPr>
          </a:lstStyle>
          <a:p>
            <a:endParaRPr lang="en-US"/>
          </a:p>
        </p:txBody>
      </p:sp>
      <p:sp>
        <p:nvSpPr>
          <p:cNvPr id="4" name="Rectangle 10"/>
          <p:cNvSpPr>
            <a:spLocks noGrp="1" noChangeArrowheads="1"/>
          </p:cNvSpPr>
          <p:nvPr>
            <p:ph type="sldNum" sz="quarter" idx="12"/>
          </p:nvPr>
        </p:nvSpPr>
        <p:spPr>
          <a:ln/>
        </p:spPr>
        <p:txBody>
          <a:bodyPr/>
          <a:lstStyle>
            <a:lvl1pPr>
              <a:defRPr/>
            </a:lvl1pPr>
          </a:lstStyle>
          <a:p>
            <a:fld id="{6A66430B-D47C-46B8-B811-47D9ABD7607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2B96E168-F2A7-4FC1-B586-59243E7050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EC828218-EA88-4DBB-9B87-D4A79561BD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20A0DA75-E913-4D77-81EF-2AAE60CD845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1267"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endParaRPr lang="en-US">
                <a:latin typeface="Times New Roman" pitchFamily="28" charset="0"/>
              </a:endParaRPr>
            </a:p>
          </p:txBody>
        </p:sp>
        <p:sp>
          <p:nvSpPr>
            <p:cNvPr id="11268"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endParaRPr lang="en-US" sz="1800">
                <a:latin typeface="Arial" charset="0"/>
              </a:endParaRPr>
            </a:p>
          </p:txBody>
        </p:sp>
        <p:sp>
          <p:nvSpPr>
            <p:cNvPr id="11269"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eaLnBrk="0" hangingPunct="0">
                <a:defRPr/>
              </a:pPr>
              <a:endParaRPr lang="en-US" sz="1800">
                <a:latin typeface="Verdana" pitchFamily="34" charset="0"/>
                <a:ea typeface="+mn-ea"/>
              </a:endParaRPr>
            </a:p>
          </p:txBody>
        </p:sp>
      </p:grpSp>
      <p:sp>
        <p:nvSpPr>
          <p:cNvPr id="1027"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2"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73"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11274"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CDA0367-EE7B-4AE3-906D-3DDFCC33E1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txStyles>
    <p:titleStyle>
      <a:lvl1pPr algn="l" rtl="0" eaLnBrk="0" fontAlgn="base" hangingPunct="0">
        <a:spcBef>
          <a:spcPct val="0"/>
        </a:spcBef>
        <a:spcAft>
          <a:spcPct val="0"/>
        </a:spcAft>
        <a:defRPr sz="3600">
          <a:solidFill>
            <a:schemeClr val="tx2"/>
          </a:solidFill>
          <a:latin typeface="+mj-lt"/>
          <a:ea typeface="ＭＳ Ｐゴシック" pitchFamily="28" charset="-128"/>
          <a:cs typeface="+mj-cs"/>
        </a:defRPr>
      </a:lvl1pPr>
      <a:lvl2pPr algn="l" rtl="0" eaLnBrk="0" fontAlgn="base" hangingPunct="0">
        <a:spcBef>
          <a:spcPct val="0"/>
        </a:spcBef>
        <a:spcAft>
          <a:spcPct val="0"/>
        </a:spcAft>
        <a:defRPr sz="3600">
          <a:solidFill>
            <a:schemeClr val="tx2"/>
          </a:solidFill>
          <a:latin typeface="Arial" charset="0"/>
          <a:ea typeface="ＭＳ Ｐゴシック" pitchFamily="28" charset="-128"/>
        </a:defRPr>
      </a:lvl2pPr>
      <a:lvl3pPr algn="l" rtl="0" eaLnBrk="0" fontAlgn="base" hangingPunct="0">
        <a:spcBef>
          <a:spcPct val="0"/>
        </a:spcBef>
        <a:spcAft>
          <a:spcPct val="0"/>
        </a:spcAft>
        <a:defRPr sz="3600">
          <a:solidFill>
            <a:schemeClr val="tx2"/>
          </a:solidFill>
          <a:latin typeface="Arial" charset="0"/>
          <a:ea typeface="ＭＳ Ｐゴシック" pitchFamily="28" charset="-128"/>
        </a:defRPr>
      </a:lvl3pPr>
      <a:lvl4pPr algn="l" rtl="0" eaLnBrk="0" fontAlgn="base" hangingPunct="0">
        <a:spcBef>
          <a:spcPct val="0"/>
        </a:spcBef>
        <a:spcAft>
          <a:spcPct val="0"/>
        </a:spcAft>
        <a:defRPr sz="3600">
          <a:solidFill>
            <a:schemeClr val="tx2"/>
          </a:solidFill>
          <a:latin typeface="Arial" charset="0"/>
          <a:ea typeface="ＭＳ Ｐゴシック" pitchFamily="28" charset="-128"/>
        </a:defRPr>
      </a:lvl4pPr>
      <a:lvl5pPr algn="l" rtl="0" eaLnBrk="0" fontAlgn="base" hangingPunct="0">
        <a:spcBef>
          <a:spcPct val="0"/>
        </a:spcBef>
        <a:spcAft>
          <a:spcPct val="0"/>
        </a:spcAft>
        <a:defRPr sz="3600">
          <a:solidFill>
            <a:schemeClr val="tx2"/>
          </a:solidFill>
          <a:latin typeface="Arial" charset="0"/>
          <a:ea typeface="ＭＳ Ｐゴシック" pitchFamily="28" charset="-128"/>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8" charset="2"/>
        <a:buChar char="¡"/>
        <a:defRPr sz="2900">
          <a:solidFill>
            <a:schemeClr val="tx1"/>
          </a:solidFill>
          <a:latin typeface="+mn-lt"/>
          <a:ea typeface="ＭＳ Ｐゴシック" pitchFamily="28" charset="-128"/>
          <a:cs typeface="+mn-cs"/>
        </a:defRPr>
      </a:lvl1pPr>
      <a:lvl2pPr marL="742950" indent="-285750" algn="l" rtl="0" eaLnBrk="0" fontAlgn="base" hangingPunct="0">
        <a:spcBef>
          <a:spcPct val="20000"/>
        </a:spcBef>
        <a:spcAft>
          <a:spcPct val="0"/>
        </a:spcAft>
        <a:buClr>
          <a:schemeClr val="accent2"/>
        </a:buClr>
        <a:buSzPct val="70000"/>
        <a:buFont typeface="Wingdings" pitchFamily="28" charset="2"/>
        <a:buChar char="l"/>
        <a:defRPr sz="2500">
          <a:solidFill>
            <a:schemeClr val="tx1"/>
          </a:solidFill>
          <a:latin typeface="+mn-lt"/>
          <a:ea typeface="ＭＳ Ｐゴシック" pitchFamily="28" charset="-128"/>
        </a:defRPr>
      </a:lvl2pPr>
      <a:lvl3pPr marL="1143000" indent="-228600" algn="l" rtl="0" eaLnBrk="0" fontAlgn="base" hangingPunct="0">
        <a:spcBef>
          <a:spcPct val="20000"/>
        </a:spcBef>
        <a:spcAft>
          <a:spcPct val="0"/>
        </a:spcAft>
        <a:buClr>
          <a:schemeClr val="tx2"/>
        </a:buClr>
        <a:buSzPct val="65000"/>
        <a:buFont typeface="Wingdings" pitchFamily="28" charset="2"/>
        <a:buChar char="¡"/>
        <a:defRPr sz="2200">
          <a:solidFill>
            <a:schemeClr val="tx1"/>
          </a:solidFill>
          <a:latin typeface="+mn-lt"/>
          <a:ea typeface="ＭＳ Ｐゴシック" pitchFamily="28" charset="-128"/>
        </a:defRPr>
      </a:lvl3pPr>
      <a:lvl4pPr marL="1600200" indent="-228600" algn="l" rtl="0" eaLnBrk="0" fontAlgn="base" hangingPunct="0">
        <a:spcBef>
          <a:spcPct val="20000"/>
        </a:spcBef>
        <a:spcAft>
          <a:spcPct val="0"/>
        </a:spcAft>
        <a:buClr>
          <a:schemeClr val="accent2"/>
        </a:buClr>
        <a:buSzPct val="70000"/>
        <a:buFont typeface="Wingdings" pitchFamily="28" charset="2"/>
        <a:buChar char="l"/>
        <a:defRPr sz="1900">
          <a:solidFill>
            <a:schemeClr val="tx1"/>
          </a:solidFill>
          <a:latin typeface="+mn-lt"/>
          <a:ea typeface="ＭＳ Ｐゴシック" pitchFamily="28" charset="-128"/>
        </a:defRPr>
      </a:lvl4pPr>
      <a:lvl5pPr marL="2057400" indent="-228600" algn="l" rtl="0" eaLnBrk="0" fontAlgn="base" hangingPunct="0">
        <a:spcBef>
          <a:spcPct val="20000"/>
        </a:spcBef>
        <a:spcAft>
          <a:spcPct val="0"/>
        </a:spcAft>
        <a:buClr>
          <a:schemeClr val="tx2"/>
        </a:buClr>
        <a:buSzPct val="60000"/>
        <a:buFont typeface="Wingdings" pitchFamily="28" charset="2"/>
        <a:buChar char="¡"/>
        <a:defRPr sz="1900">
          <a:solidFill>
            <a:schemeClr val="tx1"/>
          </a:solidFill>
          <a:latin typeface="+mn-lt"/>
          <a:ea typeface="ＭＳ Ｐゴシック" pitchFamily="28" charset="-128"/>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hotline@undp.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371600" y="685800"/>
            <a:ext cx="7467600" cy="682625"/>
          </a:xfrm>
        </p:spPr>
        <p:txBody>
          <a:bodyPr/>
          <a:lstStyle/>
          <a:p>
            <a:pPr eaLnBrk="1" hangingPunct="1">
              <a:defRPr/>
            </a:pPr>
            <a:r>
              <a:rPr lang="en-US" sz="2800" dirty="0" smtClean="0">
                <a:latin typeface="Calibri" pitchFamily="34" charset="0"/>
                <a:ea typeface="+mj-ea"/>
              </a:rPr>
              <a:t> </a:t>
            </a:r>
            <a:r>
              <a:rPr lang="fr-CH" sz="2800" smtClean="0">
                <a:solidFill>
                  <a:schemeClr val="accent6">
                    <a:lumMod val="50000"/>
                  </a:schemeClr>
                </a:solidFill>
                <a:effectLst>
                  <a:glow rad="101600">
                    <a:schemeClr val="accent5">
                      <a:satMod val="175000"/>
                      <a:alpha val="40000"/>
                    </a:schemeClr>
                  </a:glow>
                </a:effectLst>
                <a:latin typeface="Calibri" pitchFamily="34" charset="0"/>
                <a:ea typeface="+mj-ea"/>
              </a:rPr>
              <a:t>PRESENTATION ET </a:t>
            </a:r>
            <a:r>
              <a:rPr lang="fr-CH" sz="2800" dirty="0" smtClean="0">
                <a:solidFill>
                  <a:schemeClr val="accent6">
                    <a:lumMod val="50000"/>
                  </a:schemeClr>
                </a:solidFill>
                <a:effectLst>
                  <a:glow rad="101600">
                    <a:schemeClr val="accent5">
                      <a:satMod val="175000"/>
                      <a:alpha val="40000"/>
                    </a:schemeClr>
                  </a:glow>
                </a:effectLst>
                <a:latin typeface="Calibri" pitchFamily="34" charset="0"/>
                <a:ea typeface="+mj-ea"/>
              </a:rPr>
              <a:t>DISCUSSION DU FILM:</a:t>
            </a:r>
          </a:p>
        </p:txBody>
      </p:sp>
      <p:sp>
        <p:nvSpPr>
          <p:cNvPr id="14338" name="Rectangle 3"/>
          <p:cNvSpPr>
            <a:spLocks noGrp="1" noChangeArrowheads="1"/>
          </p:cNvSpPr>
          <p:nvPr>
            <p:ph type="subTitle" idx="4294967295"/>
          </p:nvPr>
        </p:nvSpPr>
        <p:spPr>
          <a:xfrm>
            <a:off x="1600200" y="2133600"/>
            <a:ext cx="6629400" cy="3049588"/>
          </a:xfrm>
        </p:spPr>
        <p:txBody>
          <a:bodyPr/>
          <a:lstStyle/>
          <a:p>
            <a:pPr marL="0" indent="0" algn="ctr" eaLnBrk="1" hangingPunct="1">
              <a:buFont typeface="Wingdings" pitchFamily="28" charset="2"/>
              <a:buNone/>
            </a:pPr>
            <a:endParaRPr lang="en-US" sz="4000" smtClean="0">
              <a:solidFill>
                <a:schemeClr val="tx2"/>
              </a:solidFill>
              <a:cs typeface="Times New Roman" pitchFamily="28" charset="0"/>
            </a:endParaRPr>
          </a:p>
          <a:p>
            <a:pPr marL="0" indent="0" algn="ctr" eaLnBrk="1" hangingPunct="1">
              <a:buFont typeface="Wingdings" pitchFamily="28" charset="2"/>
              <a:buNone/>
            </a:pPr>
            <a:r>
              <a:rPr lang="en-US" sz="3600" smtClean="0">
                <a:latin typeface="Arial" charset="0"/>
              </a:rPr>
              <a:t> </a:t>
            </a:r>
          </a:p>
        </p:txBody>
      </p:sp>
      <p:sp>
        <p:nvSpPr>
          <p:cNvPr id="2052" name="Rectangle 3"/>
          <p:cNvSpPr>
            <a:spLocks noChangeArrowheads="1"/>
          </p:cNvSpPr>
          <p:nvPr/>
        </p:nvSpPr>
        <p:spPr bwMode="auto">
          <a:xfrm>
            <a:off x="914400" y="1600200"/>
            <a:ext cx="7848600" cy="3049588"/>
          </a:xfrm>
          <a:prstGeom prst="rect">
            <a:avLst/>
          </a:prstGeom>
          <a:noFill/>
          <a:ln w="9525">
            <a:noFill/>
            <a:miter lim="800000"/>
            <a:headEnd/>
            <a:tailEnd/>
          </a:ln>
        </p:spPr>
        <p:txBody>
          <a:bodyPr/>
          <a:lstStyle/>
          <a:p>
            <a:pPr algn="ctr">
              <a:lnSpc>
                <a:spcPct val="90000"/>
              </a:lnSpc>
              <a:spcBef>
                <a:spcPct val="20000"/>
              </a:spcBef>
              <a:buClr>
                <a:schemeClr val="tx2"/>
              </a:buClr>
              <a:buSzPct val="70000"/>
              <a:buFont typeface="Wingdings" pitchFamily="28" charset="2"/>
              <a:buNone/>
            </a:pPr>
            <a:endParaRPr lang="en-US" sz="4000" dirty="0">
              <a:solidFill>
                <a:schemeClr val="tx2"/>
              </a:solidFill>
              <a:cs typeface="Times New Roman" pitchFamily="28" charset="0"/>
            </a:endParaRPr>
          </a:p>
          <a:p>
            <a:pPr algn="ctr">
              <a:lnSpc>
                <a:spcPct val="90000"/>
              </a:lnSpc>
              <a:spcBef>
                <a:spcPct val="20000"/>
              </a:spcBef>
              <a:buClr>
                <a:schemeClr val="tx2"/>
              </a:buClr>
              <a:buSzPct val="70000"/>
              <a:buFont typeface="Wingdings" pitchFamily="28" charset="2"/>
              <a:buNone/>
            </a:pPr>
            <a:r>
              <a:rPr lang="en-US" sz="4800" dirty="0">
                <a:solidFill>
                  <a:schemeClr val="tx2"/>
                </a:solidFill>
                <a:effectLst>
                  <a:outerShdw blurRad="38100" dist="38100" dir="2700000" algn="tl">
                    <a:srgbClr val="C0C0C0"/>
                  </a:outerShdw>
                </a:effectLst>
                <a:cs typeface="Times New Roman" pitchFamily="28" charset="0"/>
              </a:rPr>
              <a:t> </a:t>
            </a:r>
            <a:r>
              <a:rPr lang="fr-FR" sz="6000" dirty="0" smtClean="0">
                <a:solidFill>
                  <a:srgbClr val="C00000"/>
                </a:solidFill>
                <a:effectLst>
                  <a:outerShdw blurRad="38100" dist="38100" dir="2700000" algn="tl">
                    <a:srgbClr val="000000">
                      <a:alpha val="43137"/>
                    </a:srgbClr>
                  </a:outerShdw>
                </a:effectLst>
                <a:latin typeface="Calibri" pitchFamily="34" charset="0"/>
              </a:rPr>
              <a:t>SERVIR AVEC FIERTE</a:t>
            </a:r>
            <a:endParaRPr lang="en-US" sz="6000" dirty="0">
              <a:solidFill>
                <a:srgbClr val="C00000"/>
              </a:solidFill>
              <a:effectLst>
                <a:outerShdw blurRad="38100" dist="38100" dir="2700000" algn="tl">
                  <a:srgbClr val="000000">
                    <a:alpha val="43137"/>
                  </a:srgbClr>
                </a:outerShdw>
              </a:effectLst>
              <a:latin typeface="Calibri" pitchFamily="34" charset="0"/>
              <a:cs typeface="Times New Roman" pitchFamily="28" charset="0"/>
            </a:endParaRPr>
          </a:p>
          <a:p>
            <a:pPr algn="ctr">
              <a:lnSpc>
                <a:spcPct val="90000"/>
              </a:lnSpc>
              <a:spcBef>
                <a:spcPct val="20000"/>
              </a:spcBef>
              <a:buClr>
                <a:schemeClr val="tx2"/>
              </a:buClr>
              <a:buSzPct val="70000"/>
              <a:buFont typeface="Wingdings" pitchFamily="28" charset="2"/>
              <a:buNone/>
            </a:pPr>
            <a:endParaRPr lang="en-US" sz="3600" dirty="0" smtClean="0">
              <a:solidFill>
                <a:srgbClr val="363636"/>
              </a:solidFill>
              <a:latin typeface="Calibri" pitchFamily="28" charset="0"/>
              <a:cs typeface="Times New Roman" pitchFamily="28" charset="0"/>
            </a:endParaRPr>
          </a:p>
          <a:p>
            <a:pPr algn="ctr"/>
            <a:r>
              <a:rPr lang="fr-FR" sz="3600" dirty="0" smtClean="0">
                <a:latin typeface="Calibri" pitchFamily="34" charset="0"/>
              </a:rPr>
              <a:t>Tolérance zéro vis-à-vis de l’exploitation et des abus sexuels</a:t>
            </a:r>
            <a:endParaRPr lang="en-US" sz="3600" dirty="0" smtClean="0">
              <a:latin typeface="Calibri" pitchFamily="34" charset="0"/>
            </a:endParaRPr>
          </a:p>
          <a:p>
            <a:pPr algn="ctr">
              <a:lnSpc>
                <a:spcPct val="90000"/>
              </a:lnSpc>
              <a:spcBef>
                <a:spcPct val="20000"/>
              </a:spcBef>
              <a:buClr>
                <a:schemeClr val="tx2"/>
              </a:buClr>
              <a:buSzPct val="70000"/>
              <a:buFont typeface="Wingdings" pitchFamily="28" charset="2"/>
              <a:buNone/>
            </a:pPr>
            <a:endParaRPr lang="en-US" dirty="0">
              <a:solidFill>
                <a:schemeClr val="tx2"/>
              </a:solidFill>
              <a:cs typeface="Times New Roman" pitchFamily="28" charset="0"/>
            </a:endParaRPr>
          </a:p>
          <a:p>
            <a:pPr algn="ctr">
              <a:lnSpc>
                <a:spcPct val="90000"/>
              </a:lnSpc>
              <a:spcBef>
                <a:spcPct val="20000"/>
              </a:spcBef>
              <a:buClr>
                <a:schemeClr val="tx2"/>
              </a:buClr>
              <a:buSzPct val="70000"/>
              <a:buFont typeface="Wingdings" pitchFamily="28" charset="2"/>
              <a:buNone/>
            </a:pPr>
            <a:r>
              <a:rPr lang="en-US" sz="2800" dirty="0">
                <a:latin typeface="Arial"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fr-CH" sz="4400" dirty="0" smtClean="0">
                <a:effectLst>
                  <a:glow rad="101600">
                    <a:schemeClr val="accent5">
                      <a:satMod val="175000"/>
                      <a:alpha val="40000"/>
                    </a:schemeClr>
                  </a:glow>
                </a:effectLst>
                <a:latin typeface="Calibri" pitchFamily="34" charset="0"/>
                <a:ea typeface="+mj-ea"/>
              </a:rPr>
              <a:t>Mariage</a:t>
            </a:r>
          </a:p>
        </p:txBody>
      </p:sp>
      <p:sp>
        <p:nvSpPr>
          <p:cNvPr id="7171" name="Rectangle 10"/>
          <p:cNvSpPr>
            <a:spLocks noGrp="1" noChangeArrowheads="1"/>
          </p:cNvSpPr>
          <p:nvPr>
            <p:ph type="body" idx="1"/>
          </p:nvPr>
        </p:nvSpPr>
        <p:spPr/>
        <p:txBody>
          <a:bodyPr/>
          <a:lstStyle/>
          <a:p>
            <a:r>
              <a:rPr lang="en-US" sz="2800" dirty="0" smtClean="0">
                <a:latin typeface="Calibri" pitchFamily="34" charset="0"/>
              </a:rPr>
              <a:t> </a:t>
            </a:r>
            <a:r>
              <a:rPr lang="fr-FR" sz="2800" dirty="0" smtClean="0">
                <a:latin typeface="Calibri" pitchFamily="34" charset="0"/>
              </a:rPr>
              <a:t>La CSG ne permet pas les relations sexuelles avec des personnes de moins de 18 ans en vue d’un mariage ou lorsqu’un mariage a été promis.</a:t>
            </a:r>
            <a:endParaRPr lang="en-US" sz="2800" dirty="0" smtClean="0">
              <a:latin typeface="Calibri" pitchFamily="34" charset="0"/>
            </a:endParaRPr>
          </a:p>
          <a:p>
            <a:r>
              <a:rPr lang="fr-FR" sz="2800" dirty="0" smtClean="0">
                <a:solidFill>
                  <a:srgbClr val="FF0000"/>
                </a:solidFill>
                <a:latin typeface="Calibri" pitchFamily="34" charset="0"/>
              </a:rPr>
              <a:t>Si un membre du personnel des Nations Unies ou du personnel apparenté est marié à une personne de moins de 18 ans, leur relation n’est pas un problème du point de vue des dispositions de la CSG</a:t>
            </a:r>
            <a:r>
              <a:rPr lang="fr-FR" sz="2800" dirty="0" smtClean="0">
                <a:latin typeface="Calibri" pitchFamily="34" charset="0"/>
              </a:rPr>
              <a:t>.</a:t>
            </a:r>
            <a:endParaRPr lang="en-US" sz="2800" dirty="0" smtClean="0">
              <a:latin typeface="Calibri" pitchFamily="34" charset="0"/>
            </a:endParaRPr>
          </a:p>
          <a:p>
            <a:pPr eaLnBrk="1" hangingPunct="1">
              <a:lnSpc>
                <a:spcPct val="80000"/>
              </a:lnSpc>
              <a:buFontTx/>
              <a:buChar char="•"/>
            </a:pPr>
            <a:endParaRPr lang="en-AU" sz="2800" dirty="0" smtClean="0">
              <a:latin typeface="Calibri" pitchFamily="28" charset="0"/>
            </a:endParaRPr>
          </a:p>
          <a:p>
            <a:pPr eaLnBrk="1" hangingPunct="1">
              <a:lnSpc>
                <a:spcPct val="80000"/>
              </a:lnSpc>
              <a:buFont typeface="Wingdings" pitchFamily="28" charset="2"/>
              <a:buNone/>
            </a:pPr>
            <a:endParaRPr lang="en-US" sz="2800" dirty="0" smtClean="0">
              <a:latin typeface="Calibri" pitchFamily="28" charset="0"/>
            </a:endParaRPr>
          </a:p>
          <a:p>
            <a:pPr eaLnBrk="1" hangingPunct="1">
              <a:lnSpc>
                <a:spcPct val="80000"/>
              </a:lnSpc>
              <a:buFontTx/>
              <a:buChar char="•"/>
            </a:pPr>
            <a:endParaRPr lang="en-US" sz="2500" dirty="0" smtClean="0">
              <a:latin typeface="Arial" charset="0"/>
            </a:endParaRPr>
          </a:p>
          <a:p>
            <a:pPr marL="225425" lvl="1" indent="0" eaLnBrk="1" hangingPunct="1">
              <a:lnSpc>
                <a:spcPct val="80000"/>
              </a:lnSpc>
              <a:buFontTx/>
              <a:buChar char="•"/>
            </a:pPr>
            <a:endParaRPr lang="en-US" sz="2100" dirty="0" smtClean="0">
              <a:latin typeface="Arial" charset="0"/>
            </a:endParaRPr>
          </a:p>
          <a:p>
            <a:pPr marL="225425" lvl="1" indent="0" eaLnBrk="1" hangingPunct="1">
              <a:lnSpc>
                <a:spcPct val="80000"/>
              </a:lnSpc>
              <a:buFontTx/>
              <a:buChar char="•"/>
            </a:pPr>
            <a:endParaRPr lang="en-US" sz="2100" dirty="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7772400" cy="1362075"/>
          </a:xfrm>
        </p:spPr>
        <p:txBody>
          <a:bodyPr/>
          <a:lstStyle/>
          <a:p>
            <a:r>
              <a:rPr lang="fr-FR" b="0" dirty="0" smtClean="0">
                <a:effectLst>
                  <a:outerShdw blurRad="38100" dist="38100" dir="2700000" algn="tl">
                    <a:srgbClr val="000000">
                      <a:alpha val="43137"/>
                    </a:srgbClr>
                  </a:outerShdw>
                </a:effectLst>
                <a:latin typeface="Calibri" pitchFamily="34" charset="0"/>
              </a:rPr>
              <a:t>PROCEDURES DE SIGNALEMENT</a:t>
            </a:r>
            <a:endParaRPr lang="en-US" b="0" dirty="0">
              <a:effectLst>
                <a:outerShdw blurRad="38100" dist="38100" dir="2700000" algn="tl">
                  <a:srgbClr val="000000">
                    <a:alpha val="43137"/>
                  </a:srgbClr>
                </a:outerShdw>
              </a:effectLst>
              <a:latin typeface="Calibri" pitchFamily="34" charset="0"/>
            </a:endParaRPr>
          </a:p>
        </p:txBody>
      </p:sp>
      <p:sp>
        <p:nvSpPr>
          <p:cNvPr id="38914" name="Text Placeholder 2"/>
          <p:cNvSpPr>
            <a:spLocks noGrp="1"/>
          </p:cNvSpPr>
          <p:nvPr>
            <p:ph type="body" idx="1"/>
          </p:nvPr>
        </p:nvSpPr>
        <p:spPr>
          <a:xfrm>
            <a:off x="914400" y="2895600"/>
            <a:ext cx="7772400" cy="3962400"/>
          </a:xfrm>
        </p:spPr>
        <p:txBody>
          <a:bodyPr/>
          <a:lstStyle/>
          <a:p>
            <a:r>
              <a:rPr lang="fr-FR" sz="1800" dirty="0" smtClean="0"/>
              <a:t>Les signalements doivent être effectués au Bureau de l’audit et des enquêtes : </a:t>
            </a:r>
          </a:p>
          <a:p>
            <a:endParaRPr lang="en-US" sz="1800" dirty="0" smtClean="0"/>
          </a:p>
          <a:p>
            <a:pPr>
              <a:buFont typeface="Arial" pitchFamily="34" charset="0"/>
              <a:buChar char="•"/>
            </a:pPr>
            <a:r>
              <a:rPr lang="fr-FR" sz="1800" dirty="0" smtClean="0"/>
              <a:t> par l’intermédiaire du système de messagerie vocale au +1-212-906-5050 ; par fax, au +1-212-906-6767 ;</a:t>
            </a:r>
            <a:endParaRPr lang="en-US" sz="1800" dirty="0" smtClean="0"/>
          </a:p>
          <a:p>
            <a:r>
              <a:rPr lang="fr-FR" sz="1800" dirty="0" smtClean="0"/>
              <a:t> </a:t>
            </a:r>
            <a:endParaRPr lang="en-US" sz="1800" dirty="0" smtClean="0"/>
          </a:p>
          <a:p>
            <a:pPr>
              <a:buFont typeface="Arial" pitchFamily="34" charset="0"/>
              <a:buChar char="•"/>
            </a:pPr>
            <a:r>
              <a:rPr lang="fr-FR" sz="1800" dirty="0" smtClean="0"/>
              <a:t> par courrier électronique, à l’adresse suivante : </a:t>
            </a:r>
            <a:r>
              <a:rPr lang="fr-FR" sz="1800" u="sng" dirty="0" smtClean="0">
                <a:hlinkClick r:id="rId3"/>
              </a:rPr>
              <a:t>hotline@undp.org</a:t>
            </a:r>
            <a:endParaRPr lang="fr-FR" sz="1800" u="sng" dirty="0" smtClean="0"/>
          </a:p>
          <a:p>
            <a:endParaRPr lang="en-US" sz="1800" dirty="0" smtClean="0"/>
          </a:p>
          <a:p>
            <a:pPr>
              <a:buFont typeface="Arial" pitchFamily="34" charset="0"/>
              <a:buChar char="•"/>
            </a:pPr>
            <a:r>
              <a:rPr lang="fr-FR" sz="1800" dirty="0" smtClean="0"/>
              <a:t> par courrier postal adressé au :</a:t>
            </a:r>
          </a:p>
          <a:p>
            <a:r>
              <a:rPr lang="fr-FR" sz="1800" dirty="0" smtClean="0"/>
              <a:t>	Directeur</a:t>
            </a:r>
            <a:endParaRPr lang="en-US" sz="1800" dirty="0" smtClean="0"/>
          </a:p>
          <a:p>
            <a:r>
              <a:rPr lang="fr-FR" sz="1800" dirty="0" smtClean="0"/>
              <a:t>	Bureau de l’audit et des enquêtes</a:t>
            </a:r>
            <a:endParaRPr lang="en-US" sz="1800" dirty="0" smtClean="0"/>
          </a:p>
          <a:p>
            <a:r>
              <a:rPr lang="fr-FR" sz="1800" dirty="0" smtClean="0"/>
              <a:t>	Programme des Nations Unies pour le développement, 	One United Nations </a:t>
            </a:r>
            <a:r>
              <a:rPr lang="fr-FR" sz="1800" dirty="0" err="1" smtClean="0"/>
              <a:t>Plaza</a:t>
            </a:r>
            <a:r>
              <a:rPr lang="fr-FR" sz="1800" dirty="0" smtClean="0"/>
              <a:t>, DC1, 4th </a:t>
            </a:r>
            <a:r>
              <a:rPr lang="fr-FR" sz="1800" dirty="0" err="1" smtClean="0"/>
              <a:t>Floor</a:t>
            </a:r>
            <a:r>
              <a:rPr lang="fr-FR" sz="1800" dirty="0" smtClean="0"/>
              <a:t>, New York, NY 	10017 USA</a:t>
            </a:r>
            <a:endParaRPr lang="en-US" sz="1800" dirty="0" smtClean="0"/>
          </a:p>
          <a:p>
            <a:pPr>
              <a:lnSpc>
                <a:spcPct val="90000"/>
              </a:lnSpc>
              <a:buFont typeface="Courier New" pitchFamily="28" charset="0"/>
              <a:buChar char="o"/>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295400" y="838200"/>
            <a:ext cx="7313613" cy="1143000"/>
          </a:xfrm>
        </p:spPr>
        <p:txBody>
          <a:bodyPr/>
          <a:lstStyle/>
          <a:p>
            <a:r>
              <a:rPr lang="fr-FR" sz="3200" dirty="0" smtClean="0">
                <a:effectLst>
                  <a:outerShdw blurRad="38100" dist="38100" dir="2700000" algn="tl">
                    <a:srgbClr val="000000">
                      <a:alpha val="43137"/>
                    </a:srgbClr>
                  </a:outerShdw>
                </a:effectLst>
              </a:rPr>
              <a:t>Résumé des messages clés</a:t>
            </a:r>
            <a:r>
              <a:rPr lang="en-AU" sz="3200" i="1" dirty="0" smtClean="0"/>
              <a:t/>
            </a:r>
            <a:br>
              <a:rPr lang="en-AU" sz="3200" i="1" dirty="0" smtClean="0"/>
            </a:br>
            <a:endParaRPr lang="en-US" sz="3200" i="1" dirty="0" smtClean="0"/>
          </a:p>
        </p:txBody>
      </p:sp>
      <p:sp>
        <p:nvSpPr>
          <p:cNvPr id="80899" name="Rectangle 3"/>
          <p:cNvSpPr>
            <a:spLocks noGrp="1" noChangeArrowheads="1"/>
          </p:cNvSpPr>
          <p:nvPr>
            <p:ph type="body" idx="1"/>
          </p:nvPr>
        </p:nvSpPr>
        <p:spPr/>
        <p:txBody>
          <a:bodyPr/>
          <a:lstStyle/>
          <a:p>
            <a:r>
              <a:rPr lang="fr-FR" sz="2800" dirty="0" smtClean="0">
                <a:latin typeface="Calibri" pitchFamily="34" charset="0"/>
              </a:rPr>
              <a:t>L’exploitation et les abus sexuels sont inacceptables et causent de graves préjudices ;</a:t>
            </a:r>
            <a:endParaRPr lang="en-US" sz="2800" dirty="0" smtClean="0">
              <a:latin typeface="Calibri" pitchFamily="34" charset="0"/>
            </a:endParaRPr>
          </a:p>
          <a:p>
            <a:r>
              <a:rPr lang="fr-FR" sz="2800" dirty="0" smtClean="0">
                <a:latin typeface="Calibri" pitchFamily="34" charset="0"/>
              </a:rPr>
              <a:t> L’objectif de la CSG est de protéger les personnes vulnérables, et </a:t>
            </a:r>
            <a:endParaRPr lang="en-US" sz="2800" dirty="0" smtClean="0">
              <a:latin typeface="Calibri" pitchFamily="34" charset="0"/>
            </a:endParaRPr>
          </a:p>
          <a:p>
            <a:r>
              <a:rPr lang="fr-FR" sz="2800" dirty="0" smtClean="0">
                <a:latin typeface="Calibri" pitchFamily="34" charset="0"/>
              </a:rPr>
              <a:t>Chacun de nous, individuellement, peut jouer un rôle pour s’attaquer à ce problème, principalement en prenant cette question au sérieux et en faisant état de ses soupçons et de ses préoccupations.</a:t>
            </a:r>
            <a:endParaRPr lang="en-US" sz="28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dissolve">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dissolve">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dissolve">
                                      <p:cBhvr>
                                        <p:cTn id="17" dur="500"/>
                                        <p:tgtEl>
                                          <p:spTgt spid="8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295400" y="838200"/>
            <a:ext cx="7313613" cy="1143000"/>
          </a:xfrm>
        </p:spPr>
        <p:txBody>
          <a:bodyPr/>
          <a:lstStyle/>
          <a:p>
            <a:r>
              <a:rPr lang="fr-FR" sz="3200" dirty="0" smtClean="0"/>
              <a:t>Informations supplémentaires</a:t>
            </a:r>
            <a:r>
              <a:rPr lang="en-AU" sz="3200" i="1" dirty="0" smtClean="0"/>
              <a:t/>
            </a:r>
            <a:br>
              <a:rPr lang="en-AU" sz="3200" i="1" dirty="0" smtClean="0"/>
            </a:br>
            <a:endParaRPr lang="en-US" sz="3200" i="1" dirty="0" smtClean="0"/>
          </a:p>
        </p:txBody>
      </p:sp>
      <p:sp>
        <p:nvSpPr>
          <p:cNvPr id="80899" name="Rectangle 3"/>
          <p:cNvSpPr>
            <a:spLocks noGrp="1" noChangeArrowheads="1"/>
          </p:cNvSpPr>
          <p:nvPr>
            <p:ph type="body" idx="1"/>
          </p:nvPr>
        </p:nvSpPr>
        <p:spPr/>
        <p:txBody>
          <a:bodyPr/>
          <a:lstStyle/>
          <a:p>
            <a:r>
              <a:rPr lang="fr-FR" sz="2400" dirty="0" smtClean="0">
                <a:latin typeface="Calibri" pitchFamily="34" charset="0"/>
              </a:rPr>
              <a:t>Pour obtenir de plus amples informations, consultez le site Internet du Groupe de travail des Nations Unies et des ONG des Comités exécutifs pour les affaires humanitaires et pour la paix et la sécurité (CEAH/CEPS) :</a:t>
            </a:r>
          </a:p>
          <a:p>
            <a:pPr>
              <a:buNone/>
            </a:pPr>
            <a:r>
              <a:rPr lang="en-US" sz="2400" dirty="0" smtClean="0">
                <a:latin typeface="Calibri" pitchFamily="34" charset="0"/>
              </a:rPr>
              <a:t>		</a:t>
            </a:r>
            <a:r>
              <a:rPr lang="en-US" sz="2400" dirty="0" smtClean="0">
                <a:solidFill>
                  <a:schemeClr val="bg2"/>
                </a:solidFill>
                <a:latin typeface="Calibri" pitchFamily="34" charset="0"/>
              </a:rPr>
              <a:t>www.un.org/pseataskforce</a:t>
            </a:r>
          </a:p>
          <a:p>
            <a:r>
              <a:rPr lang="fr-FR" sz="2400" dirty="0" smtClean="0">
                <a:latin typeface="Calibri" pitchFamily="34" charset="0"/>
              </a:rPr>
              <a:t>ou contactez le point de contact au siège à l’adresse suivante :</a:t>
            </a:r>
          </a:p>
          <a:p>
            <a:pPr>
              <a:buNone/>
            </a:pPr>
            <a:r>
              <a:rPr lang="fr-FR" sz="2400" dirty="0" smtClean="0">
                <a:latin typeface="Calibri" pitchFamily="34" charset="0"/>
              </a:rPr>
              <a:t>	</a:t>
            </a:r>
            <a:r>
              <a:rPr lang="fr-FR" sz="2400" smtClean="0">
                <a:latin typeface="Calibri" pitchFamily="34" charset="0"/>
              </a:rPr>
              <a:t>	</a:t>
            </a:r>
            <a:r>
              <a:rPr lang="fr-FR" sz="2400" smtClean="0">
                <a:solidFill>
                  <a:schemeClr val="bg2"/>
                </a:solidFill>
                <a:latin typeface="Calibri" pitchFamily="34" charset="0"/>
              </a:rPr>
              <a:t>psea@undp.org</a:t>
            </a:r>
            <a:endParaRPr lang="en-US" sz="2400" dirty="0" smtClean="0">
              <a:solidFill>
                <a:schemeClr val="bg2"/>
              </a:solidFill>
              <a:latin typeface="Calibri" pitchFamily="34" charset="0"/>
            </a:endParaRPr>
          </a:p>
          <a:p>
            <a:pPr>
              <a:lnSpc>
                <a:spcPct val="80000"/>
              </a:lnSpc>
              <a:buFont typeface="Wingdings" pitchFamily="28" charset="2"/>
              <a:buNone/>
            </a:pPr>
            <a:endParaRPr lang="en-US" sz="2400" dirty="0" smtClean="0">
              <a:latin typeface="Calibri" pitchFamily="2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dissolve">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dissolve">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dissolve">
                                      <p:cBhvr>
                                        <p:cTn id="17" dur="500"/>
                                        <p:tgtEl>
                                          <p:spTgt spid="80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dissolve">
                                      <p:cBhvr>
                                        <p:cTn id="22" dur="500"/>
                                        <p:tgtEl>
                                          <p:spTgt spid="8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sz="4000" dirty="0" smtClean="0">
                <a:effectLst>
                  <a:outerShdw blurRad="38100" dist="38100" dir="2700000" algn="tl">
                    <a:srgbClr val="000000">
                      <a:alpha val="43137"/>
                    </a:srgbClr>
                  </a:outerShdw>
                </a:effectLst>
                <a:latin typeface="Calibri" pitchFamily="34" charset="0"/>
              </a:rPr>
              <a:t>Objectifs de la session</a:t>
            </a:r>
            <a:endParaRPr lang="en-US" sz="4000" dirty="0">
              <a:effectLst>
                <a:outerShdw blurRad="38100" dist="38100" dir="2700000" algn="tl">
                  <a:srgbClr val="000000">
                    <a:alpha val="43137"/>
                  </a:srgbClr>
                </a:outerShdw>
              </a:effectLst>
              <a:latin typeface="Calibri" pitchFamily="34" charset="0"/>
            </a:endParaRPr>
          </a:p>
        </p:txBody>
      </p:sp>
      <p:sp>
        <p:nvSpPr>
          <p:cNvPr id="49155" name="Rectangle 3"/>
          <p:cNvSpPr>
            <a:spLocks noGrp="1" noChangeArrowheads="1"/>
          </p:cNvSpPr>
          <p:nvPr>
            <p:ph type="body" idx="1"/>
          </p:nvPr>
        </p:nvSpPr>
        <p:spPr>
          <a:xfrm>
            <a:off x="1371600" y="1600200"/>
            <a:ext cx="7313613" cy="4648200"/>
          </a:xfrm>
        </p:spPr>
        <p:txBody>
          <a:bodyPr/>
          <a:lstStyle/>
          <a:p>
            <a:pPr eaLnBrk="1" hangingPunct="1">
              <a:lnSpc>
                <a:spcPct val="80000"/>
              </a:lnSpc>
              <a:spcBef>
                <a:spcPct val="0"/>
              </a:spcBef>
              <a:buClrTx/>
              <a:buSzTx/>
              <a:buFontTx/>
              <a:buNone/>
            </a:pPr>
            <a:endParaRPr lang="en-US" sz="1500" dirty="0" smtClean="0"/>
          </a:p>
          <a:p>
            <a:r>
              <a:rPr lang="fr-FR" sz="2200" b="1" dirty="0" smtClean="0">
                <a:latin typeface="Calibri" pitchFamily="34" charset="0"/>
              </a:rPr>
              <a:t>Sensibiliser </a:t>
            </a:r>
            <a:r>
              <a:rPr lang="fr-FR" sz="2200" dirty="0" smtClean="0">
                <a:latin typeface="Calibri" pitchFamily="34" charset="0"/>
              </a:rPr>
              <a:t>les membres du personnel du PNUD et le personnel apparenté sur le fait que des actes d’exploitation et d’abus sexuels sont commis, sur la gravité du problème et sur ce qui devrait être fait pour </a:t>
            </a:r>
            <a:r>
              <a:rPr lang="fr-FR" sz="2200" b="1" dirty="0" smtClean="0">
                <a:latin typeface="Calibri" pitchFamily="34" charset="0"/>
              </a:rPr>
              <a:t>les prévenir et y répondre</a:t>
            </a:r>
            <a:r>
              <a:rPr lang="fr-FR" sz="2200" dirty="0" smtClean="0">
                <a:latin typeface="Calibri" pitchFamily="34" charset="0"/>
              </a:rPr>
              <a:t>.</a:t>
            </a:r>
            <a:endParaRPr lang="en-US" sz="2200" dirty="0" smtClean="0">
              <a:latin typeface="Calibri" pitchFamily="34" charset="0"/>
            </a:endParaRPr>
          </a:p>
          <a:p>
            <a:r>
              <a:rPr lang="fr-FR" sz="2200" dirty="0" smtClean="0">
                <a:latin typeface="Calibri" pitchFamily="34" charset="0"/>
              </a:rPr>
              <a:t>Expliquer les </a:t>
            </a:r>
            <a:r>
              <a:rPr lang="fr-FR" sz="2200" b="1" dirty="0" smtClean="0">
                <a:latin typeface="Calibri" pitchFamily="34" charset="0"/>
              </a:rPr>
              <a:t>principes de la Circulaire du Secrétaire général </a:t>
            </a:r>
            <a:r>
              <a:rPr lang="fr-FR" sz="2200" dirty="0" smtClean="0">
                <a:latin typeface="Calibri" pitchFamily="34" charset="0"/>
              </a:rPr>
              <a:t>sur les </a:t>
            </a:r>
            <a:r>
              <a:rPr lang="fr-FR" sz="2200" i="1" dirty="0" smtClean="0">
                <a:latin typeface="Calibri" pitchFamily="34" charset="0"/>
              </a:rPr>
              <a:t>dispositions spéciales visant à prévenir l’exploitation et les abus sexuels</a:t>
            </a:r>
            <a:r>
              <a:rPr lang="fr-FR" sz="2200" dirty="0" smtClean="0">
                <a:latin typeface="Calibri" pitchFamily="34" charset="0"/>
              </a:rPr>
              <a:t> (ST/SGB/2003/13) (la CSG). </a:t>
            </a:r>
            <a:endParaRPr lang="en-US" sz="2200" dirty="0" smtClean="0">
              <a:latin typeface="Calibri" pitchFamily="34" charset="0"/>
            </a:endParaRPr>
          </a:p>
          <a:p>
            <a:r>
              <a:rPr lang="fr-FR" sz="2200" dirty="0" smtClean="0">
                <a:latin typeface="Calibri" pitchFamily="34" charset="0"/>
              </a:rPr>
              <a:t>Souligner </a:t>
            </a:r>
            <a:r>
              <a:rPr lang="fr-FR" sz="2200" b="1" dirty="0" smtClean="0">
                <a:latin typeface="Calibri" pitchFamily="34" charset="0"/>
              </a:rPr>
              <a:t>l’impact de l’exploitation et des abus sexuels </a:t>
            </a:r>
            <a:r>
              <a:rPr lang="fr-FR" sz="2200" dirty="0" smtClean="0">
                <a:latin typeface="Calibri" pitchFamily="34" charset="0"/>
              </a:rPr>
              <a:t>ainsi que le fait qu’il est important que les membres du personnel du PNUD et le personnel apparenté se conforment aux dispositions de la CSG.</a:t>
            </a:r>
            <a:endParaRPr lang="en-US" sz="2200" dirty="0" smtClean="0">
              <a:latin typeface="Calibri" pitchFamily="34" charset="0"/>
            </a:endParaRPr>
          </a:p>
          <a:p>
            <a:pPr>
              <a:lnSpc>
                <a:spcPct val="80000"/>
              </a:lnSpc>
              <a:buFont typeface="Courier New" pitchFamily="28" charset="0"/>
              <a:buChar char="o"/>
            </a:pPr>
            <a:endParaRPr lang="en-US" sz="2400" dirty="0" smtClean="0">
              <a:latin typeface="Calibri" pitchFamily="28" charset="0"/>
            </a:endParaRPr>
          </a:p>
          <a:p>
            <a:pPr>
              <a:lnSpc>
                <a:spcPct val="80000"/>
              </a:lnSpc>
              <a:buFont typeface="Courier New" pitchFamily="28" charset="0"/>
              <a:buChar char="o"/>
            </a:pPr>
            <a:endParaRPr lang="en-US" sz="2400" i="1" dirty="0" smtClean="0">
              <a:latin typeface="Calibri" pitchFamily="28" charset="0"/>
            </a:endParaRPr>
          </a:p>
          <a:p>
            <a:pPr>
              <a:lnSpc>
                <a:spcPct val="80000"/>
              </a:lnSpc>
              <a:buFont typeface="Courier New" pitchFamily="28" charset="0"/>
              <a:buChar char="o"/>
            </a:pPr>
            <a:endParaRPr lang="en-US" sz="2400" dirty="0" smtClean="0">
              <a:latin typeface="Calibri" pitchFamily="28" charset="0"/>
            </a:endParaRPr>
          </a:p>
          <a:p>
            <a:pPr>
              <a:lnSpc>
                <a:spcPct val="80000"/>
              </a:lnSpc>
            </a:pPr>
            <a:endParaRPr lang="en-US" sz="2400" dirty="0" smtClean="0">
              <a:latin typeface="Calibri" pitchFamily="28" charset="0"/>
            </a:endParaRPr>
          </a:p>
          <a:p>
            <a:pPr eaLnBrk="1" hangingPunct="1">
              <a:lnSpc>
                <a:spcPct val="80000"/>
              </a:lnSpc>
              <a:spcBef>
                <a:spcPct val="0"/>
              </a:spcBef>
              <a:buClrTx/>
              <a:buSzTx/>
              <a:buFontTx/>
              <a:buNone/>
            </a:pPr>
            <a:endParaRPr lang="en-US" sz="2000" dirty="0" smtClean="0"/>
          </a:p>
          <a:p>
            <a:pPr eaLnBrk="1" hangingPunct="1">
              <a:lnSpc>
                <a:spcPct val="80000"/>
              </a:lnSpc>
              <a:spcBef>
                <a:spcPct val="0"/>
              </a:spcBef>
              <a:buClrTx/>
              <a:buSzTx/>
              <a:buFontTx/>
              <a:buNone/>
            </a:pPr>
            <a:endParaRPr lang="en-US" sz="1500" dirty="0" smtClean="0"/>
          </a:p>
          <a:p>
            <a:pPr>
              <a:lnSpc>
                <a:spcPct val="80000"/>
              </a:lnSpc>
            </a:pPr>
            <a:endParaRPr lang="en-US" sz="15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95400" y="301625"/>
            <a:ext cx="7388225" cy="1143000"/>
          </a:xfrm>
        </p:spPr>
        <p:txBody>
          <a:bodyPr/>
          <a:lstStyle/>
          <a:p>
            <a:r>
              <a:rPr lang="fr-FR" dirty="0" smtClean="0">
                <a:effectLst>
                  <a:outerShdw blurRad="38100" dist="38100" dir="2700000" algn="tl">
                    <a:srgbClr val="000000">
                      <a:alpha val="43137"/>
                    </a:srgbClr>
                  </a:outerShdw>
                </a:effectLst>
                <a:latin typeface="Calibri" pitchFamily="34" charset="0"/>
              </a:rPr>
              <a:t>Définition de l’exploitation sexuelle</a:t>
            </a:r>
            <a:endParaRPr lang="en-US" dirty="0">
              <a:effectLst>
                <a:outerShdw blurRad="38100" dist="38100" dir="2700000" algn="tl">
                  <a:srgbClr val="000000">
                    <a:alpha val="43137"/>
                  </a:srgbClr>
                </a:outerShdw>
              </a:effectLst>
              <a:latin typeface="Calibri" pitchFamily="34" charset="0"/>
            </a:endParaRPr>
          </a:p>
        </p:txBody>
      </p:sp>
      <p:sp>
        <p:nvSpPr>
          <p:cNvPr id="18434" name="Rectangle 3"/>
          <p:cNvSpPr>
            <a:spLocks noGrp="1" noChangeArrowheads="1"/>
          </p:cNvSpPr>
          <p:nvPr>
            <p:ph type="body" idx="1"/>
          </p:nvPr>
        </p:nvSpPr>
        <p:spPr>
          <a:xfrm>
            <a:off x="1066800" y="1524000"/>
            <a:ext cx="8305800" cy="4572000"/>
          </a:xfrm>
        </p:spPr>
        <p:txBody>
          <a:bodyPr/>
          <a:lstStyle/>
          <a:p>
            <a:pPr marL="552450" indent="-552450">
              <a:lnSpc>
                <a:spcPct val="90000"/>
              </a:lnSpc>
              <a:buFont typeface="Wingdings" pitchFamily="28" charset="2"/>
              <a:buNone/>
            </a:pPr>
            <a:r>
              <a:rPr lang="en-AU" sz="2500" b="1" dirty="0" smtClean="0"/>
              <a:t>	</a:t>
            </a:r>
          </a:p>
          <a:p>
            <a:pPr>
              <a:buNone/>
            </a:pPr>
            <a:r>
              <a:rPr lang="fr-FR" sz="3000" b="1" dirty="0" smtClean="0">
                <a:latin typeface="Calibri" pitchFamily="34" charset="0"/>
              </a:rPr>
              <a:t>L’exploitation sexuelle </a:t>
            </a:r>
            <a:r>
              <a:rPr lang="fr-FR" sz="3000" dirty="0" smtClean="0">
                <a:latin typeface="Calibri" pitchFamily="34" charset="0"/>
              </a:rPr>
              <a:t>désigne le fait d’abuser ou de tenter d’abuser :</a:t>
            </a:r>
            <a:endParaRPr lang="en-US" sz="3000" dirty="0" smtClean="0">
              <a:latin typeface="Calibri" pitchFamily="34" charset="0"/>
            </a:endParaRPr>
          </a:p>
          <a:p>
            <a:r>
              <a:rPr lang="fr-FR" sz="3000" dirty="0" smtClean="0">
                <a:latin typeface="Calibri" pitchFamily="34" charset="0"/>
              </a:rPr>
              <a:t> d’un état de vulnérabilité,</a:t>
            </a:r>
            <a:endParaRPr lang="en-US" sz="3000" dirty="0" smtClean="0">
              <a:latin typeface="Calibri" pitchFamily="34" charset="0"/>
            </a:endParaRPr>
          </a:p>
          <a:p>
            <a:pPr lvl="0"/>
            <a:r>
              <a:rPr lang="fr-FR" sz="3000" dirty="0" smtClean="0">
                <a:latin typeface="Calibri" pitchFamily="34" charset="0"/>
              </a:rPr>
              <a:t>d’un rapport de force inégal ou </a:t>
            </a:r>
            <a:endParaRPr lang="en-US" sz="3000" dirty="0" smtClean="0">
              <a:latin typeface="Calibri" pitchFamily="34" charset="0"/>
            </a:endParaRPr>
          </a:p>
          <a:p>
            <a:pPr lvl="0"/>
            <a:r>
              <a:rPr lang="fr-FR" sz="3000" dirty="0" smtClean="0">
                <a:latin typeface="Calibri" pitchFamily="34" charset="0"/>
              </a:rPr>
              <a:t>de rapports de confiance</a:t>
            </a:r>
            <a:endParaRPr lang="en-US" sz="3000" dirty="0" smtClean="0">
              <a:latin typeface="Calibri" pitchFamily="34" charset="0"/>
            </a:endParaRPr>
          </a:p>
          <a:p>
            <a:pPr>
              <a:buNone/>
            </a:pPr>
            <a:r>
              <a:rPr lang="fr-FR" sz="3000" dirty="0" smtClean="0">
                <a:latin typeface="Calibri" pitchFamily="34" charset="0"/>
              </a:rPr>
              <a:t>	à des fins sexuelles, y compris mais non exclusivement en vue d’en tirer un avantage pécuniaire, social ou politique.</a:t>
            </a:r>
            <a:endParaRPr lang="en-US" sz="3000" dirty="0" smtClean="0">
              <a:latin typeface="Calibri" pitchFamily="34" charset="0"/>
            </a:endParaRPr>
          </a:p>
          <a:p>
            <a:pPr marL="1733550" lvl="3" indent="-361950">
              <a:lnSpc>
                <a:spcPct val="90000"/>
              </a:lnSpc>
            </a:pPr>
            <a:endParaRPr lang="en-AU" sz="1700" dirty="0" smtClean="0"/>
          </a:p>
          <a:p>
            <a:pPr marL="1733550" lvl="3" indent="-361950">
              <a:lnSpc>
                <a:spcPct val="90000"/>
              </a:lnSpc>
              <a:buFont typeface="Wingdings" pitchFamily="28" charset="2"/>
              <a:buNone/>
            </a:pPr>
            <a:endParaRPr lang="en-US" sz="17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sz="4000" dirty="0" smtClean="0">
                <a:effectLst>
                  <a:outerShdw blurRad="38100" dist="38100" dir="2700000" algn="tl">
                    <a:srgbClr val="000000">
                      <a:alpha val="43137"/>
                    </a:srgbClr>
                  </a:outerShdw>
                </a:effectLst>
                <a:latin typeface="Calibri" pitchFamily="34" charset="0"/>
              </a:rPr>
              <a:t>Définition des abus sexuels</a:t>
            </a:r>
            <a:endParaRPr lang="en-US" sz="4000" dirty="0">
              <a:effectLst>
                <a:outerShdw blurRad="38100" dist="38100" dir="2700000" algn="tl">
                  <a:srgbClr val="000000">
                    <a:alpha val="43137"/>
                  </a:srgbClr>
                </a:outerShdw>
              </a:effectLst>
              <a:latin typeface="Calibri" pitchFamily="34" charset="0"/>
            </a:endParaRPr>
          </a:p>
        </p:txBody>
      </p:sp>
      <p:sp>
        <p:nvSpPr>
          <p:cNvPr id="20482" name="Rectangle 3"/>
          <p:cNvSpPr>
            <a:spLocks noGrp="1" noChangeArrowheads="1"/>
          </p:cNvSpPr>
          <p:nvPr>
            <p:ph type="body" idx="1"/>
          </p:nvPr>
        </p:nvSpPr>
        <p:spPr>
          <a:xfrm>
            <a:off x="1370013" y="1828800"/>
            <a:ext cx="7545387" cy="4800600"/>
          </a:xfrm>
        </p:spPr>
        <p:txBody>
          <a:bodyPr/>
          <a:lstStyle/>
          <a:p>
            <a:pPr algn="ctr">
              <a:lnSpc>
                <a:spcPct val="80000"/>
              </a:lnSpc>
              <a:buFont typeface="Wingdings" pitchFamily="28" charset="2"/>
              <a:buNone/>
            </a:pPr>
            <a:endParaRPr lang="en-AU" sz="1800" u="sng" dirty="0" smtClean="0"/>
          </a:p>
          <a:p>
            <a:pPr>
              <a:buNone/>
            </a:pPr>
            <a:r>
              <a:rPr lang="fr-FR" sz="3200" dirty="0" smtClean="0">
                <a:latin typeface="Calibri" pitchFamily="34" charset="0"/>
              </a:rPr>
              <a:t>On entend par </a:t>
            </a:r>
            <a:r>
              <a:rPr lang="fr-FR" sz="3200" b="1" dirty="0" smtClean="0">
                <a:latin typeface="Calibri" pitchFamily="34" charset="0"/>
              </a:rPr>
              <a:t>« abus sexuel » </a:t>
            </a:r>
            <a:r>
              <a:rPr lang="fr-FR" sz="3200" dirty="0" smtClean="0">
                <a:latin typeface="Calibri" pitchFamily="34" charset="0"/>
              </a:rPr>
              <a:t>toute atteinte sexuelle commise</a:t>
            </a:r>
            <a:endParaRPr lang="en-US" sz="3200" dirty="0" smtClean="0">
              <a:latin typeface="Calibri" pitchFamily="34" charset="0"/>
            </a:endParaRPr>
          </a:p>
          <a:p>
            <a:pPr lvl="0"/>
            <a:r>
              <a:rPr lang="fr-FR" sz="3200" dirty="0" smtClean="0">
                <a:latin typeface="Calibri" pitchFamily="34" charset="0"/>
              </a:rPr>
              <a:t>avec force,</a:t>
            </a:r>
            <a:endParaRPr lang="en-US" sz="3200" dirty="0" smtClean="0">
              <a:latin typeface="Calibri" pitchFamily="34" charset="0"/>
            </a:endParaRPr>
          </a:p>
          <a:p>
            <a:pPr lvl="0"/>
            <a:r>
              <a:rPr lang="fr-FR" sz="3200" dirty="0" smtClean="0">
                <a:latin typeface="Calibri" pitchFamily="34" charset="0"/>
              </a:rPr>
              <a:t>avec contrainte, ou</a:t>
            </a:r>
            <a:endParaRPr lang="en-US" sz="3200" dirty="0" smtClean="0">
              <a:latin typeface="Calibri" pitchFamily="34" charset="0"/>
            </a:endParaRPr>
          </a:p>
          <a:p>
            <a:pPr lvl="0"/>
            <a:r>
              <a:rPr lang="fr-FR" sz="3200" dirty="0" smtClean="0">
                <a:latin typeface="Calibri" pitchFamily="34" charset="0"/>
              </a:rPr>
              <a:t> à la faveur d’un rapport inégal;</a:t>
            </a:r>
            <a:endParaRPr lang="en-US" sz="3200" dirty="0" smtClean="0">
              <a:latin typeface="Calibri" pitchFamily="34" charset="0"/>
            </a:endParaRPr>
          </a:p>
          <a:p>
            <a:r>
              <a:rPr lang="fr-FR" sz="3200" dirty="0" smtClean="0">
                <a:latin typeface="Calibri" pitchFamily="34" charset="0"/>
              </a:rPr>
              <a:t>la menace d’une telle atteinte constituant aussi un abus sexuel.</a:t>
            </a:r>
            <a:endParaRPr lang="en-US" sz="3200" dirty="0" smtClean="0">
              <a:latin typeface="Calibri" pitchFamily="34" charset="0"/>
            </a:endParaRPr>
          </a:p>
          <a:p>
            <a:pPr>
              <a:lnSpc>
                <a:spcPct val="80000"/>
              </a:lnSpc>
            </a:pPr>
            <a:endParaRPr lang="en-AU" sz="1800"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FR" dirty="0" smtClean="0">
                <a:effectLst>
                  <a:outerShdw blurRad="38100" dist="38100" dir="2700000" algn="tl">
                    <a:srgbClr val="000000">
                      <a:alpha val="43137"/>
                    </a:srgbClr>
                  </a:outerShdw>
                </a:effectLst>
                <a:latin typeface="Calibri" pitchFamily="34" charset="0"/>
              </a:rPr>
              <a:t>Six principes fondamentaux de la CSG</a:t>
            </a:r>
            <a:endParaRPr lang="en-US" dirty="0">
              <a:effectLst>
                <a:outerShdw blurRad="38100" dist="38100" dir="2700000" algn="tl">
                  <a:srgbClr val="000000">
                    <a:alpha val="43137"/>
                  </a:srgbClr>
                </a:outerShdw>
              </a:effectLst>
              <a:latin typeface="Calibri" pitchFamily="34" charset="0"/>
            </a:endParaRPr>
          </a:p>
        </p:txBody>
      </p:sp>
      <p:sp>
        <p:nvSpPr>
          <p:cNvPr id="82947" name="Rectangle 3"/>
          <p:cNvSpPr>
            <a:spLocks noGrp="1" noChangeArrowheads="1"/>
          </p:cNvSpPr>
          <p:nvPr>
            <p:ph type="body" idx="1"/>
          </p:nvPr>
        </p:nvSpPr>
        <p:spPr/>
        <p:txBody>
          <a:bodyPr/>
          <a:lstStyle/>
          <a:p>
            <a:pPr marL="457200" lvl="0" indent="-457200">
              <a:buFont typeface="+mj-lt"/>
              <a:buAutoNum type="arabicPeriod"/>
            </a:pPr>
            <a:r>
              <a:rPr lang="fr-FR" sz="2400" dirty="0" smtClean="0">
                <a:latin typeface="Calibri" pitchFamily="34" charset="0"/>
              </a:rPr>
              <a:t>L’exploitation et les abus sexuels commis par les membres du personnel et du personnel apparenté constituent des </a:t>
            </a:r>
            <a:r>
              <a:rPr lang="fr-FR" sz="2400" b="1" dirty="0" smtClean="0">
                <a:latin typeface="Calibri" pitchFamily="34" charset="0"/>
              </a:rPr>
              <a:t>fautes </a:t>
            </a:r>
            <a:r>
              <a:rPr lang="fr-FR" sz="2400" dirty="0" smtClean="0">
                <a:latin typeface="Calibri" pitchFamily="34" charset="0"/>
              </a:rPr>
              <a:t>graves et sont par conséquent </a:t>
            </a:r>
            <a:r>
              <a:rPr lang="fr-FR" sz="2400" b="1" dirty="0" smtClean="0">
                <a:latin typeface="Calibri" pitchFamily="34" charset="0"/>
              </a:rPr>
              <a:t>passibles de sanctions disciplinaires, pouvant aller jusqu’au renvoi sans préavis</a:t>
            </a:r>
            <a:r>
              <a:rPr lang="fr-FR" sz="2400" dirty="0" smtClean="0">
                <a:latin typeface="Calibri" pitchFamily="34" charset="0"/>
              </a:rPr>
              <a:t>.</a:t>
            </a:r>
          </a:p>
          <a:p>
            <a:pPr marL="457200" lvl="0" indent="-457200">
              <a:buFont typeface="+mj-lt"/>
              <a:buAutoNum type="arabicPeriod"/>
            </a:pPr>
            <a:r>
              <a:rPr lang="fr-FR" sz="2400" dirty="0" smtClean="0">
                <a:latin typeface="Calibri" pitchFamily="34" charset="0"/>
              </a:rPr>
              <a:t>Toute relation sexuelle avec un enfant (toute personne âgée de moins de 18 ans) est interdite quel que soit l’âge de la majorité ou du consentement dans le pays considéré. </a:t>
            </a:r>
            <a:r>
              <a:rPr lang="fr-FR" sz="2400" b="1" dirty="0" smtClean="0">
                <a:latin typeface="Calibri" pitchFamily="34" charset="0"/>
              </a:rPr>
              <a:t>La méconnaissance de l’âge réel de l’enfant ne peut être invoquée comme moyen de défense.</a:t>
            </a:r>
            <a:endParaRPr lang="en-US" sz="2400" dirty="0" smtClean="0">
              <a:latin typeface="Calibri" pitchFamily="34" charset="0"/>
            </a:endParaRPr>
          </a:p>
          <a:p>
            <a:pPr marL="552450" indent="-552450">
              <a:buFont typeface="Wingdings" pitchFamily="28" charset="2"/>
              <a:buNone/>
            </a:pPr>
            <a:endParaRPr lang="en-US" sz="21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dissolve">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dissolve">
                                      <p:cBhvr>
                                        <p:cTn id="12" dur="500"/>
                                        <p:tgtEl>
                                          <p:spTgt spid="829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FR" dirty="0" smtClean="0">
                <a:effectLst>
                  <a:outerShdw blurRad="38100" dist="38100" dir="2700000" algn="tl">
                    <a:srgbClr val="000000">
                      <a:alpha val="43137"/>
                    </a:srgbClr>
                  </a:outerShdw>
                </a:effectLst>
                <a:latin typeface="Calibri" pitchFamily="34" charset="0"/>
              </a:rPr>
              <a:t>Six principes fondamentaux de la CSG</a:t>
            </a:r>
            <a:endParaRPr lang="en-US" dirty="0">
              <a:effectLst>
                <a:outerShdw blurRad="38100" dist="38100" dir="2700000" algn="tl">
                  <a:srgbClr val="000000">
                    <a:alpha val="43137"/>
                  </a:srgbClr>
                </a:outerShdw>
              </a:effectLst>
              <a:latin typeface="Calibri" pitchFamily="34" charset="0"/>
            </a:endParaRPr>
          </a:p>
        </p:txBody>
      </p:sp>
      <p:sp>
        <p:nvSpPr>
          <p:cNvPr id="24578" name="Rectangle 3"/>
          <p:cNvSpPr>
            <a:spLocks noGrp="1" noChangeArrowheads="1"/>
          </p:cNvSpPr>
          <p:nvPr>
            <p:ph type="body" idx="1"/>
          </p:nvPr>
        </p:nvSpPr>
        <p:spPr/>
        <p:txBody>
          <a:bodyPr/>
          <a:lstStyle/>
          <a:p>
            <a:pPr lvl="0">
              <a:lnSpc>
                <a:spcPct val="90000"/>
              </a:lnSpc>
              <a:buNone/>
            </a:pPr>
            <a:r>
              <a:rPr lang="en-US" sz="3600" dirty="0" smtClean="0">
                <a:latin typeface="Calibri" pitchFamily="28" charset="0"/>
              </a:rPr>
              <a:t>3</a:t>
            </a:r>
            <a:r>
              <a:rPr lang="en-US" sz="3600" dirty="0" smtClean="0">
                <a:latin typeface="Calibri" pitchFamily="34" charset="0"/>
              </a:rPr>
              <a:t>. </a:t>
            </a:r>
            <a:r>
              <a:rPr lang="fr-FR" sz="3600" b="1" dirty="0" smtClean="0">
                <a:latin typeface="Calibri" pitchFamily="34" charset="0"/>
              </a:rPr>
              <a:t>Il est interdit </a:t>
            </a:r>
            <a:r>
              <a:rPr lang="fr-FR" sz="3600" dirty="0" smtClean="0">
                <a:latin typeface="Calibri" pitchFamily="34" charset="0"/>
              </a:rPr>
              <a:t>de demander des </a:t>
            </a:r>
            <a:r>
              <a:rPr lang="fr-FR" sz="3600" b="1" dirty="0" smtClean="0">
                <a:latin typeface="Calibri" pitchFamily="34" charset="0"/>
              </a:rPr>
              <a:t>faveurs sexuelles </a:t>
            </a:r>
            <a:r>
              <a:rPr lang="fr-FR" sz="3600" dirty="0" smtClean="0">
                <a:latin typeface="Calibri" pitchFamily="34" charset="0"/>
              </a:rPr>
              <a:t>ou d’imposer toute autre forme de comportement à caractère humiliant, dégradant ou servile </a:t>
            </a:r>
            <a:r>
              <a:rPr lang="fr-FR" sz="3600" b="1" dirty="0" smtClean="0">
                <a:latin typeface="Calibri" pitchFamily="34" charset="0"/>
              </a:rPr>
              <a:t>en échange d’une somme d’argent, d’un emploi, de biens ou de services</a:t>
            </a:r>
            <a:r>
              <a:rPr lang="fr-FR" sz="3600" dirty="0" smtClean="0">
                <a:latin typeface="Calibri" pitchFamily="34" charset="0"/>
              </a:rPr>
              <a:t>, y compris toute assistance due à toutes personnes</a:t>
            </a:r>
            <a:r>
              <a:rPr lang="fr-FR" sz="3600" dirty="0" smtClean="0"/>
              <a:t>.</a:t>
            </a:r>
            <a:endParaRPr lang="en-US" sz="3600" dirty="0" smtClean="0"/>
          </a:p>
          <a:p>
            <a:pPr>
              <a:lnSpc>
                <a:spcPct val="90000"/>
              </a:lnSpc>
              <a:buFont typeface="Wingdings" pitchFamily="28" charset="2"/>
              <a:buNone/>
            </a:pPr>
            <a:endParaRPr lang="en-US" sz="3600" dirty="0" smtClean="0">
              <a:latin typeface="Calibri" pitchFamily="28" charset="0"/>
            </a:endParaRPr>
          </a:p>
          <a:p>
            <a:pPr>
              <a:lnSpc>
                <a:spcPct val="90000"/>
              </a:lnSpc>
              <a:buFont typeface="Wingdings" pitchFamily="28" charset="2"/>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fr-FR" dirty="0" smtClean="0">
                <a:effectLst>
                  <a:outerShdw blurRad="38100" dist="38100" dir="2700000" algn="tl">
                    <a:srgbClr val="000000">
                      <a:alpha val="43137"/>
                    </a:srgbClr>
                  </a:outerShdw>
                </a:effectLst>
                <a:latin typeface="Calibri" pitchFamily="34" charset="0"/>
              </a:rPr>
              <a:t>Six principes fondamentaux de la CSG</a:t>
            </a:r>
            <a:endParaRPr lang="en-US" dirty="0" smtClean="0">
              <a:effectLst>
                <a:glow rad="101600">
                  <a:schemeClr val="accent5">
                    <a:satMod val="175000"/>
                    <a:alpha val="40000"/>
                  </a:schemeClr>
                </a:glow>
              </a:effectLst>
              <a:latin typeface="Calibri" pitchFamily="34" charset="0"/>
              <a:ea typeface="+mj-ea"/>
            </a:endParaRPr>
          </a:p>
        </p:txBody>
      </p:sp>
      <p:sp>
        <p:nvSpPr>
          <p:cNvPr id="26626" name="Rectangle 3"/>
          <p:cNvSpPr>
            <a:spLocks noGrp="1" noChangeArrowheads="1"/>
          </p:cNvSpPr>
          <p:nvPr>
            <p:ph type="body" idx="1"/>
          </p:nvPr>
        </p:nvSpPr>
        <p:spPr/>
        <p:txBody>
          <a:bodyPr/>
          <a:lstStyle/>
          <a:p>
            <a:pPr lvl="0">
              <a:buNone/>
            </a:pPr>
            <a:r>
              <a:rPr lang="en-US" sz="2800" dirty="0" smtClean="0">
                <a:latin typeface="Calibri" pitchFamily="28" charset="0"/>
              </a:rPr>
              <a:t>4. </a:t>
            </a:r>
            <a:r>
              <a:rPr lang="fr-FR" sz="3200" dirty="0" smtClean="0">
                <a:latin typeface="Calibri" pitchFamily="34" charset="0"/>
              </a:rPr>
              <a:t>Les relations sexuelles entre fonctionnaires des Nations Unies et bénéficiaires d’aide sont vivement déconseillées car elles se fondent sur </a:t>
            </a:r>
            <a:r>
              <a:rPr lang="fr-FR" sz="3200" b="1" dirty="0" smtClean="0">
                <a:latin typeface="Calibri" pitchFamily="34" charset="0"/>
              </a:rPr>
              <a:t>un rapport de force inégal par définition</a:t>
            </a:r>
            <a:r>
              <a:rPr lang="fr-FR" sz="3200" dirty="0" smtClean="0">
                <a:latin typeface="Calibri" pitchFamily="34" charset="0"/>
              </a:rPr>
              <a:t>. De telles relations entament la crédibilité et l’intégrité de l’action menée par les Nations Unies.</a:t>
            </a:r>
            <a:endParaRPr lang="en-US" sz="3200" dirty="0" smtClean="0">
              <a:latin typeface="Calibri" pitchFamily="34" charset="0"/>
            </a:endParaRPr>
          </a:p>
          <a:p>
            <a:pPr>
              <a:buFont typeface="Wingdings" pitchFamily="28" charset="2"/>
              <a:buNone/>
            </a:pPr>
            <a:endParaRPr lang="en-US" sz="2800" dirty="0" smtClean="0">
              <a:latin typeface="Calibri" pitchFamily="28" charset="0"/>
            </a:endParaRPr>
          </a:p>
          <a:p>
            <a:endParaRPr lang="en-US" sz="25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fr-FR" dirty="0" smtClean="0">
                <a:effectLst>
                  <a:outerShdw blurRad="38100" dist="38100" dir="2700000" algn="tl">
                    <a:srgbClr val="000000">
                      <a:alpha val="43137"/>
                    </a:srgbClr>
                  </a:outerShdw>
                </a:effectLst>
                <a:latin typeface="Calibri" pitchFamily="34" charset="0"/>
              </a:rPr>
              <a:t>Six principes fondamentaux de la CSG</a:t>
            </a:r>
            <a:endParaRPr lang="en-US" dirty="0" smtClean="0">
              <a:effectLst>
                <a:glow rad="101600">
                  <a:schemeClr val="accent5">
                    <a:satMod val="175000"/>
                    <a:alpha val="40000"/>
                  </a:schemeClr>
                </a:glow>
              </a:effectLst>
              <a:latin typeface="Calibri" pitchFamily="34" charset="0"/>
              <a:ea typeface="+mj-ea"/>
            </a:endParaRPr>
          </a:p>
        </p:txBody>
      </p:sp>
      <p:sp>
        <p:nvSpPr>
          <p:cNvPr id="28674" name="Rectangle 3"/>
          <p:cNvSpPr>
            <a:spLocks noGrp="1" noChangeArrowheads="1"/>
          </p:cNvSpPr>
          <p:nvPr>
            <p:ph type="body" idx="1"/>
          </p:nvPr>
        </p:nvSpPr>
        <p:spPr>
          <a:xfrm>
            <a:off x="1371600" y="1828800"/>
            <a:ext cx="7313613" cy="4114800"/>
          </a:xfrm>
        </p:spPr>
        <p:txBody>
          <a:bodyPr/>
          <a:lstStyle/>
          <a:p>
            <a:pPr lvl="0">
              <a:buNone/>
            </a:pPr>
            <a:r>
              <a:rPr lang="en-US" sz="3200" dirty="0" smtClean="0">
                <a:latin typeface="Calibri" pitchFamily="28" charset="0"/>
              </a:rPr>
              <a:t>5</a:t>
            </a:r>
            <a:r>
              <a:rPr lang="en-US" sz="3200" dirty="0" smtClean="0">
                <a:latin typeface="Calibri" pitchFamily="34" charset="0"/>
              </a:rPr>
              <a:t>. </a:t>
            </a:r>
            <a:r>
              <a:rPr lang="fr-FR" sz="3200" dirty="0" smtClean="0">
                <a:latin typeface="Calibri" pitchFamily="34" charset="0"/>
              </a:rPr>
              <a:t>Tout fonctionnaire des Nations Unies qui </a:t>
            </a:r>
            <a:r>
              <a:rPr lang="fr-FR" sz="3200" b="1" dirty="0" smtClean="0">
                <a:latin typeface="Calibri" pitchFamily="34" charset="0"/>
              </a:rPr>
              <a:t>soupçonne </a:t>
            </a:r>
            <a:r>
              <a:rPr lang="fr-FR" sz="3200" dirty="0" smtClean="0">
                <a:latin typeface="Calibri" pitchFamily="34" charset="0"/>
              </a:rPr>
              <a:t>un collègue, au service ou non du même organisme et que celui-ci appartienne ou non au système des Nations Unies, de se livrer à une exploitation ou à des abus sexuels doit en référer à qui de droit </a:t>
            </a:r>
            <a:r>
              <a:rPr lang="fr-FR" sz="3200" b="1" dirty="0" smtClean="0">
                <a:latin typeface="Calibri" pitchFamily="34" charset="0"/>
              </a:rPr>
              <a:t>par l’intermédiaire des mécanismes créés à cet effet.</a:t>
            </a:r>
            <a:endParaRPr lang="en-US" sz="3200" dirty="0" smtClean="0">
              <a:latin typeface="Calibri" pitchFamily="34" charset="0"/>
            </a:endParaRPr>
          </a:p>
          <a:p>
            <a:pPr>
              <a:buNone/>
            </a:pPr>
            <a:endParaRPr lang="en-US" sz="2100" dirty="0" smtClean="0">
              <a:latin typeface="Arial Narrow" pitchFamily="2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fr-FR" dirty="0" smtClean="0">
                <a:effectLst>
                  <a:outerShdw blurRad="38100" dist="38100" dir="2700000" algn="tl">
                    <a:srgbClr val="000000">
                      <a:alpha val="43137"/>
                    </a:srgbClr>
                  </a:outerShdw>
                </a:effectLst>
                <a:latin typeface="Calibri" pitchFamily="34" charset="0"/>
              </a:rPr>
              <a:t>Six principes fondamentaux de la CSG</a:t>
            </a:r>
            <a:endParaRPr lang="en-US" dirty="0" smtClean="0">
              <a:effectLst>
                <a:glow rad="101600">
                  <a:schemeClr val="accent5">
                    <a:satMod val="175000"/>
                    <a:alpha val="40000"/>
                  </a:schemeClr>
                </a:glow>
              </a:effectLst>
              <a:latin typeface="Calibri" pitchFamily="34" charset="0"/>
              <a:ea typeface="+mj-ea"/>
            </a:endParaRPr>
          </a:p>
        </p:txBody>
      </p:sp>
      <p:sp>
        <p:nvSpPr>
          <p:cNvPr id="30722" name="Rectangle 3"/>
          <p:cNvSpPr>
            <a:spLocks noGrp="1" noChangeArrowheads="1"/>
          </p:cNvSpPr>
          <p:nvPr>
            <p:ph type="body" idx="1"/>
          </p:nvPr>
        </p:nvSpPr>
        <p:spPr/>
        <p:txBody>
          <a:bodyPr/>
          <a:lstStyle/>
          <a:p>
            <a:pPr lvl="0">
              <a:lnSpc>
                <a:spcPct val="90000"/>
              </a:lnSpc>
              <a:buNone/>
            </a:pPr>
            <a:r>
              <a:rPr lang="en-US" sz="3200" dirty="0" smtClean="0">
                <a:latin typeface="Calibri" pitchFamily="28" charset="0"/>
              </a:rPr>
              <a:t>6. </a:t>
            </a:r>
            <a:r>
              <a:rPr lang="fr-FR" sz="3200" dirty="0" smtClean="0">
                <a:latin typeface="Calibri" pitchFamily="34" charset="0"/>
              </a:rPr>
              <a:t>Les fonctionnaires des Nations Unies sont tenus </a:t>
            </a:r>
            <a:r>
              <a:rPr lang="fr-FR" sz="3200" b="1" dirty="0" smtClean="0">
                <a:latin typeface="Calibri" pitchFamily="34" charset="0"/>
              </a:rPr>
              <a:t>d’instaurer et de préserver un environnement </a:t>
            </a:r>
            <a:r>
              <a:rPr lang="fr-FR" sz="3200" dirty="0" smtClean="0">
                <a:latin typeface="Calibri" pitchFamily="34" charset="0"/>
              </a:rPr>
              <a:t>propre à prévenir toute exploitation et tout abus sexuel et à promouvoir l’application de leurs codes de conduite. Il incombe aux responsables à tous les niveaux de mettre en place des dispositifs visant à préserver cet environnement et d’assurer leur fonctionnement.</a:t>
            </a:r>
            <a:endParaRPr lang="en-US" sz="3200" dirty="0" smtClean="0">
              <a:latin typeface="Calibri" pitchFamily="34" charset="0"/>
            </a:endParaRPr>
          </a:p>
          <a:p>
            <a:pPr>
              <a:lnSpc>
                <a:spcPct val="90000"/>
              </a:lnSpc>
              <a:buFont typeface="Wingdings" pitchFamily="28" charset="2"/>
              <a:buNone/>
            </a:pPr>
            <a:endParaRPr lang="en-US" sz="1900" dirty="0" smtClean="0">
              <a:latin typeface="Arial Narrow" pitchFamily="2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Custom 6">
      <a:dk1>
        <a:srgbClr val="000000"/>
      </a:dk1>
      <a:lt1>
        <a:srgbClr val="FFFFFF"/>
      </a:lt1>
      <a:dk2>
        <a:srgbClr val="990033"/>
      </a:dk2>
      <a:lt2>
        <a:srgbClr val="CC0000"/>
      </a:lt2>
      <a:accent1>
        <a:srgbClr val="7F7F7F"/>
      </a:accent1>
      <a:accent2>
        <a:srgbClr val="A5A5A5"/>
      </a:accent2>
      <a:accent3>
        <a:srgbClr val="FFFFFF"/>
      </a:accent3>
      <a:accent4>
        <a:srgbClr val="000000"/>
      </a:accent4>
      <a:accent5>
        <a:srgbClr val="BFBFBF"/>
      </a:accent5>
      <a:accent6>
        <a:srgbClr val="D8D8D8"/>
      </a:accent6>
      <a:hlink>
        <a:srgbClr val="990033"/>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624</Words>
  <Application>Microsoft Office PowerPoint</Application>
  <PresentationFormat>On-screen Show (4:3)</PresentationFormat>
  <Paragraphs>75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Eclipse</vt:lpstr>
      <vt:lpstr> PRESENTATION ET DISCUSSION DU FILM:</vt:lpstr>
      <vt:lpstr>Objectifs de la session</vt:lpstr>
      <vt:lpstr>Définition de l’exploitation sexuelle</vt:lpstr>
      <vt:lpstr>Définition des abus sexuels</vt:lpstr>
      <vt:lpstr>Six principes fondamentaux de la CSG</vt:lpstr>
      <vt:lpstr>Six principes fondamentaux de la CSG</vt:lpstr>
      <vt:lpstr>Six principes fondamentaux de la CSG</vt:lpstr>
      <vt:lpstr>Six principes fondamentaux de la CSG</vt:lpstr>
      <vt:lpstr>Six principes fondamentaux de la CSG</vt:lpstr>
      <vt:lpstr>Mariage</vt:lpstr>
      <vt:lpstr>PROCEDURES DE SIGNALEMENT</vt:lpstr>
      <vt:lpstr>Résumé des messages clés </vt:lpstr>
      <vt:lpstr>Informations supplémentaires </vt:lpstr>
    </vt:vector>
  </TitlesOfParts>
  <Company>Jeanne Ward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Jeanne Ward</dc:creator>
  <cp:lastModifiedBy>jaqueline</cp:lastModifiedBy>
  <cp:revision>41</cp:revision>
  <dcterms:created xsi:type="dcterms:W3CDTF">2009-02-23T09:10:26Z</dcterms:created>
  <dcterms:modified xsi:type="dcterms:W3CDTF">2012-11-13T12:34:22Z</dcterms:modified>
</cp:coreProperties>
</file>