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57" r:id="rId2"/>
    <p:sldId id="273" r:id="rId3"/>
    <p:sldId id="276" r:id="rId4"/>
    <p:sldId id="278" r:id="rId5"/>
    <p:sldId id="290" r:id="rId6"/>
    <p:sldId id="291" r:id="rId7"/>
    <p:sldId id="292" r:id="rId8"/>
    <p:sldId id="293" r:id="rId9"/>
    <p:sldId id="294" r:id="rId10"/>
    <p:sldId id="260" r:id="rId11"/>
    <p:sldId id="295" r:id="rId12"/>
    <p:sldId id="289" r:id="rId13"/>
    <p:sldId id="298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28" charset="0"/>
        <a:ea typeface="ＭＳ Ｐゴシック" pitchFamily="28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28" charset="0"/>
        <a:ea typeface="ＭＳ Ｐゴシック" pitchFamily="28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28" charset="0"/>
        <a:ea typeface="ＭＳ Ｐゴシック" pitchFamily="28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28" charset="0"/>
        <a:ea typeface="ＭＳ Ｐゴシック" pitchFamily="28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28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28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28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28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28" charset="0"/>
        <a:ea typeface="ＭＳ Ｐゴシック" pitchFamily="28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Christine" initials="CB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42" autoAdjust="0"/>
    <p:restoredTop sz="69665" autoAdjust="0"/>
  </p:normalViewPr>
  <p:slideViewPr>
    <p:cSldViewPr>
      <p:cViewPr>
        <p:scale>
          <a:sx n="120" d="100"/>
          <a:sy n="120" d="100"/>
        </p:scale>
        <p:origin x="-329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197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C04246A-FDCF-4B44-8272-532F294CD5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68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517DC112-2223-4A6D-B07F-5C050399CA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136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FE722-EC68-49BB-88F9-0258DC538DA2}" type="slidenum">
              <a:rPr lang="en-US"/>
              <a:pPr/>
              <a:t>1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i="1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8FFB89-9E71-42A6-8874-9BE34DD5AEC9}" type="slidenum">
              <a:rPr lang="en-US"/>
              <a:pPr/>
              <a:t>10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noProof="0" dirty="0" smtClean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5DDF2C-E00E-47C2-AC22-B420A831BE43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i="1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i="1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i="1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2F17DB-506B-498E-A37F-62D9B5BB4B8C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0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158677-615C-4D9F-B664-6D613F6CB9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5745A9-598E-4295-8DB3-08F4899F09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7C84A1-D908-4DE6-908B-9478A79055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9D5F3F-18F3-43B3-97FA-584E2FE89B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A4FE5F-85EF-493B-A374-9CB2EEDF9B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DE235E-0B04-4F66-929A-E33C0060A5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66430B-D47C-46B8-B811-47D9ABD760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6E168-F2A7-4FC1-B586-59243E7050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828218-EA88-4DBB-9B87-D4A79561BD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0DA75-E913-4D77-81EF-2AAE60CD84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1267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28" charset="0"/>
              </a:endParaRPr>
            </a:p>
          </p:txBody>
        </p:sp>
        <p:sp>
          <p:nvSpPr>
            <p:cNvPr id="11268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11269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1800">
                <a:latin typeface="Verdana" pitchFamily="34" charset="0"/>
                <a:ea typeface="+mn-ea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CDA0367-EE7B-4AE3-906D-3DDFCC33E11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pitchFamily="28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pitchFamily="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pitchFamily="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pitchFamily="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pitchFamily="2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8" charset="2"/>
        <a:buChar char="¡"/>
        <a:defRPr sz="2900">
          <a:solidFill>
            <a:schemeClr val="tx1"/>
          </a:solidFill>
          <a:latin typeface="+mn-lt"/>
          <a:ea typeface="ＭＳ Ｐゴシック" pitchFamily="28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8" charset="2"/>
        <a:buChar char="l"/>
        <a:defRPr sz="2500">
          <a:solidFill>
            <a:schemeClr val="tx1"/>
          </a:solidFill>
          <a:latin typeface="+mn-lt"/>
          <a:ea typeface="ＭＳ Ｐゴシック" pitchFamily="28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8" charset="2"/>
        <a:buChar char="¡"/>
        <a:defRPr sz="2200">
          <a:solidFill>
            <a:schemeClr val="tx1"/>
          </a:solidFill>
          <a:latin typeface="+mn-lt"/>
          <a:ea typeface="ＭＳ Ｐゴシック" pitchFamily="28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8" charset="2"/>
        <a:buChar char="l"/>
        <a:defRPr sz="1900">
          <a:solidFill>
            <a:schemeClr val="tx1"/>
          </a:solidFill>
          <a:latin typeface="+mn-lt"/>
          <a:ea typeface="ＭＳ Ｐゴシック" pitchFamily="28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8" charset="2"/>
        <a:buChar char="¡"/>
        <a:defRPr sz="1900">
          <a:solidFill>
            <a:schemeClr val="tx1"/>
          </a:solidFill>
          <a:latin typeface="+mn-lt"/>
          <a:ea typeface="ＭＳ Ｐゴシック" pitchFamily="28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hotline@undp.or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.org/pseataskforc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psea@undp.or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295400" y="685800"/>
            <a:ext cx="7620000" cy="682625"/>
          </a:xfrm>
        </p:spPr>
        <p:txBody>
          <a:bodyPr/>
          <a:lstStyle/>
          <a:p>
            <a:pPr eaLnBrk="1" hangingPunct="1">
              <a:defRPr/>
            </a:pPr>
            <a:r>
              <a:rPr lang="es-ES" sz="2400" b="1" dirty="0" smtClean="0"/>
              <a:t>PRESENTACIÓN Y DEBATE SOBRE LA PELÍCULA: </a:t>
            </a:r>
            <a:endParaRPr lang="en-US" sz="2400" b="1" dirty="0" smtClean="0">
              <a:solidFill>
                <a:schemeClr val="accent6">
                  <a:lumMod val="5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Calibri" pitchFamily="34" charset="0"/>
              <a:ea typeface="+mj-ea"/>
            </a:endParaRP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600200" y="2133600"/>
            <a:ext cx="6629400" cy="3049588"/>
          </a:xfrm>
        </p:spPr>
        <p:txBody>
          <a:bodyPr/>
          <a:lstStyle/>
          <a:p>
            <a:pPr marL="0" indent="0" algn="ctr" eaLnBrk="1" hangingPunct="1">
              <a:buFont typeface="Wingdings" pitchFamily="28" charset="2"/>
              <a:buNone/>
            </a:pPr>
            <a:endParaRPr lang="en-US" sz="4000" smtClean="0">
              <a:solidFill>
                <a:schemeClr val="tx2"/>
              </a:solidFill>
              <a:cs typeface="Times New Roman" pitchFamily="28" charset="0"/>
            </a:endParaRPr>
          </a:p>
          <a:p>
            <a:pPr marL="0" indent="0" algn="ctr" eaLnBrk="1" hangingPunct="1">
              <a:buFont typeface="Wingdings" pitchFamily="28" charset="2"/>
              <a:buNone/>
            </a:pPr>
            <a:r>
              <a:rPr lang="en-US" sz="3600" smtClean="0">
                <a:latin typeface="Arial" charset="0"/>
              </a:rPr>
              <a:t> </a:t>
            </a: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914400" y="1600200"/>
            <a:ext cx="7848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8" charset="2"/>
              <a:buNone/>
            </a:pPr>
            <a:endParaRPr lang="en-US" sz="4000" dirty="0">
              <a:solidFill>
                <a:schemeClr val="tx2"/>
              </a:solidFill>
              <a:cs typeface="Times New Roman" pitchFamily="28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8" charset="2"/>
              <a:buNone/>
            </a:pPr>
            <a:r>
              <a:rPr lang="en-US" sz="4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28" charset="0"/>
              </a:rPr>
              <a:t> </a:t>
            </a:r>
            <a:r>
              <a:rPr lang="en-US" sz="6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28" charset="0"/>
                <a:cs typeface="Times New Roman" pitchFamily="28" charset="0"/>
              </a:rPr>
              <a:t>SERVIR CON ORGULLO</a:t>
            </a:r>
            <a:endParaRPr lang="en-US" sz="60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28" charset="0"/>
              <a:cs typeface="Times New Roman" pitchFamily="28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8" charset="2"/>
              <a:buNone/>
            </a:pPr>
            <a:endParaRPr lang="en-US" sz="3600" dirty="0" smtClean="0">
              <a:solidFill>
                <a:srgbClr val="363636"/>
              </a:solidFill>
              <a:latin typeface="Calibri" pitchFamily="28" charset="0"/>
              <a:cs typeface="Times New Roman" pitchFamily="28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8" charset="2"/>
              <a:buNone/>
            </a:pPr>
            <a:r>
              <a:rPr lang="es-ES" sz="3600" dirty="0" smtClean="0">
                <a:latin typeface="Calibri" pitchFamily="34" charset="0"/>
              </a:rPr>
              <a:t>Tolerancia cero para la explotación y el abuso sexuales por parte de funcionarios de la ONU y del personal asociado</a:t>
            </a:r>
            <a:endParaRPr lang="en-US" dirty="0" smtClean="0">
              <a:solidFill>
                <a:schemeClr val="tx2"/>
              </a:solidFill>
              <a:latin typeface="Calibri" pitchFamily="34" charset="0"/>
              <a:cs typeface="Times New Roman" pitchFamily="28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8" charset="2"/>
              <a:buNone/>
            </a:pPr>
            <a:r>
              <a:rPr lang="en-US" sz="2800" dirty="0" smtClean="0">
                <a:latin typeface="Arial" charset="0"/>
              </a:rPr>
              <a:t> </a:t>
            </a:r>
            <a:endParaRPr lang="en-US" sz="2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4400" b="1" dirty="0" smtClean="0"/>
              <a:t>Casamientos</a:t>
            </a:r>
            <a:endParaRPr lang="en-US" sz="4400" b="1" dirty="0" smtClean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Calibri" pitchFamily="34" charset="0"/>
              <a:ea typeface="+mj-ea"/>
            </a:endParaRPr>
          </a:p>
        </p:txBody>
      </p:sp>
      <p:sp>
        <p:nvSpPr>
          <p:cNvPr id="7171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z="3200" dirty="0" smtClean="0">
                <a:latin typeface="Calibri" pitchFamily="34" charset="0"/>
              </a:rPr>
              <a:t>El BSG no permite las relaciones sexuales con personas de menos de 18 años bajo la intención de casarse o cuando se ha prometido casamiento. </a:t>
            </a:r>
          </a:p>
          <a:p>
            <a:r>
              <a:rPr lang="es-ES" sz="3200" dirty="0" smtClean="0">
                <a:solidFill>
                  <a:srgbClr val="FF0000"/>
                </a:solidFill>
                <a:latin typeface="Calibri" pitchFamily="34" charset="0"/>
              </a:rPr>
              <a:t>Si un funcionario de la ONU o personal asociado está ya casado con una persona menor de 18 años, su relación no constituye un problema.</a:t>
            </a:r>
            <a:endParaRPr lang="en-US" sz="2800" dirty="0" smtClean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Tx/>
              <a:buChar char="•"/>
            </a:pPr>
            <a:endParaRPr lang="en-US" sz="2500" dirty="0" smtClean="0">
              <a:latin typeface="Arial" charset="0"/>
            </a:endParaRPr>
          </a:p>
          <a:p>
            <a:pPr marL="225425" lvl="1" indent="0" eaLnBrk="1" hangingPunct="1">
              <a:lnSpc>
                <a:spcPct val="80000"/>
              </a:lnSpc>
              <a:buFontTx/>
              <a:buChar char="•"/>
            </a:pPr>
            <a:endParaRPr lang="en-US" sz="2100" dirty="0" smtClean="0">
              <a:latin typeface="Arial" charset="0"/>
            </a:endParaRPr>
          </a:p>
          <a:p>
            <a:pPr marL="225425" lvl="1" indent="0" eaLnBrk="1" hangingPunct="1">
              <a:lnSpc>
                <a:spcPct val="80000"/>
              </a:lnSpc>
              <a:buFontTx/>
              <a:buChar char="•"/>
            </a:pPr>
            <a:endParaRPr lang="en-US" sz="21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38200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s-ES" sz="3600" cap="none" dirty="0" smtClean="0"/>
              <a:t>Procedimientos de denuncia</a:t>
            </a:r>
            <a:endParaRPr lang="en-US" sz="3600" b="0" cap="none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Calibri" pitchFamily="34" charset="0"/>
              <a:ea typeface="+mj-ea"/>
            </a:endParaRPr>
          </a:p>
        </p:txBody>
      </p:sp>
      <p:sp>
        <p:nvSpPr>
          <p:cNvPr id="38914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5600"/>
            <a:ext cx="7772400" cy="3733800"/>
          </a:xfrm>
        </p:spPr>
        <p:txBody>
          <a:bodyPr/>
          <a:lstStyle/>
          <a:p>
            <a:pPr lvl="0"/>
            <a:r>
              <a:rPr lang="es-ES_tradnl" sz="2400" dirty="0" smtClean="0">
                <a:latin typeface="Calibri" pitchFamily="34" charset="0"/>
              </a:rPr>
              <a:t>Las denuncias serán presentadas a la Oficina de Auditorías e Investigaciones:</a:t>
            </a:r>
            <a:r>
              <a:rPr lang="en-GB" sz="2400" dirty="0" smtClean="0">
                <a:latin typeface="Calibri" pitchFamily="34" charset="0"/>
              </a:rPr>
              <a:t> </a:t>
            </a:r>
            <a:endParaRPr lang="en-US" sz="2400" dirty="0" smtClean="0">
              <a:latin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s-ES_tradnl" sz="2400" dirty="0" smtClean="0">
                <a:latin typeface="Calibri" pitchFamily="34" charset="0"/>
              </a:rPr>
              <a:t> Por mensaje de voz en los teléfonos +1-212-906-5050;  </a:t>
            </a:r>
          </a:p>
          <a:p>
            <a:pPr lvl="0">
              <a:buFont typeface="Arial" pitchFamily="34" charset="0"/>
              <a:buChar char="•"/>
            </a:pPr>
            <a:r>
              <a:rPr lang="es-ES_tradnl" sz="2400" dirty="0" smtClean="0">
                <a:latin typeface="Calibri" pitchFamily="34" charset="0"/>
              </a:rPr>
              <a:t> Por fax al +1-212-906-6767;</a:t>
            </a:r>
            <a:endParaRPr lang="en-GB" sz="2400" dirty="0" smtClean="0">
              <a:latin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s-ES_tradnl" sz="2400" dirty="0" smtClean="0">
                <a:latin typeface="Calibri" pitchFamily="34" charset="0"/>
              </a:rPr>
              <a:t> Por </a:t>
            </a:r>
            <a:r>
              <a:rPr lang="es-ES" sz="2400" dirty="0" smtClean="0">
                <a:latin typeface="Calibri" pitchFamily="34" charset="0"/>
              </a:rPr>
              <a:t>correo electrónico a: </a:t>
            </a:r>
            <a:r>
              <a:rPr lang="es-ES" sz="2400" u="sng" dirty="0" smtClean="0">
                <a:latin typeface="Calibri" pitchFamily="34" charset="0"/>
                <a:hlinkClick r:id="rId3"/>
              </a:rPr>
              <a:t>hotline@undp.org</a:t>
            </a:r>
            <a:r>
              <a:rPr lang="es-ES" sz="2400" dirty="0" smtClean="0">
                <a:latin typeface="Calibri" pitchFamily="34" charset="0"/>
              </a:rPr>
              <a:t>; </a:t>
            </a:r>
            <a:endParaRPr lang="en-GB" sz="2400" dirty="0" smtClean="0">
              <a:latin typeface="Calibri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GB" sz="2400" dirty="0" smtClean="0">
                <a:latin typeface="Calibri" pitchFamily="34" charset="0"/>
              </a:rPr>
              <a:t> </a:t>
            </a:r>
            <a:r>
              <a:rPr lang="en-GB" sz="2400" dirty="0" err="1" smtClean="0">
                <a:latin typeface="Calibri" pitchFamily="34" charset="0"/>
              </a:rPr>
              <a:t>Por</a:t>
            </a:r>
            <a:r>
              <a:rPr lang="en-GB" sz="2400" dirty="0" smtClean="0">
                <a:latin typeface="Calibri" pitchFamily="34" charset="0"/>
              </a:rPr>
              <a:t> </a:t>
            </a:r>
            <a:r>
              <a:rPr lang="en-GB" sz="2400" dirty="0" err="1" smtClean="0">
                <a:latin typeface="Calibri" pitchFamily="34" charset="0"/>
              </a:rPr>
              <a:t>correo</a:t>
            </a:r>
            <a:r>
              <a:rPr lang="en-GB" sz="2400" dirty="0" smtClean="0">
                <a:latin typeface="Calibri" pitchFamily="34" charset="0"/>
              </a:rPr>
              <a:t> a:</a:t>
            </a:r>
            <a:br>
              <a:rPr lang="en-GB" sz="2400" dirty="0" smtClean="0">
                <a:latin typeface="Calibri" pitchFamily="34" charset="0"/>
              </a:rPr>
            </a:br>
            <a:r>
              <a:rPr lang="en-GB" sz="2400" dirty="0" smtClean="0">
                <a:latin typeface="Calibri" pitchFamily="34" charset="0"/>
              </a:rPr>
              <a:t>	D</a:t>
            </a:r>
            <a:r>
              <a:rPr lang="en-US" sz="2400" dirty="0" err="1" smtClean="0">
                <a:latin typeface="Calibri" pitchFamily="34" charset="0"/>
              </a:rPr>
              <a:t>irector</a:t>
            </a:r>
            <a:r>
              <a:rPr lang="en-US" sz="2400" dirty="0" smtClean="0">
                <a:latin typeface="Calibri" pitchFamily="34" charset="0"/>
              </a:rPr>
              <a:t> </a:t>
            </a:r>
            <a:br>
              <a:rPr lang="en-US" sz="2400" dirty="0" smtClean="0">
                <a:latin typeface="Calibri" pitchFamily="34" charset="0"/>
              </a:rPr>
            </a:br>
            <a:r>
              <a:rPr lang="en-US" sz="2400" dirty="0" smtClean="0">
                <a:latin typeface="Calibri" pitchFamily="34" charset="0"/>
              </a:rPr>
              <a:t>	Office of Audit and Investigations,</a:t>
            </a:r>
            <a:endParaRPr lang="en-GB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		United Nations Development </a:t>
            </a:r>
            <a:r>
              <a:rPr lang="en-US" sz="2400" dirty="0" err="1" smtClean="0">
                <a:latin typeface="Calibri" pitchFamily="34" charset="0"/>
              </a:rPr>
              <a:t>Programme</a:t>
            </a:r>
            <a:endParaRPr lang="en-GB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		One United Nations Plaza, DC1, 4th Floor</a:t>
            </a:r>
            <a:br>
              <a:rPr lang="en-US" sz="2400" dirty="0" smtClean="0">
                <a:latin typeface="Calibri" pitchFamily="34" charset="0"/>
              </a:rPr>
            </a:br>
            <a:r>
              <a:rPr lang="en-US" sz="2400" dirty="0" smtClean="0">
                <a:latin typeface="Calibri" pitchFamily="34" charset="0"/>
              </a:rPr>
              <a:t>		New York, NY 10017, USA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838200"/>
            <a:ext cx="7543800" cy="1143000"/>
          </a:xfrm>
        </p:spPr>
        <p:txBody>
          <a:bodyPr/>
          <a:lstStyle/>
          <a:p>
            <a:r>
              <a:rPr lang="es-ES" sz="3200" b="1" dirty="0" smtClean="0"/>
              <a:t>Resumen de los mensajes esenciales</a:t>
            </a:r>
            <a:r>
              <a:rPr lang="en-AU" sz="3200" i="1" dirty="0" smtClean="0"/>
              <a:t/>
            </a:r>
            <a:br>
              <a:rPr lang="en-AU" sz="3200" i="1" dirty="0" smtClean="0"/>
            </a:br>
            <a:endParaRPr lang="en-US" sz="3200" i="1" dirty="0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2"/>
            <a:ext cx="7313612" cy="4802187"/>
          </a:xfrm>
        </p:spPr>
        <p:txBody>
          <a:bodyPr/>
          <a:lstStyle/>
          <a:p>
            <a:pPr lvl="0"/>
            <a:r>
              <a:rPr lang="es-ES" sz="3200" dirty="0" smtClean="0">
                <a:latin typeface="Calibri" pitchFamily="34" charset="0"/>
              </a:rPr>
              <a:t>La explotación y el abuso sexuales son inaceptables y causan serios daños</a:t>
            </a:r>
            <a:r>
              <a:rPr lang="es-ES_tradnl" sz="3200" dirty="0" smtClean="0">
                <a:latin typeface="Calibri" pitchFamily="34" charset="0"/>
              </a:rPr>
              <a:t>;</a:t>
            </a:r>
            <a:endParaRPr lang="en-GB" sz="3200" dirty="0" smtClean="0">
              <a:latin typeface="Calibri" pitchFamily="34" charset="0"/>
            </a:endParaRPr>
          </a:p>
          <a:p>
            <a:pPr lvl="0"/>
            <a:r>
              <a:rPr lang="es-ES" sz="3200" dirty="0" smtClean="0">
                <a:latin typeface="Calibri" pitchFamily="34" charset="0"/>
              </a:rPr>
              <a:t>El propósito del BSG es proteger a los vulnerables; y</a:t>
            </a:r>
            <a:endParaRPr lang="en-GB" sz="3200" dirty="0" smtClean="0">
              <a:latin typeface="Calibri" pitchFamily="34" charset="0"/>
            </a:endParaRPr>
          </a:p>
          <a:p>
            <a:r>
              <a:rPr lang="es-ES" sz="3200" dirty="0" smtClean="0">
                <a:latin typeface="Calibri" pitchFamily="34" charset="0"/>
              </a:rPr>
              <a:t>Cada uno de nosotros puede, a título individual, tener la función de hacer frente al problema, en particular si se toma el asunto seriamente y se denuncian las sospechas o inquietudes.</a:t>
            </a:r>
            <a:endParaRPr lang="en-AU" sz="32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838200"/>
            <a:ext cx="7313613" cy="1143000"/>
          </a:xfrm>
        </p:spPr>
        <p:txBody>
          <a:bodyPr/>
          <a:lstStyle/>
          <a:p>
            <a:r>
              <a:rPr lang="es-ES_tradnl" sz="3200" b="1" dirty="0" smtClean="0"/>
              <a:t>Más información</a:t>
            </a:r>
            <a:r>
              <a:rPr lang="en-AU" sz="3200" i="1" dirty="0" smtClean="0"/>
              <a:t/>
            </a:r>
            <a:br>
              <a:rPr lang="en-AU" sz="3200" i="1" dirty="0" smtClean="0"/>
            </a:br>
            <a:endParaRPr lang="en-US" sz="3200" i="1" dirty="0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_tradnl" sz="2400" dirty="0" smtClean="0">
                <a:latin typeface="Calibri" pitchFamily="34" charset="0"/>
              </a:rPr>
              <a:t>Si desea más información, sírvase visitar el sitio web del Grupo de trabajo de la ONU y de las ONG de CEAH/CEPS:</a:t>
            </a:r>
          </a:p>
          <a:p>
            <a:pPr>
              <a:buNone/>
            </a:pPr>
            <a:endParaRPr lang="en-GB" sz="2400" dirty="0" smtClean="0">
              <a:latin typeface="Calibri" pitchFamily="34" charset="0"/>
            </a:endParaRPr>
          </a:p>
          <a:p>
            <a:pPr lvl="0"/>
            <a:r>
              <a:rPr lang="es-ES" sz="2400" i="1" u="sng" dirty="0" smtClean="0">
                <a:latin typeface="Calibri" pitchFamily="34" charset="0"/>
                <a:hlinkClick r:id="rId3"/>
              </a:rPr>
              <a:t>www.un.org/pseataskforce</a:t>
            </a:r>
            <a:r>
              <a:rPr lang="es-ES_tradnl" sz="2400" i="1" dirty="0" smtClean="0">
                <a:latin typeface="Calibri" pitchFamily="34" charset="0"/>
              </a:rPr>
              <a:t> </a:t>
            </a:r>
          </a:p>
          <a:p>
            <a:pPr lvl="0"/>
            <a:endParaRPr lang="en-GB" sz="2400" dirty="0" smtClean="0">
              <a:latin typeface="Calibri" pitchFamily="34" charset="0"/>
            </a:endParaRPr>
          </a:p>
          <a:p>
            <a:pPr lvl="0">
              <a:buNone/>
            </a:pPr>
            <a:r>
              <a:rPr lang="es-ES" sz="2400" dirty="0" smtClean="0">
                <a:latin typeface="Calibri" pitchFamily="34" charset="0"/>
              </a:rPr>
              <a:t>O ponerse en contacto con un punto focal de la Sede en: </a:t>
            </a:r>
            <a:endParaRPr lang="en-GB" sz="2400" dirty="0" smtClean="0">
              <a:latin typeface="Calibri" pitchFamily="34" charset="0"/>
            </a:endParaRPr>
          </a:p>
          <a:p>
            <a:r>
              <a:rPr lang="es-ES" sz="2400" i="1" u="sng" dirty="0" smtClean="0">
                <a:latin typeface="Calibri" pitchFamily="34" charset="0"/>
                <a:hlinkClick r:id="rId4"/>
              </a:rPr>
              <a:t>psea@undp.org</a:t>
            </a:r>
            <a:endParaRPr lang="en-US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z="4000" b="1" dirty="0" smtClean="0"/>
              <a:t>Objetivos de la sesión</a:t>
            </a:r>
            <a:endParaRPr lang="en-US" sz="4000" b="1" dirty="0" smtClean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Calibri" pitchFamily="34" charset="0"/>
              <a:ea typeface="+mj-ea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00200"/>
            <a:ext cx="7313613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500" dirty="0" smtClean="0"/>
          </a:p>
          <a:p>
            <a:pPr lvl="0"/>
            <a:r>
              <a:rPr lang="es-ES" sz="2400" b="1" dirty="0" smtClean="0">
                <a:latin typeface="Calibri" pitchFamily="34" charset="0"/>
              </a:rPr>
              <a:t>Crear conciencia </a:t>
            </a:r>
            <a:r>
              <a:rPr lang="es-ES" sz="2400" dirty="0" smtClean="0">
                <a:latin typeface="Calibri" pitchFamily="34" charset="0"/>
              </a:rPr>
              <a:t>entre los funcionarios del PNUD y el personal asociado sobre la explotación y el abuso sexuales, la seriedad del problema y qué debe hacerse para </a:t>
            </a:r>
            <a:r>
              <a:rPr lang="es-ES" sz="2400" b="1" dirty="0" smtClean="0">
                <a:latin typeface="Calibri" pitchFamily="34" charset="0"/>
              </a:rPr>
              <a:t>prevenirlos y responder frente a ellos</a:t>
            </a:r>
            <a:r>
              <a:rPr lang="es-ES" sz="2400" dirty="0" smtClean="0">
                <a:latin typeface="Calibri" pitchFamily="34" charset="0"/>
              </a:rPr>
              <a:t>.</a:t>
            </a:r>
            <a:endParaRPr lang="en-GB" sz="2400" dirty="0" smtClean="0">
              <a:latin typeface="Calibri" pitchFamily="34" charset="0"/>
            </a:endParaRPr>
          </a:p>
          <a:p>
            <a:pPr lvl="0"/>
            <a:r>
              <a:rPr lang="es-ES" sz="2400" dirty="0" smtClean="0">
                <a:latin typeface="Calibri" pitchFamily="34" charset="0"/>
              </a:rPr>
              <a:t>Explicar los </a:t>
            </a:r>
            <a:r>
              <a:rPr lang="es-ES" sz="2400" b="1" dirty="0" smtClean="0">
                <a:latin typeface="Calibri" pitchFamily="34" charset="0"/>
              </a:rPr>
              <a:t>principios del Boletín del Secretario General</a:t>
            </a:r>
            <a:r>
              <a:rPr lang="es-ES" sz="2400" dirty="0" smtClean="0">
                <a:latin typeface="Calibri" pitchFamily="34" charset="0"/>
              </a:rPr>
              <a:t> sobre las </a:t>
            </a:r>
            <a:r>
              <a:rPr lang="es-ES" sz="2400" i="1" dirty="0" smtClean="0">
                <a:latin typeface="Calibri" pitchFamily="34" charset="0"/>
              </a:rPr>
              <a:t>Medidas especiales para la protección de la explotación y el abuso sexuales </a:t>
            </a:r>
            <a:r>
              <a:rPr lang="es-ES" sz="2400" dirty="0" smtClean="0">
                <a:latin typeface="Calibri" pitchFamily="34" charset="0"/>
              </a:rPr>
              <a:t>(ST/SGB/2003/13) (BSG)</a:t>
            </a:r>
            <a:r>
              <a:rPr lang="es-ES" sz="2400" i="1" dirty="0" smtClean="0">
                <a:latin typeface="Calibri" pitchFamily="34" charset="0"/>
              </a:rPr>
              <a:t>.</a:t>
            </a:r>
            <a:r>
              <a:rPr lang="es-ES" sz="2400" dirty="0" smtClean="0">
                <a:latin typeface="Calibri" pitchFamily="34" charset="0"/>
              </a:rPr>
              <a:t> </a:t>
            </a:r>
            <a:endParaRPr lang="en-GB" sz="2400" dirty="0" smtClean="0">
              <a:latin typeface="Calibri" pitchFamily="34" charset="0"/>
            </a:endParaRPr>
          </a:p>
          <a:p>
            <a:r>
              <a:rPr lang="es-ES" sz="2400" dirty="0" smtClean="0">
                <a:latin typeface="Calibri" pitchFamily="34" charset="0"/>
              </a:rPr>
              <a:t>Destacar el </a:t>
            </a:r>
            <a:r>
              <a:rPr lang="es-ES" sz="2400" b="1" dirty="0" smtClean="0">
                <a:latin typeface="Calibri" pitchFamily="34" charset="0"/>
              </a:rPr>
              <a:t>impacto de la explotación y el abuso sexuales </a:t>
            </a:r>
            <a:r>
              <a:rPr lang="es-ES" sz="2400" dirty="0" smtClean="0">
                <a:latin typeface="Calibri" pitchFamily="34" charset="0"/>
              </a:rPr>
              <a:t>y la importancia que tiene que los funcionarios del PNUD y el personal asociado cumplan con lo estipulado en el BSG</a:t>
            </a:r>
            <a:r>
              <a:rPr lang="es-ES" sz="2400" dirty="0" smtClean="0"/>
              <a:t>.</a:t>
            </a:r>
            <a:endParaRPr lang="en-US" sz="2400" dirty="0" smtClean="0">
              <a:latin typeface="Calibri" pitchFamily="28" charset="0"/>
            </a:endParaRPr>
          </a:p>
          <a:p>
            <a:pPr>
              <a:lnSpc>
                <a:spcPct val="80000"/>
              </a:lnSpc>
              <a:buFont typeface="Courier New" pitchFamily="28" charset="0"/>
              <a:buChar char="o"/>
            </a:pPr>
            <a:endParaRPr lang="en-US" sz="2400" i="1" dirty="0" smtClean="0">
              <a:latin typeface="Calibri" pitchFamily="28" charset="0"/>
            </a:endParaRPr>
          </a:p>
          <a:p>
            <a:pPr>
              <a:lnSpc>
                <a:spcPct val="80000"/>
              </a:lnSpc>
              <a:buFont typeface="Courier New" pitchFamily="28" charset="0"/>
              <a:buChar char="o"/>
            </a:pPr>
            <a:endParaRPr lang="en-US" sz="2400" dirty="0" smtClean="0">
              <a:latin typeface="Calibri" pitchFamily="28" charset="0"/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latin typeface="Calibri" pitchFamily="2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1500" dirty="0" smtClean="0"/>
          </a:p>
          <a:p>
            <a:pPr>
              <a:lnSpc>
                <a:spcPct val="80000"/>
              </a:lnSpc>
            </a:pPr>
            <a:endParaRPr lang="en-US" sz="1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1625"/>
            <a:ext cx="7388225" cy="1143000"/>
          </a:xfrm>
        </p:spPr>
        <p:txBody>
          <a:bodyPr/>
          <a:lstStyle/>
          <a:p>
            <a:pPr>
              <a:defRPr/>
            </a:pPr>
            <a:r>
              <a:rPr lang="es-ES" b="1" dirty="0" smtClean="0"/>
              <a:t>Definición de explotación sexual</a:t>
            </a:r>
            <a:endParaRPr lang="en-US" b="1" dirty="0" smtClean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Calibri" pitchFamily="34" charset="0"/>
              <a:ea typeface="+mj-ea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305800" cy="4953000"/>
          </a:xfrm>
        </p:spPr>
        <p:txBody>
          <a:bodyPr/>
          <a:lstStyle/>
          <a:p>
            <a:pPr marL="552450" indent="-552450">
              <a:lnSpc>
                <a:spcPct val="90000"/>
              </a:lnSpc>
              <a:buFont typeface="Wingdings" pitchFamily="28" charset="2"/>
              <a:buNone/>
            </a:pPr>
            <a:r>
              <a:rPr lang="en-AU" sz="2500" b="1" dirty="0" smtClean="0"/>
              <a:t>	</a:t>
            </a:r>
          </a:p>
          <a:p>
            <a:pPr>
              <a:buNone/>
            </a:pPr>
            <a:r>
              <a:rPr lang="es-ES_tradnl" sz="2800" b="1" dirty="0" smtClean="0">
                <a:latin typeface="Calibri" pitchFamily="34" charset="0"/>
              </a:rPr>
              <a:t>Explotación sexual </a:t>
            </a:r>
            <a:r>
              <a:rPr lang="es-ES_tradnl" sz="2800" dirty="0" smtClean="0">
                <a:latin typeface="Calibri" pitchFamily="34" charset="0"/>
              </a:rPr>
              <a:t>es cualquier abuso cometido o amenaza de abuso en una situación: </a:t>
            </a:r>
            <a:endParaRPr lang="en-GB" sz="2800" dirty="0" smtClean="0">
              <a:latin typeface="Calibri" pitchFamily="34" charset="0"/>
            </a:endParaRPr>
          </a:p>
          <a:p>
            <a:pPr>
              <a:buNone/>
            </a:pPr>
            <a:r>
              <a:rPr lang="es-ES_tradnl" sz="2800" dirty="0" smtClean="0">
                <a:latin typeface="Calibri" pitchFamily="34" charset="0"/>
              </a:rPr>
              <a:t>	(a) de vulnerabilidad</a:t>
            </a:r>
            <a:endParaRPr lang="en-GB" sz="2800" dirty="0" smtClean="0">
              <a:latin typeface="Calibri" pitchFamily="34" charset="0"/>
            </a:endParaRPr>
          </a:p>
          <a:p>
            <a:pPr>
              <a:buNone/>
            </a:pPr>
            <a:r>
              <a:rPr lang="es-ES_tradnl" sz="2800" dirty="0" smtClean="0">
                <a:latin typeface="Calibri" pitchFamily="34" charset="0"/>
              </a:rPr>
              <a:t>	(b) de fuerza desigual, o</a:t>
            </a:r>
            <a:endParaRPr lang="en-GB" sz="2800" dirty="0" smtClean="0">
              <a:latin typeface="Calibri" pitchFamily="34" charset="0"/>
            </a:endParaRPr>
          </a:p>
          <a:p>
            <a:pPr>
              <a:buNone/>
            </a:pPr>
            <a:r>
              <a:rPr lang="es-ES" sz="2800" dirty="0" smtClean="0">
                <a:latin typeface="Calibri" pitchFamily="34" charset="0"/>
              </a:rPr>
              <a:t>	(c) de confianza</a:t>
            </a:r>
            <a:endParaRPr lang="en-GB" sz="2800" dirty="0" smtClean="0">
              <a:latin typeface="Calibri" pitchFamily="34" charset="0"/>
            </a:endParaRPr>
          </a:p>
          <a:p>
            <a:pPr>
              <a:buNone/>
            </a:pPr>
            <a:r>
              <a:rPr lang="es-ES_tradnl" sz="2800" dirty="0" smtClean="0">
                <a:latin typeface="Calibri" pitchFamily="34" charset="0"/>
              </a:rPr>
              <a:t>	con propósitos sexuales, a los efectos, aunque sin estar limitado a ellos, de aprovecharse material, social o políticamente de la explotación sexual de otra persona. </a:t>
            </a:r>
            <a:endParaRPr lang="en-AU" sz="2800" dirty="0" smtClean="0">
              <a:latin typeface="Calibri" pitchFamily="34" charset="0"/>
            </a:endParaRPr>
          </a:p>
          <a:p>
            <a:pPr marL="1733550" lvl="3" indent="-361950">
              <a:lnSpc>
                <a:spcPct val="90000"/>
              </a:lnSpc>
            </a:pPr>
            <a:endParaRPr lang="en-AU" sz="1700" dirty="0" smtClean="0"/>
          </a:p>
          <a:p>
            <a:pPr marL="1733550" lvl="3" indent="-361950">
              <a:lnSpc>
                <a:spcPct val="90000"/>
              </a:lnSpc>
              <a:buFont typeface="Wingdings" pitchFamily="28" charset="2"/>
              <a:buNone/>
            </a:pPr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z="4000" b="1" dirty="0" smtClean="0"/>
              <a:t>Definición de abuso sexual</a:t>
            </a:r>
            <a:endParaRPr lang="en-US" sz="4000" b="1" dirty="0" smtClean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Calibri" pitchFamily="34" charset="0"/>
              <a:ea typeface="+mj-ea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8800"/>
            <a:ext cx="7545387" cy="4800600"/>
          </a:xfrm>
        </p:spPr>
        <p:txBody>
          <a:bodyPr/>
          <a:lstStyle/>
          <a:p>
            <a:pPr algn="ctr">
              <a:lnSpc>
                <a:spcPct val="80000"/>
              </a:lnSpc>
              <a:buFont typeface="Wingdings" pitchFamily="28" charset="2"/>
              <a:buNone/>
            </a:pPr>
            <a:endParaRPr lang="en-AU" sz="1800" u="sng" dirty="0" smtClean="0"/>
          </a:p>
          <a:p>
            <a:pPr>
              <a:buNone/>
            </a:pPr>
            <a:r>
              <a:rPr lang="es-ES_tradnl" sz="3600" b="1" dirty="0" smtClean="0">
                <a:latin typeface="Calibri" pitchFamily="34" charset="0"/>
              </a:rPr>
              <a:t>Abuso sexual </a:t>
            </a:r>
            <a:r>
              <a:rPr lang="es-ES_tradnl" sz="3600" dirty="0" smtClean="0">
                <a:latin typeface="Calibri" pitchFamily="34" charset="0"/>
              </a:rPr>
              <a:t>es cualquier intrusión física cometida o amenaza de intrusión física de carácter sexual, ya sea:</a:t>
            </a:r>
            <a:endParaRPr lang="en-GB" sz="3600" dirty="0" smtClean="0">
              <a:latin typeface="Calibri" pitchFamily="34" charset="0"/>
            </a:endParaRPr>
          </a:p>
          <a:p>
            <a:pPr>
              <a:buNone/>
            </a:pPr>
            <a:r>
              <a:rPr lang="en-GB" sz="3600" dirty="0" smtClean="0">
                <a:latin typeface="Calibri" pitchFamily="34" charset="0"/>
              </a:rPr>
              <a:t>	</a:t>
            </a:r>
            <a:r>
              <a:rPr lang="es-ES" sz="3600" dirty="0" smtClean="0">
                <a:latin typeface="Calibri" pitchFamily="34" charset="0"/>
              </a:rPr>
              <a:t>(a) por medio de la fuerza,</a:t>
            </a:r>
            <a:endParaRPr lang="en-GB" sz="3600" dirty="0" smtClean="0">
              <a:latin typeface="Calibri" pitchFamily="34" charset="0"/>
            </a:endParaRPr>
          </a:p>
          <a:p>
            <a:pPr>
              <a:buNone/>
            </a:pPr>
            <a:r>
              <a:rPr lang="es-ES" sz="3600" dirty="0" smtClean="0">
                <a:latin typeface="Calibri" pitchFamily="34" charset="0"/>
              </a:rPr>
              <a:t>	(b) bajo condiciones desiguales, o</a:t>
            </a:r>
            <a:endParaRPr lang="en-GB" sz="3600" dirty="0" smtClean="0">
              <a:latin typeface="Calibri" pitchFamily="34" charset="0"/>
            </a:endParaRPr>
          </a:p>
          <a:p>
            <a:pPr>
              <a:buNone/>
            </a:pPr>
            <a:r>
              <a:rPr lang="es-ES" sz="3600" dirty="0" smtClean="0">
                <a:latin typeface="Calibri" pitchFamily="34" charset="0"/>
              </a:rPr>
              <a:t>	(c) con coacción.</a:t>
            </a:r>
            <a:endParaRPr lang="en-AU" sz="1800" i="1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b="1" dirty="0" smtClean="0"/>
              <a:t>Seis normas concretas del BSG</a:t>
            </a:r>
            <a:endParaRPr lang="en-US" b="1" dirty="0" smtClean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Calibri" pitchFamily="34" charset="0"/>
              <a:ea typeface="+mj-ea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sz="2400" dirty="0" smtClean="0">
                <a:latin typeface="Calibri" pitchFamily="34" charset="0"/>
              </a:rPr>
              <a:t>1.   La</a:t>
            </a:r>
            <a:r>
              <a:rPr lang="es-ES" sz="2400" b="1" dirty="0" smtClean="0">
                <a:latin typeface="Calibri" pitchFamily="34" charset="0"/>
              </a:rPr>
              <a:t> </a:t>
            </a:r>
            <a:r>
              <a:rPr lang="es-ES" sz="2400" dirty="0" smtClean="0">
                <a:latin typeface="Calibri" pitchFamily="34" charset="0"/>
              </a:rPr>
              <a:t>explotación y el abuso sexuales por parte de los funcionarios y del personal asociado constituyen </a:t>
            </a:r>
            <a:r>
              <a:rPr lang="es-ES" sz="2400" b="1" dirty="0" smtClean="0">
                <a:latin typeface="Calibri" pitchFamily="34" charset="0"/>
              </a:rPr>
              <a:t>faltas graves de conducta</a:t>
            </a:r>
            <a:r>
              <a:rPr lang="es-ES" sz="2400" dirty="0" smtClean="0">
                <a:latin typeface="Calibri" pitchFamily="34" charset="0"/>
              </a:rPr>
              <a:t> y son, por lo tanto, pasibles de </a:t>
            </a:r>
            <a:r>
              <a:rPr lang="es-ES" sz="2400" b="1" dirty="0" smtClean="0">
                <a:latin typeface="Calibri" pitchFamily="34" charset="0"/>
              </a:rPr>
              <a:t>medidas disciplinarias, incluyendo el despido sumario</a:t>
            </a:r>
            <a:r>
              <a:rPr lang="es-ES" sz="2400" dirty="0" smtClean="0">
                <a:latin typeface="Calibri" pitchFamily="34" charset="0"/>
              </a:rPr>
              <a:t>.  </a:t>
            </a:r>
            <a:endParaRPr lang="en-GB" sz="2400" dirty="0" smtClean="0">
              <a:latin typeface="Calibri" pitchFamily="34" charset="0"/>
            </a:endParaRPr>
          </a:p>
          <a:p>
            <a:pPr>
              <a:buNone/>
            </a:pPr>
            <a:r>
              <a:rPr lang="es-ES" sz="2400" dirty="0" smtClean="0">
                <a:latin typeface="Calibri" pitchFamily="34" charset="0"/>
              </a:rPr>
              <a:t>2.  Las actividades sexuales con menores (personas de menos de 18 años) están prohibidas independientemente de la mayoría de edad establecida localmente o de la edad de consentimiento local. </a:t>
            </a:r>
            <a:r>
              <a:rPr lang="es-ES" sz="2400" b="1" dirty="0" smtClean="0">
                <a:latin typeface="Calibri" pitchFamily="34" charset="0"/>
              </a:rPr>
              <a:t>Una idea errónea de la edad del menor no es una defensa válida</a:t>
            </a:r>
            <a:r>
              <a:rPr lang="es-ES" sz="2400" dirty="0" smtClean="0">
                <a:latin typeface="Calibri" pitchFamily="34" charset="0"/>
              </a:rPr>
              <a:t>.</a:t>
            </a:r>
            <a:endParaRPr lang="en-US" sz="21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b="1" dirty="0" smtClean="0"/>
              <a:t>Seis normas concretas del BSG</a:t>
            </a:r>
            <a:endParaRPr lang="en-US" b="1" dirty="0" smtClean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Calibri" pitchFamily="34" charset="0"/>
              <a:ea typeface="+mj-ea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2"/>
            <a:ext cx="7313612" cy="4649787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s-ES" sz="3600" dirty="0" smtClean="0">
                <a:latin typeface="Calibri" pitchFamily="34" charset="0"/>
              </a:rPr>
              <a:t>3. El intercambio de </a:t>
            </a:r>
            <a:r>
              <a:rPr lang="es-ES" sz="3600" b="1" dirty="0" smtClean="0">
                <a:latin typeface="Calibri" pitchFamily="34" charset="0"/>
              </a:rPr>
              <a:t>dinero, empleo, bienes o servicios por sexo</a:t>
            </a:r>
            <a:r>
              <a:rPr lang="es-ES" sz="3600" dirty="0" smtClean="0">
                <a:latin typeface="Calibri" pitchFamily="34" charset="0"/>
              </a:rPr>
              <a:t>, incluyendo los favores sexuales u otras formas de conducta humillante, degradante o de explotación está </a:t>
            </a:r>
            <a:r>
              <a:rPr lang="es-ES" sz="3600" b="1" dirty="0" smtClean="0">
                <a:latin typeface="Calibri" pitchFamily="34" charset="0"/>
              </a:rPr>
              <a:t>prohibido</a:t>
            </a:r>
            <a:r>
              <a:rPr lang="es-ES" sz="3600" dirty="0" smtClean="0">
                <a:latin typeface="Calibri" pitchFamily="34" charset="0"/>
              </a:rPr>
              <a:t>. </a:t>
            </a:r>
            <a:r>
              <a:rPr lang="es-ES_tradnl" sz="3600" dirty="0" smtClean="0">
                <a:latin typeface="Calibri" pitchFamily="34" charset="0"/>
              </a:rPr>
              <a:t>Esto incluye todo intercambio de asistencia que se deba a los beneficiarios. </a:t>
            </a: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b="1" dirty="0" smtClean="0"/>
              <a:t>Seis normas concretas del BSG</a:t>
            </a:r>
            <a:endParaRPr lang="en-US" b="1" dirty="0" smtClean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Calibri" pitchFamily="34" charset="0"/>
              <a:ea typeface="+mj-ea"/>
            </a:endParaRP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sz="3200" dirty="0" smtClean="0">
                <a:latin typeface="Calibri" pitchFamily="34" charset="0"/>
              </a:rPr>
              <a:t>4. </a:t>
            </a:r>
            <a:r>
              <a:rPr lang="es-ES_tradnl" sz="3200" dirty="0" smtClean="0">
                <a:latin typeface="Calibri" pitchFamily="34" charset="0"/>
              </a:rPr>
              <a:t>Las relaciones sexuales entre los trabajadores humanitarios y los beneficiarios están firmemente</a:t>
            </a:r>
            <a:r>
              <a:rPr lang="es-ES_tradnl" sz="3200" b="1" dirty="0" smtClean="0">
                <a:latin typeface="Calibri" pitchFamily="34" charset="0"/>
              </a:rPr>
              <a:t> </a:t>
            </a:r>
            <a:r>
              <a:rPr lang="es-ES_tradnl" sz="3200" dirty="0" smtClean="0">
                <a:latin typeface="Calibri" pitchFamily="34" charset="0"/>
              </a:rPr>
              <a:t>desaconsejadas, ya que se basan en una </a:t>
            </a:r>
            <a:r>
              <a:rPr lang="es-ES_tradnl" sz="3200" b="1" dirty="0" smtClean="0">
                <a:latin typeface="Calibri" pitchFamily="34" charset="0"/>
              </a:rPr>
              <a:t>dinámica de poder inherentemente desigual</a:t>
            </a:r>
            <a:r>
              <a:rPr lang="es-ES_tradnl" sz="3200" dirty="0" smtClean="0">
                <a:latin typeface="Calibri" pitchFamily="34" charset="0"/>
              </a:rPr>
              <a:t>. Estas relaciones socavan la credibilidad e integridad del trabajo de asistencia humanitaria</a:t>
            </a:r>
            <a:r>
              <a:rPr lang="es-ES" sz="3200" dirty="0" smtClean="0">
                <a:latin typeface="Calibri" pitchFamily="34" charset="0"/>
              </a:rPr>
              <a:t>. </a:t>
            </a:r>
            <a:endParaRPr lang="en-US" sz="32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b="1" dirty="0" smtClean="0"/>
              <a:t>Seis normas concretas del BSG</a:t>
            </a:r>
            <a:endParaRPr lang="en-US" b="1" dirty="0" smtClean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Calibri" pitchFamily="34" charset="0"/>
              <a:ea typeface="+mj-ea"/>
            </a:endParaRP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828800"/>
            <a:ext cx="7313613" cy="4114800"/>
          </a:xfrm>
        </p:spPr>
        <p:txBody>
          <a:bodyPr/>
          <a:lstStyle/>
          <a:p>
            <a:pPr>
              <a:buNone/>
            </a:pPr>
            <a:r>
              <a:rPr lang="es-ES" sz="3200" dirty="0" smtClean="0">
                <a:latin typeface="Calibri" pitchFamily="34" charset="0"/>
              </a:rPr>
              <a:t>5. </a:t>
            </a:r>
            <a:r>
              <a:rPr lang="es-ES_tradnl" sz="3200" dirty="0" smtClean="0">
                <a:latin typeface="Calibri" pitchFamily="34" charset="0"/>
              </a:rPr>
              <a:t>Cuando un trabajador humanitario tenga</a:t>
            </a:r>
            <a:r>
              <a:rPr lang="es-ES_tradnl" sz="3200" b="1" dirty="0" smtClean="0">
                <a:latin typeface="Calibri" pitchFamily="34" charset="0"/>
              </a:rPr>
              <a:t> la preocupación o la sospecha </a:t>
            </a:r>
            <a:r>
              <a:rPr lang="es-ES_tradnl" sz="3200" dirty="0" smtClean="0">
                <a:latin typeface="Calibri" pitchFamily="34" charset="0"/>
              </a:rPr>
              <a:t>de que un colega ha cometido actos de explotación o de abuso sexuales, ya sea dentro del mismo organismo o en otro, deberá dar cuentas de ello</a:t>
            </a:r>
            <a:r>
              <a:rPr lang="es-ES_tradnl" sz="3200" b="1" dirty="0" smtClean="0">
                <a:latin typeface="Calibri" pitchFamily="34" charset="0"/>
              </a:rPr>
              <a:t> a través de los mecanismos de denuncia establecidos por el organismo</a:t>
            </a:r>
            <a:r>
              <a:rPr lang="es-ES" sz="3200" dirty="0" smtClean="0">
                <a:latin typeface="Calibri" pitchFamily="34" charset="0"/>
              </a:rPr>
              <a:t>.</a:t>
            </a:r>
            <a:endParaRPr lang="en-US" sz="21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b="1" dirty="0" smtClean="0"/>
              <a:t>Seis normas concretas del BSG</a:t>
            </a:r>
            <a:endParaRPr lang="en-US" b="1" dirty="0" smtClean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Calibri" pitchFamily="34" charset="0"/>
              <a:ea typeface="+mj-ea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2"/>
            <a:ext cx="7313612" cy="4573587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s-ES" sz="3600" dirty="0" smtClean="0">
                <a:latin typeface="Calibri" pitchFamily="34" charset="0"/>
              </a:rPr>
              <a:t>6. </a:t>
            </a:r>
            <a:r>
              <a:rPr lang="es-ES_tradnl" sz="3600" dirty="0" smtClean="0">
                <a:latin typeface="Calibri" pitchFamily="34" charset="0"/>
              </a:rPr>
              <a:t>Los funcionarios y el personal asociado tienen la obligación de </a:t>
            </a:r>
            <a:r>
              <a:rPr lang="es-ES_tradnl" sz="3600" b="1" dirty="0" smtClean="0">
                <a:latin typeface="Calibri" pitchFamily="34" charset="0"/>
              </a:rPr>
              <a:t>crear y mantener un entorno </a:t>
            </a:r>
            <a:r>
              <a:rPr lang="es-ES_tradnl" sz="3600" dirty="0" smtClean="0">
                <a:latin typeface="Calibri" pitchFamily="34" charset="0"/>
              </a:rPr>
              <a:t>que evite la explotación y el abuso sexuales. </a:t>
            </a:r>
            <a:r>
              <a:rPr lang="es-ES_tradnl" sz="3600" b="1" dirty="0" smtClean="0">
                <a:latin typeface="Calibri" pitchFamily="34" charset="0"/>
              </a:rPr>
              <a:t>Los jefes de todos los niveles</a:t>
            </a:r>
            <a:r>
              <a:rPr lang="es-ES_tradnl" sz="3600" dirty="0" smtClean="0">
                <a:latin typeface="Calibri" pitchFamily="34" charset="0"/>
              </a:rPr>
              <a:t> tienen una especial responsabilidad de apoyar y crear sistemas que mantengan ese entorno.</a:t>
            </a:r>
            <a:endParaRPr lang="en-US" sz="36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lipse">
  <a:themeElements>
    <a:clrScheme name="Custom 6">
      <a:dk1>
        <a:srgbClr val="000000"/>
      </a:dk1>
      <a:lt1>
        <a:srgbClr val="FFFFFF"/>
      </a:lt1>
      <a:dk2>
        <a:srgbClr val="990033"/>
      </a:dk2>
      <a:lt2>
        <a:srgbClr val="CC0000"/>
      </a:lt2>
      <a:accent1>
        <a:srgbClr val="7F7F7F"/>
      </a:accent1>
      <a:accent2>
        <a:srgbClr val="A5A5A5"/>
      </a:accent2>
      <a:accent3>
        <a:srgbClr val="FFFFFF"/>
      </a:accent3>
      <a:accent4>
        <a:srgbClr val="000000"/>
      </a:accent4>
      <a:accent5>
        <a:srgbClr val="BFBFBF"/>
      </a:accent5>
      <a:accent6>
        <a:srgbClr val="D8D8D8"/>
      </a:accent6>
      <a:hlink>
        <a:srgbClr val="990033"/>
      </a:hlink>
      <a:folHlink>
        <a:srgbClr val="B2B2B2"/>
      </a:folHlink>
    </a:clrScheme>
    <a:fontScheme name="Eclips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665</Words>
  <Application>Microsoft Office PowerPoint</Application>
  <PresentationFormat>On-screen Show (4:3)</PresentationFormat>
  <Paragraphs>68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Eclipse</vt:lpstr>
      <vt:lpstr>PRESENTACIÓN Y DEBATE SOBRE LA PELÍCULA: </vt:lpstr>
      <vt:lpstr>Objetivos de la sesión</vt:lpstr>
      <vt:lpstr>Definición de explotación sexual</vt:lpstr>
      <vt:lpstr>Definición de abuso sexual</vt:lpstr>
      <vt:lpstr>Seis normas concretas del BSG</vt:lpstr>
      <vt:lpstr>Seis normas concretas del BSG</vt:lpstr>
      <vt:lpstr>Seis normas concretas del BSG</vt:lpstr>
      <vt:lpstr>Seis normas concretas del BSG</vt:lpstr>
      <vt:lpstr>Seis normas concretas del BSG</vt:lpstr>
      <vt:lpstr>Casamientos</vt:lpstr>
      <vt:lpstr>Procedimientos de denuncia</vt:lpstr>
      <vt:lpstr>Resumen de los mensajes esenciales </vt:lpstr>
      <vt:lpstr>Más información </vt:lpstr>
    </vt:vector>
  </TitlesOfParts>
  <Company>Jeanne Ward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Jeanne Ward</dc:creator>
  <cp:lastModifiedBy>jaqueline</cp:lastModifiedBy>
  <cp:revision>22</cp:revision>
  <dcterms:created xsi:type="dcterms:W3CDTF">2009-02-23T09:10:26Z</dcterms:created>
  <dcterms:modified xsi:type="dcterms:W3CDTF">2012-11-13T12:33:42Z</dcterms:modified>
</cp:coreProperties>
</file>