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57" r:id="rId2"/>
    <p:sldId id="273" r:id="rId3"/>
    <p:sldId id="276" r:id="rId4"/>
    <p:sldId id="278" r:id="rId5"/>
    <p:sldId id="290" r:id="rId6"/>
    <p:sldId id="291" r:id="rId7"/>
    <p:sldId id="292" r:id="rId8"/>
    <p:sldId id="293" r:id="rId9"/>
    <p:sldId id="294" r:id="rId10"/>
    <p:sldId id="260" r:id="rId11"/>
    <p:sldId id="295" r:id="rId12"/>
    <p:sldId id="289" r:id="rId13"/>
    <p:sldId id="29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28" charset="0"/>
        <a:ea typeface="ＭＳ Ｐゴシック" pitchFamily="28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28" charset="0"/>
        <a:ea typeface="ＭＳ Ｐゴシック" pitchFamily="28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28" charset="0"/>
        <a:ea typeface="ＭＳ Ｐゴシック" pitchFamily="28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28" charset="0"/>
        <a:ea typeface="ＭＳ Ｐゴシック" pitchFamily="28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28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28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28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28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28" charset="0"/>
        <a:ea typeface="ＭＳ Ｐゴシック" pitchFamily="28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Christine" initials="CB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42" autoAdjust="0"/>
    <p:restoredTop sz="69665" autoAdjust="0"/>
  </p:normalViewPr>
  <p:slideViewPr>
    <p:cSldViewPr>
      <p:cViewPr>
        <p:scale>
          <a:sx n="49" d="100"/>
          <a:sy n="49" d="100"/>
        </p:scale>
        <p:origin x="-730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7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C04246A-FDCF-4B44-8272-532F294CD5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8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517DC112-2223-4A6D-B07F-5C050399CA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43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FE722-EC68-49BB-88F9-0258DC538DA2}" type="slidenum">
              <a:rPr lang="en-US"/>
              <a:pPr/>
              <a:t>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i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8FFB89-9E71-42A6-8874-9BE34DD5AEC9}" type="slidenum">
              <a:rPr lang="en-US"/>
              <a:pPr/>
              <a:t>10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DDF2C-E00E-47C2-AC22-B420A831BE43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i="1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i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i="1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Question to participants</a:t>
            </a:r>
            <a:r>
              <a:rPr lang="en-US" baseline="0" dirty="0" smtClean="0"/>
              <a:t>: could any of your give an example of SEA in </a:t>
            </a:r>
            <a:r>
              <a:rPr lang="en-US" baseline="0" smtClean="0"/>
              <a:t>our context?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F17DB-506B-498E-A37F-62D9B5BB4B8C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58677-615C-4D9F-B664-6D613F6CB9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5745A9-598E-4295-8DB3-08F4899F09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C84A1-D908-4DE6-908B-9478A79055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9D5F3F-18F3-43B3-97FA-584E2FE89B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A4FE5F-85EF-493B-A374-9CB2EEDF9B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DE235E-0B04-4F66-929A-E33C0060A5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66430B-D47C-46B8-B811-47D9ABD760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6E168-F2A7-4FC1-B586-59243E7050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828218-EA88-4DBB-9B87-D4A79561BD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0DA75-E913-4D77-81EF-2AAE60CD84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1267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28" charset="0"/>
              </a:endParaRPr>
            </a:p>
          </p:txBody>
        </p:sp>
        <p:sp>
          <p:nvSpPr>
            <p:cNvPr id="11268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1800">
                <a:latin typeface="Verdana" pitchFamily="34" charset="0"/>
                <a:ea typeface="+mn-ea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DA0367-EE7B-4AE3-906D-3DDFCC33E1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28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pitchFamily="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pitchFamily="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pitchFamily="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pitchFamily="2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8" charset="2"/>
        <a:buChar char="¡"/>
        <a:defRPr sz="2900">
          <a:solidFill>
            <a:schemeClr val="tx1"/>
          </a:solidFill>
          <a:latin typeface="+mn-lt"/>
          <a:ea typeface="ＭＳ Ｐゴシック" pitchFamily="28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8" charset="2"/>
        <a:buChar char="l"/>
        <a:defRPr sz="2500">
          <a:solidFill>
            <a:schemeClr val="tx1"/>
          </a:solidFill>
          <a:latin typeface="+mn-lt"/>
          <a:ea typeface="ＭＳ Ｐゴシック" pitchFamily="28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8" charset="2"/>
        <a:buChar char="¡"/>
        <a:defRPr sz="2200">
          <a:solidFill>
            <a:schemeClr val="tx1"/>
          </a:solidFill>
          <a:latin typeface="+mn-lt"/>
          <a:ea typeface="ＭＳ Ｐゴシック" pitchFamily="28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8" charset="2"/>
        <a:buChar char="l"/>
        <a:defRPr sz="1900">
          <a:solidFill>
            <a:schemeClr val="tx1"/>
          </a:solidFill>
          <a:latin typeface="+mn-lt"/>
          <a:ea typeface="ＭＳ Ｐゴシック" pitchFamily="28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8" charset="2"/>
        <a:buChar char="¡"/>
        <a:defRPr sz="1900">
          <a:solidFill>
            <a:schemeClr val="tx1"/>
          </a:solidFill>
          <a:latin typeface="+mn-lt"/>
          <a:ea typeface="ＭＳ Ｐゴシック" pitchFamily="28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685800"/>
            <a:ext cx="7467600" cy="6826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latin typeface="Calibri" pitchFamily="34" charset="0"/>
                <a:ea typeface="+mj-ea"/>
              </a:rPr>
              <a:t>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j-ea"/>
              </a:rPr>
              <a:t>PRESENTATION AND DISCUSSION OF THE FILM: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00200" y="2133600"/>
            <a:ext cx="6629400" cy="3049588"/>
          </a:xfrm>
        </p:spPr>
        <p:txBody>
          <a:bodyPr/>
          <a:lstStyle/>
          <a:p>
            <a:pPr marL="0" indent="0" algn="ctr" eaLnBrk="1" hangingPunct="1">
              <a:buFont typeface="Wingdings" pitchFamily="28" charset="2"/>
              <a:buNone/>
            </a:pPr>
            <a:endParaRPr lang="en-US" sz="4000" smtClean="0">
              <a:solidFill>
                <a:schemeClr val="tx2"/>
              </a:solidFill>
              <a:cs typeface="Times New Roman" pitchFamily="28" charset="0"/>
            </a:endParaRPr>
          </a:p>
          <a:p>
            <a:pPr marL="0" indent="0" algn="ctr" eaLnBrk="1" hangingPunct="1">
              <a:buFont typeface="Wingdings" pitchFamily="28" charset="2"/>
              <a:buNone/>
            </a:pPr>
            <a:r>
              <a:rPr lang="en-US" sz="3600" smtClean="0">
                <a:latin typeface="Arial" charset="0"/>
              </a:rPr>
              <a:t> 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990600" y="1676400"/>
            <a:ext cx="784860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8" charset="2"/>
              <a:buNone/>
            </a:pPr>
            <a:r>
              <a:rPr lang="en-US" sz="6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28" charset="0"/>
                <a:cs typeface="Times New Roman" pitchFamily="28" charset="0"/>
              </a:rPr>
              <a:t>TO </a:t>
            </a:r>
            <a:r>
              <a:rPr lang="en-US" sz="6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28" charset="0"/>
                <a:cs typeface="Times New Roman" pitchFamily="28" charset="0"/>
              </a:rPr>
              <a:t>SERVE WITH PRIDE</a:t>
            </a:r>
          </a:p>
          <a:p>
            <a:pPr algn="ctr">
              <a:spcBef>
                <a:spcPts val="0"/>
              </a:spcBef>
              <a:buClr>
                <a:schemeClr val="tx2"/>
              </a:buClr>
              <a:buSzPct val="70000"/>
              <a:buFont typeface="Wingdings" pitchFamily="28" charset="2"/>
              <a:buNone/>
            </a:pPr>
            <a:endParaRPr lang="en-US" sz="1200" dirty="0" smtClean="0">
              <a:solidFill>
                <a:srgbClr val="363636"/>
              </a:solidFill>
              <a:latin typeface="Calibri" pitchFamily="28" charset="0"/>
              <a:cs typeface="Times New Roman" pitchFamily="28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8" charset="2"/>
              <a:buNone/>
            </a:pPr>
            <a:r>
              <a:rPr lang="en-US" sz="3600" dirty="0" smtClean="0">
                <a:solidFill>
                  <a:srgbClr val="363636"/>
                </a:solidFill>
                <a:latin typeface="Calibri" pitchFamily="28" charset="0"/>
                <a:cs typeface="Times New Roman" pitchFamily="28" charset="0"/>
              </a:rPr>
              <a:t>Zero </a:t>
            </a:r>
            <a:r>
              <a:rPr lang="en-US" sz="3600" dirty="0">
                <a:solidFill>
                  <a:srgbClr val="363636"/>
                </a:solidFill>
                <a:latin typeface="Calibri" pitchFamily="28" charset="0"/>
                <a:cs typeface="Times New Roman" pitchFamily="28" charset="0"/>
              </a:rPr>
              <a:t>Tolerance for </a:t>
            </a:r>
            <a:endParaRPr lang="en-US" sz="3600" dirty="0" smtClean="0">
              <a:solidFill>
                <a:srgbClr val="363636"/>
              </a:solidFill>
              <a:latin typeface="Calibri" pitchFamily="28" charset="0"/>
              <a:cs typeface="Times New Roman" pitchFamily="28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8" charset="2"/>
              <a:buNone/>
            </a:pPr>
            <a:r>
              <a:rPr lang="en-US" sz="3600" dirty="0" smtClean="0">
                <a:solidFill>
                  <a:srgbClr val="363636"/>
                </a:solidFill>
                <a:latin typeface="Calibri" pitchFamily="28" charset="0"/>
                <a:cs typeface="Times New Roman" pitchFamily="28" charset="0"/>
              </a:rPr>
              <a:t>Sexual Exploitation and Abuse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8" charset="2"/>
              <a:buNone/>
            </a:pPr>
            <a:r>
              <a:rPr lang="en-US" sz="3600" dirty="0" smtClean="0">
                <a:solidFill>
                  <a:srgbClr val="363636"/>
                </a:solidFill>
                <a:latin typeface="Calibri" pitchFamily="28" charset="0"/>
                <a:cs typeface="Times New Roman" pitchFamily="28" charset="0"/>
              </a:rPr>
              <a:t>by our own staff</a:t>
            </a:r>
            <a:endParaRPr lang="en-US" dirty="0">
              <a:solidFill>
                <a:schemeClr val="tx2"/>
              </a:solidFill>
              <a:cs typeface="Times New Roman" pitchFamily="28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8" charset="2"/>
              <a:buNone/>
            </a:pPr>
            <a:r>
              <a:rPr lang="en-US" sz="2800" dirty="0">
                <a:latin typeface="Arial" charset="0"/>
              </a:rPr>
              <a:t> </a:t>
            </a:r>
          </a:p>
        </p:txBody>
      </p:sp>
      <p:pic>
        <p:nvPicPr>
          <p:cNvPr id="1026" name="Picture 2" descr="C:\Users\jaqueline\Desktop\Website\logo_psea_fina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3" r="17617" b="28960"/>
          <a:stretch/>
        </p:blipFill>
        <p:spPr bwMode="auto">
          <a:xfrm>
            <a:off x="4290723" y="4800600"/>
            <a:ext cx="1248354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j-ea"/>
              </a:rPr>
              <a:t>Marriage</a:t>
            </a:r>
          </a:p>
        </p:txBody>
      </p:sp>
      <p:sp>
        <p:nvSpPr>
          <p:cNvPr id="7171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Courier New" pitchFamily="28" charset="0"/>
              <a:buChar char="o"/>
            </a:pPr>
            <a:r>
              <a:rPr lang="en-AU" sz="3200" dirty="0" smtClean="0">
                <a:latin typeface="Calibri" pitchFamily="28" charset="0"/>
              </a:rPr>
              <a:t>The SGB does not allow sexual relationships with persons under the age of 18 with a view to marriage or when a marriage has been promised. </a:t>
            </a:r>
            <a:endParaRPr lang="en-US" sz="3200" dirty="0" smtClean="0">
              <a:latin typeface="Calibri" pitchFamily="28" charset="0"/>
            </a:endParaRPr>
          </a:p>
          <a:p>
            <a:pPr>
              <a:lnSpc>
                <a:spcPct val="80000"/>
              </a:lnSpc>
              <a:buFont typeface="Courier New" pitchFamily="28" charset="0"/>
              <a:buChar char="o"/>
            </a:pPr>
            <a:r>
              <a:rPr lang="en-US" sz="3200" dirty="0" smtClean="0">
                <a:solidFill>
                  <a:srgbClr val="FF0000"/>
                </a:solidFill>
                <a:latin typeface="Calibri" pitchFamily="28" charset="0"/>
              </a:rPr>
              <a:t>If a member of the UN staff or related personnel is married to a person under the age of 18 their relationship is not an issue for the SGB.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endParaRPr lang="en-AU" sz="2800" dirty="0" smtClean="0">
              <a:latin typeface="Calibri" pitchFamily="28" charset="0"/>
            </a:endParaRPr>
          </a:p>
          <a:p>
            <a:pPr eaLnBrk="1" hangingPunct="1">
              <a:lnSpc>
                <a:spcPct val="80000"/>
              </a:lnSpc>
              <a:buFont typeface="Wingdings" pitchFamily="28" charset="2"/>
              <a:buNone/>
            </a:pPr>
            <a:endParaRPr lang="en-US" sz="2800" dirty="0" smtClean="0">
              <a:latin typeface="Calibri" pitchFamily="28" charset="0"/>
            </a:endParaRPr>
          </a:p>
          <a:p>
            <a:pPr eaLnBrk="1" hangingPunct="1">
              <a:lnSpc>
                <a:spcPct val="80000"/>
              </a:lnSpc>
              <a:buFontTx/>
              <a:buChar char="•"/>
            </a:pPr>
            <a:endParaRPr lang="en-US" sz="2500" dirty="0" smtClean="0">
              <a:latin typeface="Arial" charset="0"/>
            </a:endParaRPr>
          </a:p>
          <a:p>
            <a:pPr marL="225425" lvl="1" indent="0" eaLnBrk="1" hangingPunct="1">
              <a:lnSpc>
                <a:spcPct val="80000"/>
              </a:lnSpc>
              <a:buFontTx/>
              <a:buChar char="•"/>
            </a:pPr>
            <a:endParaRPr lang="en-US" sz="2100" dirty="0" smtClean="0">
              <a:latin typeface="Arial" charset="0"/>
            </a:endParaRPr>
          </a:p>
          <a:p>
            <a:pPr marL="225425" lvl="1" indent="0" eaLnBrk="1" hangingPunct="1">
              <a:lnSpc>
                <a:spcPct val="80000"/>
              </a:lnSpc>
              <a:buFontTx/>
              <a:buChar char="•"/>
            </a:pPr>
            <a:endParaRPr lang="en-US" sz="2100" dirty="0" smtClean="0">
              <a:latin typeface="Arial" charset="0"/>
            </a:endParaRPr>
          </a:p>
        </p:txBody>
      </p:sp>
      <p:pic>
        <p:nvPicPr>
          <p:cNvPr id="4" name="Picture 2" descr="C:\Users\jaqueline\Desktop\Website\logo_psea_fina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3" t="1" r="17617" b="46935"/>
          <a:stretch/>
        </p:blipFill>
        <p:spPr bwMode="auto">
          <a:xfrm>
            <a:off x="7620000" y="152400"/>
            <a:ext cx="1248354" cy="126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382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b="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j-ea"/>
              </a:rPr>
              <a:t>Reporting procedures</a:t>
            </a:r>
            <a:endParaRPr lang="en-US" b="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Calibri" pitchFamily="34" charset="0"/>
              <a:ea typeface="+mj-ea"/>
            </a:endParaRPr>
          </a:p>
        </p:txBody>
      </p:sp>
      <p:sp>
        <p:nvSpPr>
          <p:cNvPr id="38914" name="Text Placeholder 2"/>
          <p:cNvSpPr>
            <a:spLocks noGrp="1"/>
          </p:cNvSpPr>
          <p:nvPr>
            <p:ph type="body" idx="1"/>
          </p:nvPr>
        </p:nvSpPr>
        <p:spPr>
          <a:xfrm>
            <a:off x="1068832" y="2057400"/>
            <a:ext cx="7772400" cy="2362200"/>
          </a:xfrm>
        </p:spPr>
        <p:txBody>
          <a:bodyPr/>
          <a:lstStyle/>
          <a:p>
            <a:pPr lvl="0"/>
            <a:r>
              <a:rPr lang="en-GB" dirty="0" smtClean="0"/>
              <a:t>Reports should be made </a:t>
            </a:r>
            <a:r>
              <a:rPr lang="en-GB" dirty="0" smtClean="0"/>
              <a:t>to:</a:t>
            </a:r>
            <a:endParaRPr lang="en-GB" dirty="0" smtClean="0"/>
          </a:p>
          <a:p>
            <a:pPr lvl="0"/>
            <a:r>
              <a:rPr lang="en-GB" dirty="0" smtClean="0"/>
              <a:t>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By voicemail system </a:t>
            </a:r>
            <a:r>
              <a:rPr lang="en-US" dirty="0" smtClean="0"/>
              <a:t>at: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By e-mail </a:t>
            </a:r>
            <a:r>
              <a:rPr lang="en-US" dirty="0" smtClean="0"/>
              <a:t>at: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By regular mail to: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sz="2000" dirty="0" smtClean="0"/>
          </a:p>
        </p:txBody>
      </p:sp>
      <p:pic>
        <p:nvPicPr>
          <p:cNvPr id="4" name="Picture 2" descr="C:\Users\jaqueline\Desktop\Website\logo_psea_fina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3" t="1" r="17617" b="46935"/>
          <a:stretch/>
        </p:blipFill>
        <p:spPr bwMode="auto">
          <a:xfrm>
            <a:off x="7620000" y="152400"/>
            <a:ext cx="1248354" cy="126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838200"/>
            <a:ext cx="7313613" cy="1143000"/>
          </a:xfrm>
        </p:spPr>
        <p:txBody>
          <a:bodyPr/>
          <a:lstStyle/>
          <a:p>
            <a:r>
              <a:rPr lang="en-AU" sz="3200" smtClean="0"/>
              <a:t>Summary of Key Messages</a:t>
            </a:r>
            <a:r>
              <a:rPr lang="en-AU" sz="3200" i="1" smtClean="0"/>
              <a:t/>
            </a:r>
            <a:br>
              <a:rPr lang="en-AU" sz="3200" i="1" smtClean="0"/>
            </a:br>
            <a:endParaRPr lang="en-US" sz="3200" i="1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AU" sz="3200" smtClean="0">
                <a:latin typeface="Calibri" pitchFamily="28" charset="0"/>
              </a:rPr>
              <a:t>Sexual exploitation and abuse are unacceptable and cause serious harm;</a:t>
            </a:r>
          </a:p>
          <a:p>
            <a:pPr>
              <a:lnSpc>
                <a:spcPct val="80000"/>
              </a:lnSpc>
            </a:pPr>
            <a:r>
              <a:rPr lang="en-AU" sz="3200" smtClean="0">
                <a:latin typeface="Calibri" pitchFamily="28" charset="0"/>
              </a:rPr>
              <a:t>The purpose of the SGB is to protect the vulnerable; and</a:t>
            </a:r>
          </a:p>
          <a:p>
            <a:pPr>
              <a:lnSpc>
                <a:spcPct val="80000"/>
              </a:lnSpc>
            </a:pPr>
            <a:r>
              <a:rPr lang="en-AU" sz="3200" smtClean="0">
                <a:latin typeface="Calibri" pitchFamily="28" charset="0"/>
              </a:rPr>
              <a:t>We each, individually, can play a role in addressing the problem, principally by taking the issue seriously and reporting suspicions or concerns.</a:t>
            </a:r>
          </a:p>
        </p:txBody>
      </p:sp>
      <p:pic>
        <p:nvPicPr>
          <p:cNvPr id="4" name="Picture 2" descr="C:\Users\jaqueline\Desktop\Website\logo_psea_fina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3" t="1" r="17617" b="46935"/>
          <a:stretch/>
        </p:blipFill>
        <p:spPr bwMode="auto">
          <a:xfrm>
            <a:off x="7620000" y="152400"/>
            <a:ext cx="1248354" cy="126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838200"/>
            <a:ext cx="7313613" cy="1143000"/>
          </a:xfrm>
        </p:spPr>
        <p:txBody>
          <a:bodyPr/>
          <a:lstStyle/>
          <a:p>
            <a:r>
              <a:rPr lang="en-AU" sz="3200" smtClean="0"/>
              <a:t>More Information</a:t>
            </a:r>
            <a:r>
              <a:rPr lang="en-AU" sz="3200" i="1" smtClean="0"/>
              <a:t/>
            </a:r>
            <a:br>
              <a:rPr lang="en-AU" sz="3200" i="1" smtClean="0"/>
            </a:br>
            <a:endParaRPr lang="en-US" sz="3200" i="1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8" charset="2"/>
              <a:buNone/>
            </a:pPr>
            <a:r>
              <a:rPr lang="en-US" sz="2400" dirty="0" smtClean="0">
                <a:latin typeface="Calibri" pitchFamily="28" charset="0"/>
              </a:rPr>
              <a:t>For more information, visit the website of the </a:t>
            </a:r>
            <a:r>
              <a:rPr lang="en-US" sz="2400" dirty="0" smtClean="0">
                <a:latin typeface="Calibri" pitchFamily="28" charset="0"/>
              </a:rPr>
              <a:t>IASC Task Force on PSEA:</a:t>
            </a:r>
            <a:endParaRPr lang="en-US" sz="2400" dirty="0" smtClean="0">
              <a:latin typeface="Calibri" pitchFamily="28" charset="0"/>
            </a:endParaRPr>
          </a:p>
          <a:p>
            <a:pPr>
              <a:lnSpc>
                <a:spcPct val="80000"/>
              </a:lnSpc>
            </a:pPr>
            <a:r>
              <a:rPr lang="en-US" sz="2400" i="1" dirty="0" smtClean="0">
                <a:latin typeface="Calibri" pitchFamily="28" charset="0"/>
                <a:hlinkClick r:id=""/>
              </a:rPr>
              <a:t>www.pseataskforce.org</a:t>
            </a:r>
            <a:endParaRPr lang="en-US" sz="2400" i="1" dirty="0" smtClean="0">
              <a:latin typeface="Calibri" pitchFamily="28" charset="0"/>
              <a:hlinkClick r:id=""/>
            </a:endParaRPr>
          </a:p>
          <a:p>
            <a:pPr>
              <a:lnSpc>
                <a:spcPct val="80000"/>
              </a:lnSpc>
            </a:pPr>
            <a:endParaRPr lang="en-US" sz="2400" i="1" dirty="0" smtClean="0">
              <a:latin typeface="Calibri" pitchFamily="28" charset="0"/>
              <a:hlinkClick r:id=""/>
            </a:endParaRPr>
          </a:p>
          <a:p>
            <a:pPr>
              <a:lnSpc>
                <a:spcPct val="80000"/>
              </a:lnSpc>
              <a:buFont typeface="Wingdings" pitchFamily="28" charset="2"/>
              <a:buNone/>
            </a:pPr>
            <a:endParaRPr lang="en-US" sz="2400" dirty="0" smtClean="0">
              <a:latin typeface="Calibri" pitchFamily="28" charset="0"/>
            </a:endParaRPr>
          </a:p>
        </p:txBody>
      </p:sp>
      <p:pic>
        <p:nvPicPr>
          <p:cNvPr id="4" name="Picture 2" descr="C:\Users\jaqueline\Desktop\Website\logo_psea_fina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3" t="1" r="17617" b="46935"/>
          <a:stretch/>
        </p:blipFill>
        <p:spPr bwMode="auto">
          <a:xfrm>
            <a:off x="7620000" y="152400"/>
            <a:ext cx="1248354" cy="126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j-ea"/>
              </a:rPr>
              <a:t>Session Objectives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7313613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500" dirty="0" smtClean="0"/>
          </a:p>
          <a:p>
            <a:pPr>
              <a:lnSpc>
                <a:spcPct val="80000"/>
              </a:lnSpc>
              <a:buFont typeface="Courier New" pitchFamily="28" charset="0"/>
              <a:buChar char="o"/>
            </a:pPr>
            <a:r>
              <a:rPr lang="en-US" sz="2400" b="1" dirty="0" smtClean="0">
                <a:latin typeface="Calibri" pitchFamily="28" charset="0"/>
              </a:rPr>
              <a:t>Raise awareness </a:t>
            </a:r>
            <a:r>
              <a:rPr lang="en-US" sz="2400" dirty="0" smtClean="0">
                <a:latin typeface="Calibri" pitchFamily="28" charset="0"/>
              </a:rPr>
              <a:t>of the occurrence of sexual exploitation and abuse, the seriousness of the problem and what should be done to </a:t>
            </a:r>
            <a:r>
              <a:rPr lang="en-US" sz="2400" b="1" dirty="0" smtClean="0">
                <a:latin typeface="Calibri" pitchFamily="28" charset="0"/>
              </a:rPr>
              <a:t>prevent and respond to it</a:t>
            </a:r>
            <a:r>
              <a:rPr lang="en-US" sz="2400" dirty="0" smtClean="0">
                <a:latin typeface="Calibri" pitchFamily="28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 pitchFamily="28" charset="0"/>
            </a:endParaRPr>
          </a:p>
          <a:p>
            <a:pPr>
              <a:lnSpc>
                <a:spcPct val="80000"/>
              </a:lnSpc>
              <a:buFont typeface="Courier New" pitchFamily="28" charset="0"/>
              <a:buChar char="o"/>
            </a:pPr>
            <a:r>
              <a:rPr lang="en-US" sz="2400" dirty="0" smtClean="0">
                <a:latin typeface="Calibri" pitchFamily="28" charset="0"/>
              </a:rPr>
              <a:t>Explain the </a:t>
            </a:r>
            <a:r>
              <a:rPr lang="en-US" sz="2400" b="1" dirty="0" smtClean="0">
                <a:latin typeface="Calibri" pitchFamily="28" charset="0"/>
              </a:rPr>
              <a:t>principles of the Secretary- General’s Bulletin</a:t>
            </a:r>
            <a:r>
              <a:rPr lang="en-US" sz="2400" dirty="0" smtClean="0">
                <a:latin typeface="Calibri" pitchFamily="28" charset="0"/>
              </a:rPr>
              <a:t> on </a:t>
            </a:r>
            <a:r>
              <a:rPr lang="en-US" sz="2400" i="1" dirty="0" smtClean="0">
                <a:latin typeface="Calibri" pitchFamily="28" charset="0"/>
              </a:rPr>
              <a:t>Special measures for protection from sexual exploitation and sexual abuse </a:t>
            </a:r>
            <a:r>
              <a:rPr lang="en-US" sz="2400" dirty="0" smtClean="0">
                <a:latin typeface="Calibri" pitchFamily="28" charset="0"/>
              </a:rPr>
              <a:t>(ST/SGB/2003/13) (the SGB)</a:t>
            </a:r>
            <a:r>
              <a:rPr lang="en-US" sz="2400" i="1" dirty="0" smtClean="0">
                <a:latin typeface="Calibri" pitchFamily="28" charset="0"/>
              </a:rPr>
              <a:t>.</a:t>
            </a:r>
            <a:endParaRPr lang="en-US" sz="2400" dirty="0" smtClean="0">
              <a:latin typeface="Calibri" pitchFamily="28" charset="0"/>
            </a:endParaRPr>
          </a:p>
          <a:p>
            <a:pPr>
              <a:lnSpc>
                <a:spcPct val="80000"/>
              </a:lnSpc>
              <a:buFont typeface="Courier New" pitchFamily="28" charset="0"/>
              <a:buChar char="o"/>
            </a:pPr>
            <a:endParaRPr lang="en-US" sz="2400" dirty="0" smtClean="0">
              <a:latin typeface="Calibri" pitchFamily="28" charset="0"/>
            </a:endParaRPr>
          </a:p>
          <a:p>
            <a:pPr>
              <a:lnSpc>
                <a:spcPct val="80000"/>
              </a:lnSpc>
              <a:buFont typeface="Courier New" pitchFamily="28" charset="0"/>
              <a:buChar char="o"/>
            </a:pPr>
            <a:r>
              <a:rPr lang="en-US" sz="2400" dirty="0" smtClean="0">
                <a:latin typeface="Calibri" pitchFamily="28" charset="0"/>
              </a:rPr>
              <a:t>Highlight the </a:t>
            </a:r>
            <a:r>
              <a:rPr lang="en-US" sz="2400" b="1" dirty="0" smtClean="0">
                <a:latin typeface="Calibri" pitchFamily="28" charset="0"/>
              </a:rPr>
              <a:t>impact of sexual exploitation and abuse</a:t>
            </a:r>
            <a:r>
              <a:rPr lang="en-US" sz="2400" dirty="0" smtClean="0">
                <a:latin typeface="Calibri" pitchFamily="28" charset="0"/>
              </a:rPr>
              <a:t> and the importance of complying with the SGB’s provisions.</a:t>
            </a:r>
          </a:p>
          <a:p>
            <a:pPr>
              <a:lnSpc>
                <a:spcPct val="80000"/>
              </a:lnSpc>
              <a:buFont typeface="Courier New" pitchFamily="28" charset="0"/>
              <a:buChar char="o"/>
            </a:pPr>
            <a:endParaRPr lang="en-US" sz="2400" dirty="0" smtClean="0">
              <a:latin typeface="Calibri" pitchFamily="28" charset="0"/>
            </a:endParaRPr>
          </a:p>
          <a:p>
            <a:pPr>
              <a:lnSpc>
                <a:spcPct val="80000"/>
              </a:lnSpc>
              <a:buFont typeface="Courier New" pitchFamily="28" charset="0"/>
              <a:buChar char="o"/>
            </a:pPr>
            <a:endParaRPr lang="en-US" sz="2400" i="1" dirty="0" smtClean="0">
              <a:latin typeface="Calibri" pitchFamily="28" charset="0"/>
            </a:endParaRPr>
          </a:p>
          <a:p>
            <a:pPr>
              <a:lnSpc>
                <a:spcPct val="80000"/>
              </a:lnSpc>
              <a:buFont typeface="Courier New" pitchFamily="28" charset="0"/>
              <a:buChar char="o"/>
            </a:pPr>
            <a:endParaRPr lang="en-US" sz="2400" dirty="0" smtClean="0">
              <a:latin typeface="Calibri" pitchFamily="28" charset="0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 pitchFamily="2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500" dirty="0" smtClean="0"/>
          </a:p>
          <a:p>
            <a:pPr>
              <a:lnSpc>
                <a:spcPct val="80000"/>
              </a:lnSpc>
            </a:pPr>
            <a:endParaRPr lang="en-US" sz="1500" dirty="0" smtClean="0"/>
          </a:p>
        </p:txBody>
      </p:sp>
      <p:pic>
        <p:nvPicPr>
          <p:cNvPr id="4" name="Picture 2" descr="C:\Users\jaqueline\Desktop\Website\logo_psea_fina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3" t="1" r="17617" b="46935"/>
          <a:stretch/>
        </p:blipFill>
        <p:spPr bwMode="auto">
          <a:xfrm>
            <a:off x="7620000" y="152400"/>
            <a:ext cx="1248354" cy="126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1625"/>
            <a:ext cx="7388225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j-ea"/>
              </a:rPr>
              <a:t>Definition Sexual Exploitation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305800" cy="4038600"/>
          </a:xfrm>
        </p:spPr>
        <p:txBody>
          <a:bodyPr/>
          <a:lstStyle/>
          <a:p>
            <a:pPr marL="552450" indent="-552450">
              <a:lnSpc>
                <a:spcPct val="90000"/>
              </a:lnSpc>
              <a:buFont typeface="Wingdings" pitchFamily="28" charset="2"/>
              <a:buNone/>
            </a:pPr>
            <a:r>
              <a:rPr lang="en-AU" sz="2500" b="1" dirty="0" smtClean="0"/>
              <a:t>	</a:t>
            </a:r>
          </a:p>
          <a:p>
            <a:pPr marL="552450" indent="-552450">
              <a:lnSpc>
                <a:spcPct val="90000"/>
              </a:lnSpc>
              <a:buFont typeface="Wingdings" pitchFamily="28" charset="2"/>
              <a:buNone/>
            </a:pPr>
            <a:r>
              <a:rPr lang="en-AU" sz="2400" dirty="0" smtClean="0"/>
              <a:t>	</a:t>
            </a:r>
            <a:r>
              <a:rPr lang="en-AU" sz="3200" b="1" dirty="0" smtClean="0">
                <a:latin typeface="Calibri" pitchFamily="28" charset="0"/>
              </a:rPr>
              <a:t>Sexual exploitation </a:t>
            </a:r>
            <a:r>
              <a:rPr lang="en-AU" sz="3200" dirty="0" smtClean="0">
                <a:latin typeface="Calibri" pitchFamily="28" charset="0"/>
              </a:rPr>
              <a:t>means any actual or attempted abuse of a position of:</a:t>
            </a:r>
            <a:endParaRPr lang="en-AU" sz="2800" dirty="0" smtClean="0">
              <a:latin typeface="Calibri" pitchFamily="28" charset="0"/>
            </a:endParaRPr>
          </a:p>
          <a:p>
            <a:pPr marL="1733550" lvl="3" indent="-361950">
              <a:lnSpc>
                <a:spcPct val="90000"/>
              </a:lnSpc>
            </a:pPr>
            <a:r>
              <a:rPr lang="en-AU" sz="2800" dirty="0" smtClean="0">
                <a:latin typeface="Calibri" pitchFamily="28" charset="0"/>
              </a:rPr>
              <a:t>(a) a position of vulnerability</a:t>
            </a:r>
          </a:p>
          <a:p>
            <a:pPr marL="1733550" lvl="3" indent="-361950">
              <a:lnSpc>
                <a:spcPct val="90000"/>
              </a:lnSpc>
            </a:pPr>
            <a:r>
              <a:rPr lang="en-AU" sz="2800" dirty="0" smtClean="0">
                <a:latin typeface="Calibri" pitchFamily="28" charset="0"/>
              </a:rPr>
              <a:t>(b) differential power; or</a:t>
            </a:r>
          </a:p>
          <a:p>
            <a:pPr marL="1733550" lvl="3" indent="-361950">
              <a:lnSpc>
                <a:spcPct val="90000"/>
              </a:lnSpc>
            </a:pPr>
            <a:r>
              <a:rPr lang="en-AU" sz="2800" dirty="0" smtClean="0">
                <a:latin typeface="Calibri" pitchFamily="28" charset="0"/>
              </a:rPr>
              <a:t>(c) trust </a:t>
            </a:r>
          </a:p>
          <a:p>
            <a:pPr marL="876300" lvl="1" indent="-361950">
              <a:lnSpc>
                <a:spcPct val="90000"/>
              </a:lnSpc>
              <a:buFont typeface="Wingdings" pitchFamily="28" charset="2"/>
              <a:buNone/>
            </a:pPr>
            <a:r>
              <a:rPr lang="en-AU" sz="3200" dirty="0" smtClean="0">
                <a:latin typeface="Calibri" pitchFamily="28" charset="0"/>
              </a:rPr>
              <a:t>for sexual purposes, including but not limited to, profiting monetarily, socially or politically from the sexual exploitation of another.</a:t>
            </a:r>
            <a:endParaRPr lang="en-AU" sz="3400" dirty="0" smtClean="0">
              <a:latin typeface="Calibri" pitchFamily="28" charset="0"/>
            </a:endParaRPr>
          </a:p>
          <a:p>
            <a:pPr marL="1733550" lvl="3" indent="-361950">
              <a:lnSpc>
                <a:spcPct val="90000"/>
              </a:lnSpc>
            </a:pPr>
            <a:endParaRPr lang="en-AU" sz="1700" dirty="0" smtClean="0"/>
          </a:p>
          <a:p>
            <a:pPr marL="1733550" lvl="3" indent="-361950">
              <a:lnSpc>
                <a:spcPct val="90000"/>
              </a:lnSpc>
              <a:buFont typeface="Wingdings" pitchFamily="28" charset="2"/>
              <a:buNone/>
            </a:pPr>
            <a:endParaRPr lang="en-US" sz="1700" dirty="0" smtClean="0"/>
          </a:p>
        </p:txBody>
      </p:sp>
      <p:pic>
        <p:nvPicPr>
          <p:cNvPr id="4" name="Picture 2" descr="C:\Users\jaqueline\Desktop\Website\logo_psea_fina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3" t="1" r="17617" b="46935"/>
          <a:stretch/>
        </p:blipFill>
        <p:spPr bwMode="auto">
          <a:xfrm>
            <a:off x="7696200" y="152400"/>
            <a:ext cx="1248354" cy="126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j-ea"/>
              </a:rPr>
              <a:t>Definition Sexual Abuse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8800"/>
            <a:ext cx="7545387" cy="4800600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" pitchFamily="28" charset="2"/>
              <a:buNone/>
            </a:pPr>
            <a:endParaRPr lang="en-AU" sz="1800" u="sng" dirty="0" smtClean="0"/>
          </a:p>
          <a:p>
            <a:pPr>
              <a:lnSpc>
                <a:spcPct val="80000"/>
              </a:lnSpc>
              <a:buFont typeface="Wingdings" pitchFamily="28" charset="2"/>
              <a:buNone/>
            </a:pPr>
            <a:r>
              <a:rPr lang="en-AU" sz="3600" b="1" dirty="0" smtClean="0">
                <a:latin typeface="Calibri" pitchFamily="28" charset="0"/>
              </a:rPr>
              <a:t>Sexual Abuse </a:t>
            </a:r>
            <a:r>
              <a:rPr lang="en-AU" sz="3600" dirty="0" smtClean="0">
                <a:latin typeface="Calibri" pitchFamily="28" charset="0"/>
              </a:rPr>
              <a:t>means the actual or threatened physical intrusion of a sexual nature which can occur</a:t>
            </a:r>
          </a:p>
          <a:p>
            <a:pPr>
              <a:lnSpc>
                <a:spcPct val="80000"/>
              </a:lnSpc>
              <a:buFont typeface="Wingdings" pitchFamily="28" charset="2"/>
              <a:buNone/>
            </a:pPr>
            <a:endParaRPr lang="en-AU" sz="3200" dirty="0" smtClean="0">
              <a:latin typeface="Calibri" pitchFamily="28" charset="0"/>
            </a:endParaRPr>
          </a:p>
          <a:p>
            <a:pPr>
              <a:lnSpc>
                <a:spcPct val="80000"/>
              </a:lnSpc>
              <a:buFont typeface="Wingdings" pitchFamily="28" charset="2"/>
              <a:buNone/>
            </a:pPr>
            <a:r>
              <a:rPr lang="en-AU" sz="3200" dirty="0" smtClean="0">
                <a:latin typeface="Calibri" pitchFamily="28" charset="0"/>
              </a:rPr>
              <a:t>	(a) by force; or</a:t>
            </a:r>
          </a:p>
          <a:p>
            <a:pPr>
              <a:lnSpc>
                <a:spcPct val="80000"/>
              </a:lnSpc>
              <a:buFont typeface="Wingdings" pitchFamily="28" charset="2"/>
              <a:buNone/>
            </a:pPr>
            <a:r>
              <a:rPr lang="en-AU" sz="3200" dirty="0" smtClean="0">
                <a:latin typeface="Calibri" pitchFamily="28" charset="0"/>
              </a:rPr>
              <a:t>	(b) under unequal conditions; or</a:t>
            </a:r>
          </a:p>
          <a:p>
            <a:pPr>
              <a:lnSpc>
                <a:spcPct val="80000"/>
              </a:lnSpc>
              <a:buFont typeface="Wingdings" pitchFamily="28" charset="2"/>
              <a:buNone/>
            </a:pPr>
            <a:r>
              <a:rPr lang="en-AU" sz="3200" dirty="0" smtClean="0">
                <a:latin typeface="Calibri" pitchFamily="28" charset="0"/>
              </a:rPr>
              <a:t>	(c) under coercive conditions.</a:t>
            </a:r>
          </a:p>
          <a:p>
            <a:pPr>
              <a:lnSpc>
                <a:spcPct val="80000"/>
              </a:lnSpc>
            </a:pPr>
            <a:endParaRPr lang="en-AU" sz="1800" i="1" dirty="0" smtClean="0"/>
          </a:p>
        </p:txBody>
      </p:sp>
      <p:pic>
        <p:nvPicPr>
          <p:cNvPr id="4" name="Picture 2" descr="C:\Users\jaqueline\Desktop\Website\logo_psea_fina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3" t="1" r="17617" b="46935"/>
          <a:stretch/>
        </p:blipFill>
        <p:spPr bwMode="auto">
          <a:xfrm>
            <a:off x="7620000" y="152400"/>
            <a:ext cx="1248354" cy="126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41851"/>
            <a:ext cx="7313612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j-ea"/>
              </a:rPr>
              <a:t>Six Core Principles of the SGB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52450" indent="-552450">
              <a:buFont typeface="Wingdings" pitchFamily="28" charset="2"/>
              <a:buNone/>
            </a:pPr>
            <a:r>
              <a:rPr lang="en-US" sz="2400" dirty="0" smtClean="0">
                <a:latin typeface="Calibri" pitchFamily="28" charset="0"/>
              </a:rPr>
              <a:t>1.	 </a:t>
            </a:r>
            <a:r>
              <a:rPr lang="en-US" sz="2500" dirty="0" smtClean="0">
                <a:latin typeface="Calibri" pitchFamily="28" charset="0"/>
              </a:rPr>
              <a:t>Sexual exploitation and abuse by staff and related personnel constitute acts of serious</a:t>
            </a:r>
            <a:r>
              <a:rPr lang="en-US" sz="2500" b="1" dirty="0" smtClean="0">
                <a:latin typeface="Calibri" pitchFamily="28" charset="0"/>
              </a:rPr>
              <a:t> misconduct</a:t>
            </a:r>
            <a:r>
              <a:rPr lang="en-US" sz="2500" dirty="0" smtClean="0">
                <a:latin typeface="Calibri" pitchFamily="28" charset="0"/>
              </a:rPr>
              <a:t> and are therefore </a:t>
            </a:r>
            <a:r>
              <a:rPr lang="en-US" sz="2500" b="1" dirty="0" smtClean="0">
                <a:latin typeface="Calibri" pitchFamily="28" charset="0"/>
              </a:rPr>
              <a:t>grounds for disciplinary measures, including summary dismissal</a:t>
            </a:r>
            <a:r>
              <a:rPr lang="en-US" sz="2500" dirty="0" smtClean="0">
                <a:latin typeface="Calibri" pitchFamily="28" charset="0"/>
              </a:rPr>
              <a:t>.</a:t>
            </a:r>
          </a:p>
          <a:p>
            <a:pPr marL="552450" indent="-552450">
              <a:buFont typeface="Arial" charset="0"/>
              <a:buAutoNum type="arabicPeriod"/>
            </a:pPr>
            <a:endParaRPr lang="en-US" sz="2500" dirty="0" smtClean="0">
              <a:latin typeface="Calibri" pitchFamily="28" charset="0"/>
            </a:endParaRPr>
          </a:p>
          <a:p>
            <a:pPr marL="552450" indent="-552450">
              <a:buFont typeface="Arial" charset="0"/>
              <a:buNone/>
            </a:pPr>
            <a:r>
              <a:rPr lang="en-US" sz="2500" dirty="0" smtClean="0">
                <a:latin typeface="Calibri" pitchFamily="28" charset="0"/>
              </a:rPr>
              <a:t>2.     Sexual activity with children (persons under the age of 18) is prohibited regardless of the age of majority or age of consent locally.  </a:t>
            </a:r>
            <a:r>
              <a:rPr lang="en-US" sz="2500" b="1" dirty="0" smtClean="0">
                <a:latin typeface="Calibri" pitchFamily="28" charset="0"/>
              </a:rPr>
              <a:t>Mistaken belief in the age of the child is not a defense</a:t>
            </a:r>
            <a:endParaRPr lang="en-US" sz="2800" dirty="0" smtClean="0">
              <a:latin typeface="Calibri" pitchFamily="28" charset="0"/>
            </a:endParaRPr>
          </a:p>
          <a:p>
            <a:pPr marL="552450" indent="-552450"/>
            <a:endParaRPr lang="en-US" sz="2100" dirty="0" smtClean="0"/>
          </a:p>
        </p:txBody>
      </p:sp>
      <p:pic>
        <p:nvPicPr>
          <p:cNvPr id="4" name="Picture 2" descr="C:\Users\jaqueline\Desktop\Website\logo_psea_fina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3" t="1" r="17617" b="46935"/>
          <a:stretch/>
        </p:blipFill>
        <p:spPr bwMode="auto">
          <a:xfrm>
            <a:off x="7772400" y="152399"/>
            <a:ext cx="1248354" cy="126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1625"/>
            <a:ext cx="7464425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j-ea"/>
              </a:rPr>
              <a:t>Six Core Principles of the SGB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8" charset="2"/>
              <a:buNone/>
            </a:pPr>
            <a:r>
              <a:rPr lang="en-US" sz="3600" dirty="0" smtClean="0">
                <a:latin typeface="Calibri" pitchFamily="28" charset="0"/>
              </a:rPr>
              <a:t>3. Exchange of </a:t>
            </a:r>
            <a:r>
              <a:rPr lang="en-US" sz="3600" b="1" dirty="0" smtClean="0">
                <a:latin typeface="Calibri" pitchFamily="28" charset="0"/>
              </a:rPr>
              <a:t>money</a:t>
            </a:r>
            <a:r>
              <a:rPr lang="en-US" sz="3600" dirty="0" smtClean="0">
                <a:latin typeface="Calibri" pitchFamily="28" charset="0"/>
              </a:rPr>
              <a:t>, </a:t>
            </a:r>
            <a:r>
              <a:rPr lang="en-US" sz="3600" b="1" dirty="0" smtClean="0">
                <a:latin typeface="Calibri" pitchFamily="28" charset="0"/>
              </a:rPr>
              <a:t>employment,</a:t>
            </a:r>
            <a:r>
              <a:rPr lang="en-US" sz="3600" dirty="0" smtClean="0">
                <a:latin typeface="Calibri" pitchFamily="28" charset="0"/>
              </a:rPr>
              <a:t> </a:t>
            </a:r>
            <a:r>
              <a:rPr lang="en-US" sz="3600" b="1" dirty="0" smtClean="0">
                <a:latin typeface="Calibri" pitchFamily="28" charset="0"/>
              </a:rPr>
              <a:t>goods or services for sex</a:t>
            </a:r>
            <a:r>
              <a:rPr lang="en-US" sz="3600" dirty="0" smtClean="0">
                <a:latin typeface="Calibri" pitchFamily="28" charset="0"/>
              </a:rPr>
              <a:t>, including sexual favors or other forms of humiliating, degrading, or exploitive behavior </a:t>
            </a:r>
            <a:r>
              <a:rPr lang="en-US" sz="3600" b="1" dirty="0" smtClean="0">
                <a:latin typeface="Calibri" pitchFamily="28" charset="0"/>
              </a:rPr>
              <a:t>is prohibited</a:t>
            </a:r>
            <a:r>
              <a:rPr lang="en-US" sz="3600" dirty="0" smtClean="0">
                <a:latin typeface="Calibri" pitchFamily="28" charset="0"/>
              </a:rPr>
              <a:t>.  This includes any exchange of assistance that is due to beneficiaries.</a:t>
            </a:r>
          </a:p>
          <a:p>
            <a:pPr>
              <a:lnSpc>
                <a:spcPct val="90000"/>
              </a:lnSpc>
              <a:buFont typeface="Wingdings" pitchFamily="28" charset="2"/>
              <a:buNone/>
            </a:pPr>
            <a:endParaRPr lang="en-US" dirty="0" smtClean="0"/>
          </a:p>
        </p:txBody>
      </p:sp>
      <p:pic>
        <p:nvPicPr>
          <p:cNvPr id="4" name="Picture 2" descr="C:\Users\jaqueline\Desktop\Website\logo_psea_fina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3" t="1" r="17617" b="46935"/>
          <a:stretch/>
        </p:blipFill>
        <p:spPr bwMode="auto">
          <a:xfrm>
            <a:off x="7620000" y="152400"/>
            <a:ext cx="1248354" cy="126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72995"/>
            <a:ext cx="7313612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j-ea"/>
              </a:rPr>
              <a:t>Six Core Principles of the SGB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8" charset="2"/>
              <a:buNone/>
            </a:pPr>
            <a:r>
              <a:rPr lang="en-US" sz="2800" dirty="0" smtClean="0">
                <a:latin typeface="Calibri" pitchFamily="28" charset="0"/>
              </a:rPr>
              <a:t>4. </a:t>
            </a:r>
            <a:r>
              <a:rPr lang="en-US" sz="3200" dirty="0" smtClean="0">
                <a:latin typeface="Calibri" pitchFamily="28" charset="0"/>
              </a:rPr>
              <a:t>Sexual relationships between staff and beneficiaries of assistance, since they are based on </a:t>
            </a:r>
            <a:r>
              <a:rPr lang="en-US" sz="3200" b="1" dirty="0" smtClean="0">
                <a:latin typeface="Calibri" pitchFamily="28" charset="0"/>
              </a:rPr>
              <a:t>inherently unequal power dynamics, </a:t>
            </a:r>
            <a:r>
              <a:rPr lang="en-US" sz="3200" dirty="0" smtClean="0">
                <a:latin typeface="Calibri" pitchFamily="28" charset="0"/>
              </a:rPr>
              <a:t>undermine the credibility and integrity of the work of the United Nations and are strongly discouraged.</a:t>
            </a:r>
            <a:endParaRPr lang="en-US" sz="2800" dirty="0" smtClean="0">
              <a:latin typeface="Calibri" pitchFamily="28" charset="0"/>
            </a:endParaRPr>
          </a:p>
          <a:p>
            <a:endParaRPr lang="en-US" sz="2500" dirty="0" smtClean="0"/>
          </a:p>
        </p:txBody>
      </p:sp>
      <p:pic>
        <p:nvPicPr>
          <p:cNvPr id="4" name="Picture 2" descr="C:\Users\jaqueline\Desktop\Website\logo_psea_fina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3" t="1" r="17617" b="46935"/>
          <a:stretch/>
        </p:blipFill>
        <p:spPr bwMode="auto">
          <a:xfrm>
            <a:off x="7620000" y="152400"/>
            <a:ext cx="1248354" cy="126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72995"/>
            <a:ext cx="7313612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j-ea"/>
              </a:rPr>
              <a:t>Six Core Principles of the SGB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7313613" cy="411480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latin typeface="Calibri" pitchFamily="28" charset="0"/>
              </a:rPr>
              <a:t>5. Where a United Nations staff develops </a:t>
            </a:r>
            <a:r>
              <a:rPr lang="en-US" sz="3200" b="1" dirty="0" smtClean="0">
                <a:latin typeface="Calibri" pitchFamily="28" charset="0"/>
              </a:rPr>
              <a:t>concerns or suspicions</a:t>
            </a:r>
            <a:r>
              <a:rPr lang="en-US" sz="3200" dirty="0" smtClean="0">
                <a:latin typeface="Calibri" pitchFamily="28" charset="0"/>
              </a:rPr>
              <a:t> regarding sexual exploitation or abuse by a fellow worker, whether in the same agency or not, he/she must report such concerns </a:t>
            </a:r>
            <a:r>
              <a:rPr lang="en-US" sz="3200" b="1" dirty="0" smtClean="0">
                <a:latin typeface="Calibri" pitchFamily="28" charset="0"/>
              </a:rPr>
              <a:t>via established agency reporting mechanisms</a:t>
            </a:r>
            <a:r>
              <a:rPr lang="en-US" sz="3200" dirty="0" smtClean="0">
                <a:latin typeface="Calibri" pitchFamily="28" charset="0"/>
              </a:rPr>
              <a:t>.</a:t>
            </a:r>
            <a:endParaRPr lang="en-US" sz="2100" dirty="0" smtClean="0">
              <a:latin typeface="Arial Narrow" pitchFamily="28" charset="0"/>
            </a:endParaRPr>
          </a:p>
        </p:txBody>
      </p:sp>
      <p:pic>
        <p:nvPicPr>
          <p:cNvPr id="4" name="Picture 2" descr="C:\Users\jaqueline\Desktop\Website\logo_psea_fina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3" t="1" r="17617" b="46935"/>
          <a:stretch/>
        </p:blipFill>
        <p:spPr bwMode="auto">
          <a:xfrm>
            <a:off x="7620000" y="152400"/>
            <a:ext cx="1248354" cy="126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90223"/>
            <a:ext cx="7313612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j-ea"/>
              </a:rPr>
              <a:t>Six Core Principles of the SGB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8" charset="2"/>
              <a:buNone/>
            </a:pPr>
            <a:r>
              <a:rPr lang="en-US" sz="3200" dirty="0" smtClean="0">
                <a:latin typeface="Calibri" pitchFamily="28" charset="0"/>
              </a:rPr>
              <a:t>6. Staff and related personnel are obliged to </a:t>
            </a:r>
            <a:r>
              <a:rPr lang="en-US" sz="3200" b="1" dirty="0" smtClean="0">
                <a:latin typeface="Calibri" pitchFamily="28" charset="0"/>
              </a:rPr>
              <a:t>create and maintain an environment</a:t>
            </a:r>
            <a:r>
              <a:rPr lang="en-US" sz="3200" dirty="0" smtClean="0">
                <a:latin typeface="Calibri" pitchFamily="28" charset="0"/>
              </a:rPr>
              <a:t> that prevents sexual exploitation and abuse.  </a:t>
            </a:r>
            <a:r>
              <a:rPr lang="en-US" sz="3200" b="1" dirty="0" smtClean="0">
                <a:latin typeface="Calibri" pitchFamily="28" charset="0"/>
              </a:rPr>
              <a:t>Managers at all levels</a:t>
            </a:r>
            <a:r>
              <a:rPr lang="en-US" sz="3200" dirty="0" smtClean="0">
                <a:latin typeface="Calibri" pitchFamily="28" charset="0"/>
              </a:rPr>
              <a:t> have a particular responsibility to support and develop systems that maintain this environment.</a:t>
            </a:r>
            <a:endParaRPr lang="en-US" sz="1900" dirty="0" smtClean="0">
              <a:latin typeface="Arial Narrow" pitchFamily="28" charset="0"/>
            </a:endParaRPr>
          </a:p>
        </p:txBody>
      </p:sp>
      <p:pic>
        <p:nvPicPr>
          <p:cNvPr id="4" name="Picture 2" descr="C:\Users\jaqueline\Desktop\Website\logo_psea_fina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3" t="1" r="17617" b="46935"/>
          <a:stretch/>
        </p:blipFill>
        <p:spPr bwMode="auto">
          <a:xfrm>
            <a:off x="7620000" y="152400"/>
            <a:ext cx="1248354" cy="126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Custom 6">
      <a:dk1>
        <a:srgbClr val="000000"/>
      </a:dk1>
      <a:lt1>
        <a:srgbClr val="FFFFFF"/>
      </a:lt1>
      <a:dk2>
        <a:srgbClr val="990033"/>
      </a:dk2>
      <a:lt2>
        <a:srgbClr val="CC0000"/>
      </a:lt2>
      <a:accent1>
        <a:srgbClr val="7F7F7F"/>
      </a:accent1>
      <a:accent2>
        <a:srgbClr val="A5A5A5"/>
      </a:accent2>
      <a:accent3>
        <a:srgbClr val="FFFFFF"/>
      </a:accent3>
      <a:accent4>
        <a:srgbClr val="000000"/>
      </a:accent4>
      <a:accent5>
        <a:srgbClr val="BFBFBF"/>
      </a:accent5>
      <a:accent6>
        <a:srgbClr val="D8D8D8"/>
      </a:accent6>
      <a:hlink>
        <a:srgbClr val="990033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486</Words>
  <Application>Microsoft Office PowerPoint</Application>
  <PresentationFormat>On-screen Show (4:3)</PresentationFormat>
  <Paragraphs>71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Eclipse</vt:lpstr>
      <vt:lpstr> PRESENTATION AND DISCUSSION OF THE FILM:</vt:lpstr>
      <vt:lpstr>Session Objectives</vt:lpstr>
      <vt:lpstr>Definition Sexual Exploitation</vt:lpstr>
      <vt:lpstr>Definition Sexual Abuse</vt:lpstr>
      <vt:lpstr>Six Core Principles of the SGB</vt:lpstr>
      <vt:lpstr>Six Core Principles of the SGB</vt:lpstr>
      <vt:lpstr>Six Core Principles of the SGB</vt:lpstr>
      <vt:lpstr>Six Core Principles of the SGB</vt:lpstr>
      <vt:lpstr>Six Core Principles of the SGB</vt:lpstr>
      <vt:lpstr>Marriage</vt:lpstr>
      <vt:lpstr>Reporting procedures</vt:lpstr>
      <vt:lpstr>Summary of Key Messages </vt:lpstr>
      <vt:lpstr>More Information </vt:lpstr>
    </vt:vector>
  </TitlesOfParts>
  <Company>Jeanne Ward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 Ward</dc:creator>
  <cp:lastModifiedBy>helpdesk</cp:lastModifiedBy>
  <cp:revision>24</cp:revision>
  <dcterms:created xsi:type="dcterms:W3CDTF">2009-02-23T09:10:26Z</dcterms:created>
  <dcterms:modified xsi:type="dcterms:W3CDTF">2013-10-03T10:05:23Z</dcterms:modified>
</cp:coreProperties>
</file>