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0636"/>
    <a:srgbClr val="FA004E"/>
    <a:srgbClr val="9B0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62"/>
    <p:restoredTop sz="94710"/>
  </p:normalViewPr>
  <p:slideViewPr>
    <p:cSldViewPr snapToGrid="0" snapToObjects="1">
      <p:cViewPr>
        <p:scale>
          <a:sx n="87" d="100"/>
          <a:sy n="87" d="100"/>
        </p:scale>
        <p:origin x="248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9A30-8A52-CB4D-BBDF-5AAE730CA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A31BB-E080-7B42-AB2A-0E0BA2B86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86F1-AB08-5546-A7F0-E604A1B9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3/18/20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BCCE0-8C04-5F46-A2B9-04293393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60FF1-BB70-394D-8C8F-D873ACB0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142527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0271-24DC-8B4B-9094-D17E79E3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02AB5-E99B-9041-ADD0-C14D1140B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90A1-6455-BA4A-857F-54DD4F2C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3/18/20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344EA-F2BA-E047-B6BB-84021372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A9929-7410-9E4A-826E-A4D096C3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190354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E01EE-6389-A24D-BA3A-84982D80B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2D600-1942-C84C-953E-F5B91F249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7DA4B-0BB4-D144-88CA-4BA414F9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3/18/20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3EBC2-B48D-8548-B23D-C21E08C5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502F-EA54-C94B-A300-BA0EA77F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7927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3D07-C7B0-FE44-AF09-C5DAEF12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C8B8-E2A7-DD4B-BF74-926EB1A7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F40F-124B-3347-84C1-D82C9931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3/18/20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8119A-CA20-CD4B-BF62-42D9C889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2A787-F0BA-DF47-98FF-A17324FD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7820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A091-F331-4342-B03D-138A94D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0598-B471-7540-A5F1-86E353C0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EC4C-6DDE-2E4C-94E5-D7DA94EA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3/18/20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F2DE-BA62-E941-AC95-E44E2E32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D59CD-A65A-6E43-BC17-70D670EA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101403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BFE8-F542-EF4F-8279-4B0AA255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848D-D300-5148-A2C4-54B9126ED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A9599-1471-A446-84FB-5EF3AD00E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77430-5727-EA4B-BE1F-1FD545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3/18/20</a:t>
            </a:fld>
            <a:endParaRPr lang="en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A5FBC-F3B8-3243-974A-18DD0364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85908-3BAF-964D-8FEA-A734C510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81420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E52E-87B6-D04E-94B9-C7DB59E9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A8628-3D4E-AF4F-9F1D-85166DB44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4E96F-37F6-AB48-9BF6-8EE6D9848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17E7C-3692-9041-B54F-B88351DC6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31606-7735-D342-872A-F43CE6161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6C6C1-7201-1A48-9394-6A992C33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3/18/20</a:t>
            </a:fld>
            <a:endParaRPr lang="en-H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93E6A-6A46-A248-9DF6-D692E16B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977E2-95AA-6340-B8FC-3531C083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238853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BE5C-4AF2-9945-B8FC-78079BC6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B818C-0DE0-8E41-B5C0-8FD43964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3/18/20</a:t>
            </a:fld>
            <a:endParaRPr lang="en-H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B4320-9CF1-3941-BDB1-82925206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BAB18-E5A6-0C4A-B374-8D905ADB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205418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26792-BEA5-FB4B-844D-24C4AD51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3/18/20</a:t>
            </a:fld>
            <a:endParaRPr lang="en-H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08B92-9E9A-B942-969D-0657BDAC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66C6E-938D-0C4C-97C9-1DCF1228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122916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331E-E044-2145-BA70-62B971D3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5899-715F-2644-BA8B-69FD45FCB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16F4C-E91E-FA47-9176-A7DC0599D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C5CB0-2D58-B34F-8CFF-4AF81361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3/18/20</a:t>
            </a:fld>
            <a:endParaRPr lang="en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8DF99-79AB-CE40-BA37-2724BB71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D8C9-9C46-DA4E-98FD-77F94AA9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239304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5D6E-594F-4444-92C4-E5FAC741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1C7FC-E9FA-4047-AB7C-7161EA62A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69C8C-DE77-984E-B62F-C88826010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6229-D262-F549-981C-27FC2E89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3/18/20</a:t>
            </a:fld>
            <a:endParaRPr lang="en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2FDD2-F07C-D44E-986D-62A29FF0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A8C38-DB68-6640-A515-7B6DE47A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309454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04A0F-0AD1-D846-8482-B4ECB771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ABB85-428E-AB46-A4D0-8291DC11E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FDC60-AB69-BE40-81A4-10F66CC0C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964C-85C6-4B4F-8A56-8728B225A710}" type="datetimeFigureOut">
              <a:rPr lang="en-HN" smtClean="0"/>
              <a:t>3/18/20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E84C-9D75-DF41-936D-E76E535B5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BE2A-2B99-6D4E-A6BF-7A98E3A9F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327355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70636"/>
            </a:gs>
            <a:gs pos="100000">
              <a:srgbClr val="FA004E"/>
            </a:gs>
          </a:gsLst>
          <a:lin ang="10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07556-F27B-B74C-B675-773842F55CEB}"/>
              </a:ext>
            </a:extLst>
          </p:cNvPr>
          <p:cNvSpPr txBox="1"/>
          <p:nvPr/>
        </p:nvSpPr>
        <p:spPr>
          <a:xfrm>
            <a:off x="4361390" y="2664179"/>
            <a:ext cx="3469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N" sz="6000" dirty="0">
                <a:solidFill>
                  <a:schemeClr val="bg1"/>
                </a:solidFill>
                <a:latin typeface="Quicksand Medium" pitchFamily="2" charset="77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09545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70636"/>
            </a:gs>
            <a:gs pos="100000">
              <a:srgbClr val="FA004E"/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07556-F27B-B74C-B675-773842F55CEB}"/>
              </a:ext>
            </a:extLst>
          </p:cNvPr>
          <p:cNvSpPr txBox="1"/>
          <p:nvPr/>
        </p:nvSpPr>
        <p:spPr>
          <a:xfrm>
            <a:off x="545746" y="474133"/>
            <a:ext cx="3469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N" sz="6000" dirty="0">
                <a:solidFill>
                  <a:schemeClr val="bg1"/>
                </a:solidFill>
                <a:latin typeface="Quicksand Medium" pitchFamily="2" charset="77"/>
              </a:rPr>
              <a:t>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B421C-B65D-5D41-BEF0-6CCD66AF4DBD}"/>
              </a:ext>
            </a:extLst>
          </p:cNvPr>
          <p:cNvSpPr txBox="1"/>
          <p:nvPr/>
        </p:nvSpPr>
        <p:spPr>
          <a:xfrm>
            <a:off x="1806222" y="2521059"/>
            <a:ext cx="90303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Son estructuras de datos mucho más genéricas que las clases abstractas. </a:t>
            </a:r>
          </a:p>
          <a:p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Se utilizan para simular herencia múltiple en Java</a:t>
            </a:r>
          </a:p>
          <a:p>
            <a:endParaRPr lang="es-ES_tradnl" sz="2800" dirty="0">
              <a:solidFill>
                <a:schemeClr val="bg1"/>
              </a:solidFill>
              <a:latin typeface="Quire Sans Pro Light" panose="020F0302020204030204" pitchFamily="34" charset="0"/>
              <a:cs typeface="Quire Sans Pro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7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70636"/>
            </a:gs>
            <a:gs pos="100000">
              <a:srgbClr val="FA004E"/>
            </a:gs>
          </a:gsLst>
          <a:lin ang="10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07556-F27B-B74C-B675-773842F55CEB}"/>
              </a:ext>
            </a:extLst>
          </p:cNvPr>
          <p:cNvSpPr txBox="1"/>
          <p:nvPr/>
        </p:nvSpPr>
        <p:spPr>
          <a:xfrm>
            <a:off x="469139" y="270934"/>
            <a:ext cx="5626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N" sz="6000" dirty="0">
                <a:solidFill>
                  <a:schemeClr val="bg1"/>
                </a:solidFill>
                <a:latin typeface="Quicksand Medium" pitchFamily="2" charset="77"/>
              </a:rPr>
              <a:t>Características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518E1-725E-3343-BFA6-EC55B7B8276D}"/>
              </a:ext>
            </a:extLst>
          </p:cNvPr>
          <p:cNvSpPr txBox="1"/>
          <p:nvPr/>
        </p:nvSpPr>
        <p:spPr>
          <a:xfrm>
            <a:off x="1682044" y="1489796"/>
            <a:ext cx="90303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Características: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Se utiliza la palabra reservada interface en vez de </a:t>
            </a:r>
            <a:r>
              <a:rPr lang="es-ES_tradnl" sz="2800" dirty="0" err="1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class</a:t>
            </a:r>
            <a:endParaRPr lang="es-ES_tradnl" sz="2800" dirty="0">
              <a:solidFill>
                <a:schemeClr val="bg1"/>
              </a:solidFill>
              <a:latin typeface="Quire Sans Pro Light" panose="020F0302020204030204" pitchFamily="34" charset="0"/>
              <a:cs typeface="Quire Sans Pro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No se puede instanciar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No tiene constructor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Todos sus métodos son públicos y abstractos por defecto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Todos sus atributos son </a:t>
            </a:r>
            <a:r>
              <a:rPr lang="es-ES_tradnl" sz="2800" dirty="0" err="1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public</a:t>
            </a: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 </a:t>
            </a:r>
            <a:r>
              <a:rPr lang="es-ES_tradnl" sz="2800" dirty="0" err="1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static</a:t>
            </a: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 final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Se puede heredar de una o varias interfaces desde una clase utilizando </a:t>
            </a:r>
            <a:r>
              <a:rPr lang="es-ES_tradnl" sz="2800" dirty="0" err="1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implements</a:t>
            </a:r>
            <a:endParaRPr lang="es-ES_tradnl" sz="2800" dirty="0">
              <a:solidFill>
                <a:schemeClr val="bg1"/>
              </a:solidFill>
              <a:latin typeface="Quire Sans Pro Light" panose="020F0302020204030204" pitchFamily="34" charset="0"/>
              <a:cs typeface="Quire Sans Pro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Para aplicar herencia entre interfaces se utiliza </a:t>
            </a:r>
            <a:r>
              <a:rPr lang="es-ES_tradnl" sz="2800" dirty="0" err="1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extends</a:t>
            </a:r>
            <a:endParaRPr lang="es-ES_tradnl" sz="2800" dirty="0">
              <a:solidFill>
                <a:schemeClr val="bg1"/>
              </a:solidFill>
              <a:latin typeface="Quire Sans Pro Light" panose="020F0302020204030204" pitchFamily="34" charset="0"/>
              <a:cs typeface="Quire Sans Pro Light" panose="020F0302020204030204" pitchFamily="34" charset="0"/>
            </a:endParaRPr>
          </a:p>
          <a:p>
            <a:endParaRPr lang="es-ES_tradnl" sz="2800" dirty="0">
              <a:solidFill>
                <a:schemeClr val="bg1"/>
              </a:solidFill>
              <a:latin typeface="Quire Sans Pro Light" panose="020F0302020204030204" pitchFamily="34" charset="0"/>
              <a:cs typeface="Quire Sans Pro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3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70636"/>
            </a:gs>
            <a:gs pos="100000">
              <a:srgbClr val="FA004E"/>
            </a:gs>
          </a:gsLst>
          <a:lin ang="10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07556-F27B-B74C-B675-773842F55CEB}"/>
              </a:ext>
            </a:extLst>
          </p:cNvPr>
          <p:cNvSpPr txBox="1"/>
          <p:nvPr/>
        </p:nvSpPr>
        <p:spPr>
          <a:xfrm>
            <a:off x="469139" y="270934"/>
            <a:ext cx="49872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N" sz="6000" dirty="0">
                <a:solidFill>
                  <a:schemeClr val="bg1"/>
                </a:solidFill>
                <a:latin typeface="Quicksand Medium" pitchFamily="2" charset="77"/>
              </a:rPr>
              <a:t>Polimorfismo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518E1-725E-3343-BFA6-EC55B7B8276D}"/>
              </a:ext>
            </a:extLst>
          </p:cNvPr>
          <p:cNvSpPr txBox="1"/>
          <p:nvPr/>
        </p:nvSpPr>
        <p:spPr>
          <a:xfrm>
            <a:off x="1761066" y="1670418"/>
            <a:ext cx="90303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Poli = Muchas</a:t>
            </a:r>
          </a:p>
          <a:p>
            <a:r>
              <a:rPr lang="es-ES_tradnl" sz="2800" dirty="0" err="1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Morfismo</a:t>
            </a: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 = Formas</a:t>
            </a:r>
          </a:p>
          <a:p>
            <a:endParaRPr lang="es-ES_tradnl" sz="2800" dirty="0">
              <a:solidFill>
                <a:schemeClr val="bg1"/>
              </a:solidFill>
              <a:latin typeface="Quire Sans Pro Light" panose="020F0302020204030204" pitchFamily="34" charset="0"/>
              <a:cs typeface="Quire Sans Pro Light" panose="020F0302020204030204" pitchFamily="34" charset="0"/>
            </a:endParaRPr>
          </a:p>
          <a:p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Característica de la POO que permite hacer referencia a diferentes funcionalidades con la misma sintaxis pero con un comportamiento diferente.</a:t>
            </a:r>
          </a:p>
          <a:p>
            <a:endParaRPr lang="es-ES_tradnl" sz="2800" dirty="0">
              <a:solidFill>
                <a:schemeClr val="bg1"/>
              </a:solidFill>
              <a:latin typeface="Quire Sans Pro Light" panose="020F0302020204030204" pitchFamily="34" charset="0"/>
              <a:cs typeface="Quire Sans Pro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70636"/>
            </a:gs>
            <a:gs pos="100000">
              <a:srgbClr val="FA004E"/>
            </a:gs>
          </a:gsLst>
          <a:lin ang="10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07556-F27B-B74C-B675-773842F55CEB}"/>
              </a:ext>
            </a:extLst>
          </p:cNvPr>
          <p:cNvSpPr txBox="1"/>
          <p:nvPr/>
        </p:nvSpPr>
        <p:spPr>
          <a:xfrm>
            <a:off x="1919132" y="2770697"/>
            <a:ext cx="8557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N" sz="6000" dirty="0">
                <a:solidFill>
                  <a:schemeClr val="bg1"/>
                </a:solidFill>
                <a:latin typeface="Quicksand Medium" pitchFamily="2" charset="77"/>
              </a:rPr>
              <a:t>¿Videojuegos en Java?</a:t>
            </a:r>
          </a:p>
        </p:txBody>
      </p:sp>
    </p:spTree>
    <p:extLst>
      <p:ext uri="{BB962C8B-B14F-4D97-AF65-F5344CB8AC3E}">
        <p14:creationId xmlns:p14="http://schemas.microsoft.com/office/powerpoint/2010/main" val="371372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70636"/>
            </a:gs>
            <a:gs pos="100000">
              <a:srgbClr val="FA004E"/>
            </a:gs>
          </a:gsLst>
          <a:lin ang="10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07556-F27B-B74C-B675-773842F55CEB}"/>
              </a:ext>
            </a:extLst>
          </p:cNvPr>
          <p:cNvSpPr txBox="1"/>
          <p:nvPr/>
        </p:nvSpPr>
        <p:spPr>
          <a:xfrm>
            <a:off x="3392569" y="316408"/>
            <a:ext cx="4977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N" sz="5400" dirty="0">
                <a:solidFill>
                  <a:schemeClr val="bg1"/>
                </a:solidFill>
                <a:latin typeface="Quicksand Medium" pitchFamily="2" charset="77"/>
              </a:rPr>
              <a:t>Ciclo de Juego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B88D36-21E2-F945-A2E5-514811477C90}"/>
              </a:ext>
            </a:extLst>
          </p:cNvPr>
          <p:cNvSpPr/>
          <p:nvPr/>
        </p:nvSpPr>
        <p:spPr>
          <a:xfrm>
            <a:off x="3179800" y="1521987"/>
            <a:ext cx="3865945" cy="1015663"/>
          </a:xfrm>
          <a:prstGeom prst="rect">
            <a:avLst/>
          </a:prstGeom>
          <a:solidFill>
            <a:srgbClr val="670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Inicializar componentes, variables, objetos, cargar imágenes, </a:t>
            </a:r>
            <a:r>
              <a:rPr lang="es-ES_tradnl" sz="2000" dirty="0" err="1"/>
              <a:t>etc</a:t>
            </a:r>
            <a:endParaRPr lang="es-ES_tradnl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4043A4-5121-974C-A517-6B44E553142B}"/>
              </a:ext>
            </a:extLst>
          </p:cNvPr>
          <p:cNvSpPr/>
          <p:nvPr/>
        </p:nvSpPr>
        <p:spPr>
          <a:xfrm>
            <a:off x="7081732" y="4042599"/>
            <a:ext cx="3865945" cy="1015663"/>
          </a:xfrm>
          <a:prstGeom prst="rect">
            <a:avLst/>
          </a:prstGeom>
          <a:solidFill>
            <a:srgbClr val="670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Actualizar coordenadas, estados, lógica de juego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EFBF016B-9A35-FA4C-A299-4EC915E2BCB9}"/>
              </a:ext>
            </a:extLst>
          </p:cNvPr>
          <p:cNvSpPr/>
          <p:nvPr/>
        </p:nvSpPr>
        <p:spPr>
          <a:xfrm>
            <a:off x="3883048" y="2924677"/>
            <a:ext cx="2454442" cy="1363579"/>
          </a:xfrm>
          <a:prstGeom prst="diamond">
            <a:avLst/>
          </a:prstGeom>
          <a:solidFill>
            <a:srgbClr val="670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¿Jugando?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28B8-B54E-CD4E-B45B-3FF22C2798D3}"/>
              </a:ext>
            </a:extLst>
          </p:cNvPr>
          <p:cNvSpPr/>
          <p:nvPr/>
        </p:nvSpPr>
        <p:spPr>
          <a:xfrm>
            <a:off x="7081732" y="5376084"/>
            <a:ext cx="3865945" cy="1015663"/>
          </a:xfrm>
          <a:prstGeom prst="rect">
            <a:avLst/>
          </a:prstGeom>
          <a:solidFill>
            <a:srgbClr val="670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/>
              <a:t>Pintar estado actual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75AA3A5-55D7-CD4C-A26D-983C96B88584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6337490" y="3606467"/>
            <a:ext cx="2677215" cy="436132"/>
          </a:xfrm>
          <a:prstGeom prst="bentConnector2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F6F76FC-7A41-784D-9730-C57D2D6A01CE}"/>
              </a:ext>
            </a:extLst>
          </p:cNvPr>
          <p:cNvCxnSpPr>
            <a:cxnSpLocks/>
            <a:stCxn id="7" idx="1"/>
            <a:endCxn id="3" idx="1"/>
          </p:cNvCxnSpPr>
          <p:nvPr/>
        </p:nvCxnSpPr>
        <p:spPr>
          <a:xfrm rot="10800000">
            <a:off x="3883048" y="3606468"/>
            <a:ext cx="3198684" cy="2277449"/>
          </a:xfrm>
          <a:prstGeom prst="bentConnector3">
            <a:avLst>
              <a:gd name="adj1" fmla="val 107147"/>
            </a:avLst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2BF8AA-3B0A-DF4D-A6DE-2EEA14BC353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110269" y="2537650"/>
            <a:ext cx="2504" cy="3870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2AC5C8-2CAF-1B46-B411-F04A8A7B631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014705" y="5058262"/>
            <a:ext cx="0" cy="31782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9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140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Quicksand Medium</vt:lpstr>
      <vt:lpstr>Quire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VLADIMIR REYES MARIN</dc:creator>
  <cp:lastModifiedBy>ERICK VLADIMIR REYES MARIN</cp:lastModifiedBy>
  <cp:revision>6</cp:revision>
  <dcterms:created xsi:type="dcterms:W3CDTF">2020-03-16T19:11:23Z</dcterms:created>
  <dcterms:modified xsi:type="dcterms:W3CDTF">2020-03-18T23:29:26Z</dcterms:modified>
</cp:coreProperties>
</file>