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Titillium Web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itilliumWe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itilliumWeb-italic.fntdata"/><Relationship Id="rId14" Type="http://schemas.openxmlformats.org/officeDocument/2006/relationships/font" Target="fonts/TitilliumWeb-bold.fntdata"/><Relationship Id="rId16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e523dc8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e523dc8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fb51d07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fb51d07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b51d0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b51d0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fb51d07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fb51d07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fb51d07e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fb51d07e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e5ff495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e5ff495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 amt="16000"/>
          </a:blip>
          <a:stretch>
            <a:fillRect/>
          </a:stretch>
        </p:blipFill>
        <p:spPr>
          <a:xfrm rot="672368">
            <a:off x="-3145058" y="-836517"/>
            <a:ext cx="16895789" cy="704803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  <a:defRPr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">
            <a:alphaModFix amt="52999"/>
          </a:blip>
          <a:stretch>
            <a:fillRect/>
          </a:stretch>
        </p:blipFill>
        <p:spPr>
          <a:xfrm>
            <a:off x="0" y="4749907"/>
            <a:ext cx="1474370" cy="39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3">
            <a:alphaModFix amt="52999"/>
          </a:blip>
          <a:stretch>
            <a:fillRect/>
          </a:stretch>
        </p:blipFill>
        <p:spPr>
          <a:xfrm>
            <a:off x="8030075" y="84399"/>
            <a:ext cx="991073" cy="148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homomorphicencryption.org/wp-content/uploads/2018/11/HomomorphicEncryptionStandardv1.1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Systems</a:t>
            </a:r>
            <a:r>
              <a:rPr lang="en"/>
              <a:t> Team Update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374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1/26/2024</a:t>
            </a:r>
            <a:endParaRPr sz="2000"/>
          </a:p>
        </p:txBody>
      </p:sp>
      <p:sp>
        <p:nvSpPr>
          <p:cNvPr id="59" name="Google Shape;59;p13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758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Parker McLeod and Cory Brynds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Overview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7575" y="1164775"/>
            <a:ext cx="852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Project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Met with Asmita to discuss project implementation specifics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Implemented 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performance metrics per 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fundamental operation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■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Cache-References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■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Cache-Misses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■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Branches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■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Branch-Misses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Integrated LWE Estimator tool into profiling toolkit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Conferences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Submitted CryptOracle paper to YArch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○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Submitted application to UCF Student Scholar Symposium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Presenting: CryptOracle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00" y="1077225"/>
            <a:ext cx="31850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775" y="1077225"/>
            <a:ext cx="320610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 Security Standard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25" y="1156463"/>
            <a:ext cx="5387550" cy="32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5750" y="4813350"/>
            <a:ext cx="48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Source: </a:t>
            </a:r>
            <a:r>
              <a:rPr lang="en" sz="1200" u="sng">
                <a:solidFill>
                  <a:schemeClr val="hlink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Homomorphic Encryption Standard</a:t>
            </a:r>
            <a:endParaRPr sz="12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4817025" y="1166825"/>
            <a:ext cx="2448900" cy="32361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714575" y="445025"/>
            <a:ext cx="265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Running time (in bits) for LWE attacks</a:t>
            </a:r>
            <a:endParaRPr sz="1800">
              <a:solidFill>
                <a:srgbClr val="CC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Estimation with LWE Estimator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Ciphertext ring dimension 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Ciphertext modulus size (Q)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distribution (Xe)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Secret key distribution (Xs)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operations required to break encryption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50" y="1530950"/>
            <a:ext cx="4649699" cy="18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/>
          <p:nvPr/>
        </p:nvSpPr>
        <p:spPr>
          <a:xfrm>
            <a:off x="4040850" y="2110050"/>
            <a:ext cx="4649700" cy="3447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235550" y="1150438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Standard CKKS settings held </a:t>
            </a:r>
            <a:r>
              <a:rPr lang="en">
                <a:solidFill>
                  <a:srgbClr val="CC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constant</a:t>
            </a:r>
            <a:r>
              <a:rPr lang="en">
                <a:solidFill>
                  <a:srgbClr val="CC0000"/>
                </a:solidFill>
                <a:latin typeface="Titillium Web"/>
                <a:ea typeface="Titillium Web"/>
                <a:cs typeface="Titillium Web"/>
                <a:sym typeface="Titillium Web"/>
              </a:rPr>
              <a:t> during all runs</a:t>
            </a:r>
            <a:endParaRPr>
              <a:solidFill>
                <a:srgbClr val="CC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Current Terminal Output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67045" l="0" r="31478" t="0"/>
          <a:stretch/>
        </p:blipFill>
        <p:spPr>
          <a:xfrm>
            <a:off x="311700" y="1308687"/>
            <a:ext cx="2577551" cy="25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32958" l="0" r="31478" t="32951"/>
          <a:stretch/>
        </p:blipFill>
        <p:spPr>
          <a:xfrm>
            <a:off x="3089425" y="1308687"/>
            <a:ext cx="2491739" cy="25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31478" t="67044"/>
          <a:stretch/>
        </p:blipFill>
        <p:spPr>
          <a:xfrm>
            <a:off x="6028275" y="1197700"/>
            <a:ext cx="2804025" cy="274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for the Systems Team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7821000" y="0"/>
            <a:ext cx="1323000" cy="461700"/>
          </a:xfrm>
          <a:prstGeom prst="rect">
            <a:avLst/>
          </a:prstGeom>
          <a:solidFill>
            <a:srgbClr val="C5C5C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83800" y="1232350"/>
            <a:ext cx="8448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Next Steps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Parse Valgrind for memory usage per fundamental operation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Collect Bandwidth Utilization/E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nvironment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(cpu, memory, cache) information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</a:t>
            </a: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rithmetic intensity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Collect initial data with varied parameters and build settings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Share profiling data with Rex and an API diagram overview (and access to more processing power / varied CPUs)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Near future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 a neural network based on the profiling data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</a:pPr>
            <a:r>
              <a:rPr lang="en"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Setup encrypted workloads to compare neural network results</a:t>
            </a:r>
            <a:endParaRPr sz="18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5625" y="3111611"/>
            <a:ext cx="1323000" cy="744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