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3" r:id="rId6"/>
    <p:sldId id="265" r:id="rId7"/>
    <p:sldId id="260" r:id="rId8"/>
    <p:sldId id="266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79437"/>
  </p:normalViewPr>
  <p:slideViewPr>
    <p:cSldViewPr snapToGrid="0">
      <p:cViewPr varScale="1">
        <p:scale>
          <a:sx n="94" d="100"/>
          <a:sy n="94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2FC62-3B3C-F24B-86B0-41B6C6C8BC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CAF7-4265-9142-B323-2CB7FF6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/>
              <a:t>But</a:t>
            </a:r>
            <a:r>
              <a:rPr lang="zh-CN" altLang="en-US" sz="1400" dirty="0"/>
              <a:t> </a:t>
            </a:r>
            <a:r>
              <a:rPr lang="en-US" altLang="zh-CN" sz="1400" dirty="0"/>
              <a:t>it</a:t>
            </a:r>
            <a:r>
              <a:rPr lang="zh-CN" altLang="en-US" sz="1400" dirty="0"/>
              <a:t> </a:t>
            </a:r>
            <a:r>
              <a:rPr lang="en-US" altLang="zh-CN" sz="1400" dirty="0"/>
              <a:t>do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direct</a:t>
            </a:r>
            <a:r>
              <a:rPr lang="zh-CN" altLang="en-US" sz="1400" dirty="0"/>
              <a:t> </a:t>
            </a:r>
            <a:r>
              <a:rPr lang="en-US" altLang="zh-CN" sz="1400" dirty="0"/>
              <a:t>translate</a:t>
            </a:r>
            <a:r>
              <a:rPr lang="zh-CN" altLang="en-US" sz="1400" dirty="0"/>
              <a:t> </a:t>
            </a:r>
            <a:r>
              <a:rPr lang="en-US" altLang="zh-CN" sz="1400" dirty="0"/>
              <a:t>HDL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 err="1"/>
              <a:t>systemC</a:t>
            </a:r>
            <a:r>
              <a:rPr lang="zh-CN" altLang="en-US" sz="1400" dirty="0"/>
              <a:t> </a:t>
            </a:r>
            <a:r>
              <a:rPr lang="en-US" altLang="zh-CN" sz="1400" dirty="0"/>
              <a:t>or</a:t>
            </a:r>
            <a:r>
              <a:rPr lang="zh-CN" altLang="en-US" sz="1400" dirty="0"/>
              <a:t> </a:t>
            </a:r>
            <a:r>
              <a:rPr lang="en-US" altLang="zh-CN" sz="1400" dirty="0"/>
              <a:t>C++,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HDL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turned wrapped inside a C++/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SystemC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This module can be instantiated and tested by a C++ or </a:t>
            </a:r>
            <a:r>
              <a:rPr lang="en-US" sz="1400" dirty="0" err="1">
                <a:solidFill>
                  <a:srgbClr val="333333"/>
                </a:solidFill>
                <a:latin typeface="Source Sans Pro" panose="020B0503030403020204" pitchFamily="34" charset="0"/>
              </a:rPr>
              <a:t>SystemC</a:t>
            </a:r>
            <a:r>
              <a:rPr lang="en-US" sz="1400" dirty="0">
                <a:solidFill>
                  <a:srgbClr val="333333"/>
                </a:solidFill>
                <a:latin typeface="Source Sans Pro" panose="020B0503030403020204" pitchFamily="34" charset="0"/>
              </a:rPr>
              <a:t> test code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3CAF7-4265-9142-B323-2CB7FF60B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2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Performance -&gt; </a:t>
            </a:r>
            <a:r>
              <a:rPr lang="en-US" dirty="0"/>
              <a:t>making it ideal for large or complex designs</a:t>
            </a:r>
            <a:endParaRPr lang="en-US" sz="12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closed-source Verilog simulators (e.g.,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Aldec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Riviera-Pro, Cadence Incisive/NC-Verilog, Mentor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ModelSim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/Questa, Synopsys VCS, VTOC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Open source and free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Open-source and performance make it become widely used in the industry </a:t>
            </a:r>
            <a:endParaRPr lang="en-US" altLang="zh-CN" sz="1200" dirty="0"/>
          </a:p>
          <a:p>
            <a:r>
              <a:rPr lang="en-US" dirty="0"/>
              <a:t>includes powerful linting and static analysis capabilities that help catch design issues early in the development cycle</a:t>
            </a:r>
          </a:p>
          <a:p>
            <a:r>
              <a:rPr lang="en-US" dirty="0"/>
              <a:t>In fact, it will not accept most non-synthesizable code,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tt</a:t>
            </a:r>
            <a:r>
              <a:rPr lang="en-US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  <a:t> will force you to write better code for synthesis, then you will have fewer problems in the development process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3CAF7-4265-9142-B323-2CB7FF60B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7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Ninja used to compile </a:t>
            </a:r>
            <a:r>
              <a:rPr lang="en-US" dirty="0" err="1"/>
              <a:t>SystemC</a:t>
            </a:r>
            <a:r>
              <a:rPr lang="en-US" dirty="0"/>
              <a:t> </a:t>
            </a:r>
            <a:r>
              <a:rPr lang="en-US" dirty="0" err="1"/>
              <a:t>scatch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Homebrew used to compile </a:t>
            </a:r>
            <a:r>
              <a:rPr lang="en-US" dirty="0" err="1"/>
              <a:t>GTKwave</a:t>
            </a:r>
            <a:endParaRPr lang="en-US" dirty="0"/>
          </a:p>
          <a:p>
            <a:r>
              <a:rPr lang="en-US" dirty="0"/>
              <a:t>Bison </a:t>
            </a:r>
            <a:r>
              <a:rPr lang="en-US" b="0" i="0" dirty="0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is a parser generator that is needed to parse Verilog files by </a:t>
            </a:r>
            <a:r>
              <a:rPr lang="en-US" b="0" i="0" dirty="0" err="1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Verilator</a:t>
            </a:r>
            <a:br>
              <a:rPr lang="en-US" b="0" i="0" dirty="0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</a:br>
            <a:r>
              <a:rPr lang="en-US" dirty="0"/>
              <a:t>flex</a:t>
            </a:r>
            <a:r>
              <a:rPr lang="en-US" b="0" i="0" dirty="0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 is a lexical analyzer generator which is also needed by </a:t>
            </a:r>
            <a:r>
              <a:rPr lang="en-US" b="0" i="0" dirty="0" err="1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Verilator</a:t>
            </a:r>
            <a:endParaRPr lang="en-US" b="0" i="0" dirty="0">
              <a:solidFill>
                <a:srgbClr val="AFB0B1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 err="1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SystemC</a:t>
            </a:r>
            <a:r>
              <a:rPr lang="en-US" b="0" i="0" dirty="0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 is used for hardware system-level modeling</a:t>
            </a:r>
          </a:p>
          <a:p>
            <a:r>
              <a:rPr lang="en-US" b="0" i="0" dirty="0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Test </a:t>
            </a:r>
            <a:r>
              <a:rPr lang="en-US" b="0" i="0" dirty="0" err="1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benchs</a:t>
            </a:r>
            <a:r>
              <a:rPr lang="en-US" b="0" i="0" dirty="0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 are written in C++ using </a:t>
            </a:r>
            <a:r>
              <a:rPr lang="en-US" b="0" i="0" dirty="0" err="1">
                <a:solidFill>
                  <a:srgbClr val="AFB0B1"/>
                </a:solidFill>
                <a:effectLst/>
                <a:latin typeface="Source Sans Pro" panose="020B0503030403020204" pitchFamily="34" charset="0"/>
              </a:rPr>
              <a:t>SystemC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3CAF7-4265-9142-B323-2CB7FF60B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3CAF7-4265-9142-B323-2CB7FF60B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-Wall: enables all warning messages</a:t>
            </a:r>
          </a:p>
          <a:p>
            <a:pPr lvl="1"/>
            <a:r>
              <a:rPr lang="en-US" dirty="0"/>
              <a:t>--trace: enables tracing support, which allows the simulation to record waveform data</a:t>
            </a:r>
          </a:p>
          <a:p>
            <a:pPr lvl="1"/>
            <a:r>
              <a:rPr lang="en-US" dirty="0"/>
              <a:t>--cc </a:t>
            </a:r>
            <a:r>
              <a:rPr lang="en-US" dirty="0" err="1"/>
              <a:t>demo.v</a:t>
            </a:r>
            <a:r>
              <a:rPr lang="en-US" dirty="0"/>
              <a:t>: convert the Verilog file </a:t>
            </a:r>
            <a:r>
              <a:rPr lang="en-US" dirty="0" err="1"/>
              <a:t>demo.v</a:t>
            </a:r>
            <a:r>
              <a:rPr lang="en-US" dirty="0"/>
              <a:t> into a C++ model</a:t>
            </a:r>
          </a:p>
          <a:p>
            <a:pPr lvl="1"/>
            <a:r>
              <a:rPr lang="en-US" dirty="0"/>
              <a:t>--exe </a:t>
            </a:r>
            <a:r>
              <a:rPr lang="en-US" dirty="0" err="1"/>
              <a:t>tbDemo.cpp</a:t>
            </a:r>
            <a:r>
              <a:rPr lang="en-US" dirty="0"/>
              <a:t>: compile the C++ test bench file </a:t>
            </a:r>
            <a:r>
              <a:rPr lang="en-US" dirty="0" err="1"/>
              <a:t>tbDemo.cpp</a:t>
            </a:r>
            <a:r>
              <a:rPr lang="en-US" dirty="0"/>
              <a:t> along with the generated model</a:t>
            </a:r>
          </a:p>
          <a:p>
            <a:pPr lvl="1"/>
            <a:r>
              <a:rPr lang="en-US" dirty="0"/>
              <a:t>-GWORDSIZE: change parameter in the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-j allows multiple jobs to run simultaneously,</a:t>
            </a:r>
          </a:p>
          <a:p>
            <a:pPr lvl="1"/>
            <a:r>
              <a:rPr lang="en-US" dirty="0"/>
              <a:t>-C option tells Make to change into the directory </a:t>
            </a:r>
            <a:r>
              <a:rPr lang="en-US" dirty="0" err="1"/>
              <a:t>obj_dir</a:t>
            </a:r>
            <a:r>
              <a:rPr lang="en-US" dirty="0"/>
              <a:t> before executing</a:t>
            </a:r>
          </a:p>
          <a:p>
            <a:pPr lvl="1"/>
            <a:r>
              <a:rPr lang="en-US" dirty="0"/>
              <a:t>-f </a:t>
            </a:r>
            <a:r>
              <a:rPr lang="en-US" dirty="0" err="1"/>
              <a:t>Vdemo.mk</a:t>
            </a:r>
            <a:r>
              <a:rPr lang="en-US" dirty="0"/>
              <a:t> directs Make to use the file </a:t>
            </a:r>
            <a:r>
              <a:rPr lang="en-US" dirty="0" err="1"/>
              <a:t>Vdemo.mk</a:t>
            </a:r>
            <a:r>
              <a:rPr lang="en-US" dirty="0"/>
              <a:t> as the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 err="1"/>
              <a:t>Vdemo</a:t>
            </a:r>
            <a:r>
              <a:rPr lang="en-US" dirty="0"/>
              <a:t> target specified in the </a:t>
            </a:r>
            <a:r>
              <a:rPr lang="en-US" dirty="0" err="1"/>
              <a:t>makefile</a:t>
            </a:r>
            <a:r>
              <a:rPr lang="en-US"/>
              <a:t> that you want to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3CAF7-4265-9142-B323-2CB7FF60B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Signed values do not </a:t>
            </a:r>
            <a:r>
              <a:rPr lang="en-US" dirty="0" err="1"/>
              <a:t>func</a:t>
            </a:r>
            <a:r>
              <a:rPr lang="en-US" dirty="0"/>
              <a:t> properly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3CAF7-4265-9142-B323-2CB7FF60B7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1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CD18-F1AC-0B65-90DA-09A808749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51C8B-957B-62E3-AB2A-56953F229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EECC-D0D3-53EB-A372-2BC9F383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CFF9-0522-EB03-D118-79934E3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6C6E1-135D-2E7C-1A18-D5E635B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C3C7-A3BA-B7E9-5BEE-59278E18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3CAFF-3BE4-90E9-CFC8-C5568217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E351-AFC5-EA90-0ABC-F9A209E8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1019-B589-1A4A-9647-D538DDF2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461F-ED0C-8937-2799-2F38DD29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38135-B6C7-DF33-360D-94521B9CC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6BDC-2701-43AC-7A69-A08D6051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45AD-5A3F-6587-2E6E-C72AB46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D59F-92E2-1EC4-48DE-48ED5777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281C-04E3-CB08-4A14-E16E7ECD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0B9F-F67D-EE28-D7A2-D8B78E30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4C4B-EC3D-443E-2747-547BAD6A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EF0E-DBA9-4C7C-825A-A745FCD7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3976-7EE1-E20A-C822-5FCBBA35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A15A-7DB9-E9AC-DA3B-B5A7CFF2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3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A409-8FBE-4F21-7A7E-3EEAF09F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2734-CFC6-B37B-15A9-8342205D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4212A-95BF-6C30-DDDF-DB36C297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1043-E343-2CF0-4570-F390FBC6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7482-7E33-F153-D9AB-EF67E3F0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88-6499-9E75-1A81-55251237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F127-8AAA-B7BD-2E7D-375E05F7A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FE723-718A-59B4-D2AF-C6D4C106E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907B4-3A31-9BBF-5A79-85492647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F30-6F83-3695-28F4-DFD71453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9DFE-E5AA-EE93-4483-09E9B1AF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0100-3B0C-8BCA-E03A-0A21EAEF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8E0DA-FBCD-A4E8-7932-F627232D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6425-3787-9DA3-A9BA-1ECE1BFC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46A67-6D1C-1A92-3F70-DBF3C3E76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0060-5A40-D0CC-C765-978BA087B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F74E2-A591-5E05-D290-A127B93B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284B4-8ACF-4890-15F0-CC9FC459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0F2A8-A4E6-22CB-276C-18022483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6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FDAA-DDE4-EBA8-E81D-EFC1559D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36607-A3D1-5B48-105E-D4C6225F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15512-6DB1-83D7-DD66-99A0583C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A872F-B09C-69E0-8A59-0FA11D1D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F57BC-CDBA-72FA-9B91-2140D6DC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8A46B-DCAD-0202-29C4-C90C9C8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DFAAC-5238-0FD3-C9CB-2973AD92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6964-713B-F788-8624-ED2874F4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5B31-322B-38C9-2629-DC38FE8C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41F12-0163-4AD0-566F-1112D791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A33DE-BE53-E48B-9503-FCF0C3AF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8081C-1316-D543-907D-1A9BA4E0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6E698-DA43-94E3-2E67-4DDA4F1D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115D-B134-79C3-7E74-5917E20F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5DC5C-90E0-AEFA-9803-317FEC71B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B786D-45D8-FEF1-86AE-4E96229B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E4420-E5A8-BBA4-9691-752B6599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DC4A6-1F72-B59F-3F6F-716CB71D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20DDD-6665-AA90-F8F0-9D602AFE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D1254-EA74-15CD-0C6B-3820A501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9BAA-324B-ED1A-D83D-8ED84F098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693B-68B1-FBE0-B40F-93224D95F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D91C5-54D6-9B4C-AF7E-958F26B9CF07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7479-1700-ACF3-1CF3-DD4CAAE41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2458-5EBA-555B-E88E-B770043B4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77D3F-12FC-2649-AE20-8057B0D3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VYv4MZmKR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41B1-9B73-FE7E-80B8-47FD00C84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verilator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FDD8E-3CE6-A0ED-9F1A-BE58FF1B5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0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6522-7D6A-25A0-C25B-42744119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problem(MacOS)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9D14-5A6B-0298-5D65-DFD55974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fatal error: '</a:t>
            </a:r>
            <a:r>
              <a:rPr lang="en-US" dirty="0" err="1"/>
              <a:t>Vsimulator.h</a:t>
            </a:r>
            <a:r>
              <a:rPr lang="en-US" dirty="0"/>
              <a:t>' file not found</a:t>
            </a:r>
          </a:p>
          <a:p>
            <a:pPr lvl="1"/>
            <a:r>
              <a:rPr lang="en-US" dirty="0"/>
              <a:t>Update the Xcode command line tool and Xcode</a:t>
            </a:r>
          </a:p>
          <a:p>
            <a:pPr lvl="1"/>
            <a:r>
              <a:rPr lang="en-US" dirty="0"/>
              <a:t>Check the newest version: </a:t>
            </a:r>
            <a:r>
              <a:rPr lang="en-US" dirty="0" err="1"/>
              <a:t>softwareupdate</a:t>
            </a:r>
            <a:r>
              <a:rPr lang="en-US" dirty="0"/>
              <a:t> --list</a:t>
            </a:r>
          </a:p>
          <a:p>
            <a:pPr lvl="1"/>
            <a:r>
              <a:rPr lang="en-US" dirty="0"/>
              <a:t>Install the newest version: </a:t>
            </a:r>
            <a:r>
              <a:rPr lang="en-US" dirty="0" err="1"/>
              <a:t>softwareupdate</a:t>
            </a:r>
            <a:r>
              <a:rPr lang="en-US" dirty="0"/>
              <a:t> --install -a</a:t>
            </a:r>
          </a:p>
          <a:p>
            <a:r>
              <a:rPr lang="en-US" dirty="0"/>
              <a:t>Unable to install system C</a:t>
            </a:r>
          </a:p>
          <a:p>
            <a:pPr lvl="1"/>
            <a:r>
              <a:rPr lang="en-US" dirty="0"/>
              <a:t>Update the ninja: brew upgrade ninja</a:t>
            </a:r>
          </a:p>
        </p:txBody>
      </p:sp>
    </p:spTree>
    <p:extLst>
      <p:ext uri="{BB962C8B-B14F-4D97-AF65-F5344CB8AC3E}">
        <p14:creationId xmlns:p14="http://schemas.microsoft.com/office/powerpoint/2010/main" val="248301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E4DD-2A59-FB5F-AD84-5D334DB7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7C30-CAC7-1F6E-758F-D95EE95A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Snyder, W. (n.d.). </a:t>
            </a:r>
            <a:r>
              <a:rPr lang="en-US" dirty="0" err="1"/>
              <a:t>Veripool</a:t>
            </a:r>
            <a:r>
              <a:rPr lang="en-US" dirty="0"/>
              <a:t>. https://</a:t>
            </a:r>
            <a:r>
              <a:rPr lang="en-US" dirty="0" err="1"/>
              <a:t>www.veripool.org</a:t>
            </a:r>
            <a:r>
              <a:rPr lang="en-US" dirty="0"/>
              <a:t>/</a:t>
            </a:r>
            <a:r>
              <a:rPr lang="en-US" dirty="0" err="1"/>
              <a:t>verilator</a:t>
            </a:r>
            <a:r>
              <a:rPr lang="en-US" dirty="0"/>
              <a:t>/</a:t>
            </a:r>
          </a:p>
          <a:p>
            <a:pPr marL="514350" indent="-514350">
              <a:buAutoNum type="arabicPeriod"/>
            </a:pPr>
            <a:r>
              <a:rPr lang="en-US" dirty="0" err="1"/>
              <a:t>Kremeris</a:t>
            </a:r>
            <a:r>
              <a:rPr lang="en-US" dirty="0"/>
              <a:t>, N. (2021, June 13). </a:t>
            </a:r>
            <a:r>
              <a:rPr lang="en-US" dirty="0" err="1"/>
              <a:t>Verilator</a:t>
            </a:r>
            <a:r>
              <a:rPr lang="en-US" dirty="0"/>
              <a:t> pt.1: Introduction. It’s Embedded! https://</a:t>
            </a:r>
            <a:r>
              <a:rPr lang="en-US" dirty="0" err="1"/>
              <a:t>itsembedded.com</a:t>
            </a:r>
            <a:r>
              <a:rPr lang="en-US" dirty="0"/>
              <a:t>/</a:t>
            </a:r>
            <a:r>
              <a:rPr lang="en-US" dirty="0" err="1"/>
              <a:t>dhd</a:t>
            </a:r>
            <a:r>
              <a:rPr lang="en-US" dirty="0"/>
              <a:t>/verilator_1/</a:t>
            </a:r>
          </a:p>
          <a:p>
            <a:pPr marL="514350" indent="-514350">
              <a:buAutoNum type="arabicPeriod"/>
            </a:pPr>
            <a:r>
              <a:rPr lang="en-US" dirty="0"/>
              <a:t>K0nze. (2024, January 30). Verilog Development on Apple Silicon Macs (M1/M2/M3) - A Step-by-Step guide to setting up </a:t>
            </a:r>
            <a:r>
              <a:rPr lang="en-US" dirty="0" err="1"/>
              <a:t>Verilator</a:t>
            </a:r>
            <a:r>
              <a:rPr lang="en-US" dirty="0"/>
              <a:t>, </a:t>
            </a:r>
            <a:r>
              <a:rPr lang="en-US" dirty="0" err="1"/>
              <a:t>SystemC</a:t>
            </a:r>
            <a:r>
              <a:rPr lang="en-US" dirty="0"/>
              <a:t> and </a:t>
            </a:r>
            <a:r>
              <a:rPr lang="en-US" dirty="0" err="1"/>
              <a:t>GTKWave</a:t>
            </a:r>
            <a:r>
              <a:rPr lang="en-US" dirty="0"/>
              <a:t> on MacOS. k0nze. https://k0nze.dev/posts/</a:t>
            </a:r>
            <a:r>
              <a:rPr lang="en-US" dirty="0" err="1"/>
              <a:t>verilog</a:t>
            </a:r>
            <a:r>
              <a:rPr lang="en-US" dirty="0"/>
              <a:t>-apple-silicon/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B7F8-A607-4B88-5403-31334BDC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Verilator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3472-EEEF-B820-8DF7-15774E3D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Compile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HDL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ource Sans Pro" panose="020B0503030403020204" pitchFamily="34" charset="0"/>
              </a:rPr>
              <a:t>into</a:t>
            </a:r>
            <a:r>
              <a:rPr lang="zh-CN" alt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ource Sans Pro" panose="020B050303040302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much faster optimized and optionally thread-partitioned model, which </a:t>
            </a:r>
            <a:r>
              <a:rPr lang="en-US" altLang="zh-CN" dirty="0"/>
              <a:t>is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wrapped inside a C++/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SystemC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module</a:t>
            </a:r>
          </a:p>
        </p:txBody>
      </p:sp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07499069-3953-485A-4ED2-68B4A1C0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47" y="4313060"/>
            <a:ext cx="2654300" cy="2073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1B4631-BAD4-C384-12B3-DD50693E51DB}"/>
              </a:ext>
            </a:extLst>
          </p:cNvPr>
          <p:cNvSpPr txBox="1"/>
          <p:nvPr/>
        </p:nvSpPr>
        <p:spPr>
          <a:xfrm>
            <a:off x="9790902" y="6386732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(Snyder, W. 2003)</a:t>
            </a:r>
          </a:p>
        </p:txBody>
      </p:sp>
    </p:spTree>
    <p:extLst>
      <p:ext uri="{BB962C8B-B14F-4D97-AF65-F5344CB8AC3E}">
        <p14:creationId xmlns:p14="http://schemas.microsoft.com/office/powerpoint/2010/main" val="959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8FC-0221-40B2-9C86-C4DA22E6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BACA-0228-22B4-F313-9159A94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612973"/>
            <a:ext cx="10515600" cy="4543277"/>
          </a:xfrm>
        </p:spPr>
        <p:txBody>
          <a:bodyPr>
            <a:normAutofit/>
          </a:bodyPr>
          <a:lstStyle/>
          <a:p>
            <a:r>
              <a:rPr lang="en-US" altLang="zh-CN" dirty="0"/>
              <a:t>Performance</a:t>
            </a:r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single</a:t>
            </a:r>
            <a:r>
              <a:rPr lang="zh-CN" altLang="en-US" sz="2400" dirty="0"/>
              <a:t> </a:t>
            </a:r>
            <a:r>
              <a:rPr lang="en-US" altLang="zh-CN" sz="2400" dirty="0"/>
              <a:t>thread</a:t>
            </a:r>
          </a:p>
          <a:p>
            <a:pPr marL="0" indent="0">
              <a:buNone/>
            </a:pPr>
            <a:r>
              <a:rPr lang="en-US" altLang="zh-CN" sz="2400" dirty="0"/>
              <a:t>over</a:t>
            </a:r>
            <a:r>
              <a:rPr lang="zh-CN" altLang="en-US" sz="2400" dirty="0"/>
              <a:t> </a:t>
            </a:r>
            <a:r>
              <a:rPr lang="en-US" altLang="zh-CN" sz="2400" dirty="0"/>
              <a:t>10x</a:t>
            </a:r>
            <a:r>
              <a:rPr lang="zh-CN" altLang="en-US" sz="2400" dirty="0"/>
              <a:t> </a:t>
            </a:r>
            <a:r>
              <a:rPr lang="en-US" altLang="zh-CN" sz="2400" dirty="0"/>
              <a:t>faster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standalone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SystemC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100 times faster than interpreted Verilog simulators such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iVerilog</a:t>
            </a:r>
            <a:endParaRPr lang="en-US" altLang="zh-CN" sz="2400" dirty="0"/>
          </a:p>
          <a:p>
            <a:r>
              <a:rPr lang="en-US" altLang="zh-CN" dirty="0"/>
              <a:t>Open-source</a:t>
            </a:r>
          </a:p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multithread</a:t>
            </a:r>
          </a:p>
          <a:p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systemC</a:t>
            </a:r>
            <a:endParaRPr lang="en-US" altLang="zh-CN" dirty="0"/>
          </a:p>
          <a:p>
            <a:r>
              <a:rPr lang="en-US" dirty="0"/>
              <a:t>Error Checking and Optimization</a:t>
            </a:r>
          </a:p>
        </p:txBody>
      </p:sp>
      <p:pic>
        <p:nvPicPr>
          <p:cNvPr id="5" name="Picture 4" descr="A group of logos on a black background&#10;&#10;AI-generated content may be incorrect.">
            <a:extLst>
              <a:ext uri="{FF2B5EF4-FFF2-40B4-BE49-F238E27FC236}">
                <a16:creationId xmlns:a16="http://schemas.microsoft.com/office/drawing/2014/main" id="{D5E2463C-E884-E88B-F7B8-10BE2A76B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28" y="3616250"/>
            <a:ext cx="5080000" cy="2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7D5ED-F5F4-CD01-003A-EEFDFE455FEC}"/>
              </a:ext>
            </a:extLst>
          </p:cNvPr>
          <p:cNvSpPr txBox="1"/>
          <p:nvPr/>
        </p:nvSpPr>
        <p:spPr>
          <a:xfrm>
            <a:off x="8303526" y="6308209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(Snyder, W. 2003)  (</a:t>
            </a:r>
            <a:r>
              <a:rPr lang="en-US" dirty="0" err="1"/>
              <a:t>Kremeris</a:t>
            </a:r>
            <a:r>
              <a:rPr lang="en-US" dirty="0"/>
              <a:t>, N 2021)</a:t>
            </a:r>
          </a:p>
        </p:txBody>
      </p:sp>
    </p:spTree>
    <p:extLst>
      <p:ext uri="{BB962C8B-B14F-4D97-AF65-F5344CB8AC3E}">
        <p14:creationId xmlns:p14="http://schemas.microsoft.com/office/powerpoint/2010/main" val="172100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3EDE-866F-A434-028B-EC0D2D89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setup for MacOS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FE5A-A5DA-99AE-16B9-D42B38D0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XCode</a:t>
            </a:r>
            <a:r>
              <a:rPr lang="en-US" altLang="zh-CN" dirty="0"/>
              <a:t> Command Line Tools(</a:t>
            </a:r>
            <a:r>
              <a:rPr lang="en-US" dirty="0" err="1"/>
              <a:t>xcode</a:t>
            </a:r>
            <a:r>
              <a:rPr lang="en-US" dirty="0"/>
              <a:t>-select -</a:t>
            </a:r>
            <a:r>
              <a:rPr lang="en-US" dirty="0">
                <a:effectLst/>
              </a:rPr>
              <a:t>-install)</a:t>
            </a:r>
          </a:p>
          <a:p>
            <a:r>
              <a:rPr lang="en-US" altLang="zh-CN" dirty="0"/>
              <a:t>Ninja</a:t>
            </a:r>
          </a:p>
          <a:p>
            <a:r>
              <a:rPr lang="en-US" altLang="zh-CN" dirty="0"/>
              <a:t>Homebrew</a:t>
            </a:r>
          </a:p>
          <a:p>
            <a:r>
              <a:rPr lang="en-US" altLang="zh-CN" dirty="0"/>
              <a:t>Bison</a:t>
            </a:r>
          </a:p>
          <a:p>
            <a:r>
              <a:rPr lang="en-US" altLang="zh-CN" dirty="0"/>
              <a:t>Flex</a:t>
            </a:r>
          </a:p>
          <a:p>
            <a:r>
              <a:rPr lang="en-US" altLang="zh-CN" dirty="0" err="1"/>
              <a:t>SystemC</a:t>
            </a:r>
            <a:endParaRPr lang="en-US" altLang="zh-CN" dirty="0"/>
          </a:p>
          <a:p>
            <a:r>
              <a:rPr lang="en-US" altLang="zh-CN" dirty="0" err="1"/>
              <a:t>GTKwave</a:t>
            </a:r>
            <a:endParaRPr lang="en-US" altLang="zh-CN" dirty="0"/>
          </a:p>
          <a:p>
            <a:r>
              <a:rPr lang="en-US" dirty="0" err="1"/>
              <a:t>WaveTrace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1F4A8-61B7-6B4E-9D94-1DB142BDAE90}"/>
              </a:ext>
            </a:extLst>
          </p:cNvPr>
          <p:cNvSpPr txBox="1"/>
          <p:nvPr/>
        </p:nvSpPr>
        <p:spPr>
          <a:xfrm>
            <a:off x="10392770" y="6361018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(K0nze, 2024)</a:t>
            </a:r>
          </a:p>
        </p:txBody>
      </p:sp>
    </p:spTree>
    <p:extLst>
      <p:ext uri="{BB962C8B-B14F-4D97-AF65-F5344CB8AC3E}">
        <p14:creationId xmlns:p14="http://schemas.microsoft.com/office/powerpoint/2010/main" val="239085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ED31-1D89-9A7B-2007-FE0B6666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 &amp; Workflow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2CA7DB-C925-8C64-51FA-59E879B422C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Hardware design:</a:t>
            </a:r>
            <a:endParaRPr lang="en-US" dirty="0"/>
          </a:p>
        </p:txBody>
      </p:sp>
      <p:pic>
        <p:nvPicPr>
          <p:cNvPr id="8" name="Picture 7" descr="A diagram of a clock cycle&#10;&#10;AI-generated content may be incorrect.">
            <a:extLst>
              <a:ext uri="{FF2B5EF4-FFF2-40B4-BE49-F238E27FC236}">
                <a16:creationId xmlns:a16="http://schemas.microsoft.com/office/drawing/2014/main" id="{ED257309-03A3-3063-2111-466F434A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30874"/>
            <a:ext cx="5746750" cy="3862001"/>
          </a:xfrm>
          <a:prstGeom prst="rect">
            <a:avLst/>
          </a:prstGeom>
        </p:spPr>
      </p:pic>
      <p:pic>
        <p:nvPicPr>
          <p:cNvPr id="12" name="Picture 1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C35137D-F50F-B8E4-4E6D-C939F14E1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353" y="0"/>
            <a:ext cx="5042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FBC2-A6B7-43ED-C19F-97CD1815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309C4-D591-C61A-B424-A751E5B8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verilator</a:t>
            </a:r>
            <a:r>
              <a:rPr lang="en-US" dirty="0"/>
              <a:t> -Wall --trace --cc </a:t>
            </a:r>
            <a:r>
              <a:rPr lang="en-US" dirty="0" err="1"/>
              <a:t>demo.v</a:t>
            </a:r>
            <a:r>
              <a:rPr lang="en-US" dirty="0"/>
              <a:t> --exe </a:t>
            </a:r>
            <a:r>
              <a:rPr lang="en-US" dirty="0" err="1"/>
              <a:t>tbDemo.cpp</a:t>
            </a:r>
            <a:r>
              <a:rPr lang="en-US" dirty="0"/>
              <a:t> -GWORDSIZE=16</a:t>
            </a:r>
          </a:p>
          <a:p>
            <a:r>
              <a:rPr lang="en-US" dirty="0"/>
              <a:t> make -j -C </a:t>
            </a:r>
            <a:r>
              <a:rPr lang="en-US" dirty="0" err="1"/>
              <a:t>obj_dir</a:t>
            </a:r>
            <a:r>
              <a:rPr lang="en-US" dirty="0"/>
              <a:t> -f </a:t>
            </a:r>
            <a:r>
              <a:rPr lang="en-US" dirty="0" err="1"/>
              <a:t>Vdemo.mk</a:t>
            </a:r>
            <a:r>
              <a:rPr lang="en-US" dirty="0"/>
              <a:t> </a:t>
            </a:r>
            <a:r>
              <a:rPr lang="en-US" dirty="0" err="1"/>
              <a:t>Vdemo</a:t>
            </a:r>
            <a:r>
              <a:rPr lang="en-US" dirty="0"/>
              <a:t> </a:t>
            </a:r>
          </a:p>
          <a:p>
            <a:r>
              <a:rPr lang="en-US" dirty="0"/>
              <a:t>./</a:t>
            </a:r>
            <a:r>
              <a:rPr lang="en-US" dirty="0" err="1"/>
              <a:t>obj_dir</a:t>
            </a:r>
            <a:r>
              <a:rPr lang="en-US" dirty="0"/>
              <a:t>/</a:t>
            </a:r>
            <a:r>
              <a:rPr lang="en-US" dirty="0" err="1"/>
              <a:t>Vdemo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35B5-A5EC-CDA1-1114-C039029F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GTKWave</a:t>
            </a: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9696F6-3787-2109-19B3-976E4228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5750"/>
            <a:ext cx="7772400" cy="442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D4F7-A766-A300-C8FF-FEC6519C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WaveTrace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787D2C-C94D-D7E4-021E-B51A8FFF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962150"/>
            <a:ext cx="7772400" cy="32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095A-CA7C-FF5A-B5AB-5746BAB1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Detail installation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BC1F-B43F-F832-AC9D-916626A47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Mac:</a:t>
            </a:r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www.youtube.com</a:t>
            </a:r>
            <a:r>
              <a:rPr lang="en-US" altLang="zh-CN" dirty="0"/>
              <a:t>/</a:t>
            </a:r>
            <a:r>
              <a:rPr lang="en-US" altLang="zh-CN" dirty="0" err="1"/>
              <a:t>watch?v</a:t>
            </a:r>
            <a:r>
              <a:rPr lang="en-US" altLang="zh-CN" dirty="0"/>
              <a:t>=Z0JxWjWCApA</a:t>
            </a:r>
          </a:p>
          <a:p>
            <a:r>
              <a:rPr lang="en-US" altLang="zh-CN" dirty="0"/>
              <a:t>Ubuntu:</a:t>
            </a:r>
          </a:p>
          <a:p>
            <a:pPr marL="0" indent="0">
              <a:buNone/>
            </a:pPr>
            <a:r>
              <a:rPr lang="en-US" altLang="zh-CN" dirty="0"/>
              <a:t>https://</a:t>
            </a:r>
            <a:r>
              <a:rPr lang="en-US" altLang="zh-CN" dirty="0" err="1"/>
              <a:t>verilator.org</a:t>
            </a:r>
            <a:r>
              <a:rPr lang="en-US" altLang="zh-CN" dirty="0"/>
              <a:t>/guide/latest/</a:t>
            </a:r>
            <a:r>
              <a:rPr lang="en-US" altLang="zh-CN" dirty="0" err="1"/>
              <a:t>install.html</a:t>
            </a:r>
            <a:endParaRPr lang="en-US" altLang="zh-CN" dirty="0"/>
          </a:p>
          <a:p>
            <a:r>
              <a:rPr lang="en-US" altLang="zh-CN" dirty="0"/>
              <a:t>Windows: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https://www.youtube.com/watch?v=_VYv4MZmKR0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682</Words>
  <Application>Microsoft Macintosh PowerPoint</Application>
  <PresentationFormat>Widescreen</PresentationFormat>
  <Paragraphs>80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Fira Code</vt:lpstr>
      <vt:lpstr>Source Sans Pro</vt:lpstr>
      <vt:lpstr>Office Theme</vt:lpstr>
      <vt:lpstr>verilator</vt:lpstr>
      <vt:lpstr>What is Verilator?</vt:lpstr>
      <vt:lpstr>Advantage</vt:lpstr>
      <vt:lpstr>Recommended setup for MacOS</vt:lpstr>
      <vt:lpstr>Basic Usage &amp; Workflow</vt:lpstr>
      <vt:lpstr>Demo</vt:lpstr>
      <vt:lpstr>GTKWave</vt:lpstr>
      <vt:lpstr>WaveTrace</vt:lpstr>
      <vt:lpstr>Detail installation process</vt:lpstr>
      <vt:lpstr>Installation problem(MacOS)</vt:lpstr>
      <vt:lpstr>citation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Yanzhang Zhu</dc:creator>
  <cp:lastModifiedBy>Yanzhang Zhu</cp:lastModifiedBy>
  <cp:revision>15</cp:revision>
  <dcterms:created xsi:type="dcterms:W3CDTF">2025-02-26T21:30:18Z</dcterms:created>
  <dcterms:modified xsi:type="dcterms:W3CDTF">2025-03-06T16:24:59Z</dcterms:modified>
</cp:coreProperties>
</file>