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Titillium Web"/>
      <p:regular r:id="rId19"/>
      <p:bold r:id="rId20"/>
      <p:italic r:id="rId21"/>
      <p:boldItalic r:id="rId22"/>
    </p:embeddedFont>
    <p:embeddedFont>
      <p:font typeface="Titillium Web Extra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bold.fntdata"/><Relationship Id="rId22" Type="http://schemas.openxmlformats.org/officeDocument/2006/relationships/font" Target="fonts/TitilliumWeb-boldItalic.fntdata"/><Relationship Id="rId21" Type="http://schemas.openxmlformats.org/officeDocument/2006/relationships/font" Target="fonts/TitilliumWeb-italic.fntdata"/><Relationship Id="rId24" Type="http://schemas.openxmlformats.org/officeDocument/2006/relationships/font" Target="fonts/TitilliumWebExtraLight-bold.fntdata"/><Relationship Id="rId23" Type="http://schemas.openxmlformats.org/officeDocument/2006/relationships/font" Target="fonts/TitilliumWebExtra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itilliumWebExtraLight-boldItalic.fntdata"/><Relationship Id="rId25" Type="http://schemas.openxmlformats.org/officeDocument/2006/relationships/font" Target="fonts/TitilliumWebExtra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TitilliumWeb-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40f73a93cf_3_770: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g40f73a93cf_3_7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everyone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41009d26a6_0_65: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g41009d26a6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40f73a93cf_12_19: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g40f73a93cf_1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Kevin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40f73a93cf_12_30: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g40f73a93cf_1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40f73a93cf_3_804: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40f73a93cf_3_8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Thien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40f73a93cf_3_784: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g40f73a93cf_3_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Bety-main / Kevin - part</a:t>
            </a:r>
            <a:endParaRPr/>
          </a:p>
          <a:p>
            <a:pPr indent="0" lvl="0" marL="0" marR="0" rtl="0" algn="l">
              <a:lnSpc>
                <a:spcPct val="100000"/>
              </a:lnSpc>
              <a:spcBef>
                <a:spcPts val="0"/>
              </a:spcBef>
              <a:spcAft>
                <a:spcPts val="0"/>
              </a:spcAft>
              <a:buClr>
                <a:srgbClr val="000000"/>
              </a:buClr>
              <a:buSzPts val="1400"/>
              <a:buFont typeface="Arial"/>
              <a:buNone/>
            </a:pPr>
            <a:r>
              <a:rPr lang="en-US"/>
              <a:t>Frequency recordings of bat calls at over 100 sites across the state or NC, including at the UNCG Wetlands. This generates hundreds of thousands of recordings, and extracted information from the recordings on bat species, and other behaviors like the production of social calls. •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40f73a93cf_3_797: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g40f73a93cf_3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How is the data collected and what they are - Thien</a:t>
            </a:r>
            <a:endParaRPr/>
          </a:p>
          <a:p>
            <a:pPr indent="0" lvl="0" marL="0" marR="0" rtl="0" algn="l">
              <a:lnSpc>
                <a:spcPct val="100000"/>
              </a:lnSpc>
              <a:spcBef>
                <a:spcPts val="0"/>
              </a:spcBef>
              <a:spcAft>
                <a:spcPts val="0"/>
              </a:spcAft>
              <a:buClr>
                <a:srgbClr val="000000"/>
              </a:buClr>
              <a:buSzPts val="1400"/>
              <a:buFont typeface="Arial"/>
              <a:buNone/>
            </a:pPr>
            <a:r>
              <a:rPr lang="en-US"/>
              <a:t>---There are microphones set up all around nc for about a year. </a:t>
            </a:r>
            <a:endParaRPr/>
          </a:p>
          <a:p>
            <a:pPr indent="0" lvl="0" marL="0" marR="0" rtl="0" algn="l">
              <a:lnSpc>
                <a:spcPct val="100000"/>
              </a:lnSpc>
              <a:spcBef>
                <a:spcPts val="0"/>
              </a:spcBef>
              <a:spcAft>
                <a:spcPts val="0"/>
              </a:spcAft>
              <a:buClr>
                <a:srgbClr val="000000"/>
              </a:buClr>
              <a:buSzPts val="1400"/>
              <a:buFont typeface="Arial"/>
              <a:buNone/>
            </a:pPr>
            <a:r>
              <a:rPr lang="en-US"/>
              <a:t>---Use the kaleidoscope program to convert audio files to the zero crossing. We use the Analook program to </a:t>
            </a:r>
            <a:r>
              <a:rPr lang="en-US"/>
              <a:t>observe</a:t>
            </a:r>
            <a:r>
              <a:rPr lang="en-US"/>
              <a:t> those files. </a:t>
            </a:r>
            <a:endParaRPr/>
          </a:p>
          <a:p>
            <a:pPr indent="0" lvl="0" marL="0" marR="0" rtl="0" algn="l">
              <a:lnSpc>
                <a:spcPct val="100000"/>
              </a:lnSpc>
              <a:spcBef>
                <a:spcPts val="0"/>
              </a:spcBef>
              <a:spcAft>
                <a:spcPts val="0"/>
              </a:spcAft>
              <a:buClr>
                <a:srgbClr val="000000"/>
              </a:buClr>
              <a:buSzPts val="1400"/>
              <a:buFont typeface="Arial"/>
              <a:buNone/>
            </a:pPr>
            <a:r>
              <a:rPr lang="en-US"/>
              <a:t>---Frequency recordings of bat calls at over 100 sites across the state or NC, including at the UNCG Wetlands. This generates hundreds of thousands of recordings, and extracted information from the recordings on bat species, and other behaviors like the production of social calls. • The data is processed into a graph in which the dominant frequency sweep through time can be easily visualized. It’s stored as bytes which contain the time and frequency intervals between each point on the graph. </a:t>
            </a:r>
            <a:endParaRPr/>
          </a:p>
          <a:p>
            <a:pPr indent="0" lvl="0" marL="0" marR="0" rtl="0" algn="l">
              <a:lnSpc>
                <a:spcPct val="100000"/>
              </a:lnSpc>
              <a:spcBef>
                <a:spcPts val="0"/>
              </a:spcBef>
              <a:spcAft>
                <a:spcPts val="0"/>
              </a:spcAft>
              <a:buClr>
                <a:srgbClr val="000000"/>
              </a:buClr>
              <a:buSzPts val="1400"/>
              <a:buFont typeface="Arial"/>
              <a:buNone/>
            </a:pPr>
            <a:r>
              <a:rPr lang="en-US"/>
              <a:t>The challenges - Hadi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Google Shape;915;g40f73a93cf_8_0:notes"/>
          <p:cNvSpPr/>
          <p:nvPr>
            <p:ph idx="2" type="sldImg"/>
          </p:nvPr>
        </p:nvSpPr>
        <p:spPr>
          <a:xfrm>
            <a:off x="1143212"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g40f73a93cf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Yang</a:t>
            </a:r>
            <a:endParaRPr/>
          </a:p>
          <a:p>
            <a:pPr indent="0" lvl="0" marL="0" rtl="0" algn="l">
              <a:spcBef>
                <a:spcPts val="0"/>
              </a:spcBef>
              <a:spcAft>
                <a:spcPts val="0"/>
              </a:spcAft>
              <a:buClr>
                <a:schemeClr val="dk1"/>
              </a:buClr>
              <a:buSzPts val="1100"/>
              <a:buFont typeface="Arial"/>
              <a:buNone/>
            </a:pPr>
            <a:r>
              <a:rPr lang="en-US"/>
              <a:t>To develop a method to automatically detect if a Bat Echolocation(zero-crossing files) contains abnormal calls(i.e. social calls, foraging calls).</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41009d26a6_3_12: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g41009d26a6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g41009d26a6_0_44: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g41009d26a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g41009d26a6_0_51: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8" name="Google Shape;948;g41009d26a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4" name="Shape 954"/>
        <p:cNvGrpSpPr/>
        <p:nvPr/>
      </p:nvGrpSpPr>
      <p:grpSpPr>
        <a:xfrm>
          <a:off x="0" y="0"/>
          <a:ext cx="0" cy="0"/>
          <a:chOff x="0" y="0"/>
          <a:chExt cx="0" cy="0"/>
        </a:xfrm>
      </p:grpSpPr>
      <p:sp>
        <p:nvSpPr>
          <p:cNvPr id="955" name="Google Shape;955;g41009d26a6_0_58:notes"/>
          <p:cNvSpPr/>
          <p:nvPr>
            <p:ph idx="2" type="sldImg"/>
          </p:nvPr>
        </p:nvSpPr>
        <p:spPr>
          <a:xfrm>
            <a:off x="1143212"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g41009d26a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librosa data visualization package</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1400"/>
              <a:buFont typeface="Arial"/>
              <a:buNone/>
              <a:defRPr b="0" i="0" sz="3200" u="none" cap="none" strike="noStrike">
                <a:solidFill>
                  <a:srgbClr val="888888"/>
                </a:solidFill>
                <a:latin typeface="Arial"/>
                <a:ea typeface="Arial"/>
                <a:cs typeface="Arial"/>
                <a:sym typeface="Arial"/>
              </a:defRPr>
            </a:lvl1pPr>
            <a:lvl2pPr lvl="1" marR="0" rtl="0" algn="ctr">
              <a:lnSpc>
                <a:spcPct val="100000"/>
              </a:lnSpc>
              <a:spcBef>
                <a:spcPts val="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2pPr>
            <a:lvl3pPr lvl="2" marR="0" rtl="0" algn="ctr">
              <a:lnSpc>
                <a:spcPct val="100000"/>
              </a:lnSpc>
              <a:spcBef>
                <a:spcPts val="0"/>
              </a:spcBef>
              <a:spcAft>
                <a:spcPts val="0"/>
              </a:spcAft>
              <a:buClr>
                <a:srgbClr val="888888"/>
              </a:buClr>
              <a:buSzPts val="1400"/>
              <a:buFont typeface="Arial"/>
              <a:buNone/>
              <a:defRPr b="0" i="0" sz="2400" u="none" cap="none" strike="noStrike">
                <a:solidFill>
                  <a:srgbClr val="888888"/>
                </a:solidFill>
                <a:latin typeface="Arial"/>
                <a:ea typeface="Arial"/>
                <a:cs typeface="Arial"/>
                <a:sym typeface="Arial"/>
              </a:defRPr>
            </a:lvl3pPr>
            <a:lvl4pPr lvl="3"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4pPr>
            <a:lvl5pPr lvl="4"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5pPr>
            <a:lvl6pPr lvl="5"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6pPr>
            <a:lvl7pPr lvl="6"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7pPr>
            <a:lvl8pPr lvl="7"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8pPr>
            <a:lvl9pPr lvl="8" marR="0" rtl="0" algn="ctr">
              <a:lnSpc>
                <a:spcPct val="100000"/>
              </a:lnSpc>
              <a:spcBef>
                <a:spcPts val="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9pPr>
          </a:lstStyle>
          <a:p/>
        </p:txBody>
      </p:sp>
      <p:sp>
        <p:nvSpPr>
          <p:cNvPr id="15" name="Google Shape;15;p2"/>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1" name="Google Shape;71;p11"/>
          <p:cNvSpPr txBox="1"/>
          <p:nvPr>
            <p:ph idx="1" type="body"/>
          </p:nvPr>
        </p:nvSpPr>
        <p:spPr>
          <a:xfrm rot="5400000">
            <a:off x="2308950" y="-251550"/>
            <a:ext cx="4526100" cy="82296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1"/>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11"/>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4732350" y="2171688"/>
            <a:ext cx="5851500"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7" name="Google Shape;77;p12"/>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2"/>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2"/>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696525" y="1089721"/>
            <a:ext cx="7729200" cy="27756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5800"/>
              <a:buFont typeface="Titillium Web ExtraLight"/>
              <a:buNone/>
              <a:defRPr b="0" i="0" sz="5800" u="none" cap="none" strike="noStrike">
                <a:solidFill>
                  <a:schemeClr val="lt1"/>
                </a:solidFill>
                <a:latin typeface="Titillium Web ExtraLight"/>
                <a:ea typeface="Titillium Web ExtraLight"/>
                <a:cs typeface="Titillium Web ExtraLight"/>
                <a:sym typeface="Titillium Web ExtraLight"/>
              </a:defRPr>
            </a:lvl9pPr>
          </a:lstStyle>
          <a:p/>
        </p:txBody>
      </p:sp>
      <p:grpSp>
        <p:nvGrpSpPr>
          <p:cNvPr id="88" name="Google Shape;88;p14"/>
          <p:cNvGrpSpPr/>
          <p:nvPr/>
        </p:nvGrpSpPr>
        <p:grpSpPr>
          <a:xfrm>
            <a:off x="28550" y="2929018"/>
            <a:ext cx="9094048" cy="3929101"/>
            <a:chOff x="28544" y="3514688"/>
            <a:chExt cx="9094048" cy="1628800"/>
          </a:xfrm>
        </p:grpSpPr>
        <p:sp>
          <p:nvSpPr>
            <p:cNvPr id="89" name="Google Shape;89;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4"/>
          <p:cNvGrpSpPr/>
          <p:nvPr/>
        </p:nvGrpSpPr>
        <p:grpSpPr>
          <a:xfrm>
            <a:off x="28550" y="4479970"/>
            <a:ext cx="9094048" cy="2378148"/>
            <a:chOff x="28544" y="4157632"/>
            <a:chExt cx="9094048" cy="985856"/>
          </a:xfrm>
        </p:grpSpPr>
        <p:sp>
          <p:nvSpPr>
            <p:cNvPr id="123" name="Google Shape;123;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14"/>
          <p:cNvSpPr/>
          <p:nvPr/>
        </p:nvSpPr>
        <p:spPr>
          <a:xfrm>
            <a:off x="0" y="2973317"/>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90" name="Shape 190"/>
        <p:cNvGrpSpPr/>
        <p:nvPr/>
      </p:nvGrpSpPr>
      <p:grpSpPr>
        <a:xfrm>
          <a:off x="0" y="0"/>
          <a:ext cx="0" cy="0"/>
          <a:chOff x="0" y="0"/>
          <a:chExt cx="0" cy="0"/>
        </a:xfrm>
      </p:grpSpPr>
      <p:sp>
        <p:nvSpPr>
          <p:cNvPr id="191" name="Google Shape;191;p15"/>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15"/>
          <p:cNvGrpSpPr/>
          <p:nvPr/>
        </p:nvGrpSpPr>
        <p:grpSpPr>
          <a:xfrm>
            <a:off x="28550" y="5134086"/>
            <a:ext cx="9094048" cy="1724139"/>
            <a:chOff x="28544" y="3514688"/>
            <a:chExt cx="9094048" cy="1628800"/>
          </a:xfrm>
        </p:grpSpPr>
        <p:sp>
          <p:nvSpPr>
            <p:cNvPr id="193" name="Google Shape;193;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15"/>
          <p:cNvGrpSpPr/>
          <p:nvPr/>
        </p:nvGrpSpPr>
        <p:grpSpPr>
          <a:xfrm>
            <a:off x="28550" y="5814664"/>
            <a:ext cx="9094048" cy="1043561"/>
            <a:chOff x="28544" y="4157632"/>
            <a:chExt cx="9094048" cy="985856"/>
          </a:xfrm>
        </p:grpSpPr>
        <p:sp>
          <p:nvSpPr>
            <p:cNvPr id="227" name="Google Shape;227;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15"/>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295" name="Google Shape;295;p15"/>
          <p:cNvSpPr txBox="1"/>
          <p:nvPr>
            <p:ph idx="1" type="body"/>
          </p:nvPr>
        </p:nvSpPr>
        <p:spPr>
          <a:xfrm>
            <a:off x="739675" y="1624012"/>
            <a:ext cx="3730800" cy="38052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96" name="Google Shape;296;p15"/>
          <p:cNvSpPr txBox="1"/>
          <p:nvPr>
            <p:ph idx="2" type="body"/>
          </p:nvPr>
        </p:nvSpPr>
        <p:spPr>
          <a:xfrm>
            <a:off x="4694997" y="1624012"/>
            <a:ext cx="3730800" cy="38052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1pPr>
            <a:lvl2pPr indent="-355600" lvl="1" marL="914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2pPr>
            <a:lvl3pPr indent="-355600" lvl="2" marL="1371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3pPr>
            <a:lvl4pPr indent="-355600" lvl="3" marL="1828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4pPr>
            <a:lvl5pPr indent="-355600" lvl="4" marL="22860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5pPr>
            <a:lvl6pPr indent="-355600" lvl="5" marL="27432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6pPr>
            <a:lvl7pPr indent="-355600" lvl="6" marL="32004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7pPr>
            <a:lvl8pPr indent="-355600" lvl="7" marL="36576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8pPr>
            <a:lvl9pPr indent="-355600" lvl="8" marL="4114800" marR="0" rtl="0" algn="l">
              <a:lnSpc>
                <a:spcPct val="100000"/>
              </a:lnSpc>
              <a:spcBef>
                <a:spcPts val="0"/>
              </a:spcBef>
              <a:spcAft>
                <a:spcPts val="0"/>
              </a:spcAft>
              <a:buClr>
                <a:srgbClr val="6E86B6"/>
              </a:buClr>
              <a:buSzPts val="2000"/>
              <a:buFont typeface="Titillium Web"/>
              <a:buChar char="■"/>
              <a:defRPr b="0" i="0" sz="2000" u="none" cap="none" strike="noStrike">
                <a:solidFill>
                  <a:srgbClr val="FFFFFF"/>
                </a:solidFill>
                <a:latin typeface="Titillium Web"/>
                <a:ea typeface="Titillium Web"/>
                <a:cs typeface="Titillium Web"/>
                <a:sym typeface="Titillium Web"/>
              </a:defRPr>
            </a:lvl9pPr>
          </a:lstStyle>
          <a:p/>
        </p:txBody>
      </p:sp>
      <p:sp>
        <p:nvSpPr>
          <p:cNvPr id="297" name="Google Shape;297;p15"/>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98" name="Shape 298"/>
        <p:cNvGrpSpPr/>
        <p:nvPr/>
      </p:nvGrpSpPr>
      <p:grpSpPr>
        <a:xfrm>
          <a:off x="0" y="0"/>
          <a:ext cx="0" cy="0"/>
          <a:chOff x="0" y="0"/>
          <a:chExt cx="0" cy="0"/>
        </a:xfrm>
      </p:grpSpPr>
      <p:sp>
        <p:nvSpPr>
          <p:cNvPr id="299" name="Google Shape;299;p16"/>
          <p:cNvSpPr/>
          <p:nvPr/>
        </p:nvSpPr>
        <p:spPr>
          <a:xfrm>
            <a:off x="4985150" y="200"/>
            <a:ext cx="4158900" cy="68580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6"/>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301" name="Google Shape;301;p16"/>
          <p:cNvSpPr txBox="1"/>
          <p:nvPr>
            <p:ph type="title"/>
          </p:nvPr>
        </p:nvSpPr>
        <p:spPr>
          <a:xfrm>
            <a:off x="452724" y="827893"/>
            <a:ext cx="3985200" cy="1143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302" name="Google Shape;302;p16"/>
          <p:cNvSpPr txBox="1"/>
          <p:nvPr>
            <p:ph idx="1" type="body"/>
          </p:nvPr>
        </p:nvSpPr>
        <p:spPr>
          <a:xfrm>
            <a:off x="452727" y="1883571"/>
            <a:ext cx="3985200" cy="413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03" name="Shape 303"/>
        <p:cNvGrpSpPr/>
        <p:nvPr/>
      </p:nvGrpSpPr>
      <p:grpSpPr>
        <a:xfrm>
          <a:off x="0" y="0"/>
          <a:ext cx="0" cy="0"/>
          <a:chOff x="0" y="0"/>
          <a:chExt cx="0" cy="0"/>
        </a:xfrm>
      </p:grpSpPr>
      <p:sp>
        <p:nvSpPr>
          <p:cNvPr id="304" name="Google Shape;304;p17"/>
          <p:cNvSpPr/>
          <p:nvPr/>
        </p:nvSpPr>
        <p:spPr>
          <a:xfrm flipH="1" rot="10800000">
            <a:off x="-25" y="1439200"/>
            <a:ext cx="9144000" cy="54188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txBox="1"/>
          <p:nvPr>
            <p:ph idx="1" type="body"/>
          </p:nvPr>
        </p:nvSpPr>
        <p:spPr>
          <a:xfrm>
            <a:off x="1669850" y="2476000"/>
            <a:ext cx="5804400" cy="3655600"/>
          </a:xfrm>
          <a:prstGeom prst="rect">
            <a:avLst/>
          </a:prstGeom>
          <a:noFill/>
          <a:ln>
            <a:noFill/>
          </a:ln>
        </p:spPr>
        <p:txBody>
          <a:bodyPr anchorCtr="0" anchor="t" bIns="91425" lIns="91425" spcFirstLastPara="1" rIns="91425" wrap="square" tIns="91425"/>
          <a:lstStyle>
            <a:lvl1pPr indent="-419100" lvl="0" marL="457200" marR="0" rtl="0" algn="ctr">
              <a:lnSpc>
                <a:spcPct val="100000"/>
              </a:lnSpc>
              <a:spcBef>
                <a:spcPts val="60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1pPr>
            <a:lvl2pPr indent="-419100" lvl="1" marL="914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2pPr>
            <a:lvl3pPr indent="-419100" lvl="2" marL="1371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3pPr>
            <a:lvl4pPr indent="-419100" lvl="3" marL="1828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4pPr>
            <a:lvl5pPr indent="-419100" lvl="4" marL="22860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5pPr>
            <a:lvl6pPr indent="-419100" lvl="5" marL="27432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6pPr>
            <a:lvl7pPr indent="-419100" lvl="6" marL="32004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7pPr>
            <a:lvl8pPr indent="-419100" lvl="7" marL="36576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8pPr>
            <a:lvl9pPr indent="-419100" lvl="8" marL="4114800" marR="0" rtl="0" algn="ctr">
              <a:lnSpc>
                <a:spcPct val="100000"/>
              </a:lnSpc>
              <a:spcBef>
                <a:spcPts val="0"/>
              </a:spcBef>
              <a:spcAft>
                <a:spcPts val="0"/>
              </a:spcAft>
              <a:buClr>
                <a:srgbClr val="6E86B6"/>
              </a:buClr>
              <a:buSzPts val="3000"/>
              <a:buFont typeface="Titillium Web ExtraLight"/>
              <a:buChar char="■"/>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306" name="Google Shape;306;p17"/>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307" name="Google Shape;307;p17"/>
          <p:cNvSpPr/>
          <p:nvPr/>
        </p:nvSpPr>
        <p:spPr>
          <a:xfrm>
            <a:off x="0" y="534917"/>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308" name="Shape 308"/>
        <p:cNvGrpSpPr/>
        <p:nvPr/>
      </p:nvGrpSpPr>
      <p:grpSpPr>
        <a:xfrm>
          <a:off x="0" y="0"/>
          <a:ext cx="0" cy="0"/>
          <a:chOff x="0" y="0"/>
          <a:chExt cx="0" cy="0"/>
        </a:xfrm>
      </p:grpSpPr>
      <p:sp>
        <p:nvSpPr>
          <p:cNvPr id="309" name="Google Shape;309;p18"/>
          <p:cNvSpPr txBox="1"/>
          <p:nvPr>
            <p:ph type="ctrTitle"/>
          </p:nvPr>
        </p:nvSpPr>
        <p:spPr>
          <a:xfrm>
            <a:off x="448270" y="891923"/>
            <a:ext cx="7772400" cy="1546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4800"/>
              <a:buFont typeface="Titillium Web ExtraLight"/>
              <a:buNone/>
              <a:defRPr b="0" i="0" sz="48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310" name="Google Shape;310;p18"/>
          <p:cNvSpPr txBox="1"/>
          <p:nvPr>
            <p:ph idx="1" type="subTitle"/>
          </p:nvPr>
        </p:nvSpPr>
        <p:spPr>
          <a:xfrm>
            <a:off x="448270" y="2113513"/>
            <a:ext cx="7772400" cy="1046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1pPr>
            <a:lvl2pPr lvl="1"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2pPr>
            <a:lvl3pPr lvl="2"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3pPr>
            <a:lvl4pPr lvl="3"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4pPr>
            <a:lvl5pPr lvl="4"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5pPr>
            <a:lvl6pPr lvl="5"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6pPr>
            <a:lvl7pPr lvl="6"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7pPr>
            <a:lvl8pPr lvl="7"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8pPr>
            <a:lvl9pPr lvl="8" marR="0" rtl="0" algn="l">
              <a:lnSpc>
                <a:spcPct val="100000"/>
              </a:lnSpc>
              <a:spcBef>
                <a:spcPts val="0"/>
              </a:spcBef>
              <a:spcAft>
                <a:spcPts val="0"/>
              </a:spcAft>
              <a:buClr>
                <a:srgbClr val="6E86B6"/>
              </a:buClr>
              <a:buSzPts val="1800"/>
              <a:buFont typeface="Titillium Web"/>
              <a:buNone/>
              <a:defRPr b="0" i="0" sz="1800" u="none" cap="none" strike="noStrike">
                <a:solidFill>
                  <a:srgbClr val="6E86B6"/>
                </a:solidFill>
                <a:latin typeface="Titillium Web"/>
                <a:ea typeface="Titillium Web"/>
                <a:cs typeface="Titillium Web"/>
                <a:sym typeface="Titillium Web"/>
              </a:defRPr>
            </a:lvl9pPr>
          </a:lstStyle>
          <a:p/>
        </p:txBody>
      </p:sp>
      <p:grpSp>
        <p:nvGrpSpPr>
          <p:cNvPr id="311" name="Google Shape;311;p18"/>
          <p:cNvGrpSpPr/>
          <p:nvPr/>
        </p:nvGrpSpPr>
        <p:grpSpPr>
          <a:xfrm>
            <a:off x="28550" y="2929018"/>
            <a:ext cx="9094048" cy="3929101"/>
            <a:chOff x="28544" y="3514688"/>
            <a:chExt cx="9094048" cy="1628800"/>
          </a:xfrm>
        </p:grpSpPr>
        <p:sp>
          <p:nvSpPr>
            <p:cNvPr id="312" name="Google Shape;312;p1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8"/>
          <p:cNvGrpSpPr/>
          <p:nvPr/>
        </p:nvGrpSpPr>
        <p:grpSpPr>
          <a:xfrm>
            <a:off x="28550" y="4479970"/>
            <a:ext cx="9094048" cy="2378148"/>
            <a:chOff x="28544" y="4157632"/>
            <a:chExt cx="9094048" cy="985856"/>
          </a:xfrm>
        </p:grpSpPr>
        <p:sp>
          <p:nvSpPr>
            <p:cNvPr id="346" name="Google Shape;346;p1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12" name="Shape 412"/>
        <p:cNvGrpSpPr/>
        <p:nvPr/>
      </p:nvGrpSpPr>
      <p:grpSpPr>
        <a:xfrm>
          <a:off x="0" y="0"/>
          <a:ext cx="0" cy="0"/>
          <a:chOff x="0" y="0"/>
          <a:chExt cx="0" cy="0"/>
        </a:xfrm>
      </p:grpSpPr>
      <p:sp>
        <p:nvSpPr>
          <p:cNvPr id="413" name="Google Shape;413;p19"/>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415" name="Google Shape;415;p19"/>
          <p:cNvGrpSpPr/>
          <p:nvPr/>
        </p:nvGrpSpPr>
        <p:grpSpPr>
          <a:xfrm>
            <a:off x="28550" y="5134086"/>
            <a:ext cx="9094048" cy="1724139"/>
            <a:chOff x="28544" y="3514688"/>
            <a:chExt cx="9094048" cy="1628800"/>
          </a:xfrm>
        </p:grpSpPr>
        <p:sp>
          <p:nvSpPr>
            <p:cNvPr id="416" name="Google Shape;416;p1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19"/>
          <p:cNvGrpSpPr/>
          <p:nvPr/>
        </p:nvGrpSpPr>
        <p:grpSpPr>
          <a:xfrm>
            <a:off x="28550" y="5814664"/>
            <a:ext cx="9094048" cy="1043561"/>
            <a:chOff x="28544" y="4157632"/>
            <a:chExt cx="9094048" cy="985856"/>
          </a:xfrm>
        </p:grpSpPr>
        <p:sp>
          <p:nvSpPr>
            <p:cNvPr id="450" name="Google Shape;450;p1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19"/>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9"/>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518" name="Google Shape;518;p19"/>
          <p:cNvSpPr txBox="1"/>
          <p:nvPr>
            <p:ph idx="1" type="body"/>
          </p:nvPr>
        </p:nvSpPr>
        <p:spPr>
          <a:xfrm>
            <a:off x="739680" y="1536704"/>
            <a:ext cx="7686000" cy="413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9" name="Shape 519"/>
        <p:cNvGrpSpPr/>
        <p:nvPr/>
      </p:nvGrpSpPr>
      <p:grpSpPr>
        <a:xfrm>
          <a:off x="0" y="0"/>
          <a:ext cx="0" cy="0"/>
          <a:chOff x="0" y="0"/>
          <a:chExt cx="0" cy="0"/>
        </a:xfrm>
      </p:grpSpPr>
      <p:sp>
        <p:nvSpPr>
          <p:cNvPr id="520" name="Google Shape;520;p20"/>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21" name="Shape 521"/>
        <p:cNvGrpSpPr/>
        <p:nvPr/>
      </p:nvGrpSpPr>
      <p:grpSpPr>
        <a:xfrm>
          <a:off x="0" y="0"/>
          <a:ext cx="0" cy="0"/>
          <a:chOff x="0" y="0"/>
          <a:chExt cx="0" cy="0"/>
        </a:xfrm>
      </p:grpSpPr>
      <p:sp>
        <p:nvSpPr>
          <p:cNvPr id="522" name="Google Shape;522;p21"/>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3" name="Google Shape;523;p21"/>
          <p:cNvGrpSpPr/>
          <p:nvPr/>
        </p:nvGrpSpPr>
        <p:grpSpPr>
          <a:xfrm>
            <a:off x="28550" y="5134086"/>
            <a:ext cx="9094048" cy="1724139"/>
            <a:chOff x="28544" y="3514688"/>
            <a:chExt cx="9094048" cy="1628800"/>
          </a:xfrm>
        </p:grpSpPr>
        <p:sp>
          <p:nvSpPr>
            <p:cNvPr id="524" name="Google Shape;524;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7" name="Google Shape;557;p21"/>
          <p:cNvGrpSpPr/>
          <p:nvPr/>
        </p:nvGrpSpPr>
        <p:grpSpPr>
          <a:xfrm>
            <a:off x="28550" y="5814664"/>
            <a:ext cx="9094048" cy="1043561"/>
            <a:chOff x="28544" y="4157632"/>
            <a:chExt cx="9094048" cy="985856"/>
          </a:xfrm>
        </p:grpSpPr>
        <p:sp>
          <p:nvSpPr>
            <p:cNvPr id="558" name="Google Shape;558;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p21"/>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1"/>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26" name="Google Shape;626;p21"/>
          <p:cNvSpPr txBox="1"/>
          <p:nvPr>
            <p:ph idx="1" type="body"/>
          </p:nvPr>
        </p:nvSpPr>
        <p:spPr>
          <a:xfrm>
            <a:off x="739675" y="1647831"/>
            <a:ext cx="2477400" cy="37576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627" name="Google Shape;627;p21"/>
          <p:cNvSpPr txBox="1"/>
          <p:nvPr>
            <p:ph idx="2" type="body"/>
          </p:nvPr>
        </p:nvSpPr>
        <p:spPr>
          <a:xfrm>
            <a:off x="3344038" y="1647831"/>
            <a:ext cx="2477400" cy="37576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628" name="Google Shape;628;p21"/>
          <p:cNvSpPr txBox="1"/>
          <p:nvPr>
            <p:ph idx="3" type="body"/>
          </p:nvPr>
        </p:nvSpPr>
        <p:spPr>
          <a:xfrm>
            <a:off x="5948402" y="1647831"/>
            <a:ext cx="2477400" cy="37576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1pPr>
            <a:lvl2pPr indent="-342900" lvl="1" marL="914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2pPr>
            <a:lvl3pPr indent="-342900" lvl="2" marL="1371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3pPr>
            <a:lvl4pPr indent="-342900" lvl="3" marL="1828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4pPr>
            <a:lvl5pPr indent="-342900" lvl="4" marL="22860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5pPr>
            <a:lvl6pPr indent="-342900" lvl="5" marL="27432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6pPr>
            <a:lvl7pPr indent="-342900" lvl="6" marL="32004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7pPr>
            <a:lvl8pPr indent="-342900" lvl="7" marL="36576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8pPr>
            <a:lvl9pPr indent="-342900" lvl="8" marL="4114800" marR="0" rtl="0" algn="l">
              <a:lnSpc>
                <a:spcPct val="100000"/>
              </a:lnSpc>
              <a:spcBef>
                <a:spcPts val="0"/>
              </a:spcBef>
              <a:spcAft>
                <a:spcPts val="0"/>
              </a:spcAft>
              <a:buClr>
                <a:srgbClr val="6E86B6"/>
              </a:buClr>
              <a:buSzPts val="1800"/>
              <a:buFont typeface="Titillium Web"/>
              <a:buChar char="■"/>
              <a:defRPr b="0" i="0" sz="1800" u="none" cap="none" strike="noStrike">
                <a:solidFill>
                  <a:srgbClr val="FFFFFF"/>
                </a:solidFill>
                <a:latin typeface="Titillium Web"/>
                <a:ea typeface="Titillium Web"/>
                <a:cs typeface="Titillium Web"/>
                <a:sym typeface="Titillium Web"/>
              </a:defRPr>
            </a:lvl9pPr>
          </a:lstStyle>
          <a:p/>
        </p:txBody>
      </p:sp>
      <p:sp>
        <p:nvSpPr>
          <p:cNvPr id="629" name="Google Shape;629;p21"/>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3"/>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21" name="Google Shape;21;p3"/>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630" name="Shape 630"/>
        <p:cNvGrpSpPr/>
        <p:nvPr/>
      </p:nvGrpSpPr>
      <p:grpSpPr>
        <a:xfrm>
          <a:off x="0" y="0"/>
          <a:ext cx="0" cy="0"/>
          <a:chOff x="0" y="0"/>
          <a:chExt cx="0" cy="0"/>
        </a:xfrm>
      </p:grpSpPr>
      <p:sp>
        <p:nvSpPr>
          <p:cNvPr id="631" name="Google Shape;631;p22"/>
          <p:cNvSpPr/>
          <p:nvPr/>
        </p:nvSpPr>
        <p:spPr>
          <a:xfrm>
            <a:off x="-175" y="0"/>
            <a:ext cx="9144000" cy="68580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2"/>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33" name="Shape 633"/>
        <p:cNvGrpSpPr/>
        <p:nvPr/>
      </p:nvGrpSpPr>
      <p:grpSpPr>
        <a:xfrm>
          <a:off x="0" y="0"/>
          <a:ext cx="0" cy="0"/>
          <a:chOff x="0" y="0"/>
          <a:chExt cx="0" cy="0"/>
        </a:xfrm>
      </p:grpSpPr>
      <p:sp>
        <p:nvSpPr>
          <p:cNvPr id="634" name="Google Shape;634;p23"/>
          <p:cNvSpPr/>
          <p:nvPr/>
        </p:nvSpPr>
        <p:spPr>
          <a:xfrm>
            <a:off x="-25" y="-15833"/>
            <a:ext cx="9144000" cy="1097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3"/>
          <p:cNvSpPr txBox="1"/>
          <p:nvPr>
            <p:ph type="title"/>
          </p:nvPr>
        </p:nvSpPr>
        <p:spPr>
          <a:xfrm>
            <a:off x="739675" y="-1"/>
            <a:ext cx="7686000" cy="955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636" name="Google Shape;636;p23"/>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7" name="Shape 637"/>
        <p:cNvGrpSpPr/>
        <p:nvPr/>
      </p:nvGrpSpPr>
      <p:grpSpPr>
        <a:xfrm>
          <a:off x="0" y="0"/>
          <a:ext cx="0" cy="0"/>
          <a:chOff x="0" y="0"/>
          <a:chExt cx="0" cy="0"/>
        </a:xfrm>
      </p:grpSpPr>
      <p:sp>
        <p:nvSpPr>
          <p:cNvPr id="638" name="Google Shape;638;p24"/>
          <p:cNvSpPr/>
          <p:nvPr/>
        </p:nvSpPr>
        <p:spPr>
          <a:xfrm>
            <a:off x="-25" y="0"/>
            <a:ext cx="9144000" cy="14516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9" name="Google Shape;639;p24"/>
          <p:cNvGrpSpPr/>
          <p:nvPr/>
        </p:nvGrpSpPr>
        <p:grpSpPr>
          <a:xfrm>
            <a:off x="28550" y="5134086"/>
            <a:ext cx="9094048" cy="1724139"/>
            <a:chOff x="28544" y="3514688"/>
            <a:chExt cx="9094048" cy="1628800"/>
          </a:xfrm>
        </p:grpSpPr>
        <p:sp>
          <p:nvSpPr>
            <p:cNvPr id="640" name="Google Shape;640;p2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24"/>
          <p:cNvGrpSpPr/>
          <p:nvPr/>
        </p:nvGrpSpPr>
        <p:grpSpPr>
          <a:xfrm>
            <a:off x="28550" y="5814664"/>
            <a:ext cx="9094048" cy="1043561"/>
            <a:chOff x="28544" y="4157632"/>
            <a:chExt cx="9094048" cy="985856"/>
          </a:xfrm>
        </p:grpSpPr>
        <p:sp>
          <p:nvSpPr>
            <p:cNvPr id="674" name="Google Shape;674;p2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0" name="Google Shape;740;p24"/>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4"/>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742" name="Google Shape;742;p24"/>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743" name="Shape 743"/>
        <p:cNvGrpSpPr/>
        <p:nvPr/>
      </p:nvGrpSpPr>
      <p:grpSpPr>
        <a:xfrm>
          <a:off x="0" y="0"/>
          <a:ext cx="0" cy="0"/>
          <a:chOff x="0" y="0"/>
          <a:chExt cx="0" cy="0"/>
        </a:xfrm>
      </p:grpSpPr>
      <p:sp>
        <p:nvSpPr>
          <p:cNvPr id="744" name="Google Shape;744;p25"/>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grpSp>
        <p:nvGrpSpPr>
          <p:cNvPr id="745" name="Google Shape;745;p25"/>
          <p:cNvGrpSpPr/>
          <p:nvPr/>
        </p:nvGrpSpPr>
        <p:grpSpPr>
          <a:xfrm>
            <a:off x="28550" y="5134086"/>
            <a:ext cx="9094048" cy="1724139"/>
            <a:chOff x="28544" y="3514688"/>
            <a:chExt cx="9094048" cy="1628800"/>
          </a:xfrm>
        </p:grpSpPr>
        <p:sp>
          <p:nvSpPr>
            <p:cNvPr id="746" name="Google Shape;746;p2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25"/>
          <p:cNvGrpSpPr/>
          <p:nvPr/>
        </p:nvGrpSpPr>
        <p:grpSpPr>
          <a:xfrm>
            <a:off x="28550" y="5814664"/>
            <a:ext cx="9094048" cy="1043561"/>
            <a:chOff x="28544" y="4157632"/>
            <a:chExt cx="9094048" cy="985856"/>
          </a:xfrm>
        </p:grpSpPr>
        <p:sp>
          <p:nvSpPr>
            <p:cNvPr id="780" name="Google Shape;780;p2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6" name="Google Shape;846;p25"/>
          <p:cNvSpPr/>
          <p:nvPr/>
        </p:nvSpPr>
        <p:spPr>
          <a:xfrm>
            <a:off x="0" y="4772000"/>
            <a:ext cx="9144000" cy="1724075"/>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47" name="Shape 847"/>
        <p:cNvGrpSpPr/>
        <p:nvPr/>
      </p:nvGrpSpPr>
      <p:grpSpPr>
        <a:xfrm>
          <a:off x="0" y="0"/>
          <a:ext cx="0" cy="0"/>
          <a:chOff x="0" y="0"/>
          <a:chExt cx="0" cy="0"/>
        </a:xfrm>
      </p:grpSpPr>
      <p:sp>
        <p:nvSpPr>
          <p:cNvPr id="848" name="Google Shape;848;p26"/>
          <p:cNvSpPr/>
          <p:nvPr/>
        </p:nvSpPr>
        <p:spPr>
          <a:xfrm>
            <a:off x="-25" y="5772000"/>
            <a:ext cx="9144000" cy="10860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6"/>
          <p:cNvSpPr txBox="1"/>
          <p:nvPr>
            <p:ph idx="1" type="body"/>
          </p:nvPr>
        </p:nvSpPr>
        <p:spPr>
          <a:xfrm>
            <a:off x="553650" y="5994936"/>
            <a:ext cx="8036700" cy="6928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60"/>
              </a:spcBef>
              <a:spcAft>
                <a:spcPts val="0"/>
              </a:spcAft>
              <a:buClr>
                <a:srgbClr val="6E86B6"/>
              </a:buClr>
              <a:buSzPts val="1400"/>
              <a:buFont typeface="Titillium Web"/>
              <a:buNone/>
              <a:defRPr b="0" i="0" sz="1400" u="none" cap="none" strike="noStrike">
                <a:solidFill>
                  <a:srgbClr val="FFFFFF"/>
                </a:solidFill>
                <a:latin typeface="Titillium Web"/>
                <a:ea typeface="Titillium Web"/>
                <a:cs typeface="Titillium Web"/>
                <a:sym typeface="Titillium Web"/>
              </a:defRPr>
            </a:lvl1pPr>
          </a:lstStyle>
          <a:p/>
        </p:txBody>
      </p:sp>
      <p:sp>
        <p:nvSpPr>
          <p:cNvPr id="850" name="Google Shape;850;p26"/>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Georgia"/>
              <a:buNone/>
              <a:defRPr b="1" i="0" sz="4000" u="none" cap="small"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6" name="Google Shape;26;p4"/>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rgbClr val="888888"/>
              </a:buClr>
              <a:buSzPts val="1400"/>
              <a:buFont typeface="Arial"/>
              <a:buNone/>
              <a:defRPr b="0" i="0" sz="2000" u="none" cap="none" strike="noStrike">
                <a:solidFill>
                  <a:srgbClr val="888888"/>
                </a:solidFill>
                <a:latin typeface="Arial"/>
                <a:ea typeface="Arial"/>
                <a:cs typeface="Arial"/>
                <a:sym typeface="Arial"/>
              </a:defRPr>
            </a:lvl1pPr>
            <a:lvl2pPr indent="-228600" lvl="1" marL="914400" marR="0" rtl="0" algn="l">
              <a:lnSpc>
                <a:spcPct val="100000"/>
              </a:lnSpc>
              <a:spcBef>
                <a:spcPts val="0"/>
              </a:spcBef>
              <a:spcAft>
                <a:spcPts val="0"/>
              </a:spcAft>
              <a:buClr>
                <a:srgbClr val="888888"/>
              </a:buClr>
              <a:buSzPts val="1400"/>
              <a:buFont typeface="Arial"/>
              <a:buNone/>
              <a:defRPr b="0" i="0" sz="1800" u="none" cap="none" strike="noStrike">
                <a:solidFill>
                  <a:srgbClr val="888888"/>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9pPr>
          </a:lstStyle>
          <a:p/>
        </p:txBody>
      </p:sp>
      <p:sp>
        <p:nvSpPr>
          <p:cNvPr id="27" name="Google Shape;27;p4"/>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4"/>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2" name="Google Shape;32;p5"/>
          <p:cNvSpPr txBox="1"/>
          <p:nvPr>
            <p:ph idx="1" type="body"/>
          </p:nvPr>
        </p:nvSpPr>
        <p:spPr>
          <a:xfrm>
            <a:off x="457200" y="1600200"/>
            <a:ext cx="4038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2" type="body"/>
          </p:nvPr>
        </p:nvSpPr>
        <p:spPr>
          <a:xfrm>
            <a:off x="4648200" y="1600200"/>
            <a:ext cx="4038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9" name="Google Shape;39;p6"/>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0" name="Google Shape;40;p6"/>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9pPr>
          </a:lstStyle>
          <a:p/>
        </p:txBody>
      </p:sp>
      <p:sp>
        <p:nvSpPr>
          <p:cNvPr id="41" name="Google Shape;41;p6"/>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1" i="0" sz="1600" u="none" cap="none" strike="noStrike">
                <a:solidFill>
                  <a:schemeClr val="dk1"/>
                </a:solidFill>
                <a:latin typeface="Arial"/>
                <a:ea typeface="Arial"/>
                <a:cs typeface="Arial"/>
                <a:sym typeface="Arial"/>
              </a:defRPr>
            </a:lvl9pPr>
          </a:lstStyle>
          <a:p/>
        </p:txBody>
      </p:sp>
      <p:sp>
        <p:nvSpPr>
          <p:cNvPr id="42" name="Google Shape;42;p6"/>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600" u="none" cap="none" strike="noStrike">
                <a:solidFill>
                  <a:schemeClr val="dk1"/>
                </a:solidFill>
                <a:latin typeface="Arial"/>
                <a:ea typeface="Arial"/>
                <a:cs typeface="Arial"/>
                <a:sym typeface="Arial"/>
              </a:defRPr>
            </a:lvl9pPr>
          </a:lstStyle>
          <a:p/>
        </p:txBody>
      </p:sp>
      <p:sp>
        <p:nvSpPr>
          <p:cNvPr id="43" name="Google Shape;43;p6"/>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6"/>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p7"/>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7"/>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Georgia"/>
              <a:buNone/>
              <a:defRPr b="1" i="0" sz="20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7" name="Google Shape;57;p9"/>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58" name="Google Shape;58;p9"/>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
        <p:nvSpPr>
          <p:cNvPr id="59" name="Google Shape;59;p9"/>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Georgia"/>
              <a:buNone/>
              <a:defRPr b="1" i="0" sz="20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4" name="Google Shape;64;p10"/>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400"/>
              <a:buFont typeface="Arial"/>
              <a:buNone/>
              <a:defRPr b="0" i="0" sz="3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5" name="Google Shape;65;p10"/>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900" u="none" cap="none" strike="noStrike">
                <a:solidFill>
                  <a:schemeClr val="dk1"/>
                </a:solidFill>
                <a:latin typeface="Arial"/>
                <a:ea typeface="Arial"/>
                <a:cs typeface="Arial"/>
                <a:sym typeface="Arial"/>
              </a:defRPr>
            </a:lvl9pPr>
          </a:lstStyle>
          <a:p/>
        </p:txBody>
      </p:sp>
      <p:sp>
        <p:nvSpPr>
          <p:cNvPr id="66" name="Google Shape;66;p10"/>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10"/>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6869373" y="6237490"/>
            <a:ext cx="2016601" cy="515239"/>
          </a:xfrm>
          <a:prstGeom prst="rect">
            <a:avLst/>
          </a:prstGeom>
          <a:noFill/>
          <a:ln>
            <a:noFill/>
          </a:ln>
        </p:spPr>
      </p:pic>
      <p:sp>
        <p:nvSpPr>
          <p:cNvPr id="7" name="Google Shape;7;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Georgia"/>
              <a:buNone/>
              <a:defRPr b="0" i="0" sz="44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Arial"/>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28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444815" y="6345717"/>
            <a:ext cx="969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1666103" y="6345717"/>
            <a:ext cx="20949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3981022" y="6345717"/>
            <a:ext cx="802200" cy="3651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9pPr>
          </a:lstStyle>
          <a:p>
            <a:pPr indent="88900" lvl="0" marL="0" rtl="0" algn="r">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6857984"/>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txBox="1"/>
          <p:nvPr>
            <p:ph type="title"/>
          </p:nvPr>
        </p:nvSpPr>
        <p:spPr>
          <a:xfrm>
            <a:off x="739675" y="535000"/>
            <a:ext cx="7686000" cy="1143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rgbClr val="FFFFFF"/>
              </a:buClr>
              <a:buSzPts val="3000"/>
              <a:buFont typeface="Titillium Web ExtraLight"/>
              <a:buNone/>
              <a:defRPr b="0" i="0" sz="3000" u="none" cap="none" strike="noStrike">
                <a:solidFill>
                  <a:srgbClr val="FFFFFF"/>
                </a:solidFill>
                <a:latin typeface="Titillium Web ExtraLight"/>
                <a:ea typeface="Titillium Web ExtraLight"/>
                <a:cs typeface="Titillium Web ExtraLight"/>
                <a:sym typeface="Titillium Web ExtraLight"/>
              </a:defRPr>
            </a:lvl9pPr>
          </a:lstStyle>
          <a:p/>
        </p:txBody>
      </p:sp>
      <p:sp>
        <p:nvSpPr>
          <p:cNvPr id="84" name="Google Shape;84;p13"/>
          <p:cNvSpPr txBox="1"/>
          <p:nvPr>
            <p:ph idx="1" type="body"/>
          </p:nvPr>
        </p:nvSpPr>
        <p:spPr>
          <a:xfrm>
            <a:off x="739680" y="1536704"/>
            <a:ext cx="7686000" cy="41312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85" name="Google Shape;85;p13"/>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journals.plos.org/ploscompbiol/article?id=10.1371/journal.pcbi.1005995#abstract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27"/>
          <p:cNvSpPr txBox="1"/>
          <p:nvPr>
            <p:ph type="ctrTitle"/>
          </p:nvPr>
        </p:nvSpPr>
        <p:spPr>
          <a:xfrm>
            <a:off x="696525" y="1089724"/>
            <a:ext cx="7729200" cy="205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a:t>Bat Echolocation Detection</a:t>
            </a:r>
            <a:endParaRPr/>
          </a:p>
          <a:p>
            <a:pPr indent="0" lvl="0" marL="0" marR="0" rtl="0" algn="ctr">
              <a:lnSpc>
                <a:spcPct val="100000"/>
              </a:lnSpc>
              <a:spcBef>
                <a:spcPts val="0"/>
              </a:spcBef>
              <a:spcAft>
                <a:spcPts val="0"/>
              </a:spcAft>
              <a:buClr>
                <a:schemeClr val="dk1"/>
              </a:buClr>
              <a:buSzPts val="1100"/>
              <a:buFont typeface="Arial"/>
              <a:buNone/>
            </a:pPr>
            <a:r>
              <a:t/>
            </a:r>
            <a:endParaRPr>
              <a:solidFill>
                <a:srgbClr val="FFFFFF"/>
              </a:solidFill>
            </a:endParaRPr>
          </a:p>
          <a:p>
            <a:pPr indent="0" lvl="0" marL="0" rtl="0" algn="ctr">
              <a:spcBef>
                <a:spcPts val="0"/>
              </a:spcBef>
              <a:spcAft>
                <a:spcPts val="0"/>
              </a:spcAft>
              <a:buClr>
                <a:schemeClr val="dk1"/>
              </a:buClr>
              <a:buSzPts val="1100"/>
              <a:buFont typeface="Arial"/>
              <a:buNone/>
            </a:pPr>
            <a:r>
              <a:rPr lang="en-US" sz="1800">
                <a:solidFill>
                  <a:srgbClr val="FFFFFF"/>
                </a:solidFill>
                <a:latin typeface="Arial"/>
                <a:ea typeface="Arial"/>
                <a:cs typeface="Arial"/>
                <a:sym typeface="Arial"/>
              </a:rPr>
              <a:t>         </a:t>
            </a:r>
            <a:endParaRPr/>
          </a:p>
        </p:txBody>
      </p:sp>
      <p:sp>
        <p:nvSpPr>
          <p:cNvPr id="856" name="Google Shape;856;p27"/>
          <p:cNvSpPr txBox="1"/>
          <p:nvPr/>
        </p:nvSpPr>
        <p:spPr>
          <a:xfrm>
            <a:off x="1692075" y="3871250"/>
            <a:ext cx="5793900" cy="24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Bety Rostandy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US" sz="1800">
                <a:solidFill>
                  <a:srgbClr val="FFFFFF"/>
                </a:solidFill>
                <a:latin typeface="Titillium Web"/>
                <a:ea typeface="Titillium Web"/>
                <a:cs typeface="Titillium Web"/>
                <a:sym typeface="Titillium Web"/>
              </a:rPr>
              <a:t>Hadi Soufi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Kevin Keomalaythong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US" sz="1800">
                <a:solidFill>
                  <a:srgbClr val="FFFFFF"/>
                </a:solidFill>
                <a:latin typeface="Titillium Web"/>
                <a:ea typeface="Titillium Web"/>
                <a:cs typeface="Titillium Web"/>
                <a:sym typeface="Titillium Web"/>
              </a:rPr>
              <a:t>Thien Le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US" sz="1800">
                <a:solidFill>
                  <a:srgbClr val="FFFFFF"/>
                </a:solidFill>
                <a:latin typeface="Titillium Web"/>
                <a:ea typeface="Titillium Web"/>
                <a:cs typeface="Titillium Web"/>
                <a:sym typeface="Titillium Web"/>
              </a:rPr>
              <a:t>Yang Peng</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CSC 505 | 09.12.2018</a:t>
            </a:r>
            <a:endParaRPr sz="1200">
              <a:solidFill>
                <a:srgbClr val="FFFFFF"/>
              </a:solidFill>
              <a:latin typeface="Titillium Web"/>
              <a:ea typeface="Titillium Web"/>
              <a:cs typeface="Titillium Web"/>
              <a:sym typeface="Titillium Web"/>
            </a:endParaRPr>
          </a:p>
          <a:p>
            <a:pPr indent="0" lvl="0" marL="0" rtl="0" algn="ctr">
              <a:spcBef>
                <a:spcPts val="640"/>
              </a:spcBef>
              <a:spcAft>
                <a:spcPts val="0"/>
              </a:spcAft>
              <a:buClr>
                <a:srgbClr val="888888"/>
              </a:buClr>
              <a:buSzPts val="1400"/>
              <a:buFont typeface="Arial"/>
              <a:buNone/>
            </a:pPr>
            <a:r>
              <a:t/>
            </a:r>
            <a:endParaRPr sz="3200">
              <a:solidFill>
                <a:srgbClr val="888888"/>
              </a:solidFill>
              <a:latin typeface="Titillium Web"/>
              <a:ea typeface="Titillium Web"/>
              <a:cs typeface="Titillium Web"/>
              <a:sym typeface="Titillium Web"/>
            </a:endParaRPr>
          </a:p>
          <a:p>
            <a:pPr indent="0" lvl="0" marL="0" rtl="0" algn="ctr">
              <a:spcBef>
                <a:spcPts val="0"/>
              </a:spcBef>
              <a:spcAft>
                <a:spcPts val="0"/>
              </a:spcAft>
              <a:buNone/>
            </a:pPr>
            <a:r>
              <a:t/>
            </a:r>
            <a:endParaRPr>
              <a:latin typeface="Titillium Web"/>
              <a:ea typeface="Titillium Web"/>
              <a:cs typeface="Titillium Web"/>
              <a:sym typeface="Titillium Web"/>
            </a:endParaRPr>
          </a:p>
        </p:txBody>
      </p:sp>
      <p:pic>
        <p:nvPicPr>
          <p:cNvPr id="857" name="Google Shape;857;p2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36"/>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Hadi 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67" name="Google Shape;967;p36"/>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8" name="Google Shape;968;p36"/>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9" name="Google Shape;969;p36"/>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Titillium Web"/>
                <a:ea typeface="Titillium Web"/>
                <a:cs typeface="Titillium Web"/>
                <a:sym typeface="Titillium Web"/>
              </a:rPr>
              <a:t> </a:t>
            </a: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Learned AnalookW</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Got familiar with Python and Github</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Designed an algorithm for noise filtering</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Implement noise filtering algorithm</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clustering algorithms</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37"/>
          <p:cNvSpPr txBox="1"/>
          <p:nvPr>
            <p:ph type="title"/>
          </p:nvPr>
        </p:nvSpPr>
        <p:spPr>
          <a:xfrm>
            <a:off x="739675" y="535000"/>
            <a:ext cx="7686000" cy="914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Related Works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75" name="Google Shape;975;p37"/>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76" name="Google Shape;976;p37"/>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77" name="Google Shape;977;p37"/>
          <p:cNvSpPr txBox="1"/>
          <p:nvPr/>
        </p:nvSpPr>
        <p:spPr>
          <a:xfrm>
            <a:off x="739675" y="1542625"/>
            <a:ext cx="7686000" cy="4296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b="1" lang="en-US" sz="1800">
                <a:solidFill>
                  <a:srgbClr val="FFFFFF"/>
                </a:solidFill>
                <a:latin typeface="Titillium Web"/>
                <a:ea typeface="Titillium Web"/>
                <a:cs typeface="Titillium Web"/>
                <a:sym typeface="Titillium Web"/>
              </a:rPr>
              <a:t>Bat detective—Deep learning tools for bat acoustic signal detection</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US">
                <a:solidFill>
                  <a:schemeClr val="lt1"/>
                </a:solidFill>
                <a:latin typeface="Titillium Web"/>
                <a:ea typeface="Titillium Web"/>
                <a:cs typeface="Titillium Web"/>
                <a:sym typeface="Titillium Web"/>
              </a:rPr>
              <a:t>“We developed a convolutional neural network based open-source pipeline for detecting ultrasonic, full-spectrum, search-phase calls produced by echolocating bats. Our deep learning algorithms were trained on full-spectrum ultrasonic audio collected along road-transects across Europe and labelled by citizen scientists from www.batdetective.org. “ </a:t>
            </a:r>
            <a:r>
              <a:rPr lang="en-US" u="sng">
                <a:solidFill>
                  <a:schemeClr val="hlink"/>
                </a:solidFill>
                <a:latin typeface="Titillium Web"/>
                <a:ea typeface="Titillium Web"/>
                <a:cs typeface="Titillium Web"/>
                <a:sym typeface="Titillium Web"/>
                <a:hlinkClick r:id="rId4"/>
              </a:rPr>
              <a:t>LINK</a:t>
            </a:r>
            <a:endParaRPr b="1" sz="18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t/>
            </a:r>
            <a:endParaRPr b="1" sz="1800">
              <a:solidFill>
                <a:schemeClr val="dk1"/>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38"/>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983" name="Google Shape;983;p38"/>
          <p:cNvSpPr txBox="1"/>
          <p:nvPr>
            <p:ph type="title"/>
          </p:nvPr>
        </p:nvSpPr>
        <p:spPr>
          <a:xfrm>
            <a:off x="452724" y="1062552"/>
            <a:ext cx="3985200" cy="11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b="0" i="0" lang="en-US" sz="6000" u="none" cap="none" strike="noStrike">
                <a:solidFill>
                  <a:schemeClr val="lt1"/>
                </a:solidFill>
                <a:latin typeface="Titillium Web ExtraLight"/>
                <a:ea typeface="Titillium Web ExtraLight"/>
                <a:cs typeface="Titillium Web ExtraLight"/>
                <a:sym typeface="Titillium Web ExtraLight"/>
              </a:rPr>
              <a:t>THANKS!</a:t>
            </a:r>
            <a:endParaRPr b="0" i="0" sz="6000" u="none" cap="none" strike="noStrike">
              <a:solidFill>
                <a:schemeClr val="lt1"/>
              </a:solidFill>
              <a:latin typeface="Titillium Web ExtraLight"/>
              <a:ea typeface="Titillium Web ExtraLight"/>
              <a:cs typeface="Titillium Web ExtraLight"/>
              <a:sym typeface="Titillium Web ExtraLight"/>
            </a:endParaRPr>
          </a:p>
        </p:txBody>
      </p:sp>
      <p:sp>
        <p:nvSpPr>
          <p:cNvPr id="984" name="Google Shape;984;p38"/>
          <p:cNvSpPr txBox="1"/>
          <p:nvPr>
            <p:ph idx="1" type="body"/>
          </p:nvPr>
        </p:nvSpPr>
        <p:spPr>
          <a:xfrm>
            <a:off x="452727" y="2622967"/>
            <a:ext cx="3985200" cy="41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b="1" i="0" lang="en-US" sz="2400" u="none" cap="none" strike="noStrike">
                <a:solidFill>
                  <a:schemeClr val="lt1"/>
                </a:solidFill>
                <a:latin typeface="Titillium Web"/>
                <a:ea typeface="Titillium Web"/>
                <a:cs typeface="Titillium Web"/>
                <a:sym typeface="Titillium Web"/>
              </a:rPr>
              <a:t>Any questions?</a:t>
            </a:r>
            <a:endParaRPr b="0" i="0" sz="2400" u="none" cap="none" strike="noStrike">
              <a:solidFill>
                <a:schemeClr val="lt1"/>
              </a:solidFill>
              <a:latin typeface="Titillium Web"/>
              <a:ea typeface="Titillium Web"/>
              <a:cs typeface="Titillium Web"/>
              <a:sym typeface="Titillium Web"/>
            </a:endParaRPr>
          </a:p>
        </p:txBody>
      </p:sp>
      <p:pic>
        <p:nvPicPr>
          <p:cNvPr id="985" name="Google Shape;985;p38"/>
          <p:cNvPicPr preferRelativeResize="0"/>
          <p:nvPr/>
        </p:nvPicPr>
        <p:blipFill rotWithShape="1">
          <a:blip r:embed="rId3">
            <a:alphaModFix/>
          </a:blip>
          <a:srcRect b="0" l="49444" r="15367" t="0"/>
          <a:stretch/>
        </p:blipFill>
        <p:spPr>
          <a:xfrm>
            <a:off x="5546725" y="726500"/>
            <a:ext cx="3039850" cy="5399169"/>
          </a:xfrm>
          <a:prstGeom prst="rect">
            <a:avLst/>
          </a:prstGeom>
          <a:noFill/>
          <a:ln>
            <a:noFill/>
          </a:ln>
        </p:spPr>
      </p:pic>
      <p:pic>
        <p:nvPicPr>
          <p:cNvPr id="986" name="Google Shape;986;p38"/>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28"/>
          <p:cNvSpPr txBox="1"/>
          <p:nvPr>
            <p:ph type="title"/>
          </p:nvPr>
        </p:nvSpPr>
        <p:spPr>
          <a:xfrm>
            <a:off x="739675" y="-1"/>
            <a:ext cx="7686000" cy="95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Outline</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863" name="Google Shape;863;p28"/>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sp>
        <p:nvSpPr>
          <p:cNvPr id="864" name="Google Shape;864;p28"/>
          <p:cNvSpPr/>
          <p:nvPr/>
        </p:nvSpPr>
        <p:spPr>
          <a:xfrm rot="-938052">
            <a:off x="7268248" y="3658781"/>
            <a:ext cx="1646414" cy="91098"/>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5" name="Google Shape;865;p28"/>
          <p:cNvSpPr/>
          <p:nvPr/>
        </p:nvSpPr>
        <p:spPr>
          <a:xfrm flipH="1" rot="938052">
            <a:off x="5727616" y="3658781"/>
            <a:ext cx="1646414" cy="91098"/>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6" name="Google Shape;866;p28"/>
          <p:cNvSpPr/>
          <p:nvPr/>
        </p:nvSpPr>
        <p:spPr>
          <a:xfrm rot="-2243633">
            <a:off x="7148657" y="3801907"/>
            <a:ext cx="209949" cy="242300"/>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7" name="Google Shape;867;p28"/>
          <p:cNvSpPr txBox="1"/>
          <p:nvPr/>
        </p:nvSpPr>
        <p:spPr>
          <a:xfrm>
            <a:off x="6826354" y="4057759"/>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8" name="Google Shape;868;p28"/>
          <p:cNvSpPr/>
          <p:nvPr/>
        </p:nvSpPr>
        <p:spPr>
          <a:xfrm>
            <a:off x="6226775" y="4590875"/>
            <a:ext cx="2053800" cy="617700"/>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69" name="Google Shape;869;p28"/>
          <p:cNvSpPr txBox="1"/>
          <p:nvPr/>
        </p:nvSpPr>
        <p:spPr>
          <a:xfrm>
            <a:off x="6279825" y="4650352"/>
            <a:ext cx="1947900" cy="533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lang="en-US" sz="2400">
                <a:solidFill>
                  <a:schemeClr val="accent1"/>
                </a:solidFill>
                <a:latin typeface="Titillium Web"/>
                <a:ea typeface="Titillium Web"/>
                <a:cs typeface="Titillium Web"/>
                <a:sym typeface="Titillium Web"/>
              </a:rPr>
              <a:t>Tasks</a:t>
            </a:r>
            <a:endParaRPr b="1" sz="2400">
              <a:solidFill>
                <a:schemeClr val="accent1"/>
              </a:solidFill>
              <a:latin typeface="Titillium Web"/>
              <a:ea typeface="Titillium Web"/>
              <a:cs typeface="Titillium Web"/>
              <a:sym typeface="Titillium Web"/>
            </a:endParaRPr>
          </a:p>
          <a:p>
            <a:pPr indent="0" lvl="0" marL="0" marR="0" rtl="0" algn="ctr">
              <a:lnSpc>
                <a:spcPct val="115000"/>
              </a:lnSpc>
              <a:spcBef>
                <a:spcPts val="1600"/>
              </a:spcBef>
              <a:spcAft>
                <a:spcPts val="1600"/>
              </a:spcAft>
              <a:buClr>
                <a:srgbClr val="000000"/>
              </a:buClr>
              <a:buSzPts val="1000"/>
              <a:buFont typeface="Arial"/>
              <a:buNone/>
            </a:pPr>
            <a:r>
              <a:t/>
            </a:r>
            <a:endParaRPr b="1" sz="2400">
              <a:solidFill>
                <a:schemeClr val="accent1"/>
              </a:solidFill>
              <a:latin typeface="Titillium Web"/>
              <a:ea typeface="Titillium Web"/>
              <a:cs typeface="Titillium Web"/>
              <a:sym typeface="Titillium Web"/>
            </a:endParaRPr>
          </a:p>
        </p:txBody>
      </p:sp>
      <p:sp>
        <p:nvSpPr>
          <p:cNvPr id="870" name="Google Shape;870;p28"/>
          <p:cNvSpPr/>
          <p:nvPr/>
        </p:nvSpPr>
        <p:spPr>
          <a:xfrm>
            <a:off x="7199739" y="4487508"/>
            <a:ext cx="108000" cy="108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1" name="Google Shape;871;p28"/>
          <p:cNvSpPr/>
          <p:nvPr/>
        </p:nvSpPr>
        <p:spPr>
          <a:xfrm rot="-938052">
            <a:off x="4191360" y="3658781"/>
            <a:ext cx="1646414" cy="91098"/>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2" name="Google Shape;872;p28"/>
          <p:cNvSpPr/>
          <p:nvPr/>
        </p:nvSpPr>
        <p:spPr>
          <a:xfrm rot="-2243633">
            <a:off x="5645967" y="3364739"/>
            <a:ext cx="209949" cy="242300"/>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3" name="Google Shape;873;p28"/>
          <p:cNvSpPr txBox="1"/>
          <p:nvPr/>
        </p:nvSpPr>
        <p:spPr>
          <a:xfrm>
            <a:off x="5338585" y="2891199"/>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4" name="Google Shape;874;p28"/>
          <p:cNvSpPr/>
          <p:nvPr/>
        </p:nvSpPr>
        <p:spPr>
          <a:xfrm>
            <a:off x="4724078" y="2007791"/>
            <a:ext cx="2053800" cy="1124700"/>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5" name="Google Shape;875;p28"/>
          <p:cNvSpPr/>
          <p:nvPr/>
        </p:nvSpPr>
        <p:spPr>
          <a:xfrm rot="10800000">
            <a:off x="5696947" y="3125492"/>
            <a:ext cx="108000" cy="108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76" name="Google Shape;876;p28"/>
          <p:cNvSpPr txBox="1"/>
          <p:nvPr/>
        </p:nvSpPr>
        <p:spPr>
          <a:xfrm>
            <a:off x="4777143" y="2067270"/>
            <a:ext cx="1947600" cy="99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000"/>
              <a:buFont typeface="Arial"/>
              <a:buNone/>
            </a:pPr>
            <a:r>
              <a:rPr b="1" lang="en-US" sz="2400">
                <a:solidFill>
                  <a:schemeClr val="accent1"/>
                </a:solidFill>
                <a:latin typeface="Titillium Web"/>
                <a:ea typeface="Titillium Web"/>
                <a:cs typeface="Titillium Web"/>
                <a:sym typeface="Titillium Web"/>
              </a:rPr>
              <a:t>Related Work</a:t>
            </a:r>
            <a:endParaRPr b="0" i="0" sz="1000" u="none" cap="none" strike="noStrike">
              <a:solidFill>
                <a:schemeClr val="accent1"/>
              </a:solidFill>
              <a:latin typeface="Titillium Web"/>
              <a:ea typeface="Titillium Web"/>
              <a:cs typeface="Titillium Web"/>
              <a:sym typeface="Titillium Web"/>
            </a:endParaRPr>
          </a:p>
        </p:txBody>
      </p:sp>
      <p:sp>
        <p:nvSpPr>
          <p:cNvPr id="877" name="Google Shape;877;p28"/>
          <p:cNvSpPr/>
          <p:nvPr/>
        </p:nvSpPr>
        <p:spPr>
          <a:xfrm flipH="1" rot="938052">
            <a:off x="2642406" y="3658781"/>
            <a:ext cx="1646414" cy="91098"/>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nvGrpSpPr>
          <p:cNvPr id="878" name="Google Shape;878;p28"/>
          <p:cNvGrpSpPr/>
          <p:nvPr/>
        </p:nvGrpSpPr>
        <p:grpSpPr>
          <a:xfrm>
            <a:off x="460913" y="3437712"/>
            <a:ext cx="2276635" cy="1392662"/>
            <a:chOff x="156113" y="3742512"/>
            <a:chExt cx="2276635" cy="1392662"/>
          </a:xfrm>
        </p:grpSpPr>
        <p:sp>
          <p:nvSpPr>
            <p:cNvPr id="879" name="Google Shape;879;p28"/>
            <p:cNvSpPr/>
            <p:nvPr/>
          </p:nvSpPr>
          <p:spPr>
            <a:xfrm rot="-937487">
              <a:off x="1160786" y="3915513"/>
              <a:ext cx="1288723" cy="91098"/>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0" name="Google Shape;880;p28"/>
            <p:cNvSpPr txBox="1"/>
            <p:nvPr/>
          </p:nvSpPr>
          <p:spPr>
            <a:xfrm>
              <a:off x="765138" y="4275546"/>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6E86B6"/>
                </a:solidFill>
                <a:latin typeface="Titillium Web"/>
                <a:ea typeface="Titillium Web"/>
                <a:cs typeface="Titillium Web"/>
                <a:sym typeface="Titillium Web"/>
              </a:endParaRPr>
            </a:p>
          </p:txBody>
        </p:sp>
        <p:sp>
          <p:nvSpPr>
            <p:cNvPr id="881" name="Google Shape;881;p28"/>
            <p:cNvSpPr/>
            <p:nvPr/>
          </p:nvSpPr>
          <p:spPr>
            <a:xfrm rot="-2243633">
              <a:off x="1077950" y="4019682"/>
              <a:ext cx="209949" cy="24202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2" name="Google Shape;882;p28"/>
            <p:cNvSpPr/>
            <p:nvPr/>
          </p:nvSpPr>
          <p:spPr>
            <a:xfrm>
              <a:off x="156188" y="4517474"/>
              <a:ext cx="2053800" cy="6177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3" name="Google Shape;883;p28"/>
            <p:cNvSpPr txBox="1"/>
            <p:nvPr/>
          </p:nvSpPr>
          <p:spPr>
            <a:xfrm>
              <a:off x="156113" y="4517400"/>
              <a:ext cx="2053800" cy="617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lang="en-US" sz="2400">
                  <a:solidFill>
                    <a:srgbClr val="FFFFFF"/>
                  </a:solidFill>
                  <a:latin typeface="Titillium Web"/>
                  <a:ea typeface="Titillium Web"/>
                  <a:cs typeface="Titillium Web"/>
                  <a:sym typeface="Titillium Web"/>
                </a:rPr>
                <a:t>Overview</a:t>
              </a:r>
              <a:endParaRPr b="1" i="0" sz="2400" u="none" cap="none" strike="noStrike">
                <a:solidFill>
                  <a:srgbClr val="FFFFFF"/>
                </a:solidFill>
                <a:latin typeface="Titillium Web"/>
                <a:ea typeface="Titillium Web"/>
                <a:cs typeface="Titillium Web"/>
                <a:sym typeface="Titillium Web"/>
              </a:endParaRPr>
            </a:p>
          </p:txBody>
        </p:sp>
        <p:sp>
          <p:nvSpPr>
            <p:cNvPr id="884" name="Google Shape;884;p28"/>
            <p:cNvSpPr/>
            <p:nvPr/>
          </p:nvSpPr>
          <p:spPr>
            <a:xfrm>
              <a:off x="1129170" y="4424596"/>
              <a:ext cx="108000" cy="108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grpSp>
      <p:sp>
        <p:nvSpPr>
          <p:cNvPr id="885" name="Google Shape;885;p28"/>
          <p:cNvSpPr txBox="1"/>
          <p:nvPr/>
        </p:nvSpPr>
        <p:spPr>
          <a:xfrm>
            <a:off x="3826325" y="4092496"/>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6E86B6"/>
              </a:solidFill>
              <a:latin typeface="Titillium Web"/>
              <a:ea typeface="Titillium Web"/>
              <a:cs typeface="Titillium Web"/>
              <a:sym typeface="Titillium Web"/>
            </a:endParaRPr>
          </a:p>
        </p:txBody>
      </p:sp>
      <p:sp>
        <p:nvSpPr>
          <p:cNvPr id="886" name="Google Shape;886;p28"/>
          <p:cNvSpPr/>
          <p:nvPr/>
        </p:nvSpPr>
        <p:spPr>
          <a:xfrm rot="-2243633">
            <a:off x="4139137" y="3836632"/>
            <a:ext cx="209949" cy="24202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7" name="Google Shape;887;p28"/>
          <p:cNvSpPr/>
          <p:nvPr/>
        </p:nvSpPr>
        <p:spPr>
          <a:xfrm>
            <a:off x="3217375" y="4334424"/>
            <a:ext cx="2053800" cy="6177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88" name="Google Shape;888;p28"/>
          <p:cNvSpPr txBox="1"/>
          <p:nvPr/>
        </p:nvSpPr>
        <p:spPr>
          <a:xfrm>
            <a:off x="3217300" y="4334350"/>
            <a:ext cx="2053800" cy="617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lang="en-US" sz="2400">
                <a:solidFill>
                  <a:srgbClr val="FFFFFF"/>
                </a:solidFill>
                <a:latin typeface="Titillium Web"/>
                <a:ea typeface="Titillium Web"/>
                <a:cs typeface="Titillium Web"/>
                <a:sym typeface="Titillium Web"/>
              </a:rPr>
              <a:t>Data Desc.</a:t>
            </a:r>
            <a:endParaRPr b="1" i="0" sz="2400" u="none" cap="none" strike="noStrike">
              <a:solidFill>
                <a:srgbClr val="FFFFFF"/>
              </a:solidFill>
              <a:latin typeface="Titillium Web"/>
              <a:ea typeface="Titillium Web"/>
              <a:cs typeface="Titillium Web"/>
              <a:sym typeface="Titillium Web"/>
            </a:endParaRPr>
          </a:p>
        </p:txBody>
      </p:sp>
      <p:sp>
        <p:nvSpPr>
          <p:cNvPr id="889" name="Google Shape;889;p28"/>
          <p:cNvSpPr/>
          <p:nvPr/>
        </p:nvSpPr>
        <p:spPr>
          <a:xfrm>
            <a:off x="4190358" y="4241546"/>
            <a:ext cx="108000" cy="108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90" name="Google Shape;890;p28"/>
          <p:cNvSpPr/>
          <p:nvPr/>
        </p:nvSpPr>
        <p:spPr>
          <a:xfrm>
            <a:off x="1670825" y="2586725"/>
            <a:ext cx="2053800" cy="533700"/>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91" name="Google Shape;891;p28"/>
          <p:cNvSpPr txBox="1"/>
          <p:nvPr/>
        </p:nvSpPr>
        <p:spPr>
          <a:xfrm>
            <a:off x="2278892" y="3219349"/>
            <a:ext cx="835800" cy="44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t/>
            </a:r>
            <a:endParaRPr b="0" i="0" sz="1000" u="none" cap="none" strike="noStrike">
              <a:solidFill>
                <a:srgbClr val="6E86B6"/>
              </a:solidFill>
              <a:latin typeface="Titillium Web"/>
              <a:ea typeface="Titillium Web"/>
              <a:cs typeface="Titillium Web"/>
              <a:sym typeface="Titillium Web"/>
            </a:endParaRPr>
          </a:p>
        </p:txBody>
      </p:sp>
      <p:sp>
        <p:nvSpPr>
          <p:cNvPr id="892" name="Google Shape;892;p28"/>
          <p:cNvSpPr/>
          <p:nvPr/>
        </p:nvSpPr>
        <p:spPr>
          <a:xfrm rot="10800000">
            <a:off x="2643684" y="3113330"/>
            <a:ext cx="108000" cy="108000"/>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sp>
        <p:nvSpPr>
          <p:cNvPr id="893" name="Google Shape;893;p28"/>
          <p:cNvSpPr txBox="1"/>
          <p:nvPr/>
        </p:nvSpPr>
        <p:spPr>
          <a:xfrm>
            <a:off x="1723875" y="2528700"/>
            <a:ext cx="1947600" cy="61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000"/>
              <a:buFont typeface="Arial"/>
              <a:buNone/>
            </a:pPr>
            <a:r>
              <a:rPr b="1" lang="en-US" sz="2400">
                <a:solidFill>
                  <a:schemeClr val="lt1"/>
                </a:solidFill>
                <a:latin typeface="Titillium Web"/>
                <a:ea typeface="Titillium Web"/>
                <a:cs typeface="Titillium Web"/>
                <a:sym typeface="Titillium Web"/>
              </a:rPr>
              <a:t>Goals</a:t>
            </a:r>
            <a:endParaRPr b="1" sz="2400">
              <a:solidFill>
                <a:schemeClr val="lt1"/>
              </a:solidFill>
              <a:latin typeface="Titillium Web"/>
              <a:ea typeface="Titillium Web"/>
              <a:cs typeface="Titillium Web"/>
              <a:sym typeface="Titillium Web"/>
            </a:endParaRPr>
          </a:p>
          <a:p>
            <a:pPr indent="0" lvl="0" marL="0" marR="0" rtl="0" algn="ctr">
              <a:lnSpc>
                <a:spcPct val="115000"/>
              </a:lnSpc>
              <a:spcBef>
                <a:spcPts val="1600"/>
              </a:spcBef>
              <a:spcAft>
                <a:spcPts val="1600"/>
              </a:spcAft>
              <a:buClr>
                <a:srgbClr val="000000"/>
              </a:buClr>
              <a:buSzPts val="1000"/>
              <a:buFont typeface="Arial"/>
              <a:buNone/>
            </a:pPr>
            <a:r>
              <a:t/>
            </a:r>
            <a:endParaRPr sz="1000">
              <a:solidFill>
                <a:srgbClr val="FFFFFF"/>
              </a:solidFill>
              <a:latin typeface="Titillium Web"/>
              <a:ea typeface="Titillium Web"/>
              <a:cs typeface="Titillium Web"/>
              <a:sym typeface="Titillium Web"/>
            </a:endParaRPr>
          </a:p>
        </p:txBody>
      </p:sp>
      <p:sp>
        <p:nvSpPr>
          <p:cNvPr id="894" name="Google Shape;894;p28"/>
          <p:cNvSpPr/>
          <p:nvPr/>
        </p:nvSpPr>
        <p:spPr>
          <a:xfrm rot="-2243633">
            <a:off x="2592739" y="3364727"/>
            <a:ext cx="209949" cy="242024"/>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Titillium Web"/>
              <a:ea typeface="Titillium Web"/>
              <a:cs typeface="Titillium Web"/>
              <a:sym typeface="Titillium Web"/>
            </a:endParaRPr>
          </a:p>
        </p:txBody>
      </p:sp>
      <p:pic>
        <p:nvPicPr>
          <p:cNvPr id="895" name="Google Shape;895;p28"/>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29"/>
          <p:cNvSpPr txBox="1"/>
          <p:nvPr>
            <p:ph type="title"/>
          </p:nvPr>
        </p:nvSpPr>
        <p:spPr>
          <a:xfrm>
            <a:off x="368660" y="911784"/>
            <a:ext cx="3985200" cy="11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US" sz="7200"/>
              <a:t>Overview</a:t>
            </a:r>
            <a:endParaRPr b="0" i="0" sz="7200" u="none" cap="none" strike="noStrike">
              <a:solidFill>
                <a:schemeClr val="lt1"/>
              </a:solidFill>
              <a:latin typeface="Titillium Web ExtraLight"/>
              <a:ea typeface="Titillium Web ExtraLight"/>
              <a:cs typeface="Titillium Web ExtraLight"/>
              <a:sym typeface="Titillium Web ExtraLight"/>
            </a:endParaRPr>
          </a:p>
        </p:txBody>
      </p:sp>
      <p:sp>
        <p:nvSpPr>
          <p:cNvPr id="901" name="Google Shape;901;p29"/>
          <p:cNvSpPr txBox="1"/>
          <p:nvPr>
            <p:ph idx="1" type="body"/>
          </p:nvPr>
        </p:nvSpPr>
        <p:spPr>
          <a:xfrm>
            <a:off x="368650" y="2272626"/>
            <a:ext cx="3985200" cy="4450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600"/>
              </a:spcBef>
              <a:spcAft>
                <a:spcPts val="0"/>
              </a:spcAft>
              <a:buClr>
                <a:schemeClr val="dk1"/>
              </a:buClr>
              <a:buSzPts val="1100"/>
              <a:buFont typeface="Arial"/>
              <a:buNone/>
            </a:pPr>
            <a:r>
              <a:rPr b="1" lang="en-US" sz="1800"/>
              <a:t>This project aims to categorize and identify bat calls for use in future scientific research. </a:t>
            </a:r>
            <a:endParaRPr b="1" sz="1800"/>
          </a:p>
          <a:p>
            <a:pPr indent="0" lvl="0" marL="0" marR="0" rtl="0" algn="l">
              <a:lnSpc>
                <a:spcPct val="150000"/>
              </a:lnSpc>
              <a:spcBef>
                <a:spcPts val="600"/>
              </a:spcBef>
              <a:spcAft>
                <a:spcPts val="0"/>
              </a:spcAft>
              <a:buClr>
                <a:schemeClr val="dk1"/>
              </a:buClr>
              <a:buSzPts val="1100"/>
              <a:buFont typeface="Arial"/>
              <a:buNone/>
            </a:pPr>
            <a:r>
              <a:t/>
            </a:r>
            <a:endParaRPr b="1" sz="1800"/>
          </a:p>
          <a:p>
            <a:pPr indent="0" lvl="0" marL="0" marR="0" rtl="0" algn="l">
              <a:lnSpc>
                <a:spcPct val="150000"/>
              </a:lnSpc>
              <a:spcBef>
                <a:spcPts val="600"/>
              </a:spcBef>
              <a:spcAft>
                <a:spcPts val="0"/>
              </a:spcAft>
              <a:buClr>
                <a:schemeClr val="dk1"/>
              </a:buClr>
              <a:buSzPts val="1100"/>
              <a:buFont typeface="Arial"/>
              <a:buNone/>
            </a:pPr>
            <a:r>
              <a:rPr b="1" lang="en-US" sz="1800"/>
              <a:t>These bat calls are recorded from over 100 sites across NC, including the UNCG wetlands. This generates hundreds of thousands of recordings.</a:t>
            </a:r>
            <a:endParaRPr b="1" sz="1800"/>
          </a:p>
          <a:p>
            <a:pPr indent="0" lvl="0" marL="0" marR="0" rtl="0" algn="l">
              <a:lnSpc>
                <a:spcPct val="150000"/>
              </a:lnSpc>
              <a:spcBef>
                <a:spcPts val="600"/>
              </a:spcBef>
              <a:spcAft>
                <a:spcPts val="0"/>
              </a:spcAft>
              <a:buClr>
                <a:schemeClr val="dk1"/>
              </a:buClr>
              <a:buSzPts val="1100"/>
              <a:buFont typeface="Arial"/>
              <a:buNone/>
            </a:pPr>
            <a:r>
              <a:t/>
            </a:r>
            <a:endParaRPr b="1" sz="1800"/>
          </a:p>
        </p:txBody>
      </p:sp>
      <p:pic>
        <p:nvPicPr>
          <p:cNvPr id="902" name="Google Shape;902;p29"/>
          <p:cNvPicPr preferRelativeResize="0"/>
          <p:nvPr/>
        </p:nvPicPr>
        <p:blipFill rotWithShape="1">
          <a:blip r:embed="rId3">
            <a:alphaModFix/>
          </a:blip>
          <a:srcRect b="0" l="22485" r="22590" t="0"/>
          <a:stretch/>
        </p:blipFill>
        <p:spPr>
          <a:xfrm>
            <a:off x="5348850" y="714575"/>
            <a:ext cx="3429001" cy="5399175"/>
          </a:xfrm>
          <a:prstGeom prst="rect">
            <a:avLst/>
          </a:prstGeom>
          <a:noFill/>
          <a:ln>
            <a:noFill/>
          </a:ln>
        </p:spPr>
      </p:pic>
      <p:sp>
        <p:nvSpPr>
          <p:cNvPr id="903" name="Google Shape;903;p29"/>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04" name="Google Shape;904;p29"/>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30"/>
          <p:cNvSpPr txBox="1"/>
          <p:nvPr>
            <p:ph type="title"/>
          </p:nvPr>
        </p:nvSpPr>
        <p:spPr>
          <a:xfrm>
            <a:off x="452724" y="827893"/>
            <a:ext cx="3985200" cy="11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Titillium Web ExtraLight"/>
              <a:buNone/>
            </a:pPr>
            <a:r>
              <a:rPr lang="en-US"/>
              <a:t>THE DATA</a:t>
            </a:r>
            <a:endParaRPr b="0" i="0" sz="3000" u="none" cap="none" strike="noStrike">
              <a:solidFill>
                <a:schemeClr val="lt1"/>
              </a:solidFill>
              <a:latin typeface="Titillium Web ExtraLight"/>
              <a:ea typeface="Titillium Web ExtraLight"/>
              <a:cs typeface="Titillium Web ExtraLight"/>
              <a:sym typeface="Titillium Web ExtraLight"/>
            </a:endParaRPr>
          </a:p>
        </p:txBody>
      </p:sp>
      <p:sp>
        <p:nvSpPr>
          <p:cNvPr id="910" name="Google Shape;910;p30"/>
          <p:cNvSpPr txBox="1"/>
          <p:nvPr>
            <p:ph idx="1" type="body"/>
          </p:nvPr>
        </p:nvSpPr>
        <p:spPr>
          <a:xfrm>
            <a:off x="452725" y="1409498"/>
            <a:ext cx="3985200" cy="50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6E86B6"/>
              </a:buClr>
              <a:buSzPts val="2400"/>
              <a:buFont typeface="Titillium Web"/>
              <a:buNone/>
            </a:pPr>
            <a:r>
              <a:rPr lang="en-US"/>
              <a:t>We will be working with bat calls stored in Zero-Crossing form.</a:t>
            </a:r>
            <a:endParaRPr/>
          </a:p>
          <a:p>
            <a:pPr indent="0" lvl="0" marL="0" marR="0" rtl="0" algn="l">
              <a:lnSpc>
                <a:spcPct val="100000"/>
              </a:lnSpc>
              <a:spcBef>
                <a:spcPts val="600"/>
              </a:spcBef>
              <a:spcAft>
                <a:spcPts val="0"/>
              </a:spcAft>
              <a:buClr>
                <a:srgbClr val="6E86B6"/>
              </a:buClr>
              <a:buSzPts val="2400"/>
              <a:buFont typeface="Titillium Web"/>
              <a:buNone/>
            </a:pPr>
            <a:r>
              <a:rPr lang="en-US"/>
              <a:t>In ZC form, the dominant frequency sweep of a pulse is easily visible.</a:t>
            </a:r>
            <a:endParaRPr/>
          </a:p>
        </p:txBody>
      </p:sp>
      <p:sp>
        <p:nvSpPr>
          <p:cNvPr id="911" name="Google Shape;911;p30"/>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12" name="Google Shape;912;p30"/>
          <p:cNvPicPr preferRelativeResize="0"/>
          <p:nvPr/>
        </p:nvPicPr>
        <p:blipFill rotWithShape="1">
          <a:blip r:embed="rId3">
            <a:alphaModFix/>
          </a:blip>
          <a:srcRect b="0" l="0" r="66430" t="0"/>
          <a:stretch/>
        </p:blipFill>
        <p:spPr>
          <a:xfrm>
            <a:off x="5546725" y="726500"/>
            <a:ext cx="3039851" cy="5399167"/>
          </a:xfrm>
          <a:prstGeom prst="rect">
            <a:avLst/>
          </a:prstGeom>
          <a:noFill/>
          <a:ln>
            <a:noFill/>
          </a:ln>
        </p:spPr>
      </p:pic>
      <p:pic>
        <p:nvPicPr>
          <p:cNvPr id="913" name="Google Shape;913;p30"/>
          <p:cNvPicPr preferRelativeResize="0"/>
          <p:nvPr/>
        </p:nvPicPr>
        <p:blipFill>
          <a:blip r:embed="rId4">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Google Shape;918;p31"/>
          <p:cNvSpPr txBox="1"/>
          <p:nvPr>
            <p:ph type="title"/>
          </p:nvPr>
        </p:nvSpPr>
        <p:spPr>
          <a:xfrm>
            <a:off x="739675" y="-1"/>
            <a:ext cx="7686000" cy="95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Goals</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19" name="Google Shape;919;p31"/>
          <p:cNvSpPr txBox="1"/>
          <p:nvPr>
            <p:ph idx="12" type="sldNum"/>
          </p:nvPr>
        </p:nvSpPr>
        <p:spPr>
          <a:xfrm>
            <a:off x="8586575" y="-15833"/>
            <a:ext cx="557400" cy="73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grpSp>
        <p:nvGrpSpPr>
          <p:cNvPr id="920" name="Google Shape;920;p31"/>
          <p:cNvGrpSpPr/>
          <p:nvPr/>
        </p:nvGrpSpPr>
        <p:grpSpPr>
          <a:xfrm>
            <a:off x="5478905" y="1750296"/>
            <a:ext cx="2577124" cy="4461439"/>
            <a:chOff x="5632317" y="1189775"/>
            <a:chExt cx="3305700" cy="3483050"/>
          </a:xfrm>
        </p:grpSpPr>
        <p:sp>
          <p:nvSpPr>
            <p:cNvPr id="921" name="Google Shape;921;p31"/>
            <p:cNvSpPr/>
            <p:nvPr/>
          </p:nvSpPr>
          <p:spPr>
            <a:xfrm>
              <a:off x="5632317" y="1189775"/>
              <a:ext cx="3305700" cy="669000"/>
            </a:xfrm>
            <a:prstGeom prst="chevron">
              <a:avLst>
                <a:gd fmla="val 50000" name="adj"/>
              </a:avLst>
            </a:prstGeom>
            <a:solidFill>
              <a:srgbClr val="FFFFFF">
                <a:alpha val="53333"/>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US">
                  <a:solidFill>
                    <a:srgbClr val="FFFFFF"/>
                  </a:solidFill>
                  <a:latin typeface="Titillium Web"/>
                  <a:ea typeface="Titillium Web"/>
                  <a:cs typeface="Titillium Web"/>
                  <a:sym typeface="Titillium Web"/>
                </a:rPr>
                <a:t>Classification</a:t>
              </a:r>
              <a:endParaRPr b="0" i="0" sz="1400" u="none" cap="none" strike="noStrike">
                <a:solidFill>
                  <a:srgbClr val="FFFFFF"/>
                </a:solidFill>
                <a:latin typeface="Titillium Web"/>
                <a:ea typeface="Titillium Web"/>
                <a:cs typeface="Titillium Web"/>
                <a:sym typeface="Titillium Web"/>
              </a:endParaRPr>
            </a:p>
          </p:txBody>
        </p:sp>
        <p:sp>
          <p:nvSpPr>
            <p:cNvPr id="922" name="Google Shape;922;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FFFFFF"/>
                  </a:solidFill>
                  <a:latin typeface="Titillium Web"/>
                  <a:ea typeface="Titillium Web"/>
                  <a:cs typeface="Titillium Web"/>
                  <a:sym typeface="Titillium Web"/>
                </a:rPr>
                <a:t>Classify if a Bat Echolocation(zero-crossing files) contains abnormal calls(i.e. social calls, foraging calls).</a:t>
              </a:r>
              <a:endParaRPr sz="1200">
                <a:solidFill>
                  <a:srgbClr val="FFFFFF"/>
                </a:solidFill>
                <a:latin typeface="Titillium Web"/>
                <a:ea typeface="Titillium Web"/>
                <a:cs typeface="Titillium Web"/>
                <a:sym typeface="Titillium Web"/>
              </a:endParaRPr>
            </a:p>
            <a:p>
              <a:pPr indent="0" lvl="0" marL="0" marR="0" rtl="0" algn="l">
                <a:lnSpc>
                  <a:spcPct val="115000"/>
                </a:lnSpc>
                <a:spcBef>
                  <a:spcPts val="0"/>
                </a:spcBef>
                <a:spcAft>
                  <a:spcPts val="0"/>
                </a:spcAft>
                <a:buClr>
                  <a:srgbClr val="000000"/>
                </a:buClr>
                <a:buSzPts val="1200"/>
                <a:buFont typeface="Arial"/>
                <a:buNone/>
              </a:pPr>
              <a:r>
                <a:t/>
              </a:r>
              <a:endParaRPr sz="1200">
                <a:solidFill>
                  <a:srgbClr val="FFFFFF"/>
                </a:solidFill>
                <a:latin typeface="Titillium Web"/>
                <a:ea typeface="Titillium Web"/>
                <a:cs typeface="Titillium Web"/>
                <a:sym typeface="Titillium Web"/>
              </a:endParaRPr>
            </a:p>
          </p:txBody>
        </p:sp>
      </p:grpSp>
      <p:grpSp>
        <p:nvGrpSpPr>
          <p:cNvPr id="923" name="Google Shape;923;p31"/>
          <p:cNvGrpSpPr/>
          <p:nvPr/>
        </p:nvGrpSpPr>
        <p:grpSpPr>
          <a:xfrm>
            <a:off x="1087950" y="1750571"/>
            <a:ext cx="2765163" cy="4461165"/>
            <a:chOff x="0" y="1189989"/>
            <a:chExt cx="3546900" cy="3482836"/>
          </a:xfrm>
        </p:grpSpPr>
        <p:sp>
          <p:nvSpPr>
            <p:cNvPr id="924" name="Google Shape;924;p31"/>
            <p:cNvSpPr/>
            <p:nvPr/>
          </p:nvSpPr>
          <p:spPr>
            <a:xfrm>
              <a:off x="0" y="1189989"/>
              <a:ext cx="3546900" cy="669000"/>
            </a:xfrm>
            <a:prstGeom prst="homePlate">
              <a:avLst>
                <a:gd fmla="val 50000" name="adj"/>
              </a:avLst>
            </a:prstGeom>
            <a:solidFill>
              <a:srgbClr val="FFFFFF">
                <a:alpha val="1098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a:solidFill>
                    <a:srgbClr val="FFFFFF"/>
                  </a:solidFill>
                  <a:latin typeface="Titillium Web"/>
                  <a:ea typeface="Titillium Web"/>
                  <a:cs typeface="Titillium Web"/>
                  <a:sym typeface="Titillium Web"/>
                </a:rPr>
                <a:t>Extraction</a:t>
              </a:r>
              <a:endParaRPr b="0" i="0" sz="1400" u="none" cap="none" strike="noStrike">
                <a:solidFill>
                  <a:srgbClr val="FFFFFF"/>
                </a:solidFill>
                <a:latin typeface="Titillium Web"/>
                <a:ea typeface="Titillium Web"/>
                <a:cs typeface="Titillium Web"/>
                <a:sym typeface="Titillium Web"/>
              </a:endParaRPr>
            </a:p>
          </p:txBody>
        </p:sp>
        <p:sp>
          <p:nvSpPr>
            <p:cNvPr id="925" name="Google Shape;925;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Extract </a:t>
              </a:r>
              <a:r>
                <a:rPr lang="en-US" sz="1200">
                  <a:solidFill>
                    <a:srgbClr val="FFFFFF"/>
                  </a:solidFill>
                  <a:latin typeface="Titillium Web"/>
                  <a:ea typeface="Titillium Web"/>
                  <a:cs typeface="Titillium Web"/>
                  <a:sym typeface="Titillium Web"/>
                </a:rPr>
                <a:t>meaningful</a:t>
              </a:r>
              <a:r>
                <a:rPr lang="en-US" sz="1200">
                  <a:solidFill>
                    <a:srgbClr val="FFFFFF"/>
                  </a:solidFill>
                  <a:latin typeface="Titillium Web"/>
                  <a:ea typeface="Titillium Web"/>
                  <a:cs typeface="Titillium Web"/>
                  <a:sym typeface="Titillium Web"/>
                </a:rPr>
                <a:t> signal from noise</a:t>
              </a:r>
              <a:endParaRPr b="0" i="0" sz="1200" u="none" cap="none" strike="noStrike">
                <a:solidFill>
                  <a:srgbClr val="FFFFFF"/>
                </a:solidFill>
                <a:latin typeface="Titillium Web"/>
                <a:ea typeface="Titillium Web"/>
                <a:cs typeface="Titillium Web"/>
                <a:sym typeface="Titillium Web"/>
              </a:endParaRPr>
            </a:p>
          </p:txBody>
        </p:sp>
      </p:grpSp>
      <p:grpSp>
        <p:nvGrpSpPr>
          <p:cNvPr id="926" name="Google Shape;926;p31"/>
          <p:cNvGrpSpPr/>
          <p:nvPr/>
        </p:nvGrpSpPr>
        <p:grpSpPr>
          <a:xfrm>
            <a:off x="3383252" y="1750296"/>
            <a:ext cx="2577124" cy="4461439"/>
            <a:chOff x="2944204" y="1189775"/>
            <a:chExt cx="3305700" cy="3483050"/>
          </a:xfrm>
        </p:grpSpPr>
        <p:sp>
          <p:nvSpPr>
            <p:cNvPr id="927" name="Google Shape;927;p31"/>
            <p:cNvSpPr/>
            <p:nvPr/>
          </p:nvSpPr>
          <p:spPr>
            <a:xfrm>
              <a:off x="2944204" y="1189775"/>
              <a:ext cx="3305700" cy="669000"/>
            </a:xfrm>
            <a:prstGeom prst="chevron">
              <a:avLst>
                <a:gd fmla="val 50000" name="adj"/>
              </a:avLst>
            </a:prstGeom>
            <a:solidFill>
              <a:srgbClr val="FFFFFF">
                <a:alpha val="34901"/>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Clustering</a:t>
              </a:r>
              <a:endParaRPr b="0" i="0" sz="1400" u="none" cap="none" strike="noStrike">
                <a:solidFill>
                  <a:srgbClr val="FFFFFF"/>
                </a:solidFill>
                <a:latin typeface="Titillium Web"/>
                <a:ea typeface="Titillium Web"/>
                <a:cs typeface="Titillium Web"/>
                <a:sym typeface="Titillium Web"/>
              </a:endParaRPr>
            </a:p>
          </p:txBody>
        </p:sp>
        <p:sp>
          <p:nvSpPr>
            <p:cNvPr id="928" name="Google Shape;928;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solidFill>
                    <a:srgbClr val="FFFFFF"/>
                  </a:solidFill>
                  <a:latin typeface="Titillium Web"/>
                  <a:ea typeface="Titillium Web"/>
                  <a:cs typeface="Titillium Web"/>
                  <a:sym typeface="Titillium Web"/>
                </a:rPr>
                <a:t>Categorize the extracted calls into </a:t>
              </a:r>
              <a:r>
                <a:rPr lang="en-US" sz="1200">
                  <a:solidFill>
                    <a:srgbClr val="FFFFFF"/>
                  </a:solidFill>
                  <a:latin typeface="Titillium Web"/>
                  <a:ea typeface="Titillium Web"/>
                  <a:cs typeface="Titillium Web"/>
                  <a:sym typeface="Titillium Web"/>
                </a:rPr>
                <a:t>different types using</a:t>
              </a:r>
              <a:r>
                <a:rPr lang="en-US" sz="1200">
                  <a:solidFill>
                    <a:srgbClr val="FFFFFF"/>
                  </a:solidFill>
                  <a:latin typeface="Titillium Web"/>
                  <a:ea typeface="Titillium Web"/>
                  <a:cs typeface="Titillium Web"/>
                  <a:sym typeface="Titillium Web"/>
                </a:rPr>
                <a:t> clustering techniques</a:t>
              </a:r>
              <a:endParaRPr b="0" i="0" sz="1200" u="none" cap="none" strike="noStrike">
                <a:solidFill>
                  <a:srgbClr val="FFFFFF"/>
                </a:solidFill>
                <a:latin typeface="Titillium Web"/>
                <a:ea typeface="Titillium Web"/>
                <a:cs typeface="Titillium Web"/>
                <a:sym typeface="Titillium Web"/>
              </a:endParaRPr>
            </a:p>
          </p:txBody>
        </p:sp>
      </p:grpSp>
      <p:pic>
        <p:nvPicPr>
          <p:cNvPr id="929" name="Google Shape;929;p31"/>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32"/>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Yang Peng</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35" name="Google Shape;935;p32"/>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36" name="Google Shape;936;p32"/>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37" name="Google Shape;937;p32"/>
          <p:cNvSpPr txBox="1"/>
          <p:nvPr/>
        </p:nvSpPr>
        <p:spPr>
          <a:xfrm>
            <a:off x="923400" y="1722925"/>
            <a:ext cx="6486300" cy="42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Did background study about Bat Echolocation and raw data;</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br>
              <a:rPr lang="en-US">
                <a:solidFill>
                  <a:schemeClr val="lt1"/>
                </a:solidFill>
                <a:latin typeface="Titillium Web"/>
                <a:ea typeface="Titillium Web"/>
                <a:cs typeface="Titillium Web"/>
                <a:sym typeface="Titillium Web"/>
              </a:rPr>
            </a:br>
            <a:r>
              <a:rPr lang="en-US">
                <a:solidFill>
                  <a:schemeClr val="lt1"/>
                </a:solidFill>
                <a:latin typeface="Titillium Web"/>
                <a:ea typeface="Titillium Web"/>
                <a:cs typeface="Titillium Web"/>
                <a:sym typeface="Titillium Web"/>
              </a:rPr>
              <a:t>2. Learned AnalookW  and  Anabat format 132;</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br>
              <a:rPr lang="en-US">
                <a:solidFill>
                  <a:schemeClr val="lt1"/>
                </a:solidFill>
                <a:latin typeface="Titillium Web"/>
                <a:ea typeface="Titillium Web"/>
                <a:cs typeface="Titillium Web"/>
                <a:sym typeface="Titillium Web"/>
              </a:rPr>
            </a:br>
            <a:r>
              <a:rPr lang="en-US">
                <a:solidFill>
                  <a:schemeClr val="lt1"/>
                </a:solidFill>
                <a:latin typeface="Titillium Web"/>
                <a:ea typeface="Titillium Web"/>
                <a:cs typeface="Titillium Web"/>
                <a:sym typeface="Titillium Web"/>
              </a:rPr>
              <a:t>3. Decoded the sample raw data using R and import to python.</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Data preprocessing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Bat Echolocation Classification;</a:t>
            </a:r>
            <a:endParaRPr b="1" sz="1800">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Bat Calls Clustering (if time permitted).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33"/>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Thien Le</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43" name="Google Shape;943;p33"/>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44" name="Google Shape;944;p33"/>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45" name="Google Shape;945;p33"/>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Get familiar with Python and Github;</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Do background study about the dataset</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2400"/>
              <a:buFont typeface="Arial"/>
              <a:buNone/>
            </a:pPr>
            <a:r>
              <a:rPr lang="en-US">
                <a:solidFill>
                  <a:schemeClr val="lt1"/>
                </a:solidFill>
                <a:latin typeface="Titillium Web"/>
                <a:ea typeface="Titillium Web"/>
                <a:cs typeface="Titillium Web"/>
                <a:sym typeface="Titillium Web"/>
              </a:rPr>
              <a:t>3. Observed the raw data through AnalookW</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Prototype of what a prototype should look like</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US">
                <a:solidFill>
                  <a:schemeClr val="lt1"/>
                </a:solidFill>
                <a:latin typeface="Titillium Web"/>
                <a:ea typeface="Titillium Web"/>
                <a:cs typeface="Titillium Web"/>
                <a:sym typeface="Titillium Web"/>
              </a:rPr>
              <a:t>2. Front end Designer</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GUI</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b="1" sz="1800">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34"/>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Bety R</a:t>
            </a:r>
            <a:endParaRPr/>
          </a:p>
        </p:txBody>
      </p:sp>
      <p:sp>
        <p:nvSpPr>
          <p:cNvPr id="951" name="Google Shape;951;p34"/>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52" name="Google Shape;952;p34"/>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53" name="Google Shape;953;p34"/>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Research background information about raw data;</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Research data processing with automated algorithm;</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Create workflow for tasks requirement.</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24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US">
                <a:solidFill>
                  <a:schemeClr val="lt1"/>
                </a:solidFill>
                <a:latin typeface="Titillium Web"/>
                <a:ea typeface="Titillium Web"/>
                <a:cs typeface="Titillium Web"/>
                <a:sym typeface="Titillium Web"/>
              </a:rPr>
              <a:t>1. Perform available R-package and AnalookW data extraction;</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US">
                <a:solidFill>
                  <a:schemeClr val="lt1"/>
                </a:solidFill>
                <a:latin typeface="Titillium Web"/>
                <a:ea typeface="Titillium Web"/>
                <a:cs typeface="Titillium Web"/>
                <a:sym typeface="Titillium Web"/>
              </a:rPr>
              <a:t>2. Comparison of extracted information to make proceeding  suggestions;</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Automate the data extraction procedure or generate best practice procedure.</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7" name="Shape 957"/>
        <p:cNvGrpSpPr/>
        <p:nvPr/>
      </p:nvGrpSpPr>
      <p:grpSpPr>
        <a:xfrm>
          <a:off x="0" y="0"/>
          <a:ext cx="0" cy="0"/>
          <a:chOff x="0" y="0"/>
          <a:chExt cx="0" cy="0"/>
        </a:xfrm>
      </p:grpSpPr>
      <p:sp>
        <p:nvSpPr>
          <p:cNvPr id="958" name="Google Shape;958;p35"/>
          <p:cNvSpPr txBox="1"/>
          <p:nvPr>
            <p:ph type="title"/>
          </p:nvPr>
        </p:nvSpPr>
        <p:spPr>
          <a:xfrm>
            <a:off x="739675" y="535000"/>
            <a:ext cx="7686000" cy="909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Titillium Web ExtraLight"/>
              <a:buNone/>
            </a:pPr>
            <a:r>
              <a:rPr lang="en-US"/>
              <a:t>Tasks - Kevin K</a:t>
            </a:r>
            <a:endParaRPr b="0" i="0" sz="3000" u="none" cap="none" strike="noStrike">
              <a:solidFill>
                <a:srgbClr val="FFFFFF"/>
              </a:solidFill>
              <a:latin typeface="Titillium Web ExtraLight"/>
              <a:ea typeface="Titillium Web ExtraLight"/>
              <a:cs typeface="Titillium Web ExtraLight"/>
              <a:sym typeface="Titillium Web ExtraLight"/>
            </a:endParaRPr>
          </a:p>
        </p:txBody>
      </p:sp>
      <p:sp>
        <p:nvSpPr>
          <p:cNvPr id="959" name="Google Shape;959;p35"/>
          <p:cNvSpPr txBox="1"/>
          <p:nvPr>
            <p:ph idx="12" type="sldNum"/>
          </p:nvPr>
        </p:nvSpPr>
        <p:spPr>
          <a:xfrm>
            <a:off x="8586575" y="-15833"/>
            <a:ext cx="557400" cy="73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FFFFFF"/>
                </a:solidFill>
                <a:latin typeface="Titillium Web"/>
                <a:ea typeface="Titillium Web"/>
                <a:cs typeface="Titillium Web"/>
                <a:sym typeface="Titillium Web"/>
              </a:rPr>
              <a:t>‹#›</a:t>
            </a:fld>
            <a:endParaRPr b="0" i="0" sz="1400" u="none" cap="none" strike="noStrike">
              <a:solidFill>
                <a:srgbClr val="FFFFFF"/>
              </a:solidFill>
              <a:latin typeface="Titillium Web"/>
              <a:ea typeface="Titillium Web"/>
              <a:cs typeface="Titillium Web"/>
              <a:sym typeface="Titillium Web"/>
            </a:endParaRPr>
          </a:p>
        </p:txBody>
      </p:sp>
      <p:pic>
        <p:nvPicPr>
          <p:cNvPr id="960" name="Google Shape;960;p35"/>
          <p:cNvPicPr preferRelativeResize="0"/>
          <p:nvPr/>
        </p:nvPicPr>
        <p:blipFill>
          <a:blip r:embed="rId3">
            <a:alphaModFix amt="43000"/>
          </a:blip>
          <a:stretch>
            <a:fillRect/>
          </a:stretch>
        </p:blipFill>
        <p:spPr>
          <a:xfrm>
            <a:off x="7798300" y="5935049"/>
            <a:ext cx="1244301" cy="788075"/>
          </a:xfrm>
          <a:prstGeom prst="rect">
            <a:avLst/>
          </a:prstGeom>
          <a:noFill/>
          <a:ln>
            <a:noFill/>
          </a:ln>
        </p:spPr>
      </p:pic>
      <p:sp>
        <p:nvSpPr>
          <p:cNvPr id="961" name="Google Shape;961;p35"/>
          <p:cNvSpPr txBox="1"/>
          <p:nvPr/>
        </p:nvSpPr>
        <p:spPr>
          <a:xfrm>
            <a:off x="923400" y="1722925"/>
            <a:ext cx="64863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Completed:</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Brainstormed and analyzed all available algorithms for sorting through the data</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Compared between algorithms based on the time taken to implement</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Selected a suitable algorithm</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24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rPr b="1" lang="en-US" sz="1800">
                <a:solidFill>
                  <a:srgbClr val="FFFFFF"/>
                </a:solidFill>
                <a:latin typeface="Titillium Web"/>
                <a:ea typeface="Titillium Web"/>
                <a:cs typeface="Titillium Web"/>
                <a:sym typeface="Titillium Web"/>
              </a:rPr>
              <a:t>To-do:</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1. Determine the x- and y-axes of the data</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2. Use a mathematical model based on slope calculation to determine a general direction of a curve</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rPr lang="en-US">
                <a:solidFill>
                  <a:schemeClr val="lt1"/>
                </a:solidFill>
                <a:latin typeface="Titillium Web"/>
                <a:ea typeface="Titillium Web"/>
                <a:cs typeface="Titillium Web"/>
                <a:sym typeface="Titillium Web"/>
              </a:rPr>
              <a:t>3. Use slope information to sort each curve into normal and abnormal groups</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rgbClr val="FFFFFF"/>
              </a:solidFill>
              <a:latin typeface="Titillium Web"/>
              <a:ea typeface="Titillium Web"/>
              <a:cs typeface="Titillium Web"/>
              <a:sym typeface="Titillium Web"/>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800">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UNCG color palette">
      <a:dk1>
        <a:srgbClr val="000000"/>
      </a:dk1>
      <a:lt1>
        <a:srgbClr val="FFFFFF"/>
      </a:lt1>
      <a:dk2>
        <a:srgbClr val="1F497D"/>
      </a:dk2>
      <a:lt2>
        <a:srgbClr val="CCCCAA"/>
      </a:lt2>
      <a:accent1>
        <a:srgbClr val="336699"/>
      </a:accent1>
      <a:accent2>
        <a:srgbClr val="991122"/>
      </a:accent2>
      <a:accent3>
        <a:srgbClr val="AAEEBB"/>
      </a:accent3>
      <a:accent4>
        <a:srgbClr val="FFCC00"/>
      </a:accent4>
      <a:accent5>
        <a:srgbClr val="77CCBB"/>
      </a:accent5>
      <a:accent6>
        <a:srgbClr val="CC6633"/>
      </a:accent6>
      <a:hlink>
        <a:srgbClr val="72839A"/>
      </a:hlink>
      <a:folHlink>
        <a:srgbClr val="7283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