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Dosis Light"/>
      <p:regular r:id="rId43"/>
      <p:bold r:id="rId44"/>
    </p:embeddedFont>
    <p:embeddedFont>
      <p:font typeface="Dosis"/>
      <p:regular r:id="rId45"/>
      <p:bold r:id="rId46"/>
    </p:embeddedFont>
    <p:embeddedFont>
      <p:font typeface="EB Garamond"/>
      <p:regular r:id="rId47"/>
      <p:bold r:id="rId48"/>
      <p:italic r:id="rId49"/>
      <p:boldItalic r:id="rId50"/>
    </p:embeddedFont>
    <p:embeddedFont>
      <p:font typeface="Libre Baskerville"/>
      <p:regular r:id="rId51"/>
      <p:bold r:id="rId52"/>
      <p:italic r:id="rId53"/>
    </p:embeddedFont>
    <p:embeddedFont>
      <p:font typeface="Cinzel"/>
      <p:regular r:id="rId54"/>
      <p:bold r:id="rId55"/>
    </p:embeddedFont>
    <p:embeddedFont>
      <p:font typeface="Titillium Web Ligh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134003-B2F6-4961-8194-F830B17BA5CC}">
  <a:tblStyle styleId="{20134003-B2F6-4961-8194-F830B17BA5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DosisLight-bold.fntdata"/><Relationship Id="rId43" Type="http://schemas.openxmlformats.org/officeDocument/2006/relationships/font" Target="fonts/DosisLight-regular.fntdata"/><Relationship Id="rId46" Type="http://schemas.openxmlformats.org/officeDocument/2006/relationships/font" Target="fonts/Dosis-bold.fntdata"/><Relationship Id="rId45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BGaramond-bold.fntdata"/><Relationship Id="rId47" Type="http://schemas.openxmlformats.org/officeDocument/2006/relationships/font" Target="fonts/EBGaramond-regular.fntdata"/><Relationship Id="rId49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ibreBaskerville-regular.fntdata"/><Relationship Id="rId50" Type="http://schemas.openxmlformats.org/officeDocument/2006/relationships/font" Target="fonts/EBGaramond-boldItalic.fntdata"/><Relationship Id="rId53" Type="http://schemas.openxmlformats.org/officeDocument/2006/relationships/font" Target="fonts/LibreBaskerville-italic.fntdata"/><Relationship Id="rId52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55" Type="http://schemas.openxmlformats.org/officeDocument/2006/relationships/font" Target="fonts/Cinzel-bold.fntdata"/><Relationship Id="rId10" Type="http://schemas.openxmlformats.org/officeDocument/2006/relationships/slide" Target="slides/slide5.xml"/><Relationship Id="rId54" Type="http://schemas.openxmlformats.org/officeDocument/2006/relationships/font" Target="fonts/Cinzel-regular.fntdata"/><Relationship Id="rId13" Type="http://schemas.openxmlformats.org/officeDocument/2006/relationships/slide" Target="slides/slide8.xml"/><Relationship Id="rId57" Type="http://schemas.openxmlformats.org/officeDocument/2006/relationships/font" Target="fonts/TitilliumWebLight-bold.fntdata"/><Relationship Id="rId12" Type="http://schemas.openxmlformats.org/officeDocument/2006/relationships/slide" Target="slides/slide7.xml"/><Relationship Id="rId56" Type="http://schemas.openxmlformats.org/officeDocument/2006/relationships/font" Target="fonts/TitilliumWebLight-regular.fntdata"/><Relationship Id="rId15" Type="http://schemas.openxmlformats.org/officeDocument/2006/relationships/slide" Target="slides/slide10.xml"/><Relationship Id="rId59" Type="http://schemas.openxmlformats.org/officeDocument/2006/relationships/font" Target="fonts/TitilliumWeb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TitilliumWeb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g468dd07a2f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Google Shape;3915;g468dd07a2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g4431c3e92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1" name="Google Shape;3921;g4431c3e928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443789ab1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finish this...</a:t>
            </a:r>
            <a:endParaRPr/>
          </a:p>
        </p:txBody>
      </p:sp>
      <p:sp>
        <p:nvSpPr>
          <p:cNvPr id="3932" name="Google Shape;3932;g443789ab1e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4431c3e92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2" name="Google Shape;3942;g4431c3e928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g4431c3e928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9" name="Google Shape;3949;g4431c3e92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468dd07a2f_2_4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468dd07a2f_2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g468dd07a2f_2_4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1" name="Google Shape;3961;g468dd07a2f_2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g468dd07a2f_2_4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7" name="Google Shape;3967;g468dd07a2f_2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g468dd07a2f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5" name="Google Shape;3975;g468dd07a2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g468dd07a2f_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1" name="Google Shape;3981;g468dd07a2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g468dd07a2f_5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7" name="Google Shape;3987;g468dd07a2f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468dd07a2f_5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3" name="Google Shape;3993;g468dd07a2f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7" name="Shape 3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" name="Google Shape;3998;g468dd07a2f_5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9" name="Google Shape;3999;g468dd07a2f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468dd07a2f_5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468dd07a2f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g468dd07a2f_6_4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1" name="Google Shape;4011;g468dd07a2f_6_4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468dd07a2f_6_4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468dd07a2f_6_4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3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g468dd07a2f_6_4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5" name="Google Shape;4025;g468dd07a2f_6_4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g468dd07a2f_6_4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1" name="Google Shape;4031;g468dd07a2f_6_4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5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g468dd07a2f_6_4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7" name="Google Shape;4037;g468dd07a2f_6_4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g468dd07a2f_6_4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3" name="Google Shape;4043;g468dd07a2f_6_4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4431c3e928_6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4431c3e928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7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468dd07a2f_6_4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468dd07a2f_6_4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g468dd07a2f_6_4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6" name="Google Shape;4056;g468dd07a2f_6_4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3" name="Google Shape;40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9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g4431c3e928_6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1" name="Google Shape;4071;g4431c3e928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3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468dd07a2f_4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468dd07a2f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0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Google Shape;4091;g468dd07a2f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2" name="Google Shape;4092;g468dd07a2f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7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g4431c3e928_6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9" name="Google Shape;4099;g4431c3e928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468dd07a2f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468dd07a2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4431c3e92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g4431c3e928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5" name="Google Shape;38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g468dd07a2f_8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9" name="Google Shape;3909;g468dd07a2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34" name="Google Shape;3834;p13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37" name="Google Shape;3837;p1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38" name="Google Shape;3838;p1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41" name="Google Shape;3841;p1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AND_BODY_2"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44" name="Google Shape;3844;p16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7"/>
          <p:cNvSpPr txBox="1"/>
          <p:nvPr/>
        </p:nvSpPr>
        <p:spPr>
          <a:xfrm>
            <a:off x="2406960" y="1617480"/>
            <a:ext cx="432972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D9D9D9"/>
                </a:solidFill>
                <a:latin typeface="Cinzel"/>
                <a:ea typeface="Cinzel"/>
                <a:cs typeface="Cinzel"/>
                <a:sym typeface="Cinzel"/>
              </a:rPr>
              <a:t>Citation Prediction Bioinformatics</a:t>
            </a:r>
            <a:endParaRPr b="0" i="0" sz="3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0" name="Google Shape;3850;p17"/>
          <p:cNvSpPr/>
          <p:nvPr/>
        </p:nvSpPr>
        <p:spPr>
          <a:xfrm>
            <a:off x="902520" y="3123360"/>
            <a:ext cx="7338960" cy="85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Cinzel"/>
                <a:ea typeface="Cinzel"/>
                <a:cs typeface="Cinzel"/>
                <a:sym typeface="Cinzel"/>
              </a:rPr>
              <a:t>Darpan Jhawar // </a:t>
            </a:r>
            <a:r>
              <a:rPr lang="en-US" sz="1600">
                <a:solidFill>
                  <a:srgbClr val="D9D9D9"/>
                </a:solidFill>
                <a:latin typeface="Cinzel"/>
                <a:ea typeface="Cinzel"/>
                <a:cs typeface="Cinzel"/>
                <a:sym typeface="Cinzel"/>
              </a:rPr>
              <a:t>Logan Hornbuckle </a:t>
            </a:r>
            <a:r>
              <a:rPr b="0" i="0" lang="en-US" sz="1600" u="none" cap="none" strike="noStrike">
                <a:solidFill>
                  <a:srgbClr val="D9D9D9"/>
                </a:solidFill>
                <a:latin typeface="Cinzel"/>
                <a:ea typeface="Cinzel"/>
                <a:cs typeface="Cinzel"/>
                <a:sym typeface="Cinzel"/>
              </a:rPr>
              <a:t> // </a:t>
            </a:r>
            <a:r>
              <a:rPr lang="en-US" sz="1600">
                <a:solidFill>
                  <a:srgbClr val="D9D9D9"/>
                </a:solidFill>
                <a:latin typeface="Cinzel"/>
                <a:ea typeface="Cinzel"/>
                <a:cs typeface="Cinzel"/>
                <a:sym typeface="Cinzel"/>
              </a:rPr>
              <a:t>Luke Davis </a:t>
            </a:r>
            <a:r>
              <a:rPr b="0" i="0" lang="en-US" sz="1600" u="none" cap="none" strike="noStrike">
                <a:solidFill>
                  <a:srgbClr val="D9D9D9"/>
                </a:solidFill>
                <a:latin typeface="Cinzel"/>
                <a:ea typeface="Cinzel"/>
                <a:cs typeface="Cinzel"/>
                <a:sym typeface="Cinzel"/>
              </a:rPr>
              <a:t>//                 Mouna Kalidindi // Steve Stamey </a:t>
            </a:r>
            <a:endParaRPr b="0" i="0" sz="1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6"/>
          <p:cNvSpPr txBox="1"/>
          <p:nvPr/>
        </p:nvSpPr>
        <p:spPr>
          <a:xfrm>
            <a:off x="1077175" y="131650"/>
            <a:ext cx="5698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Probability</a:t>
            </a:r>
            <a:r>
              <a:rPr lang="en-US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Density Function for Top Two Affiliations</a:t>
            </a:r>
            <a:endParaRPr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918" name="Google Shape;39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75" y="545350"/>
            <a:ext cx="6522798" cy="43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7"/>
          <p:cNvSpPr txBox="1"/>
          <p:nvPr/>
        </p:nvSpPr>
        <p:spPr>
          <a:xfrm>
            <a:off x="1743290" y="-268280"/>
            <a:ext cx="5367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Average Citations Per Author</a:t>
            </a:r>
            <a:endParaRPr b="1" sz="18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3924" name="Google Shape;3924;p27"/>
          <p:cNvSpPr txBox="1"/>
          <p:nvPr/>
        </p:nvSpPr>
        <p:spPr>
          <a:xfrm>
            <a:off x="429768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5" name="Google Shape;3925;p27"/>
          <p:cNvSpPr txBox="1"/>
          <p:nvPr/>
        </p:nvSpPr>
        <p:spPr>
          <a:xfrm>
            <a:off x="-231400" y="1108150"/>
            <a:ext cx="48543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600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Probability distribution for average </a:t>
            </a:r>
            <a:endParaRPr b="1" sz="16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# of citations per author</a:t>
            </a:r>
            <a:endParaRPr b="1" sz="16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</a:t>
            </a: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&gt; Removed citation outliers greater &lt;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   than 3 s.d. from mean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</a:t>
            </a: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&gt; Removed authors with less than 5 papers &lt;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</a:t>
            </a:r>
            <a:r>
              <a:rPr lang="en-US" u="sng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Average Citations Per Author</a:t>
            </a:r>
            <a:endParaRPr u="sng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926" name="Google Shape;3926;p27"/>
          <p:cNvGraphicFramePr/>
          <p:nvPr/>
        </p:nvGraphicFramePr>
        <p:xfrm>
          <a:off x="1337713" y="34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1281175"/>
                <a:gridCol w="83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s.d.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41.36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mean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25.92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median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11.17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27" name="Google Shape;3927;p27"/>
          <p:cNvCxnSpPr/>
          <p:nvPr/>
        </p:nvCxnSpPr>
        <p:spPr>
          <a:xfrm flipH="1" rot="10800000">
            <a:off x="1662300" y="373450"/>
            <a:ext cx="674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8" name="Google Shape;3928;p27"/>
          <p:cNvCxnSpPr/>
          <p:nvPr/>
        </p:nvCxnSpPr>
        <p:spPr>
          <a:xfrm flipH="1" rot="10800000">
            <a:off x="6560700" y="373450"/>
            <a:ext cx="674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9" name="Google Shape;39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850" y="588824"/>
            <a:ext cx="4788154" cy="45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28"/>
          <p:cNvSpPr txBox="1"/>
          <p:nvPr/>
        </p:nvSpPr>
        <p:spPr>
          <a:xfrm>
            <a:off x="2543425" y="43900"/>
            <a:ext cx="40569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Low vs. High Average </a:t>
            </a:r>
            <a:endParaRPr b="1" sz="18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Citations per Author</a:t>
            </a:r>
            <a:endParaRPr b="1" sz="18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3935" name="Google Shape;3935;p28"/>
          <p:cNvSpPr txBox="1"/>
          <p:nvPr/>
        </p:nvSpPr>
        <p:spPr>
          <a:xfrm>
            <a:off x="429768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6" name="Google Shape;3936;p28"/>
          <p:cNvSpPr txBox="1"/>
          <p:nvPr/>
        </p:nvSpPr>
        <p:spPr>
          <a:xfrm>
            <a:off x="-403012" y="1501150"/>
            <a:ext cx="48543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600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</a:t>
            </a: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Boxplots of “High Average </a:t>
            </a:r>
            <a:endParaRPr b="1" sz="16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Citations” vs “Low Average Citations”</a:t>
            </a:r>
            <a:endParaRPr b="1" sz="16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</a:t>
            </a: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&gt; Removed citation outliers greater &lt;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      than 70 citations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</a:t>
            </a: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&gt; Removed authors with less than 5 papers &lt;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for the “High’ category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&gt;   “High” &gt;= 1 s.d. from the mean   &lt;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of the average citations per author</a:t>
            </a:r>
            <a:endParaRPr u="sng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937" name="Google Shape;3937;p28"/>
          <p:cNvPicPr preferRelativeResize="0"/>
          <p:nvPr/>
        </p:nvPicPr>
        <p:blipFill rotWithShape="1">
          <a:blip r:embed="rId3">
            <a:alphaModFix/>
          </a:blip>
          <a:srcRect b="0" l="0" r="0" t="6480"/>
          <a:stretch/>
        </p:blipFill>
        <p:spPr>
          <a:xfrm>
            <a:off x="4032200" y="813700"/>
            <a:ext cx="4539177" cy="4329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8" name="Google Shape;3938;p28"/>
          <p:cNvCxnSpPr/>
          <p:nvPr/>
        </p:nvCxnSpPr>
        <p:spPr>
          <a:xfrm flipH="1" rot="10800000">
            <a:off x="2228450" y="434800"/>
            <a:ext cx="674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9" name="Google Shape;3939;p28"/>
          <p:cNvCxnSpPr/>
          <p:nvPr/>
        </p:nvCxnSpPr>
        <p:spPr>
          <a:xfrm flipH="1" rot="10800000">
            <a:off x="6199325" y="422800"/>
            <a:ext cx="674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9"/>
          <p:cNvSpPr txBox="1"/>
          <p:nvPr/>
        </p:nvSpPr>
        <p:spPr>
          <a:xfrm>
            <a:off x="1888050" y="-210048"/>
            <a:ext cx="53679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Average Citations Per Author</a:t>
            </a:r>
            <a:endParaRPr b="1" sz="22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Top 5 Authors</a:t>
            </a:r>
            <a:endParaRPr sz="22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3945" name="Google Shape;3945;p29"/>
          <p:cNvSpPr txBox="1"/>
          <p:nvPr/>
        </p:nvSpPr>
        <p:spPr>
          <a:xfrm>
            <a:off x="429768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46" name="Google Shape;3946;p29"/>
          <p:cNvGraphicFramePr/>
          <p:nvPr/>
        </p:nvGraphicFramePr>
        <p:xfrm>
          <a:off x="1564300" y="9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382850"/>
                <a:gridCol w="1044225"/>
                <a:gridCol w="809850"/>
                <a:gridCol w="3778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Author Name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Mean Citations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Affiliations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Christie K.R.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305.75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Stanford University, USA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Stanford University School of Medicine, USA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Jackson Laboratory, USA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Hammond M.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304.17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European Bioinformatics Institute, UK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Wellcome Trust, UK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Morgat A.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304.11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Swiss Institute of Bioinformatics, Switzerland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INRIA Rhone-Alpes</a:t>
                      </a:r>
                      <a:r>
                        <a:rPr lang="en-US" sz="1100"/>
                        <a:t>,</a:t>
                      </a:r>
                      <a:r>
                        <a:rPr lang="en-US" sz="1100"/>
                        <a:t> France,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European Bioinformatics Institute, UK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Universite de Geneve Faculte de Medecine, Switzerland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Ecole Polytechnique Federale de Lausanne, Switzerland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Barrett T.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302.63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National Library of Medicine, USA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Barrell D.G.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300.86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Mississippi State University, USA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European Bioinformatics Institute, UK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European Molecular Biology Laboratory, UK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Wellcome Trust Sanger Institute, UK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p30"/>
          <p:cNvSpPr txBox="1"/>
          <p:nvPr>
            <p:ph idx="4294967295"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Author Keywords Analysis</a:t>
            </a:r>
            <a:endParaRPr/>
          </a:p>
        </p:txBody>
      </p:sp>
      <p:sp>
        <p:nvSpPr>
          <p:cNvPr id="3952" name="Google Shape;3952;p30"/>
          <p:cNvSpPr txBox="1"/>
          <p:nvPr>
            <p:ph idx="4294967295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85200C"/>
              </a:buClr>
              <a:buSzPts val="2000"/>
              <a:buFont typeface="Libre Baskerville"/>
              <a:buChar char="●"/>
            </a:pPr>
            <a:r>
              <a:rPr lang="en-US" sz="20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top 10 keywords based on their frequency of occurrence</a:t>
            </a:r>
            <a:endParaRPr sz="20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85200C"/>
              </a:buClr>
              <a:buSzPts val="2000"/>
              <a:buFont typeface="Libre Baskerville"/>
              <a:buChar char="●"/>
            </a:pPr>
            <a:r>
              <a:rPr lang="en-US" sz="20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top 10 keywords based on average number of</a:t>
            </a:r>
            <a:endParaRPr sz="20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r>
              <a:rPr lang="en-US" sz="20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itations</a:t>
            </a:r>
            <a:endParaRPr sz="20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85200C"/>
              </a:buClr>
              <a:buSzPts val="2000"/>
              <a:buFont typeface="Libre Baskerville"/>
              <a:buChar char="●"/>
            </a:pPr>
            <a:r>
              <a:rPr lang="en-US" sz="20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Compare</a:t>
            </a:r>
            <a:endParaRPr sz="20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31"/>
          <p:cNvSpPr txBox="1"/>
          <p:nvPr>
            <p:ph idx="4294967295" type="title"/>
          </p:nvPr>
        </p:nvSpPr>
        <p:spPr>
          <a:xfrm>
            <a:off x="457350" y="0"/>
            <a:ext cx="8229300" cy="5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Top </a:t>
            </a: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Keywords based on Frequency of Occurrence</a:t>
            </a:r>
            <a:endParaRPr sz="3000"/>
          </a:p>
        </p:txBody>
      </p:sp>
      <p:graphicFrame>
        <p:nvGraphicFramePr>
          <p:cNvPr id="3958" name="Google Shape;3958;p31"/>
          <p:cNvGraphicFramePr/>
          <p:nvPr/>
        </p:nvGraphicFramePr>
        <p:xfrm>
          <a:off x="1616963" y="6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1816150"/>
                <a:gridCol w="1816150"/>
                <a:gridCol w="1816150"/>
              </a:tblGrid>
              <a:tr h="35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Author_Keyword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Count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Avg_cite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Bioinformatics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8601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17.45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Proteomics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1290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23.19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Genomics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925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22.77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Gene expression	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23.76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Microarray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26.17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Data mining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9.66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Mass spectrometry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33.73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Systems biology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574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15.35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Computational biology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22.73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MicroRNA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478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18.51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p32"/>
          <p:cNvSpPr txBox="1"/>
          <p:nvPr>
            <p:ph idx="4294967295" type="title"/>
          </p:nvPr>
        </p:nvSpPr>
        <p:spPr>
          <a:xfrm>
            <a:off x="457350" y="0"/>
            <a:ext cx="8229300" cy="5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Top Keywords based on Average of Citations</a:t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3964" name="Google Shape;3964;p32"/>
          <p:cNvGraphicFramePr/>
          <p:nvPr/>
        </p:nvGraphicFramePr>
        <p:xfrm>
          <a:off x="1656625" y="56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2165075"/>
                <a:gridCol w="1549800"/>
                <a:gridCol w="2115875"/>
              </a:tblGrid>
              <a:tr h="36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Author_Keyword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Counts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Avg_cite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Support vector machines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132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52.17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Neural networks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40.72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Inflammation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37.36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Functional genomics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35.14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Mass spectrometry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33.73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Metastasis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33.08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Polymorphism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31.67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Metabolomics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273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29.92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Arabidopsis thaliana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29.70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Clustering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28.45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p33"/>
          <p:cNvSpPr txBox="1"/>
          <p:nvPr>
            <p:ph idx="4294967295" type="title"/>
          </p:nvPr>
        </p:nvSpPr>
        <p:spPr>
          <a:xfrm>
            <a:off x="457350" y="49225"/>
            <a:ext cx="8229300" cy="5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Comparison</a:t>
            </a:r>
            <a:endParaRPr b="1" sz="22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graphicFrame>
        <p:nvGraphicFramePr>
          <p:cNvPr id="3970" name="Google Shape;3970;p33"/>
          <p:cNvGraphicFramePr/>
          <p:nvPr/>
        </p:nvGraphicFramePr>
        <p:xfrm>
          <a:off x="2246963" y="5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2165075"/>
                <a:gridCol w="2485000"/>
              </a:tblGrid>
              <a:tr h="36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High Frequency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Highest Average Citations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Bioinformatics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Support vector machines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Proteomics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Neural networks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Genomics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Inflammation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Gene expression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Functional genomics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Microarray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Mass spectrometry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mining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Metastasis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Mass spectrometry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Polymorphism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Systems biology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Metabolomics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Computational biology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Arabidopsis thaliana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MicroRNA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Clustering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1" name="Google Shape;3971;p33"/>
          <p:cNvSpPr/>
          <p:nvPr/>
        </p:nvSpPr>
        <p:spPr>
          <a:xfrm>
            <a:off x="4355950" y="2486850"/>
            <a:ext cx="1759500" cy="406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2" name="Google Shape;3972;p33"/>
          <p:cNvSpPr/>
          <p:nvPr/>
        </p:nvSpPr>
        <p:spPr>
          <a:xfrm>
            <a:off x="2195000" y="3279000"/>
            <a:ext cx="1759500" cy="4062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p3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PDF (top 5 high frequency keywords)</a:t>
            </a:r>
            <a:endParaRPr/>
          </a:p>
        </p:txBody>
      </p:sp>
      <p:pic>
        <p:nvPicPr>
          <p:cNvPr id="3978" name="Google Shape;39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388" y="1245275"/>
            <a:ext cx="5644925" cy="37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p3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PDF (top 5 high average citation keywords)</a:t>
            </a:r>
            <a:endParaRPr b="1" sz="22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pic>
        <p:nvPicPr>
          <p:cNvPr id="3984" name="Google Shape;39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50" y="1143575"/>
            <a:ext cx="5630400" cy="37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8"/>
          <p:cNvSpPr txBox="1"/>
          <p:nvPr/>
        </p:nvSpPr>
        <p:spPr>
          <a:xfrm>
            <a:off x="1514100" y="1805292"/>
            <a:ext cx="6115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85200C"/>
                </a:solidFill>
              </a:rPr>
            </a:br>
            <a:r>
              <a:rPr b="1" lang="en-US" sz="24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Exploring our data and it’s relationship with citations</a:t>
            </a:r>
            <a:endParaRPr b="0" i="0" sz="2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6" name="Google Shape;3856;p18"/>
          <p:cNvSpPr txBox="1"/>
          <p:nvPr/>
        </p:nvSpPr>
        <p:spPr>
          <a:xfrm>
            <a:off x="2919415" y="2964810"/>
            <a:ext cx="3305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Here’s what we found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p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Comparison</a:t>
            </a:r>
            <a:endParaRPr b="1" sz="22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pic>
        <p:nvPicPr>
          <p:cNvPr id="3990" name="Google Shape;39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725" y="1120300"/>
            <a:ext cx="5923731" cy="3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4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p3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Box</a:t>
            </a:r>
            <a:r>
              <a:rPr lang="en-US"/>
              <a:t> </a:t>
            </a: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Plot (top 5 high frequency keywords)</a:t>
            </a:r>
            <a:endParaRPr/>
          </a:p>
        </p:txBody>
      </p:sp>
      <p:pic>
        <p:nvPicPr>
          <p:cNvPr id="3996" name="Google Shape;39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50" y="1201675"/>
            <a:ext cx="6603900" cy="38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0" name="Shape 4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Box Plot (top 5 high average citation keywords)</a:t>
            </a:r>
            <a:endParaRPr/>
          </a:p>
        </p:txBody>
      </p:sp>
      <p:pic>
        <p:nvPicPr>
          <p:cNvPr id="4002" name="Google Shape;40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25" y="1158075"/>
            <a:ext cx="7272251" cy="38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Box Plot </a:t>
            </a:r>
            <a:r>
              <a:rPr b="1" lang="en-US" sz="22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Comparison</a:t>
            </a:r>
            <a:endParaRPr/>
          </a:p>
        </p:txBody>
      </p:sp>
      <p:pic>
        <p:nvPicPr>
          <p:cNvPr id="4008" name="Google Shape;40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50" y="1157950"/>
            <a:ext cx="6973876" cy="36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p40"/>
          <p:cNvSpPr txBox="1"/>
          <p:nvPr/>
        </p:nvSpPr>
        <p:spPr>
          <a:xfrm>
            <a:off x="45600" y="2037300"/>
            <a:ext cx="32283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does the field of study affect the number of citations?</a:t>
            </a:r>
            <a:endParaRPr b="1" sz="18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4014" name="Google Shape;40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900" y="0"/>
            <a:ext cx="448312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5" name="Google Shape;4015;p40"/>
          <p:cNvSpPr txBox="1"/>
          <p:nvPr/>
        </p:nvSpPr>
        <p:spPr>
          <a:xfrm>
            <a:off x="583650" y="3538450"/>
            <a:ext cx="2152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Based on subject areas with most publications</a:t>
            </a:r>
            <a:endParaRPr b="1" sz="1200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p41"/>
          <p:cNvSpPr txBox="1"/>
          <p:nvPr>
            <p:ph type="title"/>
          </p:nvPr>
        </p:nvSpPr>
        <p:spPr>
          <a:xfrm>
            <a:off x="0" y="2052600"/>
            <a:ext cx="32739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does the field of study affect the number of citations?</a:t>
            </a:r>
            <a:endParaRPr b="1" sz="18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4021" name="Google Shape;40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900" y="0"/>
            <a:ext cx="4333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2" name="Google Shape;4022;p41"/>
          <p:cNvSpPr txBox="1"/>
          <p:nvPr/>
        </p:nvSpPr>
        <p:spPr>
          <a:xfrm>
            <a:off x="672900" y="3531550"/>
            <a:ext cx="22611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Based on subject areas with most citations</a:t>
            </a:r>
            <a:endParaRPr b="1" sz="1200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7" name="Google Shape;40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300"/>
            <a:ext cx="7596698" cy="435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8" name="Google Shape;4028;p42"/>
          <p:cNvSpPr txBox="1"/>
          <p:nvPr/>
        </p:nvSpPr>
        <p:spPr>
          <a:xfrm>
            <a:off x="36475" y="45600"/>
            <a:ext cx="7560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Top 10 Fields (Most Published)</a:t>
            </a:r>
            <a:endParaRPr b="1" sz="1800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3" name="Google Shape;40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6050"/>
            <a:ext cx="7651400" cy="43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034" name="Google Shape;4034;p43"/>
          <p:cNvSpPr txBox="1"/>
          <p:nvPr/>
        </p:nvSpPr>
        <p:spPr>
          <a:xfrm>
            <a:off x="36475" y="63850"/>
            <a:ext cx="76149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Top 10 Fields (Most Cited)</a:t>
            </a:r>
            <a:endParaRPr b="1" sz="1800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8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p44"/>
          <p:cNvSpPr txBox="1"/>
          <p:nvPr/>
        </p:nvSpPr>
        <p:spPr>
          <a:xfrm>
            <a:off x="63850" y="72950"/>
            <a:ext cx="75237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Probability Distribution</a:t>
            </a:r>
            <a:endParaRPr b="1" sz="1800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Top 10 Fields (Most Cited)</a:t>
            </a:r>
            <a:endParaRPr b="1" sz="1800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pic>
        <p:nvPicPr>
          <p:cNvPr id="4040" name="Google Shape;40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00" y="936700"/>
            <a:ext cx="5897200" cy="420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p45"/>
          <p:cNvSpPr txBox="1"/>
          <p:nvPr/>
        </p:nvSpPr>
        <p:spPr>
          <a:xfrm>
            <a:off x="109425" y="72950"/>
            <a:ext cx="7469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Probability Distribution</a:t>
            </a:r>
            <a:endParaRPr b="1" sz="1800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Top 10 Fields (Most Cited)</a:t>
            </a:r>
            <a:endParaRPr b="1" sz="1800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  <p:pic>
        <p:nvPicPr>
          <p:cNvPr id="4046" name="Google Shape;40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910925"/>
            <a:ext cx="5933300" cy="42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9"/>
          <p:cNvSpPr txBox="1"/>
          <p:nvPr>
            <p:ph idx="4294967295" type="title"/>
          </p:nvPr>
        </p:nvSpPr>
        <p:spPr>
          <a:xfrm>
            <a:off x="457350" y="436725"/>
            <a:ext cx="82293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No. of papers v/s no. of citations</a:t>
            </a:r>
            <a:endParaRPr b="1" sz="24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pic>
        <p:nvPicPr>
          <p:cNvPr id="3862" name="Google Shape;38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3975"/>
            <a:ext cx="40005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3" name="Google Shape;38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350" y="1533500"/>
            <a:ext cx="42100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4" name="Google Shape;3864;p19"/>
          <p:cNvSpPr txBox="1"/>
          <p:nvPr/>
        </p:nvSpPr>
        <p:spPr>
          <a:xfrm>
            <a:off x="3059900" y="4124350"/>
            <a:ext cx="3274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8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Correlation is 0.65</a:t>
            </a:r>
            <a:endParaRPr sz="2000">
              <a:solidFill>
                <a:srgbClr val="98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0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Google Shape;4051;p46"/>
          <p:cNvSpPr txBox="1"/>
          <p:nvPr/>
        </p:nvSpPr>
        <p:spPr>
          <a:xfrm>
            <a:off x="82100" y="72950"/>
            <a:ext cx="75327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Comparing </a:t>
            </a: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Probability Distributions</a:t>
            </a:r>
            <a:endParaRPr/>
          </a:p>
        </p:txBody>
      </p:sp>
      <p:pic>
        <p:nvPicPr>
          <p:cNvPr id="4052" name="Google Shape;40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26" y="793375"/>
            <a:ext cx="5524175" cy="42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3" name="Google Shape;4053;p46"/>
          <p:cNvSpPr txBox="1"/>
          <p:nvPr/>
        </p:nvSpPr>
        <p:spPr>
          <a:xfrm>
            <a:off x="0" y="1358825"/>
            <a:ext cx="21882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inzel"/>
              <a:buChar char="-"/>
            </a:pPr>
            <a:r>
              <a:rPr b="1" lang="en-US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applied mathematics has the most citations/paper</a:t>
            </a:r>
            <a:endParaRPr b="1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inzel"/>
              <a:buChar char="-"/>
            </a:pPr>
            <a:r>
              <a:rPr b="1" lang="en-US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only subject not to appear in both graphs</a:t>
            </a:r>
            <a:endParaRPr b="1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inzel"/>
              <a:buChar char="-"/>
            </a:pPr>
            <a:r>
              <a:rPr b="1" lang="en-US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not enough number of publications.</a:t>
            </a:r>
            <a:endParaRPr b="1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p47"/>
          <p:cNvSpPr txBox="1"/>
          <p:nvPr/>
        </p:nvSpPr>
        <p:spPr>
          <a:xfrm>
            <a:off x="45600" y="36475"/>
            <a:ext cx="7569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Comparing Probability Distributions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9" name="Google Shape;4059;p47"/>
          <p:cNvSpPr txBox="1"/>
          <p:nvPr/>
        </p:nvSpPr>
        <p:spPr>
          <a:xfrm>
            <a:off x="118550" y="1814825"/>
            <a:ext cx="21432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Cinzel"/>
              <a:buChar char="-"/>
            </a:pPr>
            <a:r>
              <a:rPr b="1" lang="en-US">
                <a:solidFill>
                  <a:srgbClr val="980000"/>
                </a:solidFill>
                <a:latin typeface="Cinzel"/>
                <a:ea typeface="Cinzel"/>
                <a:cs typeface="Cinzel"/>
                <a:sym typeface="Cinzel"/>
              </a:rPr>
              <a:t>comparing the top 2 subjects from both graphs</a:t>
            </a:r>
            <a:endParaRPr b="1">
              <a:solidFill>
                <a:srgbClr val="980000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pic>
        <p:nvPicPr>
          <p:cNvPr id="4060" name="Google Shape;40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50" y="960425"/>
            <a:ext cx="5353151" cy="414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p48"/>
          <p:cNvSpPr txBox="1"/>
          <p:nvPr/>
        </p:nvSpPr>
        <p:spPr>
          <a:xfrm>
            <a:off x="-443150" y="4415875"/>
            <a:ext cx="88107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Top 5 publication venues with highest number of publications</a:t>
            </a:r>
            <a:endParaRPr b="0" i="0" sz="16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6" name="Google Shape;4066;p48"/>
          <p:cNvSpPr txBox="1"/>
          <p:nvPr/>
        </p:nvSpPr>
        <p:spPr>
          <a:xfrm>
            <a:off x="1474103" y="237095"/>
            <a:ext cx="5367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Publication venue and citation </a:t>
            </a:r>
            <a:r>
              <a:rPr b="1" lang="en-US" sz="24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metrics</a:t>
            </a:r>
            <a:endParaRPr b="1" i="0" sz="2400" u="none" cap="none" strike="noStrike">
              <a:solidFill>
                <a:srgbClr val="85200C"/>
              </a:solidFill>
            </a:endParaRPr>
          </a:p>
        </p:txBody>
      </p:sp>
      <p:sp>
        <p:nvSpPr>
          <p:cNvPr id="4067" name="Google Shape;4067;p48"/>
          <p:cNvSpPr txBox="1"/>
          <p:nvPr/>
        </p:nvSpPr>
        <p:spPr>
          <a:xfrm>
            <a:off x="429768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68" name="Google Shape;4068;p48"/>
          <p:cNvGraphicFramePr/>
          <p:nvPr/>
        </p:nvGraphicFramePr>
        <p:xfrm>
          <a:off x="696625" y="12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419400"/>
                <a:gridCol w="3256025"/>
                <a:gridCol w="1379900"/>
                <a:gridCol w="1754900"/>
              </a:tblGrid>
              <a:tr h="47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Publication Name</a:t>
                      </a:r>
                      <a:endParaRPr b="1"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Number of papers </a:t>
                      </a:r>
                      <a:r>
                        <a:rPr b="1"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published</a:t>
                      </a:r>
                      <a:endParaRPr b="1"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Total Citations</a:t>
                      </a:r>
                      <a:endParaRPr b="1"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Bioinformatics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2230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129777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BMC Bioinformatics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2039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57517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2010 4th International Conference on Bioinformatics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2018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69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PLoS ONE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1917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28660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3rd International Conference on Bioinformatics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1632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33</a:t>
                      </a:r>
                      <a:endParaRPr sz="1200"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3" name="Google Shape;40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00" y="121500"/>
            <a:ext cx="8201849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4" name="Google Shape;40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00" y="2709925"/>
            <a:ext cx="8201850" cy="22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p50"/>
          <p:cNvSpPr txBox="1"/>
          <p:nvPr/>
        </p:nvSpPr>
        <p:spPr>
          <a:xfrm>
            <a:off x="429768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0" name="Google Shape;4080;p50"/>
          <p:cNvSpPr txBox="1"/>
          <p:nvPr/>
        </p:nvSpPr>
        <p:spPr>
          <a:xfrm>
            <a:off x="768000" y="267675"/>
            <a:ext cx="7608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5200C"/>
                </a:solidFill>
                <a:latin typeface="EB Garamond"/>
                <a:ea typeface="EB Garamond"/>
                <a:cs typeface="EB Garamond"/>
                <a:sym typeface="EB Garamond"/>
              </a:rPr>
              <a:t>Top 5 publication venues with highest mean citations(minimum number of papers published if 10).</a:t>
            </a:r>
            <a:endParaRPr>
              <a:solidFill>
                <a:srgbClr val="85200C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081" name="Google Shape;40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250" y="1194075"/>
            <a:ext cx="3475925" cy="16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2" name="Google Shape;408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900" y="2961800"/>
            <a:ext cx="5764975" cy="19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6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51"/>
          <p:cNvSpPr txBox="1"/>
          <p:nvPr/>
        </p:nvSpPr>
        <p:spPr>
          <a:xfrm>
            <a:off x="714575" y="0"/>
            <a:ext cx="7133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5200C"/>
                </a:solidFill>
                <a:latin typeface="EB Garamond"/>
                <a:ea typeface="EB Garamond"/>
                <a:cs typeface="EB Garamond"/>
                <a:sym typeface="EB Garamond"/>
              </a:rPr>
              <a:t>Top 5 publication venues with highest mean citations(minimum number of papers published if 100).</a:t>
            </a:r>
            <a:endParaRPr/>
          </a:p>
        </p:txBody>
      </p:sp>
      <p:pic>
        <p:nvPicPr>
          <p:cNvPr id="4088" name="Google Shape;40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00" y="1077900"/>
            <a:ext cx="38385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9" name="Google Shape;408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5" y="2834025"/>
            <a:ext cx="6529541" cy="20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3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p52"/>
          <p:cNvSpPr txBox="1"/>
          <p:nvPr/>
        </p:nvSpPr>
        <p:spPr>
          <a:xfrm>
            <a:off x="714575" y="0"/>
            <a:ext cx="7133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5200C"/>
                </a:solidFill>
                <a:latin typeface="EB Garamond"/>
                <a:ea typeface="EB Garamond"/>
                <a:cs typeface="EB Garamond"/>
                <a:sym typeface="EB Garamond"/>
              </a:rPr>
              <a:t>Top 5 publication venues with highest mean citations(minimum number of papers published if 500).</a:t>
            </a:r>
            <a:endParaRPr/>
          </a:p>
        </p:txBody>
      </p:sp>
      <p:pic>
        <p:nvPicPr>
          <p:cNvPr id="4095" name="Google Shape;40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00" y="1077900"/>
            <a:ext cx="2809800" cy="15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" name="Google Shape;409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825" y="2829000"/>
            <a:ext cx="6084901" cy="21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p53"/>
          <p:cNvSpPr txBox="1"/>
          <p:nvPr/>
        </p:nvSpPr>
        <p:spPr>
          <a:xfrm>
            <a:off x="690575" y="464350"/>
            <a:ext cx="84534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1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5200C"/>
                </a:solidFill>
                <a:latin typeface="EB Garamond"/>
                <a:ea typeface="EB Garamond"/>
                <a:cs typeface="EB Garamond"/>
                <a:sym typeface="EB Garamond"/>
              </a:rPr>
              <a:t>Top 5 fields of study based on publication venue</a:t>
            </a:r>
            <a:endParaRPr>
              <a:solidFill>
                <a:srgbClr val="85200C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4102" name="Google Shape;4102;p53"/>
          <p:cNvGraphicFramePr/>
          <p:nvPr/>
        </p:nvGraphicFramePr>
        <p:xfrm>
          <a:off x="27027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2946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Theoretical Computer Science</a:t>
                      </a:r>
                      <a:endParaRPr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Biomedical Engineering</a:t>
                      </a:r>
                      <a:endParaRPr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Computer Science (all)</a:t>
                      </a:r>
                      <a:endParaRPr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Genetics</a:t>
                      </a:r>
                      <a:endParaRPr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Molecular Biology</a:t>
                      </a:r>
                      <a:endParaRPr>
                        <a:solidFill>
                          <a:srgbClr val="85200C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520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20"/>
          <p:cNvSpPr txBox="1"/>
          <p:nvPr>
            <p:ph idx="4294967295" type="body"/>
          </p:nvPr>
        </p:nvSpPr>
        <p:spPr>
          <a:xfrm>
            <a:off x="107150" y="1203475"/>
            <a:ext cx="43101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85200C"/>
              </a:buClr>
              <a:buSzPts val="2000"/>
              <a:buFont typeface="Libre Baskerville"/>
              <a:buChar char="▪"/>
            </a:pPr>
            <a:r>
              <a:rPr lang="en-US" sz="20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Citation highly correlates to the year the paper is published.</a:t>
            </a:r>
            <a:endParaRPr sz="20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2000"/>
              <a:buFont typeface="Libre Baskerville"/>
              <a:buChar char="▪"/>
            </a:pPr>
            <a:r>
              <a:rPr lang="en-US" sz="20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Older the paper higher is the citation rate.</a:t>
            </a:r>
            <a:endParaRPr sz="20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870" name="Google Shape;38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25" y="1393025"/>
            <a:ext cx="4076700" cy="31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1" name="Google Shape;3871;p20"/>
          <p:cNvSpPr txBox="1"/>
          <p:nvPr>
            <p:ph idx="4294967295" type="title"/>
          </p:nvPr>
        </p:nvSpPr>
        <p:spPr>
          <a:xfrm>
            <a:off x="329925" y="160975"/>
            <a:ext cx="82293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year and citations Proportion</a:t>
            </a:r>
            <a:endParaRPr b="1" sz="24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21"/>
          <p:cNvSpPr txBox="1"/>
          <p:nvPr/>
        </p:nvSpPr>
        <p:spPr>
          <a:xfrm>
            <a:off x="1767390" y="-111680"/>
            <a:ext cx="5367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Big Picture View of </a:t>
            </a:r>
            <a:endParaRPr b="1" sz="18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Citation Distribution</a:t>
            </a:r>
            <a:endParaRPr b="1" sz="18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3877" name="Google Shape;3877;p21"/>
          <p:cNvSpPr txBox="1"/>
          <p:nvPr/>
        </p:nvSpPr>
        <p:spPr>
          <a:xfrm>
            <a:off x="429768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8" name="Google Shape;3878;p21"/>
          <p:cNvSpPr txBox="1"/>
          <p:nvPr/>
        </p:nvSpPr>
        <p:spPr>
          <a:xfrm>
            <a:off x="-231400" y="1108150"/>
            <a:ext cx="48543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Scatter-plot of # of citations </a:t>
            </a:r>
            <a:endParaRPr b="1" sz="16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across all years</a:t>
            </a:r>
            <a:endParaRPr b="1" sz="16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&gt; Removed outliers greater than 3 s.d. &lt;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 </a:t>
            </a: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way from mean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879" name="Google Shape;3879;p21"/>
          <p:cNvGraphicFramePr/>
          <p:nvPr/>
        </p:nvGraphicFramePr>
        <p:xfrm>
          <a:off x="1057175" y="277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1008150"/>
                <a:gridCol w="659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s.d.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132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3*s.d.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396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median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2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80" name="Google Shape;38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450" y="1183912"/>
            <a:ext cx="5629300" cy="381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1" name="Google Shape;3881;p21"/>
          <p:cNvCxnSpPr/>
          <p:nvPr/>
        </p:nvCxnSpPr>
        <p:spPr>
          <a:xfrm flipH="1" rot="10800000">
            <a:off x="2071850" y="373450"/>
            <a:ext cx="674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2" name="Google Shape;3882;p21"/>
          <p:cNvCxnSpPr/>
          <p:nvPr/>
        </p:nvCxnSpPr>
        <p:spPr>
          <a:xfrm flipH="1" rot="10800000">
            <a:off x="5991975" y="373450"/>
            <a:ext cx="674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22"/>
          <p:cNvSpPr txBox="1"/>
          <p:nvPr/>
        </p:nvSpPr>
        <p:spPr>
          <a:xfrm>
            <a:off x="1767390" y="-111680"/>
            <a:ext cx="5367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Big Picture View of </a:t>
            </a:r>
            <a:endParaRPr b="1" sz="18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Citation Distribution</a:t>
            </a:r>
            <a:endParaRPr b="1" sz="18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3888" name="Google Shape;3888;p22"/>
          <p:cNvSpPr txBox="1"/>
          <p:nvPr/>
        </p:nvSpPr>
        <p:spPr>
          <a:xfrm>
            <a:off x="429768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9" name="Google Shape;3889;p22"/>
          <p:cNvSpPr txBox="1"/>
          <p:nvPr/>
        </p:nvSpPr>
        <p:spPr>
          <a:xfrm>
            <a:off x="-96350" y="1108150"/>
            <a:ext cx="48543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</a:t>
            </a:r>
            <a:r>
              <a:rPr b="1" lang="en-US" sz="1600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Probability distribution of # of  </a:t>
            </a:r>
            <a:endParaRPr b="1" sz="16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citations across all years</a:t>
            </a:r>
            <a:endParaRPr b="1" sz="16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&gt; Removed outliers greater than 3 s.d. &lt;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5B0F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 away from mean</a:t>
            </a:r>
            <a:endParaRPr i="1"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890" name="Google Shape;3890;p22"/>
          <p:cNvGraphicFramePr/>
          <p:nvPr/>
        </p:nvGraphicFramePr>
        <p:xfrm>
          <a:off x="1442625" y="286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1008150"/>
                <a:gridCol w="659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s.d.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132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3*s.d.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396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median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B0F00"/>
                          </a:solidFill>
                        </a:rPr>
                        <a:t>2</a:t>
                      </a:r>
                      <a:endParaRPr b="1" sz="1800">
                        <a:solidFill>
                          <a:srgbClr val="5B0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91" name="Google Shape;38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500" y="678700"/>
            <a:ext cx="4716351" cy="444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2" name="Google Shape;3892;p22"/>
          <p:cNvCxnSpPr/>
          <p:nvPr/>
        </p:nvCxnSpPr>
        <p:spPr>
          <a:xfrm flipH="1" rot="10800000">
            <a:off x="2071850" y="373450"/>
            <a:ext cx="674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3" name="Google Shape;3893;p22"/>
          <p:cNvCxnSpPr/>
          <p:nvPr/>
        </p:nvCxnSpPr>
        <p:spPr>
          <a:xfrm flipH="1" rot="10800000">
            <a:off x="6006575" y="373450"/>
            <a:ext cx="674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8" name="Google Shape;38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24" y="1194650"/>
            <a:ext cx="7162024" cy="33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9" name="Google Shape;3899;p23"/>
          <p:cNvSpPr txBox="1"/>
          <p:nvPr>
            <p:ph type="title"/>
          </p:nvPr>
        </p:nvSpPr>
        <p:spPr>
          <a:xfrm>
            <a:off x="592188" y="1998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Papers Published by Top 2 Countries</a:t>
            </a:r>
            <a:endParaRPr b="1" sz="24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24"/>
          <p:cNvSpPr txBox="1"/>
          <p:nvPr/>
        </p:nvSpPr>
        <p:spPr>
          <a:xfrm>
            <a:off x="429768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5" name="Google Shape;3905;p24"/>
          <p:cNvSpPr txBox="1"/>
          <p:nvPr>
            <p:ph type="title"/>
          </p:nvPr>
        </p:nvSpPr>
        <p:spPr>
          <a:xfrm>
            <a:off x="745400" y="0"/>
            <a:ext cx="73914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520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Top 10 Affiliations (highest numbers of papers published)</a:t>
            </a:r>
            <a:endParaRPr b="1" sz="1800">
              <a:solidFill>
                <a:srgbClr val="85200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906" name="Google Shape;3906;p24"/>
          <p:cNvGraphicFramePr/>
          <p:nvPr/>
        </p:nvGraphicFramePr>
        <p:xfrm>
          <a:off x="334063" y="6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{20134003-B2F6-4961-8194-F830B17BA5CC}</a:tableStyleId>
              </a:tblPr>
              <a:tblGrid>
                <a:gridCol w="3099050"/>
                <a:gridCol w="1816150"/>
                <a:gridCol w="2727350"/>
              </a:tblGrid>
              <a:tr h="35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School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Publication Count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Average No. of Citations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European Bioinformatics Institute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Shanghai Jiaotong University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Chinese Academy of Sciences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University of California, </a:t>
                      </a:r>
                      <a:r>
                        <a:rPr lang="en-US"/>
                        <a:t>San Diego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40.28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Harvard Medical School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University of Cambridge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University of Manchester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Tongji University 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University of Toronto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37.9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Zhejiang University   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" name="Google Shape;39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700" y="1194500"/>
            <a:ext cx="6118775" cy="36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2" name="Google Shape;3912;p25"/>
          <p:cNvSpPr txBox="1"/>
          <p:nvPr>
            <p:ph type="title"/>
          </p:nvPr>
        </p:nvSpPr>
        <p:spPr>
          <a:xfrm>
            <a:off x="227925" y="199850"/>
            <a:ext cx="7865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5200C"/>
                </a:solidFill>
                <a:latin typeface="Cinzel"/>
                <a:ea typeface="Cinzel"/>
                <a:cs typeface="Cinzel"/>
                <a:sym typeface="Cinzel"/>
              </a:rPr>
              <a:t>Top 5 Affiliations (highest average citations)</a:t>
            </a:r>
            <a:endParaRPr b="1" sz="2000">
              <a:solidFill>
                <a:srgbClr val="85200C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