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Lobster"/>
      <p:regular r:id="rId39"/>
    </p:embeddedFont>
    <p:embeddedFont>
      <p:font typeface="Book Antiqua"/>
      <p:regular r:id="rId40"/>
      <p:bold r:id="rId41"/>
      <p:italic r:id="rId42"/>
      <p:boldItalic r:id="rId43"/>
    </p:embeddedFon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7DD92D-D8FF-4D52-A18F-B8BA70D8FEB7}">
  <a:tblStyle styleId="{907DD92D-D8FF-4D52-A18F-B8BA70D8F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regular.fntdata"/><Relationship Id="rId20" Type="http://schemas.openxmlformats.org/officeDocument/2006/relationships/slide" Target="slides/slide15.xml"/><Relationship Id="rId42" Type="http://schemas.openxmlformats.org/officeDocument/2006/relationships/font" Target="fonts/BookAntiqua-italic.fntdata"/><Relationship Id="rId41" Type="http://schemas.openxmlformats.org/officeDocument/2006/relationships/font" Target="fonts/BookAntiqua-bold.fntdata"/><Relationship Id="rId22" Type="http://schemas.openxmlformats.org/officeDocument/2006/relationships/slide" Target="slides/slide17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43" Type="http://schemas.openxmlformats.org/officeDocument/2006/relationships/font" Target="fonts/BookAntiqua-boldItalic.fntdata"/><Relationship Id="rId24" Type="http://schemas.openxmlformats.org/officeDocument/2006/relationships/slide" Target="slides/slide19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obster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6e60593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6e6059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Steve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1f3269d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1f3269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61f3269d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61f3269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61f3269d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61f3269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Mouna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1f3269d1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1f3269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Steve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1f3269d1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1f3269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steve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1f3269d1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1f3269d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61f3269d1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61f3269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1f3269d1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1f3269d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1f3269d1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61f3269d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1c2fcf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1c2fc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1f3269d1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61f3269d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1f3269d1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61f3269d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Steve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61f3269d1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61f3269d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Steve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96e60593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96e6059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Mouna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61f3269d1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61f3269d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Mouna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61f3269d1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61f3269d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Mouna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61f3269d1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61f3269d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Mouna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61f3269d1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61f3269d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Darpan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61f3269d1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61f3269d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Darpan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61f3269d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61f3269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1f3269d1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1f3269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scopus: </a:t>
            </a:r>
            <a:r>
              <a:rPr lang="en-US" sz="1500">
                <a:solidFill>
                  <a:srgbClr val="505050"/>
                </a:solidFill>
              </a:rPr>
              <a:t>database of peer-reviewed literature</a:t>
            </a:r>
            <a:endParaRPr sz="1500">
              <a:solidFill>
                <a:srgbClr val="505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05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5050"/>
                </a:solidFill>
              </a:rPr>
              <a:t>about 85000 total</a:t>
            </a:r>
            <a:endParaRPr sz="1500">
              <a:solidFill>
                <a:srgbClr val="50505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61f3269d1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61f3269d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61f3269d1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61f3269d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61f3269d1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61f3269d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</p:txBody>
      </p:sp>
      <p:sp>
        <p:nvSpPr>
          <p:cNvPr id="369" name="Google Shape;3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1f3269d1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1f3269d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1f3269d1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1f3269d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1c2fcfbb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1c2fcf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1c2fcfbb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1c2fcfb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Darpan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1f3269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1f326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Darpan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1f3269d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1f3269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Darpan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1" name="Google Shape;61;p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3" y="329938"/>
            <a:ext cx="8915400" cy="44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entury Gothic"/>
              <a:buNone/>
            </a:pPr>
            <a:r>
              <a:rPr b="1" lang="en-US">
                <a:solidFill>
                  <a:srgbClr val="7F7F7F"/>
                </a:solidFill>
              </a:rPr>
              <a:t>Bioinformatics Team</a:t>
            </a:r>
            <a:r>
              <a:rPr b="1" lang="en-US" sz="1200">
                <a:solidFill>
                  <a:srgbClr val="7F7F7F"/>
                </a:solidFill>
              </a:rPr>
              <a:t>©</a:t>
            </a:r>
            <a:r>
              <a:rPr b="1" lang="en-US">
                <a:solidFill>
                  <a:srgbClr val="7F7F7F"/>
                </a:solidFill>
              </a:rPr>
              <a:t> </a:t>
            </a:r>
            <a:br>
              <a:rPr b="1" lang="en-US">
                <a:solidFill>
                  <a:schemeClr val="lt2"/>
                </a:solidFill>
              </a:rPr>
            </a:br>
            <a:r>
              <a:rPr lang="en-US" sz="2000">
                <a:latin typeface="Lobster"/>
                <a:ea typeface="Lobster"/>
                <a:cs typeface="Lobster"/>
                <a:sym typeface="Lobster"/>
              </a:rPr>
              <a:t>presents</a:t>
            </a:r>
            <a:r>
              <a:rPr lang="en-US"/>
              <a:t> </a:t>
            </a:r>
            <a:br>
              <a:rPr lang="en-US"/>
            </a:br>
            <a:r>
              <a:rPr lang="en-US"/>
              <a:t>Machine Learning  </a:t>
            </a:r>
            <a:br>
              <a:rPr lang="en-US"/>
            </a:br>
            <a:r>
              <a:rPr lang="en-US" sz="2000"/>
              <a:t>for</a:t>
            </a:r>
            <a:br>
              <a:rPr lang="en-US"/>
            </a:br>
            <a:r>
              <a:rPr lang="en-US"/>
              <a:t>Citation Prediction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252100" y="5340975"/>
            <a:ext cx="99399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66666"/>
                </a:solidFill>
              </a:rPr>
              <a:t>Luke Davis 														</a:t>
            </a:r>
            <a:r>
              <a:rPr lang="en-US">
                <a:solidFill>
                  <a:srgbClr val="666666"/>
                </a:solidFill>
              </a:rPr>
              <a:t>Darpan Jhawar </a:t>
            </a:r>
            <a:endParaRPr>
              <a:solidFill>
                <a:srgbClr val="666666"/>
              </a:solidFill>
            </a:endParaRPr>
          </a:p>
          <a:p>
            <a:pPr indent="457200" lvl="0" marL="3200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Logan Hornbuckle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66666"/>
                </a:solidFill>
              </a:rPr>
              <a:t>Mouna Kalidindi 												Charles Stamey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592925" y="624104"/>
            <a:ext cx="8911800" cy="78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III.</a:t>
            </a:r>
            <a:r>
              <a:rPr lang="en-US"/>
              <a:t> Understanding our data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2591125" y="1678925"/>
            <a:ext cx="8915400" cy="4033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We visualized the distribution of our target: </a:t>
            </a:r>
            <a:endParaRPr sz="3000"/>
          </a:p>
          <a:p>
            <a:pPr indent="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Citations</a:t>
            </a:r>
            <a:endParaRPr b="1" sz="3000"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We analyzed how our features correlate and relate to citations</a:t>
            </a:r>
            <a:endParaRPr sz="3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Results were mixed</a:t>
            </a:r>
            <a:endParaRPr b="1" sz="3000"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Additionally, we found some interesting data relating to country affiliation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125" y="1345025"/>
            <a:ext cx="6514925" cy="43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>
            <p:ph idx="4294967295" type="title"/>
          </p:nvPr>
        </p:nvSpPr>
        <p:spPr>
          <a:xfrm>
            <a:off x="1786150" y="597800"/>
            <a:ext cx="2996100" cy="5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Citations</a:t>
            </a:r>
            <a:endParaRPr sz="4800"/>
          </a:p>
        </p:txBody>
      </p:sp>
      <p:sp>
        <p:nvSpPr>
          <p:cNvPr id="231" name="Google Shape;231;p28"/>
          <p:cNvSpPr txBox="1"/>
          <p:nvPr>
            <p:ph idx="4294967295" type="body"/>
          </p:nvPr>
        </p:nvSpPr>
        <p:spPr>
          <a:xfrm>
            <a:off x="1582150" y="1164500"/>
            <a:ext cx="3404100" cy="49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Understanding our target</a:t>
            </a:r>
            <a:endParaRPr sz="2000"/>
          </a:p>
        </p:txBody>
      </p:sp>
      <p:sp>
        <p:nvSpPr>
          <p:cNvPr id="232" name="Google Shape;232;p28"/>
          <p:cNvSpPr txBox="1"/>
          <p:nvPr>
            <p:ph idx="4294967295" type="body"/>
          </p:nvPr>
        </p:nvSpPr>
        <p:spPr>
          <a:xfrm>
            <a:off x="626300" y="1765250"/>
            <a:ext cx="4521300" cy="2054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lin ang="54007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Scatterplot of citations over time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x-axis:</a:t>
            </a:r>
            <a:r>
              <a:rPr lang="en-US" sz="2400"/>
              <a:t> year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y-axis:</a:t>
            </a:r>
            <a:r>
              <a:rPr lang="en-US" sz="2400"/>
              <a:t> # of citations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4294967295" type="title"/>
          </p:nvPr>
        </p:nvSpPr>
        <p:spPr>
          <a:xfrm>
            <a:off x="1786150" y="597800"/>
            <a:ext cx="2996100" cy="5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Citations</a:t>
            </a:r>
            <a:endParaRPr sz="4800"/>
          </a:p>
        </p:txBody>
      </p:sp>
      <p:sp>
        <p:nvSpPr>
          <p:cNvPr id="238" name="Google Shape;238;p29"/>
          <p:cNvSpPr txBox="1"/>
          <p:nvPr>
            <p:ph idx="4294967295" type="body"/>
          </p:nvPr>
        </p:nvSpPr>
        <p:spPr>
          <a:xfrm>
            <a:off x="1582150" y="1164500"/>
            <a:ext cx="3404100" cy="49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Understanding our target</a:t>
            </a:r>
            <a:endParaRPr sz="2000"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100" y="0"/>
            <a:ext cx="727689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>
            <p:ph idx="4294967295" type="body"/>
          </p:nvPr>
        </p:nvSpPr>
        <p:spPr>
          <a:xfrm>
            <a:off x="626300" y="1765250"/>
            <a:ext cx="4288800" cy="333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lin ang="54007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Probability distribution of # of citations across all years.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x-axis:</a:t>
            </a:r>
            <a:r>
              <a:rPr lang="en-US" sz="2400"/>
              <a:t> # of citations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y-axis:</a:t>
            </a:r>
            <a:r>
              <a:rPr lang="en-US" sz="2400"/>
              <a:t> density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Most common: 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Median: 2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idx="4294967295" type="title"/>
          </p:nvPr>
        </p:nvSpPr>
        <p:spPr>
          <a:xfrm>
            <a:off x="2231700" y="166050"/>
            <a:ext cx="7728600" cy="5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Relating Publication Year and Citations</a:t>
            </a:r>
            <a:endParaRPr sz="3000"/>
          </a:p>
        </p:txBody>
      </p:sp>
      <p:sp>
        <p:nvSpPr>
          <p:cNvPr id="246" name="Google Shape;246;p30"/>
          <p:cNvSpPr txBox="1"/>
          <p:nvPr>
            <p:ph idx="4294967295" type="body"/>
          </p:nvPr>
        </p:nvSpPr>
        <p:spPr>
          <a:xfrm>
            <a:off x="626300" y="1765250"/>
            <a:ext cx="4288800" cy="2004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lin ang="54007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Correlation between...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x-axis:</a:t>
            </a:r>
            <a:r>
              <a:rPr lang="en-US" sz="2400"/>
              <a:t> publication year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y-axis:</a:t>
            </a:r>
            <a:r>
              <a:rPr lang="en-US" sz="2400"/>
              <a:t> average # of citations</a:t>
            </a:r>
            <a:endParaRPr sz="2400"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3446" l="4082" r="8113" t="0"/>
          <a:stretch/>
        </p:blipFill>
        <p:spPr>
          <a:xfrm>
            <a:off x="4986250" y="948025"/>
            <a:ext cx="7205750" cy="49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idx="4294967295" type="body"/>
          </p:nvPr>
        </p:nvSpPr>
        <p:spPr>
          <a:xfrm>
            <a:off x="626300" y="1765250"/>
            <a:ext cx="4288800" cy="1688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lin ang="54007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Relating...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x-axis:</a:t>
            </a:r>
            <a:r>
              <a:rPr lang="en-US" sz="2400"/>
              <a:t> # of citations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y-axis:</a:t>
            </a:r>
            <a:r>
              <a:rPr lang="en-US" sz="2400"/>
              <a:t> area of distribution</a:t>
            </a:r>
            <a:endParaRPr sz="2400"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100" y="1040063"/>
            <a:ext cx="7130900" cy="477787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>
            <p:ph idx="4294967295" type="title"/>
          </p:nvPr>
        </p:nvSpPr>
        <p:spPr>
          <a:xfrm>
            <a:off x="2231700" y="166050"/>
            <a:ext cx="7728600" cy="5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Relating Top 5 Keywords and Citations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idx="4294967295" type="title"/>
          </p:nvPr>
        </p:nvSpPr>
        <p:spPr>
          <a:xfrm>
            <a:off x="2231700" y="166050"/>
            <a:ext cx="7728600" cy="5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Relating Top 5 Affiliations and Citations</a:t>
            </a:r>
            <a:endParaRPr sz="3000"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150" y="1231850"/>
            <a:ext cx="8061150" cy="48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4294967295" type="body"/>
          </p:nvPr>
        </p:nvSpPr>
        <p:spPr>
          <a:xfrm>
            <a:off x="626300" y="1765250"/>
            <a:ext cx="3226200" cy="1688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lin ang="54007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Relating...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x-axis:</a:t>
            </a:r>
            <a:r>
              <a:rPr lang="en-US" sz="2400"/>
              <a:t> # of authors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y-axis:</a:t>
            </a:r>
            <a:r>
              <a:rPr lang="en-US" sz="2400"/>
              <a:t> # of citations</a:t>
            </a:r>
            <a:endParaRPr sz="2400"/>
          </a:p>
        </p:txBody>
      </p:sp>
      <p:sp>
        <p:nvSpPr>
          <p:cNvPr id="266" name="Google Shape;266;p33"/>
          <p:cNvSpPr txBox="1"/>
          <p:nvPr>
            <p:ph idx="4294967295" type="title"/>
          </p:nvPr>
        </p:nvSpPr>
        <p:spPr>
          <a:xfrm>
            <a:off x="1712050" y="166050"/>
            <a:ext cx="8248200" cy="5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Relating Number of Authors and Citations</a:t>
            </a:r>
            <a:endParaRPr sz="3000"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400" y="873226"/>
            <a:ext cx="7957600" cy="511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idx="4294967295" type="body"/>
          </p:nvPr>
        </p:nvSpPr>
        <p:spPr>
          <a:xfrm>
            <a:off x="182650" y="1765250"/>
            <a:ext cx="3105300" cy="2369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lin ang="54007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Relating</a:t>
            </a:r>
            <a:r>
              <a:rPr lang="en-US" sz="2000"/>
              <a:t>...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x-axis:</a:t>
            </a:r>
            <a:r>
              <a:rPr lang="en-US" sz="2000"/>
              <a:t> average citations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y-axis:</a:t>
            </a:r>
            <a:r>
              <a:rPr lang="en-US" sz="2000"/>
              <a:t> top 10 most cited fields</a:t>
            </a:r>
            <a:endParaRPr sz="2000"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b="0" l="2028" r="0" t="0"/>
          <a:stretch/>
        </p:blipFill>
        <p:spPr>
          <a:xfrm>
            <a:off x="3287850" y="1658300"/>
            <a:ext cx="8904151" cy="51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>
            <p:ph idx="4294967295" type="title"/>
          </p:nvPr>
        </p:nvSpPr>
        <p:spPr>
          <a:xfrm>
            <a:off x="2231700" y="166050"/>
            <a:ext cx="7728600" cy="5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Relating Top 10 Fields and Citations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75" y="2225825"/>
            <a:ext cx="6428800" cy="29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>
            <p:ph idx="4294967295" type="title"/>
          </p:nvPr>
        </p:nvSpPr>
        <p:spPr>
          <a:xfrm>
            <a:off x="2231700" y="610550"/>
            <a:ext cx="8134800" cy="84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Top 5 Publication Venues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36"/>
          <p:cNvGraphicFramePr/>
          <p:nvPr/>
        </p:nvGraphicFramePr>
        <p:xfrm>
          <a:off x="3405800" y="156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{907DD92D-D8FF-4D52-A18F-B8BA70D8FEB7}</a:tableStyleId>
              </a:tblPr>
              <a:tblGrid>
                <a:gridCol w="382850"/>
                <a:gridCol w="1044225"/>
                <a:gridCol w="809850"/>
                <a:gridCol w="3778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Author Name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Mean Citations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Affiliations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Christie K.R.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305.75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Stanford University, USA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Stanford University School of Medicine, USA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Jackson Laboratory, USA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Hammond M.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304.17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European Bioinformatics Institute, UK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Wellcome Trust, UK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Morgat A.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304.11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Swiss Institute of Bioinformatics, Switzerland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INRIA Rhone-Alpes, France,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European Bioinformatics Institute, UK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Universite de Geneve Faculte de Medecine, Switzerland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Ecole Polytechnique Federale de Lausanne, Switzerland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Barrett T.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302.63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National Library of Medicine, USA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Barrell D.G.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300.86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Mississippi State University, USA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European Bioinformatics Institute, UK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European Molecular Biology Laboratory, UK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Wellcome Trust Sanger Institute, UK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36"/>
          <p:cNvSpPr txBox="1"/>
          <p:nvPr>
            <p:ph idx="4294967295" type="title"/>
          </p:nvPr>
        </p:nvSpPr>
        <p:spPr>
          <a:xfrm>
            <a:off x="1712050" y="699450"/>
            <a:ext cx="8248200" cy="5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Top 5 Authors and </a:t>
            </a:r>
            <a:r>
              <a:rPr lang="en-US" sz="3000"/>
              <a:t>their</a:t>
            </a:r>
            <a:r>
              <a:rPr lang="en-US" sz="3000"/>
              <a:t> Affiliations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1937725" y="645125"/>
            <a:ext cx="10254275" cy="55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4294967295" type="title"/>
          </p:nvPr>
        </p:nvSpPr>
        <p:spPr>
          <a:xfrm>
            <a:off x="258475" y="99650"/>
            <a:ext cx="12192000" cy="5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Correlation Heatmap: </a:t>
            </a:r>
            <a:r>
              <a:rPr lang="en-US" sz="2400">
                <a:solidFill>
                  <a:srgbClr val="000000"/>
                </a:solidFill>
              </a:rPr>
              <a:t>Num_of_Citations most important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2660588" y="1181125"/>
            <a:ext cx="7387774" cy="50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8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3363250" y="-35840"/>
            <a:ext cx="8190727" cy="692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9"/>
          <p:cNvPicPr preferRelativeResize="0"/>
          <p:nvPr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2747152" y="1343275"/>
            <a:ext cx="8911799" cy="4134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>
            <p:ph type="title"/>
          </p:nvPr>
        </p:nvSpPr>
        <p:spPr>
          <a:xfrm>
            <a:off x="1934249" y="25603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Papers Published by Top 2 Countries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2592925" y="624104"/>
            <a:ext cx="8911800" cy="78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IV</a:t>
            </a:r>
            <a:r>
              <a:rPr b="1" lang="en-US"/>
              <a:t>.</a:t>
            </a:r>
            <a:r>
              <a:rPr lang="en-US"/>
              <a:t> Machine Learning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2591125" y="1602725"/>
            <a:ext cx="8915400" cy="46656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Preparing our data for Machine Learning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Applying Machine Learning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1894425" y="52886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Preparing data for Machine Learning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2001837" y="1879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Natural Language Processing: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Removing special characters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Removing stop words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Stemming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LDA(TFIDF)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Encoding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2589200" y="730250"/>
            <a:ext cx="8915400" cy="51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Encoding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Remaining textual columns were encoded.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88" y="4512175"/>
            <a:ext cx="44100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138" y="2000250"/>
            <a:ext cx="80105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2384425" y="1031875"/>
            <a:ext cx="8394600" cy="565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LDA models were </a:t>
            </a:r>
            <a:r>
              <a:rPr lang="en-US" sz="2200"/>
              <a:t>created for the below columns(50 topics)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Topics with highest probabilities are </a:t>
            </a:r>
            <a:r>
              <a:rPr lang="en-US" sz="2200"/>
              <a:t>chosen</a:t>
            </a:r>
            <a:endParaRPr sz="2200"/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100" y="1817700"/>
            <a:ext cx="8200924" cy="1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300" y="4888975"/>
            <a:ext cx="6721474" cy="1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Transformation Techniques</a:t>
            </a:r>
            <a:endParaRPr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Pandas qcut function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Box Cox Transformation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Log Transformation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Z Score</a:t>
            </a:r>
            <a:endParaRPr sz="240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70" y="3170475"/>
            <a:ext cx="1712375" cy="8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Algorithms</a:t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Random Forest Classification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XGB Classification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Results</a:t>
            </a:r>
            <a:endParaRPr/>
          </a:p>
        </p:txBody>
      </p:sp>
      <p:graphicFrame>
        <p:nvGraphicFramePr>
          <p:cNvPr id="348" name="Google Shape;348;p46"/>
          <p:cNvGraphicFramePr/>
          <p:nvPr/>
        </p:nvGraphicFramePr>
        <p:xfrm>
          <a:off x="1508275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{907DD92D-D8FF-4D52-A18F-B8BA70D8FEB7}</a:tableStyleId>
              </a:tblPr>
              <a:tblGrid>
                <a:gridCol w="2340250"/>
                <a:gridCol w="1894675"/>
                <a:gridCol w="1894675"/>
                <a:gridCol w="1894675"/>
                <a:gridCol w="1894675"/>
              </a:tblGrid>
              <a:tr h="92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Test Accuracy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Precision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Recall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F1 Score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7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qcut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0.59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135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Box Cox Transformation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0.69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0.69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0.69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0.68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12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Log Transformation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624103"/>
            <a:ext cx="8911800" cy="8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rPr lang="en-US"/>
              <a:t>Getting Orientated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175300" y="1742350"/>
            <a:ext cx="9581400" cy="46674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Source of data</a:t>
            </a:r>
            <a:endParaRPr b="1"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Originally pulled from SCOPUS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Consists of research papers listed as “Bioinformatics”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Started in json format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 Results</a:t>
            </a:r>
            <a:endParaRPr/>
          </a:p>
        </p:txBody>
      </p:sp>
      <p:graphicFrame>
        <p:nvGraphicFramePr>
          <p:cNvPr id="354" name="Google Shape;354;p47"/>
          <p:cNvGraphicFramePr/>
          <p:nvPr/>
        </p:nvGraphicFramePr>
        <p:xfrm>
          <a:off x="1508275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{907DD92D-D8FF-4D52-A18F-B8BA70D8FEB7}</a:tableStyleId>
              </a:tblPr>
              <a:tblGrid>
                <a:gridCol w="2340250"/>
                <a:gridCol w="1894675"/>
                <a:gridCol w="1894675"/>
                <a:gridCol w="1894675"/>
                <a:gridCol w="1894675"/>
              </a:tblGrid>
              <a:tr h="92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Test Accuracy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Precision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Recall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F1 Score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7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qcut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135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Box Cox Transformation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0.69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12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Log Transformation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 with Log Transformation</a:t>
            </a:r>
            <a:endParaRPr/>
          </a:p>
        </p:txBody>
      </p:sp>
      <p:graphicFrame>
        <p:nvGraphicFramePr>
          <p:cNvPr id="360" name="Google Shape;360;p48"/>
          <p:cNvGraphicFramePr/>
          <p:nvPr/>
        </p:nvGraphicFramePr>
        <p:xfrm>
          <a:off x="1529825" y="241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{907DD92D-D8FF-4D52-A18F-B8BA70D8FEB7}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precision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recall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F1 Score 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support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Class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7597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Class 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0.74              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0.85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0.79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13055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Class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0.64               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0.14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0.23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1985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avg / total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22637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</a:t>
            </a:r>
            <a:endParaRPr/>
          </a:p>
        </p:txBody>
      </p:sp>
      <p:pic>
        <p:nvPicPr>
          <p:cNvPr id="366" name="Google Shape;3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475" y="1166348"/>
            <a:ext cx="9004849" cy="545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2849949" y="609600"/>
            <a:ext cx="8393926" cy="2529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Book Antiqua"/>
              <a:buNone/>
            </a:pPr>
            <a:r>
              <a:rPr lang="en-US">
                <a:solidFill>
                  <a:schemeClr val="accent2"/>
                </a:solidFill>
              </a:rPr>
              <a:t>It has been an interesting journey.</a:t>
            </a:r>
            <a:br>
              <a:rPr lang="en-US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/>
          </a:p>
        </p:txBody>
      </p:sp>
      <p:grpSp>
        <p:nvGrpSpPr>
          <p:cNvPr id="372" name="Google Shape;372;p50"/>
          <p:cNvGrpSpPr/>
          <p:nvPr/>
        </p:nvGrpSpPr>
        <p:grpSpPr>
          <a:xfrm>
            <a:off x="1279450" y="4762500"/>
            <a:ext cx="11786400" cy="1015147"/>
            <a:chOff x="478172" y="5431270"/>
            <a:chExt cx="11786400" cy="1015147"/>
          </a:xfrm>
        </p:grpSpPr>
        <p:sp>
          <p:nvSpPr>
            <p:cNvPr id="373" name="Google Shape;373;p50"/>
            <p:cNvSpPr/>
            <p:nvPr/>
          </p:nvSpPr>
          <p:spPr>
            <a:xfrm>
              <a:off x="478172" y="6077094"/>
              <a:ext cx="117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https://github.com/UNCG-CSE/Bioinformatics_Trends</a:t>
              </a:r>
              <a:endParaRPr b="1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User" id="374" name="Google Shape;374;p50" title="Icon - Presenter Name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96329" y="5431270"/>
              <a:ext cx="558449" cy="558449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blurRad="128588" rotWithShape="0" algn="bl" dir="12900000" dist="57150">
                <a:srgbClr val="000000">
                  <a:alpha val="52000"/>
                </a:srgbClr>
              </a:outerShdw>
            </a:effectLst>
          </p:spPr>
        </p:pic>
        <p:sp>
          <p:nvSpPr>
            <p:cNvPr id="375" name="Google Shape;375;p50"/>
            <p:cNvSpPr txBox="1"/>
            <p:nvPr/>
          </p:nvSpPr>
          <p:spPr>
            <a:xfrm>
              <a:off x="1646522" y="6077116"/>
              <a:ext cx="191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Visit us at...</a:t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76" name="Google Shape;376;p50"/>
          <p:cNvSpPr txBox="1"/>
          <p:nvPr/>
        </p:nvSpPr>
        <p:spPr>
          <a:xfrm>
            <a:off x="5883813" y="4102775"/>
            <a:ext cx="2326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7" name="Google Shape;3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525" y="1526911"/>
            <a:ext cx="3044901" cy="380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7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005550" y="624103"/>
            <a:ext cx="8911800" cy="8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Division of Tasks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19710"/>
          <a:stretch/>
        </p:blipFill>
        <p:spPr>
          <a:xfrm>
            <a:off x="19287" y="1351675"/>
            <a:ext cx="12192001" cy="550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592925" y="624103"/>
            <a:ext cx="8911800" cy="8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2516075" y="1704500"/>
            <a:ext cx="9581400" cy="46674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Primary Goal: predicting citations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Secondary Goal: discover interesting trends/patterns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592925" y="624103"/>
            <a:ext cx="8911800" cy="8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to achieve primary goal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2591125" y="1742350"/>
            <a:ext cx="8915400" cy="4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Data familiarization</a:t>
            </a:r>
            <a:endParaRPr sz="3000"/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Organize and analyze</a:t>
            </a:r>
            <a:endParaRPr sz="3000"/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Prepare data for Machine Learning</a:t>
            </a:r>
            <a:endParaRPr sz="3000"/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Apply Machine Learning</a:t>
            </a:r>
            <a:endParaRPr i="1" sz="3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2592925" y="624104"/>
            <a:ext cx="8911800" cy="78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II.</a:t>
            </a:r>
            <a:r>
              <a:rPr lang="en-US"/>
              <a:t> Data Extraction &amp; Organization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2258575" y="1695525"/>
            <a:ext cx="9580500" cy="46656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Extracted data from json files into a Pandas dataframe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Converted this dataframe into a .csv file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This process was more challenging than expected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Nested dictionaries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Nested lists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Null fields</a:t>
            </a:r>
            <a:endParaRPr sz="260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50" y="271450"/>
            <a:ext cx="353761" cy="4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Extracted Features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2589208" y="2133600"/>
            <a:ext cx="27576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</a:t>
            </a:r>
            <a:r>
              <a:rPr lang="en-US"/>
              <a:t>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Num_of_Citations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para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Publication_name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Publication_type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Author_Keyword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FOS_abbreviation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FOS_detailed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7485375" y="3186100"/>
            <a:ext cx="3332100" cy="11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Author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Author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Author Indexed Name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7485375" y="1905100"/>
            <a:ext cx="27576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</a:t>
            </a:r>
            <a:r>
              <a:rPr lang="en-US"/>
              <a:t>ffiliation_id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Affiliation_name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Affiliation_country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7485375" y="4361500"/>
            <a:ext cx="3332100" cy="11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Author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Affiliation 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Set after combining all files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2589200" y="2133600"/>
            <a:ext cx="3629400" cy="4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Num_of_Citations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para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Publication_name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Publication_type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Author_Keyword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FOS_abbreviation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FOS_detailed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First_Author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First_Author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First_Author Indexed Name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7081125" y="2133600"/>
            <a:ext cx="4423500" cy="4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Last</a:t>
            </a:r>
            <a:r>
              <a:rPr lang="en-US"/>
              <a:t>_Author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Last</a:t>
            </a:r>
            <a:r>
              <a:rPr lang="en-US"/>
              <a:t>_Author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Last</a:t>
            </a:r>
            <a:r>
              <a:rPr lang="en-US"/>
              <a:t>_Author Indexed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First_Author_</a:t>
            </a:r>
            <a:r>
              <a:rPr lang="en-US"/>
              <a:t>Affiliation_id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First_Author_Affiliation_name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First_Author_Affiliation_country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Last_Author_Affiliation_id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Last_Author_Affiliation_name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Last_Author_Affiliation_country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Num_Of_Authors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