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Titillium Web ExtraLight" panose="020B0604020202020204" charset="0"/>
      <p:regular r:id="rId15"/>
      <p:bold r:id="rId16"/>
      <p:italic r:id="rId17"/>
      <p:boldItalic r:id="rId18"/>
    </p:embeddedFont>
    <p:embeddedFont>
      <p:font typeface="Titillium Web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450a377d8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450a377d8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44044970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44044970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450a006e5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450a006e5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4508550a6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4508550a6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4508550a6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4508550a6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4508550a6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4508550a6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4508550a6d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4508550a6d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4407173b8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4407173b8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4407173b8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4407173b8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450a006e50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450a006e50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450a377d8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450a377d8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7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graph">
  <p:cSld name="TITLE_ONLY_1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1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1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560" name="Google Shape;560;p1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2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3" name="Google Shape;563;p12"/>
          <p:cNvGrpSpPr/>
          <p:nvPr/>
        </p:nvGrpSpPr>
        <p:grpSpPr>
          <a:xfrm>
            <a:off x="28550" y="3850566"/>
            <a:ext cx="9094048" cy="1293105"/>
            <a:chOff x="28544" y="3514688"/>
            <a:chExt cx="9094048" cy="1628800"/>
          </a:xfrm>
        </p:grpSpPr>
        <p:sp>
          <p:nvSpPr>
            <p:cNvPr id="564" name="Google Shape;564;p1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7" name="Google Shape;597;p12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98" name="Google Shape;598;p1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4" name="Google Shape;664;p12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12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666" name="Google Shape;666;p1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graphs">
  <p:cSld name="BLANK_2"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3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69" name="Google Shape;669;p13"/>
          <p:cNvGrpSpPr/>
          <p:nvPr/>
        </p:nvGrpSpPr>
        <p:grpSpPr>
          <a:xfrm>
            <a:off x="28550" y="3850566"/>
            <a:ext cx="9094048" cy="1293105"/>
            <a:chOff x="28544" y="3514688"/>
            <a:chExt cx="9094048" cy="1628800"/>
          </a:xfrm>
        </p:grpSpPr>
        <p:sp>
          <p:nvSpPr>
            <p:cNvPr id="670" name="Google Shape;670;p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3" name="Google Shape;703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4" name="Google Shape;704;p1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0" name="Google Shape;770;p13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4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14"/>
          <p:cNvSpPr txBox="1">
            <a:spLocks noGrp="1"/>
          </p:cNvSpPr>
          <p:nvPr>
            <p:ph type="body" idx="1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86B6"/>
              </a:buClr>
              <a:buSzPts val="1400"/>
              <a:buFont typeface="Titillium Web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endParaRPr/>
          </a:p>
        </p:txBody>
      </p:sp>
      <p:sp>
        <p:nvSpPr>
          <p:cNvPr id="774" name="Google Shape;774;p1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77" name="Google Shape;777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78" name="Google Shape;77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3"/>
          <p:cNvGrpSpPr/>
          <p:nvPr/>
        </p:nvGrpSpPr>
        <p:grpSpPr>
          <a:xfrm>
            <a:off x="28550" y="3850566"/>
            <a:ext cx="9094048" cy="1293105"/>
            <a:chOff x="28544" y="3514688"/>
            <a:chExt cx="9094048" cy="1628800"/>
          </a:xfrm>
        </p:grpSpPr>
        <p:sp>
          <p:nvSpPr>
            <p:cNvPr id="117" name="Google Shape;117;p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151" name="Google Shape;151;p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3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19" name="Google Shape;219;p3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▫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●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○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■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220" name="Google Shape;220;p3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▫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●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○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■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221" name="Google Shape;221;p3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26" name="Google Shape;226;p4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"/>
          <p:cNvSpPr/>
          <p:nvPr/>
        </p:nvSpPr>
        <p:spPr>
          <a:xfrm rot="10800000" flipH="1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5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3000"/>
              <a:buFont typeface="Titillium Web ExtraLight"/>
              <a:buChar char="▫"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marR="0" lvl="1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3000"/>
              <a:buFont typeface="Titillium Web ExtraLight"/>
              <a:buChar char="-"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marR="0" lvl="2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3000"/>
              <a:buFont typeface="Titillium Web ExtraLight"/>
              <a:buChar char="-"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marR="0" lvl="3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3000"/>
              <a:buFont typeface="Titillium Web ExtraLight"/>
              <a:buChar char="-"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marR="0" lvl="4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3000"/>
              <a:buFont typeface="Titillium Web ExtraLight"/>
              <a:buChar char="-"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marR="0" lvl="5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3000"/>
              <a:buFont typeface="Titillium Web ExtraLight"/>
              <a:buChar char="-"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marR="0" lvl="6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3000"/>
              <a:buFont typeface="Titillium Web ExtraLight"/>
              <a:buChar char="●"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marR="0" lvl="7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3000"/>
              <a:buFont typeface="Titillium Web ExtraLight"/>
              <a:buChar char="○"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marR="0" lvl="8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3000"/>
              <a:buFont typeface="Titillium Web ExtraLight"/>
              <a:buChar char="■"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30" name="Google Shape;230;p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5"/>
          <p:cNvSpPr/>
          <p:nvPr/>
        </p:nvSpPr>
        <p:spPr>
          <a:xfrm>
            <a:off x="0" y="4011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tillium Web ExtraLight"/>
              <a:buNone/>
              <a:defRPr sz="4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34" name="Google Shape;234;p6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rgbClr val="6E86B6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grpSp>
        <p:nvGrpSpPr>
          <p:cNvPr id="235" name="Google Shape;235;p6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236" name="Google Shape;236;p6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6"/>
          <p:cNvGrpSpPr/>
          <p:nvPr/>
        </p:nvGrpSpPr>
        <p:grpSpPr>
          <a:xfrm>
            <a:off x="28550" y="3359977"/>
            <a:ext cx="9094048" cy="1783611"/>
            <a:chOff x="28544" y="4157632"/>
            <a:chExt cx="9094048" cy="985856"/>
          </a:xfrm>
        </p:grpSpPr>
        <p:sp>
          <p:nvSpPr>
            <p:cNvPr id="270" name="Google Shape;270;p6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9" name="Google Shape;339;p7"/>
          <p:cNvGrpSpPr/>
          <p:nvPr/>
        </p:nvGrpSpPr>
        <p:grpSpPr>
          <a:xfrm>
            <a:off x="28550" y="3850566"/>
            <a:ext cx="9094048" cy="1293105"/>
            <a:chOff x="28544" y="3514688"/>
            <a:chExt cx="9094048" cy="1628800"/>
          </a:xfrm>
        </p:grpSpPr>
        <p:sp>
          <p:nvSpPr>
            <p:cNvPr id="340" name="Google Shape;340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3" name="Google Shape;373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4" name="Google Shape;374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0" name="Google Shape;440;p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7" name="Google Shape;447;p9"/>
          <p:cNvGrpSpPr/>
          <p:nvPr/>
        </p:nvGrpSpPr>
        <p:grpSpPr>
          <a:xfrm>
            <a:off x="28550" y="3850566"/>
            <a:ext cx="9094048" cy="1293105"/>
            <a:chOff x="28544" y="3514688"/>
            <a:chExt cx="9094048" cy="1628800"/>
          </a:xfrm>
        </p:grpSpPr>
        <p:sp>
          <p:nvSpPr>
            <p:cNvPr id="448" name="Google Shape;448;p9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1" name="Google Shape;481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2" name="Google Shape;482;p9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8" name="Google Shape;548;p9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9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550" name="Google Shape;550;p9"/>
          <p:cNvSpPr txBox="1">
            <a:spLocks noGrp="1"/>
          </p:cNvSpPr>
          <p:nvPr>
            <p:ph type="body" idx="1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▫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-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-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-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-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-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●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○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■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551" name="Google Shape;551;p9"/>
          <p:cNvSpPr txBox="1">
            <a:spLocks noGrp="1"/>
          </p:cNvSpPr>
          <p:nvPr>
            <p:ph type="body" idx="2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▫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-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-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-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-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-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●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○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■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552" name="Google Shape;552;p9"/>
          <p:cNvSpPr txBox="1">
            <a:spLocks noGrp="1"/>
          </p:cNvSpPr>
          <p:nvPr>
            <p:ph type="body" idx="3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▫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-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-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-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-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-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●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○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■"/>
              <a:defRPr sz="18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553" name="Google Shape;553;p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rame">
  <p:cSld name="BLANK_1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0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name="adj1" fmla="val 5397"/>
            </a:avLst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1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 Prediction Bioinformatics</a:t>
            </a:r>
            <a:endParaRPr/>
          </a:p>
        </p:txBody>
      </p:sp>
      <p:sp>
        <p:nvSpPr>
          <p:cNvPr id="784" name="Google Shape;784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B7B7B7"/>
                </a:solidFill>
              </a:rPr>
              <a:t>Darpan Jhawar // Luke Davis // Logan Hornbuckle // Mouna Kalidindi // Steve Stamey </a:t>
            </a:r>
            <a:endParaRPr sz="24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5"/>
          <p:cNvSpPr txBox="1"/>
          <p:nvPr/>
        </p:nvSpPr>
        <p:spPr>
          <a:xfrm>
            <a:off x="440525" y="500075"/>
            <a:ext cx="2917200" cy="43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tillium Web"/>
              <a:buChar char="★"/>
            </a:pPr>
            <a:r>
              <a:rPr lang="en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Correlation over different time periods.</a:t>
            </a:r>
            <a:endParaRPr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46" name="Google Shape;8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375" y="619125"/>
            <a:ext cx="4647525" cy="37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26"/>
          <p:cNvSpPr txBox="1">
            <a:spLocks noGrp="1"/>
          </p:cNvSpPr>
          <p:nvPr>
            <p:ph type="title"/>
          </p:nvPr>
        </p:nvSpPr>
        <p:spPr>
          <a:xfrm>
            <a:off x="729000" y="0"/>
            <a:ext cx="7686000" cy="111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between Number of Citations and Length of Title</a:t>
            </a:r>
            <a:endParaRPr/>
          </a:p>
        </p:txBody>
      </p:sp>
      <p:pic>
        <p:nvPicPr>
          <p:cNvPr id="852" name="Google Shape;8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025" y="1113300"/>
            <a:ext cx="6007852" cy="40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7" name="Google Shape;8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" y="84238"/>
            <a:ext cx="8858252" cy="497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Phase 2 Progress Breakdown</a:t>
            </a:r>
            <a:endParaRPr sz="3600"/>
          </a:p>
        </p:txBody>
      </p:sp>
      <p:sp>
        <p:nvSpPr>
          <p:cNvPr id="790" name="Google Shape;790;p17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800"/>
              <a:buAutoNum type="arabicPeriod"/>
            </a:pPr>
            <a:r>
              <a:rPr lang="en" sz="2800" i="1">
                <a:solidFill>
                  <a:srgbClr val="B7B7B7"/>
                </a:solidFill>
              </a:rPr>
              <a:t>Extracted and Organized data (using python)</a:t>
            </a:r>
            <a:endParaRPr sz="2800" i="1">
              <a:solidFill>
                <a:srgbClr val="B7B7B7"/>
              </a:solidFill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AutoNum type="arabicPeriod"/>
            </a:pPr>
            <a:r>
              <a:rPr lang="en" sz="2800" i="1">
                <a:solidFill>
                  <a:srgbClr val="B7B7B7"/>
                </a:solidFill>
              </a:rPr>
              <a:t>Performed graphical analysis on data</a:t>
            </a:r>
            <a:endParaRPr sz="2800" i="1">
              <a:solidFill>
                <a:srgbClr val="B7B7B7"/>
              </a:solidFill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AutoNum type="arabicPeriod"/>
            </a:pPr>
            <a:r>
              <a:rPr lang="en" sz="2800" i="1">
                <a:solidFill>
                  <a:srgbClr val="B7B7B7"/>
                </a:solidFill>
              </a:rPr>
              <a:t>Acquired info regarding “variables of interest” for predicting citations</a:t>
            </a:r>
            <a:endParaRPr sz="2800" i="1"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Phase 2 Division of Labor</a:t>
            </a:r>
            <a:endParaRPr sz="3600"/>
          </a:p>
        </p:txBody>
      </p:sp>
      <p:sp>
        <p:nvSpPr>
          <p:cNvPr id="796" name="Google Shape;796;p18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B7B7B7"/>
                </a:solidFill>
              </a:rPr>
              <a:t>Each member wrangled a different subset of our data</a:t>
            </a:r>
            <a:endParaRPr i="1" dirty="0">
              <a:solidFill>
                <a:srgbClr val="B7B7B7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400"/>
              <a:buChar char="★"/>
            </a:pPr>
            <a:r>
              <a:rPr lang="en" i="1" dirty="0">
                <a:solidFill>
                  <a:srgbClr val="B7B7B7"/>
                </a:solidFill>
              </a:rPr>
              <a:t>Darpan - Eid, № of citations, Language, Para, Title</a:t>
            </a:r>
            <a:endParaRPr i="1" dirty="0">
              <a:solidFill>
                <a:srgbClr val="B7B7B7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Char char="★"/>
            </a:pPr>
            <a:r>
              <a:rPr lang="en" i="1" dirty="0">
                <a:solidFill>
                  <a:srgbClr val="B7B7B7"/>
                </a:solidFill>
              </a:rPr>
              <a:t>Logan - Subject area, author keywords</a:t>
            </a:r>
            <a:endParaRPr i="1" dirty="0">
              <a:solidFill>
                <a:srgbClr val="B7B7B7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Char char="★"/>
            </a:pPr>
            <a:r>
              <a:rPr lang="en" i="1" dirty="0">
                <a:solidFill>
                  <a:srgbClr val="B7B7B7"/>
                </a:solidFill>
              </a:rPr>
              <a:t>Mouna - Publication details (year, name, type)</a:t>
            </a:r>
            <a:endParaRPr i="1" dirty="0">
              <a:solidFill>
                <a:srgbClr val="B7B7B7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Char char="★"/>
            </a:pPr>
            <a:r>
              <a:rPr lang="en" i="1" dirty="0">
                <a:solidFill>
                  <a:srgbClr val="B7B7B7"/>
                </a:solidFill>
              </a:rPr>
              <a:t>Steve - Affiliations details (ID, country , name)</a:t>
            </a:r>
            <a:endParaRPr i="1" dirty="0">
              <a:solidFill>
                <a:srgbClr val="B7B7B7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Char char="★"/>
            </a:pPr>
            <a:r>
              <a:rPr lang="en" i="1" dirty="0">
                <a:solidFill>
                  <a:srgbClr val="B7B7B7"/>
                </a:solidFill>
              </a:rPr>
              <a:t>Luke - № of authors,  № of affiliations, author names</a:t>
            </a:r>
            <a:endParaRPr i="1" dirty="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9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Luke</a:t>
            </a:r>
            <a:endParaRPr sz="3600" u="sng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2400" i="1">
                <a:solidFill>
                  <a:srgbClr val="EFEFEF"/>
                </a:solidFill>
                <a:latin typeface="Titillium Web"/>
                <a:ea typeface="Titillium Web"/>
                <a:cs typeface="Titillium Web"/>
                <a:sym typeface="Titillium Web"/>
              </a:rPr>
              <a:t>№</a:t>
            </a:r>
            <a:r>
              <a:rPr lang="en"/>
              <a:t> of authors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2400" i="1">
                <a:solidFill>
                  <a:srgbClr val="EFEFEF"/>
                </a:solidFill>
                <a:latin typeface="Titillium Web"/>
                <a:ea typeface="Titillium Web"/>
                <a:cs typeface="Titillium Web"/>
                <a:sym typeface="Titillium Web"/>
              </a:rPr>
              <a:t>№</a:t>
            </a:r>
            <a:r>
              <a:rPr lang="en"/>
              <a:t> of affiliations</a:t>
            </a:r>
            <a:endParaRPr/>
          </a:p>
        </p:txBody>
      </p:sp>
      <p:sp>
        <p:nvSpPr>
          <p:cNvPr id="802" name="Google Shape;802;p19"/>
          <p:cNvSpPr txBox="1">
            <a:spLocks noGrp="1"/>
          </p:cNvSpPr>
          <p:nvPr>
            <p:ph type="body" idx="1"/>
          </p:nvPr>
        </p:nvSpPr>
        <p:spPr>
          <a:xfrm>
            <a:off x="376527" y="24032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B7B7B7"/>
                </a:solidFill>
              </a:rPr>
              <a:t>What is the distribution of this data?</a:t>
            </a:r>
            <a:endParaRPr sz="2800">
              <a:solidFill>
                <a:srgbClr val="B7B7B7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B7B7B7"/>
                </a:solidFill>
              </a:rPr>
              <a:t>How might this data help us predict citations?</a:t>
            </a:r>
            <a:endParaRPr sz="2800">
              <a:solidFill>
                <a:srgbClr val="B7B7B7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>
              <a:solidFill>
                <a:srgbClr val="B7B7B7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3" name="Google Shape;803;p19"/>
          <p:cNvPicPr preferRelativeResize="0"/>
          <p:nvPr/>
        </p:nvPicPr>
        <p:blipFill rotWithShape="1">
          <a:blip r:embed="rId3">
            <a:alphaModFix/>
          </a:blip>
          <a:srcRect l="6462" t="13822" r="41546"/>
          <a:stretch/>
        </p:blipFill>
        <p:spPr>
          <a:xfrm>
            <a:off x="4437925" y="542050"/>
            <a:ext cx="4714174" cy="460145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19"/>
          <p:cNvSpPr txBox="1"/>
          <p:nvPr/>
        </p:nvSpPr>
        <p:spPr>
          <a:xfrm>
            <a:off x="5902375" y="60250"/>
            <a:ext cx="2710200" cy="481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FFFF"/>
                </a:solidFill>
              </a:rPr>
              <a:t>Data Extraction Code</a:t>
            </a:r>
            <a:endParaRPr sz="1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20"/>
          <p:cNvSpPr txBox="1">
            <a:spLocks noGrp="1"/>
          </p:cNvSpPr>
          <p:nvPr>
            <p:ph type="title"/>
          </p:nvPr>
        </p:nvSpPr>
        <p:spPr>
          <a:xfrm>
            <a:off x="452724" y="4685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 for # of authors</a:t>
            </a:r>
            <a:endParaRPr/>
          </a:p>
        </p:txBody>
      </p:sp>
      <p:sp>
        <p:nvSpPr>
          <p:cNvPr id="810" name="Google Shape;810;p20"/>
          <p:cNvSpPr txBox="1">
            <a:spLocks noGrp="1"/>
          </p:cNvSpPr>
          <p:nvPr>
            <p:ph type="body" idx="1"/>
          </p:nvPr>
        </p:nvSpPr>
        <p:spPr>
          <a:xfrm>
            <a:off x="393502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400"/>
              <a:buChar char="★"/>
            </a:pPr>
            <a:r>
              <a:rPr lang="en">
                <a:solidFill>
                  <a:srgbClr val="B7B7B7"/>
                </a:solidFill>
              </a:rPr>
              <a:t>Most common: 3 authors</a:t>
            </a:r>
            <a:endParaRPr>
              <a:solidFill>
                <a:srgbClr val="B7B7B7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Char char="★"/>
            </a:pPr>
            <a:r>
              <a:rPr lang="en">
                <a:solidFill>
                  <a:srgbClr val="B7B7B7"/>
                </a:solidFill>
              </a:rPr>
              <a:t>Median: 4 authors</a:t>
            </a:r>
            <a:endParaRPr>
              <a:solidFill>
                <a:srgbClr val="B7B7B7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Char char="★"/>
            </a:pPr>
            <a:r>
              <a:rPr lang="en">
                <a:solidFill>
                  <a:srgbClr val="B7B7B7"/>
                </a:solidFill>
              </a:rPr>
              <a:t>Mean: 4.40</a:t>
            </a:r>
            <a:endParaRPr>
              <a:solidFill>
                <a:srgbClr val="B7B7B7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Char char="★"/>
            </a:pPr>
            <a:r>
              <a:rPr lang="en">
                <a:solidFill>
                  <a:srgbClr val="B7B7B7"/>
                </a:solidFill>
              </a:rPr>
              <a:t>S.d.: 3.68</a:t>
            </a:r>
            <a:endParaRPr>
              <a:solidFill>
                <a:srgbClr val="B7B7B7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68% of data has somewhere between 1 and 8.08 authors</a:t>
            </a:r>
            <a:endParaRPr>
              <a:solidFill>
                <a:srgbClr val="B7B7B7"/>
              </a:solidFill>
            </a:endParaRPr>
          </a:p>
        </p:txBody>
      </p:sp>
      <p:pic>
        <p:nvPicPr>
          <p:cNvPr id="811" name="Google Shape;8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530113"/>
            <a:ext cx="4401276" cy="4083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21"/>
          <p:cNvSpPr txBox="1">
            <a:spLocks noGrp="1"/>
          </p:cNvSpPr>
          <p:nvPr>
            <p:ph type="title"/>
          </p:nvPr>
        </p:nvSpPr>
        <p:spPr>
          <a:xfrm>
            <a:off x="452724" y="4685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 for # of affiliations</a:t>
            </a:r>
            <a:endParaRPr/>
          </a:p>
        </p:txBody>
      </p:sp>
      <p:sp>
        <p:nvSpPr>
          <p:cNvPr id="817" name="Google Shape;817;p21"/>
          <p:cNvSpPr txBox="1">
            <a:spLocks noGrp="1"/>
          </p:cNvSpPr>
          <p:nvPr>
            <p:ph type="body" idx="1"/>
          </p:nvPr>
        </p:nvSpPr>
        <p:spPr>
          <a:xfrm>
            <a:off x="393502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400"/>
              <a:buChar char="★"/>
            </a:pPr>
            <a:r>
              <a:rPr lang="en">
                <a:solidFill>
                  <a:srgbClr val="B7B7B7"/>
                </a:solidFill>
              </a:rPr>
              <a:t>Most common: 1 affiliation (by far)</a:t>
            </a:r>
            <a:endParaRPr>
              <a:solidFill>
                <a:srgbClr val="B7B7B7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Char char="★"/>
            </a:pPr>
            <a:r>
              <a:rPr lang="en">
                <a:solidFill>
                  <a:srgbClr val="B7B7B7"/>
                </a:solidFill>
              </a:rPr>
              <a:t>Median: 2 affiliations</a:t>
            </a:r>
            <a:endParaRPr>
              <a:solidFill>
                <a:srgbClr val="B7B7B7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Char char="★"/>
            </a:pPr>
            <a:r>
              <a:rPr lang="en">
                <a:solidFill>
                  <a:srgbClr val="B7B7B7"/>
                </a:solidFill>
              </a:rPr>
              <a:t>Mean: 2.95</a:t>
            </a:r>
            <a:endParaRPr>
              <a:solidFill>
                <a:srgbClr val="B7B7B7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Char char="★"/>
            </a:pPr>
            <a:r>
              <a:rPr lang="en">
                <a:solidFill>
                  <a:srgbClr val="B7B7B7"/>
                </a:solidFill>
              </a:rPr>
              <a:t>S.d.: 5.40</a:t>
            </a:r>
            <a:endParaRPr>
              <a:solidFill>
                <a:srgbClr val="B7B7B7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68% of data has somewhere between 1 and 8.35 affiliations</a:t>
            </a:r>
            <a:endParaRPr>
              <a:solidFill>
                <a:srgbClr val="B7B7B7"/>
              </a:solidFill>
            </a:endParaRPr>
          </a:p>
        </p:txBody>
      </p:sp>
      <p:pic>
        <p:nvPicPr>
          <p:cNvPr id="818" name="Google Shape;8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504600"/>
            <a:ext cx="4401277" cy="413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3" name="Google Shape;8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745275"/>
            <a:ext cx="4419624" cy="382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3200" y="745275"/>
            <a:ext cx="4267201" cy="3821926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22"/>
          <p:cNvSpPr txBox="1"/>
          <p:nvPr/>
        </p:nvSpPr>
        <p:spPr>
          <a:xfrm>
            <a:off x="7200" y="14400"/>
            <a:ext cx="91440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Density Curves For Number of Citations</a:t>
            </a:r>
            <a:endParaRPr sz="360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sp>
        <p:nvSpPr>
          <p:cNvPr id="826" name="Google Shape;826;p22"/>
          <p:cNvSpPr txBox="1"/>
          <p:nvPr/>
        </p:nvSpPr>
        <p:spPr>
          <a:xfrm>
            <a:off x="158475" y="4596025"/>
            <a:ext cx="44196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Average Citations per Paper (Grouped by Subject Area)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7" name="Google Shape;827;p22"/>
          <p:cNvSpPr txBox="1"/>
          <p:nvPr/>
        </p:nvSpPr>
        <p:spPr>
          <a:xfrm>
            <a:off x="4761700" y="4596025"/>
            <a:ext cx="42672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Total Citations per Paper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3"/>
          <p:cNvSpPr txBox="1">
            <a:spLocks noGrp="1"/>
          </p:cNvSpPr>
          <p:nvPr>
            <p:ph type="title"/>
          </p:nvPr>
        </p:nvSpPr>
        <p:spPr>
          <a:xfrm>
            <a:off x="-34575" y="839850"/>
            <a:ext cx="3774600" cy="34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How do the average number of citations differ with each field of study?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/>
              <a:t>What conclusions can be drawn?</a:t>
            </a:r>
            <a:endParaRPr/>
          </a:p>
        </p:txBody>
      </p:sp>
      <p:sp>
        <p:nvSpPr>
          <p:cNvPr id="833" name="Google Shape;833;p23"/>
          <p:cNvSpPr txBox="1"/>
          <p:nvPr/>
        </p:nvSpPr>
        <p:spPr>
          <a:xfrm>
            <a:off x="0" y="0"/>
            <a:ext cx="9144000" cy="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Average # Citations per Paper  </a:t>
            </a:r>
            <a:r>
              <a:rPr lang="en" sz="12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(1986-2017)</a:t>
            </a:r>
            <a:endParaRPr sz="1200">
              <a:solidFill>
                <a:schemeClr val="lt1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4" name="Google Shape;8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600" y="839850"/>
            <a:ext cx="5233451" cy="42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4"/>
          <p:cNvSpPr txBox="1"/>
          <p:nvPr/>
        </p:nvSpPr>
        <p:spPr>
          <a:xfrm>
            <a:off x="440525" y="500075"/>
            <a:ext cx="3212400" cy="43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Correlation</a:t>
            </a:r>
            <a:endParaRPr sz="4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tillium Web"/>
              <a:buChar char="★"/>
            </a:pPr>
            <a:r>
              <a:rPr lang="en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Does Number of authors working on a paper help predicting citation?</a:t>
            </a:r>
            <a:endParaRPr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tillium Web"/>
              <a:buChar char="★"/>
            </a:pPr>
            <a:r>
              <a:rPr lang="en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Correlation for year 2010-2011  is 0.04</a:t>
            </a:r>
            <a:endParaRPr sz="22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40" name="Google Shape;8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550" y="738200"/>
            <a:ext cx="4861475" cy="37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On-screen Show (16:9)</PresentationFormat>
  <Paragraphs>50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Titillium Web ExtraLight</vt:lpstr>
      <vt:lpstr>Titillium Web</vt:lpstr>
      <vt:lpstr>Thaliard template</vt:lpstr>
      <vt:lpstr>Citation Prediction Bioinformatics</vt:lpstr>
      <vt:lpstr>Phase 2 Progress Breakdown</vt:lpstr>
      <vt:lpstr>Phase 2 Division of Labor</vt:lpstr>
      <vt:lpstr>Luke № of authors № of affiliations</vt:lpstr>
      <vt:lpstr>Probability Distribution for # of authors</vt:lpstr>
      <vt:lpstr>Probability Distribution for # of affiliations</vt:lpstr>
      <vt:lpstr>PowerPoint Presentation</vt:lpstr>
      <vt:lpstr>How do the average number of citations differ with each field of study?  What conclusions can be drawn?</vt:lpstr>
      <vt:lpstr>PowerPoint Presentation</vt:lpstr>
      <vt:lpstr>PowerPoint Presentation</vt:lpstr>
      <vt:lpstr>Correlation between Number of Citations and Length of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Citation Prediction Bioinformatics</dc:title>
  <cp:lastModifiedBy>Mouna Kalidindi</cp:lastModifiedBy>
  <cp:revision>1</cp:revision>
  <dcterms:modified xsi:type="dcterms:W3CDTF">2018-10-17T19:01:15Z</dcterms:modified>
</cp:coreProperties>
</file>