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2281425" y="1655520"/>
            <a:ext cx="6260906" cy="1527051"/>
          </a:xfrm>
          <a:prstGeom prst="rect">
            <a:avLst/>
          </a:prstGeom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/>
          <a:lstStyle/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448964" y="3793390"/>
            <a:ext cx="8093365" cy="610821"/>
          </a:xfrm>
          <a:prstGeom prst="rect">
            <a:avLst/>
          </a:prstGeom>
        </p:spPr>
        <p:txBody>
          <a:bodyPr/>
          <a:lstStyle>
            <a:lvl1pPr marL="0" indent="0" algn="r">
              <a:buSzTx/>
              <a:buFontTx/>
              <a:buNone/>
              <a:defRPr>
                <a:solidFill>
                  <a:srgbClr val="0070C0"/>
                </a:solidFill>
              </a:defRPr>
            </a:lvl1pPr>
            <a:lvl2pPr marL="0" indent="457200" algn="r">
              <a:buSzTx/>
              <a:buFontTx/>
              <a:buNone/>
              <a:defRPr>
                <a:solidFill>
                  <a:srgbClr val="0070C0"/>
                </a:solidFill>
              </a:defRPr>
            </a:lvl2pPr>
            <a:lvl3pPr marL="0" indent="914400" algn="r">
              <a:buSzTx/>
              <a:buFontTx/>
              <a:buNone/>
              <a:defRPr>
                <a:solidFill>
                  <a:srgbClr val="0070C0"/>
                </a:solidFill>
              </a:defRPr>
            </a:lvl3pPr>
            <a:lvl4pPr marL="0" indent="1371600" algn="r">
              <a:buSzTx/>
              <a:buFontTx/>
              <a:buNone/>
              <a:defRPr>
                <a:solidFill>
                  <a:srgbClr val="0070C0"/>
                </a:solidFill>
              </a:defRPr>
            </a:lvl4pPr>
            <a:lvl5pPr marL="0" indent="1828800" algn="r">
              <a:buSzTx/>
              <a:buFontTx/>
              <a:buNone/>
              <a:defRPr>
                <a:solidFill>
                  <a:srgbClr val="0070C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solidFill>
                  <a:srgbClr val="000000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93" name="Picture Placeholder 2"/>
          <p:cNvSpPr/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4" name="Body Level One…"/>
          <p:cNvSpPr txBox="1"/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solidFill>
                  <a:srgbClr val="000000"/>
                </a:solidFill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400">
                <a:solidFill>
                  <a:srgbClr val="000000"/>
                </a:solidFill>
              </a:defRPr>
            </a:lvl2pPr>
            <a:lvl3pPr marL="0" indent="914400">
              <a:spcBef>
                <a:spcPts val="300"/>
              </a:spcBef>
              <a:buSzTx/>
              <a:buFontTx/>
              <a:buNone/>
              <a:defRPr sz="1400">
                <a:solidFill>
                  <a:srgbClr val="000000"/>
                </a:solidFill>
              </a:defRPr>
            </a:lvl3pPr>
            <a:lvl4pPr marL="0" indent="1371600">
              <a:spcBef>
                <a:spcPts val="300"/>
              </a:spcBef>
              <a:buSzTx/>
              <a:buFontTx/>
              <a:buNone/>
              <a:defRPr sz="1400">
                <a:solidFill>
                  <a:srgbClr val="000000"/>
                </a:solidFill>
              </a:defRPr>
            </a:lvl4pPr>
            <a:lvl5pPr marL="0" indent="1828800">
              <a:spcBef>
                <a:spcPts val="300"/>
              </a:spcBef>
              <a:buSzTx/>
              <a:buFontTx/>
              <a:buNone/>
              <a:defRPr sz="14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rgbClr val="000000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>
                <a:solidFill>
                  <a:srgbClr val="000000"/>
                </a:solidFill>
              </a:defRPr>
            </a:lvl1pPr>
            <a:lvl2pPr marL="783771" indent="-326571">
              <a:spcBef>
                <a:spcPts val="700"/>
              </a:spcBef>
              <a:defRPr sz="3200">
                <a:solidFill>
                  <a:srgbClr val="000000"/>
                </a:solidFill>
              </a:defRPr>
            </a:lvl2pPr>
            <a:lvl3pPr marL="1219200" indent="-304800">
              <a:spcBef>
                <a:spcPts val="700"/>
              </a:spcBef>
              <a:defRPr sz="3200">
                <a:solidFill>
                  <a:srgbClr val="000000"/>
                </a:solidFill>
              </a:defRPr>
            </a:lvl3pPr>
            <a:lvl4pPr marL="1737360" indent="-365760">
              <a:spcBef>
                <a:spcPts val="700"/>
              </a:spcBef>
              <a:defRPr sz="3200">
                <a:solidFill>
                  <a:srgbClr val="000000"/>
                </a:solidFill>
              </a:defRPr>
            </a:lvl4pPr>
            <a:lvl5pPr marL="2194560" indent="-365760">
              <a:spcBef>
                <a:spcPts val="700"/>
              </a:spcBef>
              <a:defRPr sz="32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/>
          <p:nvPr>
            <p:ph type="title"/>
          </p:nvPr>
        </p:nvSpPr>
        <p:spPr>
          <a:xfrm>
            <a:off x="6629400" y="205978"/>
            <a:ext cx="2057400" cy="4388646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rgbClr val="000000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idx="1"/>
          </p:nvPr>
        </p:nvSpPr>
        <p:spPr>
          <a:xfrm>
            <a:off x="457200" y="205978"/>
            <a:ext cx="6019800" cy="4388646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>
                <a:solidFill>
                  <a:srgbClr val="000000"/>
                </a:solidFill>
              </a:defRPr>
            </a:lvl1pPr>
            <a:lvl2pPr marL="783771" indent="-326571">
              <a:spcBef>
                <a:spcPts val="700"/>
              </a:spcBef>
              <a:defRPr sz="3200">
                <a:solidFill>
                  <a:srgbClr val="000000"/>
                </a:solidFill>
              </a:defRPr>
            </a:lvl2pPr>
            <a:lvl3pPr marL="1219200" indent="-304800">
              <a:spcBef>
                <a:spcPts val="700"/>
              </a:spcBef>
              <a:defRPr sz="3200">
                <a:solidFill>
                  <a:srgbClr val="000000"/>
                </a:solidFill>
              </a:defRPr>
            </a:lvl3pPr>
            <a:lvl4pPr marL="1737360" indent="-365760">
              <a:spcBef>
                <a:spcPts val="700"/>
              </a:spcBef>
              <a:defRPr sz="3200">
                <a:solidFill>
                  <a:srgbClr val="000000"/>
                </a:solidFill>
              </a:defRPr>
            </a:lvl4pPr>
            <a:lvl5pPr marL="2194560" indent="-365760">
              <a:spcBef>
                <a:spcPts val="700"/>
              </a:spcBef>
              <a:defRPr sz="32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3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8306" y="2326213"/>
            <a:ext cx="1463785" cy="526962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and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434129" y="433880"/>
            <a:ext cx="6260906" cy="57264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70C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idx="1"/>
          </p:nvPr>
        </p:nvSpPr>
        <p:spPr>
          <a:xfrm>
            <a:off x="2434129" y="1197405"/>
            <a:ext cx="6260906" cy="335835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>
                <a:solidFill>
                  <a:srgbClr val="000000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rgbClr val="000000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 marL="790575" indent="-333375">
              <a:defRPr>
                <a:solidFill>
                  <a:srgbClr val="000000"/>
                </a:solidFill>
              </a:defRPr>
            </a:lvl2pPr>
            <a:lvl3pPr marL="1234439" indent="-320039">
              <a:defRPr>
                <a:solidFill>
                  <a:srgbClr val="000000"/>
                </a:solidFill>
              </a:defRPr>
            </a:lvl3pPr>
            <a:lvl4pPr marL="1727200" indent="-355600">
              <a:defRPr>
                <a:solidFill>
                  <a:srgbClr val="000000"/>
                </a:solidFill>
              </a:defRPr>
            </a:lvl4pPr>
            <a:lvl5pPr marL="2184400" indent="-355600"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xfrm>
            <a:off x="448964" y="281174"/>
            <a:ext cx="8246072" cy="61082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quarter" idx="1"/>
          </p:nvPr>
        </p:nvSpPr>
        <p:spPr>
          <a:xfrm>
            <a:off x="536879" y="1655520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 algn="ctr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 algn="ctr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 algn="ctr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 algn="ctr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Text Placeholder 4"/>
          <p:cNvSpPr/>
          <p:nvPr>
            <p:ph type="body" sz="quarter" idx="13"/>
          </p:nvPr>
        </p:nvSpPr>
        <p:spPr>
          <a:xfrm>
            <a:off x="4572000" y="1655520"/>
            <a:ext cx="4041775" cy="479823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Text"/>
          <p:cNvSpPr txBox="1"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rgbClr val="000000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solidFill>
                  <a:srgbClr val="000000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>
                <a:solidFill>
                  <a:srgbClr val="000000"/>
                </a:solidFill>
              </a:defRPr>
            </a:lvl1pPr>
            <a:lvl2pPr marL="783771" indent="-326571">
              <a:spcBef>
                <a:spcPts val="700"/>
              </a:spcBef>
              <a:defRPr sz="3200">
                <a:solidFill>
                  <a:srgbClr val="000000"/>
                </a:solidFill>
              </a:defRPr>
            </a:lvl2pPr>
            <a:lvl3pPr marL="1219200" indent="-304800">
              <a:spcBef>
                <a:spcPts val="700"/>
              </a:spcBef>
              <a:defRPr sz="3200">
                <a:solidFill>
                  <a:srgbClr val="000000"/>
                </a:solidFill>
              </a:defRPr>
            </a:lvl3pPr>
            <a:lvl4pPr marL="1737360" indent="-365760">
              <a:spcBef>
                <a:spcPts val="700"/>
              </a:spcBef>
              <a:defRPr sz="3200">
                <a:solidFill>
                  <a:srgbClr val="000000"/>
                </a:solidFill>
              </a:defRPr>
            </a:lvl4pPr>
            <a:lvl5pPr marL="2194560" indent="-365760">
              <a:spcBef>
                <a:spcPts val="700"/>
              </a:spcBef>
              <a:defRPr sz="32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Text Placeholder 3"/>
          <p:cNvSpPr/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>
                <a:solidFill>
                  <a:srgbClr val="000000"/>
                </a:solidFill>
              </a:defRPr>
            </a:pP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-9151" y="5213746"/>
            <a:ext cx="8389627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A6A6A6"/>
                </a:solidFill>
              </a:defRPr>
            </a:pPr>
            <a:r>
              <a:t>This presentation uses a free template provided by FPPT.com</a:t>
            </a:r>
          </a:p>
          <a:p>
            <a:pPr>
              <a:defRPr sz="1400">
                <a:solidFill>
                  <a:srgbClr val="A6A6A6"/>
                </a:solidFill>
              </a:defRPr>
            </a:pPr>
            <a:r>
              <a:t>www.free-power-point-templates.com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48964" y="281174"/>
            <a:ext cx="8246072" cy="610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48966" y="1197405"/>
            <a:ext cx="8246071" cy="3512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422818" y="4769564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2060"/>
          </a:solidFill>
          <a:uFillTx/>
          <a:latin typeface="+mn-lt"/>
          <a:ea typeface="+mn-ea"/>
          <a:cs typeface="+mn-cs"/>
          <a:sym typeface="Calibri"/>
        </a:defRPr>
      </a:lvl1pPr>
      <a:lvl2pPr marL="742950" marR="0" indent="-2857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800" u="none">
          <a:ln>
            <a:noFill/>
          </a:ln>
          <a:solidFill>
            <a:srgbClr val="002060"/>
          </a:solidFill>
          <a:uFillTx/>
          <a:latin typeface="+mn-lt"/>
          <a:ea typeface="+mn-ea"/>
          <a:cs typeface="+mn-cs"/>
          <a:sym typeface="Calibri"/>
        </a:defRPr>
      </a:lvl2pPr>
      <a:lvl3pPr marL="1181100" marR="0" indent="-2667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2060"/>
          </a:solidFill>
          <a:uFillTx/>
          <a:latin typeface="+mn-lt"/>
          <a:ea typeface="+mn-ea"/>
          <a:cs typeface="+mn-cs"/>
          <a:sym typeface="Calibri"/>
        </a:defRPr>
      </a:lvl3pPr>
      <a:lvl4pPr marL="16916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800" u="none">
          <a:ln>
            <a:noFill/>
          </a:ln>
          <a:solidFill>
            <a:srgbClr val="002060"/>
          </a:solidFill>
          <a:uFillTx/>
          <a:latin typeface="+mn-lt"/>
          <a:ea typeface="+mn-ea"/>
          <a:cs typeface="+mn-cs"/>
          <a:sym typeface="Calibri"/>
        </a:defRPr>
      </a:lvl4pPr>
      <a:lvl5pPr marL="21488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800" u="none">
          <a:ln>
            <a:noFill/>
          </a:ln>
          <a:solidFill>
            <a:srgbClr val="002060"/>
          </a:solidFill>
          <a:uFillTx/>
          <a:latin typeface="+mn-lt"/>
          <a:ea typeface="+mn-ea"/>
          <a:cs typeface="+mn-cs"/>
          <a:sym typeface="Calibri"/>
        </a:defRPr>
      </a:lvl5pPr>
      <a:lvl6pPr marL="26060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2060"/>
          </a:solidFill>
          <a:uFillTx/>
          <a:latin typeface="+mn-lt"/>
          <a:ea typeface="+mn-ea"/>
          <a:cs typeface="+mn-cs"/>
          <a:sym typeface="Calibri"/>
        </a:defRPr>
      </a:lvl6pPr>
      <a:lvl7pPr marL="30632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2060"/>
          </a:solidFill>
          <a:uFillTx/>
          <a:latin typeface="+mn-lt"/>
          <a:ea typeface="+mn-ea"/>
          <a:cs typeface="+mn-cs"/>
          <a:sym typeface="Calibri"/>
        </a:defRPr>
      </a:lvl7pPr>
      <a:lvl8pPr marL="35204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2060"/>
          </a:solidFill>
          <a:uFillTx/>
          <a:latin typeface="+mn-lt"/>
          <a:ea typeface="+mn-ea"/>
          <a:cs typeface="+mn-cs"/>
          <a:sym typeface="Calibri"/>
        </a:defRPr>
      </a:lvl8pPr>
      <a:lvl9pPr marL="39776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206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/>
          <p:nvPr>
            <p:ph type="ctrTitle"/>
          </p:nvPr>
        </p:nvSpPr>
        <p:spPr>
          <a:xfrm>
            <a:off x="2281425" y="1655520"/>
            <a:ext cx="6260906" cy="1527051"/>
          </a:xfrm>
          <a:prstGeom prst="rect">
            <a:avLst/>
          </a:prstGeom>
        </p:spPr>
        <p:txBody>
          <a:bodyPr/>
          <a:lstStyle/>
          <a:p>
            <a:pPr>
              <a:defRPr sz="4400">
                <a:effectLst/>
              </a:defRPr>
            </a:pPr>
            <a:r>
              <a:t>G-SUITE METRICS</a:t>
            </a:r>
            <a:br/>
            <a:r>
              <a:rPr sz="2000"/>
              <a:t>CSC 505/605 Fall 2019</a:t>
            </a:r>
          </a:p>
        </p:txBody>
      </p:sp>
      <p:sp>
        <p:nvSpPr>
          <p:cNvPr id="124" name="Subtitle 2"/>
          <p:cNvSpPr txBox="1"/>
          <p:nvPr>
            <p:ph type="subTitle" sz="half" idx="1"/>
          </p:nvPr>
        </p:nvSpPr>
        <p:spPr>
          <a:xfrm>
            <a:off x="907080" y="3640685"/>
            <a:ext cx="8093365" cy="1374346"/>
          </a:xfrm>
          <a:prstGeom prst="rect">
            <a:avLst/>
          </a:prstGeom>
        </p:spPr>
        <p:txBody>
          <a:bodyPr/>
          <a:lstStyle/>
          <a:p>
            <a:pPr defTabSz="832104">
              <a:lnSpc>
                <a:spcPct val="80000"/>
              </a:lnSpc>
              <a:spcBef>
                <a:spcPts val="200"/>
              </a:spcBef>
              <a:defRPr sz="819"/>
            </a:pPr>
            <a:r>
              <a:t>	                                                            </a:t>
            </a:r>
            <a:r>
              <a:rPr sz="1001"/>
              <a:t>By:			                                      Advisor	:	</a:t>
            </a:r>
            <a:endParaRPr sz="1183"/>
          </a:p>
          <a:p>
            <a:pPr defTabSz="832104">
              <a:lnSpc>
                <a:spcPct val="80000"/>
              </a:lnSpc>
              <a:spcBef>
                <a:spcPts val="200"/>
              </a:spcBef>
              <a:defRPr sz="1001"/>
            </a:pPr>
            <a:r>
              <a:t>                     Lavanya Goluguri			Dr. Sowmya Mohanty </a:t>
            </a:r>
            <a:endParaRPr sz="1183"/>
          </a:p>
          <a:p>
            <a:pPr defTabSz="832104">
              <a:lnSpc>
                <a:spcPct val="80000"/>
              </a:lnSpc>
              <a:spcBef>
                <a:spcPts val="200"/>
              </a:spcBef>
              <a:defRPr sz="1001"/>
            </a:pPr>
            <a:r>
              <a:t>                                                                                       Anusha Vanama  			</a:t>
            </a:r>
            <a:r>
              <a:rPr sz="1183"/>
              <a:t>Mentor:	</a:t>
            </a:r>
            <a:endParaRPr sz="1183"/>
          </a:p>
          <a:p>
            <a:pPr defTabSz="832104">
              <a:lnSpc>
                <a:spcPct val="80000"/>
              </a:lnSpc>
              <a:spcBef>
                <a:spcPts val="200"/>
              </a:spcBef>
              <a:defRPr sz="1183"/>
            </a:pPr>
            <a:r>
              <a:t>		                        Jackie Cuong 			                     Nick Young</a:t>
            </a:r>
          </a:p>
          <a:p>
            <a:pPr defTabSz="832104">
              <a:lnSpc>
                <a:spcPct val="80000"/>
              </a:lnSpc>
              <a:spcBef>
                <a:spcPts val="200"/>
              </a:spcBef>
              <a:defRPr sz="1183"/>
            </a:pPr>
            <a:r>
              <a:t>        Henry Reichard				</a:t>
            </a:r>
          </a:p>
          <a:p>
            <a:pPr defTabSz="832104">
              <a:lnSpc>
                <a:spcPct val="80000"/>
              </a:lnSpc>
              <a:spcBef>
                <a:spcPts val="200"/>
              </a:spcBef>
              <a:defRPr sz="1183"/>
            </a:pPr>
            <a:r>
              <a:t>        Hieu Vo					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/>
          <p:nvPr>
            <p:ph type="title"/>
          </p:nvPr>
        </p:nvSpPr>
        <p:spPr>
          <a:xfrm>
            <a:off x="448964" y="281174"/>
            <a:ext cx="8246072" cy="610822"/>
          </a:xfrm>
          <a:prstGeom prst="rect">
            <a:avLst/>
          </a:prstGeom>
        </p:spPr>
        <p:txBody>
          <a:bodyPr/>
          <a:lstStyle>
            <a:lvl1pPr defTabSz="905255">
              <a:defRPr sz="3564">
                <a:effectLst>
                  <a:outerShdw sx="100000" sy="100000" kx="0" ky="0" algn="b" rotWithShape="0" blurRad="50292" dist="37719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PROJECT OVERVIEW</a:t>
            </a:r>
          </a:p>
        </p:txBody>
      </p:sp>
      <p:sp>
        <p:nvSpPr>
          <p:cNvPr id="127" name="Content Placeholder 2"/>
          <p:cNvSpPr txBox="1"/>
          <p:nvPr>
            <p:ph type="body" idx="1"/>
          </p:nvPr>
        </p:nvSpPr>
        <p:spPr>
          <a:xfrm>
            <a:off x="448965" y="1197404"/>
            <a:ext cx="8246072" cy="35122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Rectangle 3"/>
          <p:cNvSpPr txBox="1"/>
          <p:nvPr/>
        </p:nvSpPr>
        <p:spPr>
          <a:xfrm>
            <a:off x="296259" y="1502814"/>
            <a:ext cx="3817627" cy="367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 algn="just">
              <a:buSzPct val="100000"/>
              <a:buFont typeface="Arial"/>
              <a:buChar char="•"/>
              <a:defRPr sz="1400">
                <a:solidFill>
                  <a:srgbClr val="17375E"/>
                </a:solidFill>
                <a:latin typeface="SFMono-Regular"/>
                <a:ea typeface="SFMono-Regular"/>
                <a:cs typeface="SFMono-Regular"/>
                <a:sym typeface="SFMono-Regular"/>
              </a:defRPr>
            </a:pPr>
            <a:r>
              <a:t>G Suite is a set of cloud computing, productivity and collaboration tools, software and products developed by Google.</a:t>
            </a:r>
          </a:p>
          <a:p>
            <a:pPr algn="just">
              <a:defRPr sz="1400">
                <a:solidFill>
                  <a:srgbClr val="17375E"/>
                </a:solidFill>
                <a:latin typeface="SFMono-Regular"/>
                <a:ea typeface="SFMono-Regular"/>
                <a:cs typeface="SFMono-Regular"/>
                <a:sym typeface="SFMono-Regular"/>
              </a:defRPr>
            </a:pPr>
          </a:p>
          <a:p>
            <a:pPr marL="285750" indent="-285750" algn="just">
              <a:buSzPct val="100000"/>
              <a:buFont typeface="Arial"/>
              <a:buChar char="•"/>
              <a:defRPr sz="1400">
                <a:solidFill>
                  <a:srgbClr val="17375E"/>
                </a:solidFill>
              </a:defRPr>
            </a:pPr>
            <a:r>
              <a:t>G-suite services include Google Accounts, Google Calendar, Google Hangouts, Gmail, Google+, google drive/docs, Chrome OS devices, Google sites, Mobile devices google applications etc.</a:t>
            </a:r>
          </a:p>
          <a:p>
            <a:pPr algn="just">
              <a:defRPr sz="1400">
                <a:solidFill>
                  <a:srgbClr val="17375E"/>
                </a:solidFill>
              </a:defRPr>
            </a:pPr>
          </a:p>
          <a:p>
            <a:pPr marL="285750" indent="-285750" algn="just">
              <a:buSzPct val="100000"/>
              <a:buFont typeface="Arial"/>
              <a:buChar char="•"/>
              <a:defRPr sz="1400">
                <a:solidFill>
                  <a:srgbClr val="17375E"/>
                </a:solidFill>
              </a:defRPr>
            </a:pPr>
            <a:r>
              <a:t>It gives us information about G-suite services usage, for all the users across an entire domain. Here the data is collected for the UNCG users that is automatically pulled into Splunk from Google</a:t>
            </a:r>
            <a:r>
              <a:rPr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9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24705" y="1161341"/>
            <a:ext cx="4290420" cy="38176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3"/>
          <p:cNvSpPr txBox="1"/>
          <p:nvPr>
            <p:ph type="title"/>
          </p:nvPr>
        </p:nvSpPr>
        <p:spPr>
          <a:xfrm>
            <a:off x="448964" y="281174"/>
            <a:ext cx="8246072" cy="61082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DATA DESCRIPTION</a:t>
            </a:r>
          </a:p>
        </p:txBody>
      </p:sp>
      <p:sp>
        <p:nvSpPr>
          <p:cNvPr id="132" name="Content Placeholder 5"/>
          <p:cNvSpPr txBox="1"/>
          <p:nvPr>
            <p:ph type="body" sz="half" idx="1"/>
          </p:nvPr>
        </p:nvSpPr>
        <p:spPr>
          <a:xfrm>
            <a:off x="335811" y="1044699"/>
            <a:ext cx="3930779" cy="3658441"/>
          </a:xfrm>
          <a:prstGeom prst="rect">
            <a:avLst/>
          </a:prstGeom>
        </p:spPr>
        <p:txBody>
          <a:bodyPr/>
          <a:lstStyle/>
          <a:p>
            <a:pPr marL="294894" indent="-294894" defTabSz="786384">
              <a:lnSpc>
                <a:spcPct val="80000"/>
              </a:lnSpc>
              <a:spcBef>
                <a:spcPts val="200"/>
              </a:spcBef>
              <a:defRPr sz="1118">
                <a:solidFill>
                  <a:srgbClr val="17375E"/>
                </a:solidFill>
              </a:defRPr>
            </a:pPr>
            <a:r>
              <a:t>The data set it is in .CSV format. </a:t>
            </a:r>
          </a:p>
          <a:p>
            <a:pPr marL="0" indent="0" defTabSz="786384">
              <a:lnSpc>
                <a:spcPct val="80000"/>
              </a:lnSpc>
              <a:spcBef>
                <a:spcPts val="200"/>
              </a:spcBef>
              <a:buSzTx/>
              <a:buNone/>
              <a:defRPr sz="2494">
                <a:solidFill>
                  <a:srgbClr val="17375E"/>
                </a:solidFill>
              </a:defRPr>
            </a:pPr>
          </a:p>
          <a:p>
            <a:pPr marL="294894" indent="-294894" defTabSz="786384">
              <a:lnSpc>
                <a:spcPct val="80000"/>
              </a:lnSpc>
              <a:spcBef>
                <a:spcPts val="200"/>
              </a:spcBef>
              <a:defRPr sz="1118">
                <a:solidFill>
                  <a:srgbClr val="17375E"/>
                </a:solidFill>
              </a:defRPr>
            </a:pPr>
            <a:r>
              <a:t>The data set size is 611,914 rows.</a:t>
            </a:r>
          </a:p>
          <a:p>
            <a:pPr marL="0" indent="0" defTabSz="786384">
              <a:lnSpc>
                <a:spcPct val="80000"/>
              </a:lnSpc>
              <a:spcBef>
                <a:spcPts val="200"/>
              </a:spcBef>
              <a:buSzTx/>
              <a:buNone/>
              <a:defRPr sz="2494">
                <a:solidFill>
                  <a:srgbClr val="17375E"/>
                </a:solidFill>
              </a:defRPr>
            </a:pPr>
          </a:p>
          <a:p>
            <a:pPr marL="294894" indent="-294894" defTabSz="786384">
              <a:lnSpc>
                <a:spcPct val="80000"/>
              </a:lnSpc>
              <a:spcBef>
                <a:spcPts val="200"/>
              </a:spcBef>
              <a:defRPr sz="1118">
                <a:solidFill>
                  <a:srgbClr val="17375E"/>
                </a:solidFill>
              </a:defRPr>
            </a:pPr>
            <a:r>
              <a:t>The data is collected from March 23</a:t>
            </a:r>
            <a:r>
              <a:rPr baseline="29674"/>
              <a:t>rd</a:t>
            </a:r>
            <a:r>
              <a:t> , 2015 to August 17</a:t>
            </a:r>
            <a:r>
              <a:rPr baseline="29674"/>
              <a:t>th</a:t>
            </a:r>
            <a:r>
              <a:t>, 2019. </a:t>
            </a:r>
          </a:p>
          <a:p>
            <a:pPr marL="0" indent="0" defTabSz="786384">
              <a:lnSpc>
                <a:spcPct val="80000"/>
              </a:lnSpc>
              <a:spcBef>
                <a:spcPts val="200"/>
              </a:spcBef>
              <a:buSzTx/>
              <a:buNone/>
              <a:defRPr sz="2494">
                <a:solidFill>
                  <a:srgbClr val="17375E"/>
                </a:solidFill>
              </a:defRPr>
            </a:pPr>
          </a:p>
          <a:p>
            <a:pPr marL="294894" indent="-294894" defTabSz="786384">
              <a:lnSpc>
                <a:spcPct val="80000"/>
              </a:lnSpc>
              <a:spcBef>
                <a:spcPts val="200"/>
              </a:spcBef>
              <a:defRPr sz="1118">
                <a:solidFill>
                  <a:srgbClr val="17375E"/>
                </a:solidFill>
              </a:defRPr>
            </a:pPr>
            <a:r>
              <a:t>It has three attributes:</a:t>
            </a:r>
          </a:p>
          <a:p>
            <a:pPr marL="294894" indent="-294894" defTabSz="786384">
              <a:lnSpc>
                <a:spcPct val="80000"/>
              </a:lnSpc>
              <a:spcBef>
                <a:spcPts val="200"/>
              </a:spcBef>
              <a:defRPr i="1" sz="1118">
                <a:solidFill>
                  <a:srgbClr val="17375E"/>
                </a:solidFill>
              </a:defRPr>
            </a:pPr>
            <a:r>
              <a:t>Time</a:t>
            </a:r>
            <a:r>
              <a:rPr i="0"/>
              <a:t> - The day for which the data is collected. (format: yy-mm-dd hr:min:sec:msec)</a:t>
            </a:r>
          </a:p>
          <a:p>
            <a:pPr marL="0" indent="0" defTabSz="786384">
              <a:lnSpc>
                <a:spcPct val="80000"/>
              </a:lnSpc>
              <a:spcBef>
                <a:spcPts val="200"/>
              </a:spcBef>
              <a:buSzTx/>
              <a:buNone/>
              <a:defRPr sz="2494">
                <a:solidFill>
                  <a:srgbClr val="17375E"/>
                </a:solidFill>
              </a:defRPr>
            </a:pPr>
          </a:p>
          <a:p>
            <a:pPr marL="294894" indent="-294894" defTabSz="786384">
              <a:lnSpc>
                <a:spcPct val="80000"/>
              </a:lnSpc>
              <a:spcBef>
                <a:spcPts val="200"/>
              </a:spcBef>
              <a:defRPr i="1" sz="1118">
                <a:solidFill>
                  <a:srgbClr val="17375E"/>
                </a:solidFill>
              </a:defRPr>
            </a:pPr>
            <a:r>
              <a:t>Metric_Name </a:t>
            </a:r>
            <a:r>
              <a:rPr i="0"/>
              <a:t>- It is name of the  google service used with their parameter. </a:t>
            </a:r>
          </a:p>
          <a:p>
            <a:pPr marL="0" indent="0" defTabSz="786384">
              <a:lnSpc>
                <a:spcPct val="80000"/>
              </a:lnSpc>
              <a:spcBef>
                <a:spcPts val="200"/>
              </a:spcBef>
              <a:buSzTx/>
              <a:buNone/>
              <a:defRPr sz="2494">
                <a:solidFill>
                  <a:srgbClr val="17375E"/>
                </a:solidFill>
              </a:defRPr>
            </a:pPr>
          </a:p>
          <a:p>
            <a:pPr marL="294894" indent="-294894" defTabSz="786384">
              <a:lnSpc>
                <a:spcPct val="80000"/>
              </a:lnSpc>
              <a:spcBef>
                <a:spcPts val="200"/>
              </a:spcBef>
              <a:defRPr i="1" sz="1118">
                <a:solidFill>
                  <a:srgbClr val="17375E"/>
                </a:solidFill>
              </a:defRPr>
            </a:pPr>
            <a:r>
              <a:t>Metric_Value  </a:t>
            </a:r>
            <a:r>
              <a:rPr i="0"/>
              <a:t>- It is number associated with the metric, it can be number of users, number of docs, mb of data used for the application on that day, etc. </a:t>
            </a:r>
          </a:p>
        </p:txBody>
      </p:sp>
      <p:pic>
        <p:nvPicPr>
          <p:cNvPr id="13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24705" y="1197405"/>
            <a:ext cx="3998477" cy="36649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3"/>
          <p:cNvSpPr txBox="1"/>
          <p:nvPr>
            <p:ph type="title"/>
          </p:nvPr>
        </p:nvSpPr>
        <p:spPr>
          <a:xfrm>
            <a:off x="448964" y="281174"/>
            <a:ext cx="8246072" cy="61082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GOALS OF THE PROJECT</a:t>
            </a:r>
          </a:p>
        </p:txBody>
      </p:sp>
      <p:sp>
        <p:nvSpPr>
          <p:cNvPr id="136" name="Content Placeholder 1"/>
          <p:cNvSpPr txBox="1"/>
          <p:nvPr>
            <p:ph type="body" sz="half" idx="1"/>
          </p:nvPr>
        </p:nvSpPr>
        <p:spPr>
          <a:xfrm>
            <a:off x="296260" y="1197404"/>
            <a:ext cx="3817624" cy="3512212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  <a:spcBef>
                <a:spcPts val="400"/>
              </a:spcBef>
              <a:defRPr sz="1800">
                <a:solidFill>
                  <a:srgbClr val="17375E"/>
                </a:solidFill>
              </a:defRPr>
            </a:pPr>
            <a:r>
              <a:t>Performing Analysis on the data set.</a:t>
            </a:r>
          </a:p>
          <a:p>
            <a:pPr algn="just">
              <a:lnSpc>
                <a:spcPct val="90000"/>
              </a:lnSpc>
              <a:spcBef>
                <a:spcPts val="400"/>
              </a:spcBef>
              <a:defRPr sz="1800">
                <a:solidFill>
                  <a:srgbClr val="17375E"/>
                </a:solidFill>
              </a:defRPr>
            </a:pPr>
            <a:r>
              <a:t>Finding Anomalies by comparing the values in the data set using timestamp, metric_name and metric_value.</a:t>
            </a:r>
          </a:p>
          <a:p>
            <a:pPr algn="just">
              <a:lnSpc>
                <a:spcPct val="90000"/>
              </a:lnSpc>
              <a:spcBef>
                <a:spcPts val="400"/>
              </a:spcBef>
              <a:defRPr sz="1800">
                <a:solidFill>
                  <a:srgbClr val="17375E"/>
                </a:solidFill>
              </a:defRPr>
            </a:pPr>
            <a:r>
              <a:t>Prediction of future metric value based on the current data set values.</a:t>
            </a:r>
          </a:p>
          <a:p>
            <a:pPr algn="just">
              <a:lnSpc>
                <a:spcPct val="90000"/>
              </a:lnSpc>
              <a:spcBef>
                <a:spcPts val="400"/>
              </a:spcBef>
              <a:defRPr sz="1800">
                <a:solidFill>
                  <a:srgbClr val="17375E"/>
                </a:solidFill>
              </a:defRPr>
            </a:pPr>
            <a:r>
              <a:t>Visualization and simple dashboard development from the findings using Google Data Studio or Splunk.</a:t>
            </a:r>
          </a:p>
        </p:txBody>
      </p:sp>
      <p:pic>
        <p:nvPicPr>
          <p:cNvPr id="13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66589" y="1197405"/>
            <a:ext cx="4966834" cy="32011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/>
          <p:nvPr>
            <p:ph type="title"/>
          </p:nvPr>
        </p:nvSpPr>
        <p:spPr>
          <a:xfrm>
            <a:off x="448964" y="281174"/>
            <a:ext cx="8246072" cy="61082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TASKS FOR EACH MEMBER</a:t>
            </a:r>
          </a:p>
        </p:txBody>
      </p:sp>
      <p:sp>
        <p:nvSpPr>
          <p:cNvPr id="140" name="Rectangle 1"/>
          <p:cNvSpPr txBox="1"/>
          <p:nvPr/>
        </p:nvSpPr>
        <p:spPr>
          <a:xfrm>
            <a:off x="-129260849" y="-302441"/>
            <a:ext cx="138404849" cy="61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br/>
          </a:p>
        </p:txBody>
      </p:sp>
      <p:sp>
        <p:nvSpPr>
          <p:cNvPr id="141" name="Content Placeholder 5"/>
          <p:cNvSpPr txBox="1"/>
          <p:nvPr>
            <p:ph type="body" idx="1"/>
          </p:nvPr>
        </p:nvSpPr>
        <p:spPr>
          <a:xfrm>
            <a:off x="143554" y="1419673"/>
            <a:ext cx="8246072" cy="351221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Each Member of our team is focusing on initial data  analysis and data cleaning while picking different tasks in reaching our final goal of visualization and anomalies prediction.</a:t>
            </a:r>
          </a:p>
          <a:p>
            <a:pPr>
              <a:lnSpc>
                <a:spcPct val="90000"/>
              </a:lnSpc>
            </a:pPr>
            <a:r>
              <a:t>Lavanya Goluguri: Focusing on Month by Month Analysis on Metrics and parameter values.</a:t>
            </a:r>
          </a:p>
          <a:p>
            <a:pPr>
              <a:lnSpc>
                <a:spcPct val="90000"/>
              </a:lnSpc>
            </a:pPr>
            <a:r>
              <a:t>Anusha Vanama : Focusing on Year by year analysis on Metrics and its values.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"/>
          <p:cNvSpPr txBox="1"/>
          <p:nvPr>
            <p:ph type="title"/>
          </p:nvPr>
        </p:nvSpPr>
        <p:spPr>
          <a:xfrm>
            <a:off x="448964" y="281174"/>
            <a:ext cx="8246072" cy="61082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TASKS FOR EACH MEMBER</a:t>
            </a:r>
          </a:p>
        </p:txBody>
      </p:sp>
      <p:sp>
        <p:nvSpPr>
          <p:cNvPr id="144" name="Rectangle 1"/>
          <p:cNvSpPr txBox="1"/>
          <p:nvPr/>
        </p:nvSpPr>
        <p:spPr>
          <a:xfrm>
            <a:off x="-129260849" y="-302441"/>
            <a:ext cx="138404849" cy="61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br/>
          </a:p>
        </p:txBody>
      </p:sp>
      <p:sp>
        <p:nvSpPr>
          <p:cNvPr id="145" name="Content Placeholder 5"/>
          <p:cNvSpPr txBox="1"/>
          <p:nvPr>
            <p:ph type="body" idx="1"/>
          </p:nvPr>
        </p:nvSpPr>
        <p:spPr>
          <a:xfrm>
            <a:off x="143554" y="1419673"/>
            <a:ext cx="8246072" cy="3512211"/>
          </a:xfrm>
          <a:prstGeom prst="rect">
            <a:avLst/>
          </a:prstGeom>
        </p:spPr>
        <p:txBody>
          <a:bodyPr/>
          <a:lstStyle/>
          <a:p>
            <a:pPr/>
            <a:r>
              <a:t>Jackie Cuong: Focuses on week wise Analysis on Metrics and parameter values.</a:t>
            </a:r>
          </a:p>
          <a:p>
            <a:pPr/>
            <a:r>
              <a:t>Henry Reichard: Focuses on Semester analysis on Metrics and its values.</a:t>
            </a:r>
          </a:p>
          <a:p>
            <a:pPr/>
            <a:r>
              <a:t>Heui Vo: Focuses on day by day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/>
          <p:nvPr>
            <p:ph type="title"/>
          </p:nvPr>
        </p:nvSpPr>
        <p:spPr>
          <a:xfrm>
            <a:off x="448964" y="281174"/>
            <a:ext cx="8246072" cy="61082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RELATED WORK BY OTHERS</a:t>
            </a:r>
          </a:p>
        </p:txBody>
      </p:sp>
      <p:sp>
        <p:nvSpPr>
          <p:cNvPr id="148" name="Content Placeholder 2"/>
          <p:cNvSpPr txBox="1"/>
          <p:nvPr>
            <p:ph type="body" idx="1"/>
          </p:nvPr>
        </p:nvSpPr>
        <p:spPr>
          <a:xfrm>
            <a:off x="448965" y="1197404"/>
            <a:ext cx="8246072" cy="3512212"/>
          </a:xfrm>
          <a:prstGeom prst="rect">
            <a:avLst/>
          </a:prstGeom>
        </p:spPr>
        <p:txBody>
          <a:bodyPr/>
          <a:lstStyle/>
          <a:p>
            <a:pPr marL="315468" indent="-315468" defTabSz="841247">
              <a:defRPr sz="2576"/>
            </a:pPr>
            <a:r>
              <a:t>Work Insights:</a:t>
            </a:r>
          </a:p>
          <a:p>
            <a:pPr marL="0" indent="0" defTabSz="841247">
              <a:buSzTx/>
              <a:buNone/>
              <a:defRPr sz="2576"/>
            </a:pPr>
            <a:r>
              <a:t>This is a tool provided by Google itself where  provides detailed metrics on your organization's G Suite usage. </a:t>
            </a:r>
          </a:p>
          <a:p>
            <a:pPr marL="315468" indent="-315468" defTabSz="841247">
              <a:defRPr sz="2576"/>
            </a:pPr>
            <a:r>
              <a:t>Zoho Workplace is a fully-featured online office suite</a:t>
            </a:r>
          </a:p>
          <a:p>
            <a:pPr marL="0" indent="0" defTabSz="841247">
              <a:buSzTx/>
              <a:buNone/>
              <a:defRPr sz="2576"/>
            </a:pPr>
            <a:r>
              <a:t>that collaborates on documents, spreadsheets, and presentations and we get insights on it from Zia- AI assistant.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