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43"/>
  </p:notesMasterIdLst>
  <p:sldIdLst>
    <p:sldId id="256" r:id="rId2"/>
    <p:sldId id="286" r:id="rId3"/>
    <p:sldId id="258" r:id="rId4"/>
    <p:sldId id="284" r:id="rId5"/>
    <p:sldId id="285" r:id="rId6"/>
    <p:sldId id="287" r:id="rId7"/>
    <p:sldId id="288" r:id="rId8"/>
    <p:sldId id="289" r:id="rId9"/>
    <p:sldId id="290" r:id="rId10"/>
    <p:sldId id="291" r:id="rId11"/>
    <p:sldId id="304" r:id="rId12"/>
    <p:sldId id="308" r:id="rId13"/>
    <p:sldId id="305" r:id="rId14"/>
    <p:sldId id="306" r:id="rId15"/>
    <p:sldId id="311" r:id="rId16"/>
    <p:sldId id="310" r:id="rId17"/>
    <p:sldId id="309" r:id="rId18"/>
    <p:sldId id="307" r:id="rId19"/>
    <p:sldId id="257" r:id="rId20"/>
    <p:sldId id="312" r:id="rId21"/>
    <p:sldId id="259" r:id="rId22"/>
    <p:sldId id="260" r:id="rId23"/>
    <p:sldId id="261" r:id="rId24"/>
    <p:sldId id="262" r:id="rId25"/>
    <p:sldId id="263" r:id="rId26"/>
    <p:sldId id="264" r:id="rId27"/>
    <p:sldId id="313" r:id="rId28"/>
    <p:sldId id="314" r:id="rId29"/>
    <p:sldId id="315" r:id="rId30"/>
    <p:sldId id="319" r:id="rId31"/>
    <p:sldId id="316" r:id="rId32"/>
    <p:sldId id="317" r:id="rId33"/>
    <p:sldId id="318" r:id="rId34"/>
    <p:sldId id="320" r:id="rId35"/>
    <p:sldId id="321" r:id="rId36"/>
    <p:sldId id="322" r:id="rId37"/>
    <p:sldId id="323" r:id="rId38"/>
    <p:sldId id="324" r:id="rId39"/>
    <p:sldId id="325" r:id="rId40"/>
    <p:sldId id="326" r:id="rId41"/>
    <p:sldId id="327" r:id="rId4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5523185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0805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4184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3057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5bc95f42c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5bc95f42c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g75bc95f42c_0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26</a:t>
            </a:fld>
            <a:endParaRPr/>
          </a:p>
        </p:txBody>
      </p:sp>
    </p:spTree>
    <p:extLst>
      <p:ext uri="{BB962C8B-B14F-4D97-AF65-F5344CB8AC3E}">
        <p14:creationId xmlns:p14="http://schemas.microsoft.com/office/powerpoint/2010/main" val="803187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38</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73660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39</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78352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0331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5892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9740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5bc95f42c_0_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 name="Google Shape;100;g75bc95f42c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09283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75bc95f42c_0_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6" name="Google Shape;106;g75bc95f42c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53270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5bc95f42c_0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75bc95f42c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0457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49518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8882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2281425" y="1655520"/>
            <a:ext cx="6260905" cy="1527050"/>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448964" y="3793390"/>
            <a:ext cx="8093365" cy="610820"/>
          </a:xfrm>
          <a:prstGeom prst="rect">
            <a:avLst/>
          </a:prstGeom>
          <a:noFill/>
          <a:ln>
            <a:noFill/>
          </a:ln>
        </p:spPr>
        <p:txBody>
          <a:bodyPr spcFirstLastPara="1" wrap="square" lIns="91425" tIns="45700" rIns="91425" bIns="45700" anchor="t" anchorCtr="0">
            <a:noAutofit/>
          </a:bodyPr>
          <a:lstStyle>
            <a:lvl1pPr lvl="0" algn="r">
              <a:spcBef>
                <a:spcPts val="560"/>
              </a:spcBef>
              <a:spcAft>
                <a:spcPts val="0"/>
              </a:spcAft>
              <a:buClr>
                <a:srgbClr val="0070C0"/>
              </a:buClr>
              <a:buSzPts val="2800"/>
              <a:buNone/>
              <a:defRPr sz="2800" b="0" i="0">
                <a:solidFill>
                  <a:srgbClr val="0070C0"/>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9" name="Google Shape;19;p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6" name="Google Shape;76;p1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12"/>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2"/>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1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3"/>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1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91" name="Google Shape;91;p13" descr="E:\websites\free-power-point-templates\2012\logos.png"/>
          <p:cNvPicPr preferRelativeResize="0"/>
          <p:nvPr/>
        </p:nvPicPr>
        <p:blipFill rotWithShape="1">
          <a:blip r:embed="rId2">
            <a:alphaModFix/>
          </a:blip>
          <a:srcRect/>
          <a:stretch/>
        </p:blipFill>
        <p:spPr>
          <a:xfrm>
            <a:off x="3918306" y="2326213"/>
            <a:ext cx="1463784" cy="5269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448966" y="1197405"/>
            <a:ext cx="8246070" cy="351221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002060"/>
              </a:buClr>
              <a:buSzPts val="2800"/>
              <a:buChar char="•"/>
              <a:defRPr sz="2800">
                <a:solidFill>
                  <a:srgbClr val="002060"/>
                </a:solidFill>
              </a:defRPr>
            </a:lvl1pPr>
            <a:lvl2pPr marL="914400" lvl="1" indent="-406400" algn="l">
              <a:spcBef>
                <a:spcPts val="560"/>
              </a:spcBef>
              <a:spcAft>
                <a:spcPts val="0"/>
              </a:spcAft>
              <a:buClr>
                <a:srgbClr val="002060"/>
              </a:buClr>
              <a:buSzPts val="2800"/>
              <a:buChar char="–"/>
              <a:defRPr>
                <a:solidFill>
                  <a:srgbClr val="002060"/>
                </a:solidFill>
              </a:defRPr>
            </a:lvl2pPr>
            <a:lvl3pPr marL="1371600" lvl="2" indent="-381000" algn="l">
              <a:spcBef>
                <a:spcPts val="480"/>
              </a:spcBef>
              <a:spcAft>
                <a:spcPts val="0"/>
              </a:spcAft>
              <a:buClr>
                <a:srgbClr val="002060"/>
              </a:buClr>
              <a:buSzPts val="2400"/>
              <a:buChar char="•"/>
              <a:defRPr>
                <a:solidFill>
                  <a:srgbClr val="002060"/>
                </a:solidFill>
              </a:defRPr>
            </a:lvl3pPr>
            <a:lvl4pPr marL="1828800" lvl="3" indent="-355600" algn="l">
              <a:spcBef>
                <a:spcPts val="400"/>
              </a:spcBef>
              <a:spcAft>
                <a:spcPts val="0"/>
              </a:spcAft>
              <a:buClr>
                <a:srgbClr val="002060"/>
              </a:buClr>
              <a:buSzPts val="2000"/>
              <a:buChar char="–"/>
              <a:defRPr>
                <a:solidFill>
                  <a:srgbClr val="002060"/>
                </a:solidFill>
              </a:defRPr>
            </a:lvl4pPr>
            <a:lvl5pPr marL="2286000" lvl="4" indent="-355600" algn="l">
              <a:spcBef>
                <a:spcPts val="400"/>
              </a:spcBef>
              <a:spcAft>
                <a:spcPts val="0"/>
              </a:spcAft>
              <a:buClr>
                <a:srgbClr val="002060"/>
              </a:buClr>
              <a:buSzPts val="2000"/>
              <a:buChar char="»"/>
              <a:defRPr>
                <a:solidFill>
                  <a:srgbClr val="002060"/>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blipFill>
          <a:blip r:embed="rId2">
            <a:alphaModFix/>
          </a:blip>
          <a:stretch>
            <a:fillRect/>
          </a:stretch>
        </a:blip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2434130" y="433880"/>
            <a:ext cx="6260905" cy="5726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070C0"/>
              </a:buClr>
              <a:buSzPts val="3600"/>
              <a:buFont typeface="Calibri"/>
              <a:buNone/>
              <a:defRPr sz="3600">
                <a:solidFill>
                  <a:srgbClr val="0070C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2434130" y="1197406"/>
            <a:ext cx="6260905" cy="3358356"/>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002060"/>
              </a:buClr>
              <a:buSzPts val="2800"/>
              <a:buChar char="•"/>
              <a:defRPr sz="2800">
                <a:solidFill>
                  <a:srgbClr val="002060"/>
                </a:solidFill>
              </a:defRPr>
            </a:lvl1pPr>
            <a:lvl2pPr marL="914400" lvl="1" indent="-406400" algn="l">
              <a:spcBef>
                <a:spcPts val="560"/>
              </a:spcBef>
              <a:spcAft>
                <a:spcPts val="0"/>
              </a:spcAft>
              <a:buClr>
                <a:srgbClr val="002060"/>
              </a:buClr>
              <a:buSzPts val="2800"/>
              <a:buChar char="–"/>
              <a:defRPr>
                <a:solidFill>
                  <a:srgbClr val="002060"/>
                </a:solidFill>
              </a:defRPr>
            </a:lvl2pPr>
            <a:lvl3pPr marL="1371600" lvl="2" indent="-381000" algn="l">
              <a:spcBef>
                <a:spcPts val="480"/>
              </a:spcBef>
              <a:spcAft>
                <a:spcPts val="0"/>
              </a:spcAft>
              <a:buClr>
                <a:srgbClr val="002060"/>
              </a:buClr>
              <a:buSzPts val="2400"/>
              <a:buChar char="•"/>
              <a:defRPr>
                <a:solidFill>
                  <a:srgbClr val="002060"/>
                </a:solidFill>
              </a:defRPr>
            </a:lvl3pPr>
            <a:lvl4pPr marL="1828800" lvl="3" indent="-355600" algn="l">
              <a:spcBef>
                <a:spcPts val="400"/>
              </a:spcBef>
              <a:spcAft>
                <a:spcPts val="0"/>
              </a:spcAft>
              <a:buClr>
                <a:srgbClr val="002060"/>
              </a:buClr>
              <a:buSzPts val="2000"/>
              <a:buChar char="–"/>
              <a:defRPr>
                <a:solidFill>
                  <a:srgbClr val="002060"/>
                </a:solidFill>
              </a:defRPr>
            </a:lvl4pPr>
            <a:lvl5pPr marL="2286000" lvl="4" indent="-355600" algn="l">
              <a:spcBef>
                <a:spcPts val="400"/>
              </a:spcBef>
              <a:spcAft>
                <a:spcPts val="0"/>
              </a:spcAft>
              <a:buClr>
                <a:srgbClr val="002060"/>
              </a:buClr>
              <a:buSzPts val="2000"/>
              <a:buChar char="»"/>
              <a:defRPr>
                <a:solidFill>
                  <a:srgbClr val="002060"/>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 name="Google Shape;31;p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7" name="Google Shape;37;p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200151"/>
            <a:ext cx="4038600" cy="3394472"/>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3" name="Google Shape;43;p6"/>
          <p:cNvSpPr txBox="1">
            <a:spLocks noGrp="1"/>
          </p:cNvSpPr>
          <p:nvPr>
            <p:ph type="body" idx="2"/>
          </p:nvPr>
        </p:nvSpPr>
        <p:spPr>
          <a:xfrm>
            <a:off x="4648200" y="1200151"/>
            <a:ext cx="4038600" cy="3394472"/>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4" name="Google Shape;44;p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48964" y="281175"/>
            <a:ext cx="8246071" cy="6108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body" idx="1"/>
          </p:nvPr>
        </p:nvSpPr>
        <p:spPr>
          <a:xfrm>
            <a:off x="536879" y="1655520"/>
            <a:ext cx="4040188" cy="479822"/>
          </a:xfrm>
          <a:prstGeom prst="rect">
            <a:avLst/>
          </a:prstGeom>
          <a:noFill/>
          <a:ln>
            <a:noFill/>
          </a:ln>
        </p:spPr>
        <p:txBody>
          <a:bodyPr spcFirstLastPara="1" wrap="square" lIns="91425" tIns="45700" rIns="91425" bIns="45700" anchor="b" anchorCtr="0">
            <a:noAutofit/>
          </a:bodyPr>
          <a:lstStyle>
            <a:lvl1pPr marL="457200" lvl="0" indent="-228600" algn="ctr">
              <a:spcBef>
                <a:spcPts val="480"/>
              </a:spcBef>
              <a:spcAft>
                <a:spcPts val="0"/>
              </a:spcAft>
              <a:buClr>
                <a:srgbClr val="002060"/>
              </a:buClr>
              <a:buSzPts val="2400"/>
              <a:buNone/>
              <a:defRPr sz="2400" b="1">
                <a:solidFill>
                  <a:srgbClr val="002060"/>
                </a:solidFill>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7"/>
          <p:cNvSpPr txBox="1">
            <a:spLocks noGrp="1"/>
          </p:cNvSpPr>
          <p:nvPr>
            <p:ph type="body" idx="2"/>
          </p:nvPr>
        </p:nvSpPr>
        <p:spPr>
          <a:xfrm>
            <a:off x="536879" y="2266340"/>
            <a:ext cx="4040188" cy="2137871"/>
          </a:xfrm>
          <a:prstGeom prst="rect">
            <a:avLst/>
          </a:prstGeom>
          <a:noFill/>
          <a:ln>
            <a:noFill/>
          </a:ln>
        </p:spPr>
        <p:txBody>
          <a:bodyPr spcFirstLastPara="1" wrap="square" lIns="91425" tIns="45700" rIns="91425" bIns="45700" anchor="t" anchorCtr="0">
            <a:noAutofit/>
          </a:bodyPr>
          <a:lstStyle>
            <a:lvl1pPr marL="457200" lvl="0" indent="-381000" algn="ctr">
              <a:spcBef>
                <a:spcPts val="480"/>
              </a:spcBef>
              <a:spcAft>
                <a:spcPts val="0"/>
              </a:spcAft>
              <a:buClr>
                <a:srgbClr val="002060"/>
              </a:buClr>
              <a:buSzPts val="2400"/>
              <a:buChar char="•"/>
              <a:defRPr sz="2400">
                <a:solidFill>
                  <a:srgbClr val="002060"/>
                </a:solidFill>
              </a:defRPr>
            </a:lvl1pPr>
            <a:lvl2pPr marL="914400" lvl="1" indent="-355600" algn="ctr">
              <a:spcBef>
                <a:spcPts val="400"/>
              </a:spcBef>
              <a:spcAft>
                <a:spcPts val="0"/>
              </a:spcAft>
              <a:buClr>
                <a:srgbClr val="002060"/>
              </a:buClr>
              <a:buSzPts val="2000"/>
              <a:buChar char="–"/>
              <a:defRPr sz="2000">
                <a:solidFill>
                  <a:srgbClr val="002060"/>
                </a:solidFill>
              </a:defRPr>
            </a:lvl2pPr>
            <a:lvl3pPr marL="1371600" lvl="2" indent="-342900" algn="ctr">
              <a:spcBef>
                <a:spcPts val="360"/>
              </a:spcBef>
              <a:spcAft>
                <a:spcPts val="0"/>
              </a:spcAft>
              <a:buClr>
                <a:srgbClr val="002060"/>
              </a:buClr>
              <a:buSzPts val="1800"/>
              <a:buChar char="•"/>
              <a:defRPr sz="1800">
                <a:solidFill>
                  <a:srgbClr val="002060"/>
                </a:solidFill>
              </a:defRPr>
            </a:lvl3pPr>
            <a:lvl4pPr marL="1828800" lvl="3" indent="-330200" algn="ctr">
              <a:spcBef>
                <a:spcPts val="320"/>
              </a:spcBef>
              <a:spcAft>
                <a:spcPts val="0"/>
              </a:spcAft>
              <a:buClr>
                <a:srgbClr val="002060"/>
              </a:buClr>
              <a:buSzPts val="1600"/>
              <a:buChar char="–"/>
              <a:defRPr sz="1600">
                <a:solidFill>
                  <a:srgbClr val="002060"/>
                </a:solidFill>
              </a:defRPr>
            </a:lvl4pPr>
            <a:lvl5pPr marL="2286000" lvl="4" indent="-330200" algn="ctr">
              <a:spcBef>
                <a:spcPts val="320"/>
              </a:spcBef>
              <a:spcAft>
                <a:spcPts val="0"/>
              </a:spcAft>
              <a:buClr>
                <a:srgbClr val="002060"/>
              </a:buClr>
              <a:buSzPts val="1600"/>
              <a:buChar char="»"/>
              <a:defRPr sz="1600">
                <a:solidFill>
                  <a:srgbClr val="002060"/>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7"/>
          <p:cNvSpPr txBox="1">
            <a:spLocks noGrp="1"/>
          </p:cNvSpPr>
          <p:nvPr>
            <p:ph type="body" idx="3"/>
          </p:nvPr>
        </p:nvSpPr>
        <p:spPr>
          <a:xfrm>
            <a:off x="4572000" y="1655520"/>
            <a:ext cx="4041775" cy="479822"/>
          </a:xfrm>
          <a:prstGeom prst="rect">
            <a:avLst/>
          </a:prstGeom>
          <a:noFill/>
          <a:ln>
            <a:noFill/>
          </a:ln>
        </p:spPr>
        <p:txBody>
          <a:bodyPr spcFirstLastPara="1" wrap="square" lIns="91425" tIns="45700" rIns="91425" bIns="45700" anchor="b" anchorCtr="0">
            <a:noAutofit/>
          </a:bodyPr>
          <a:lstStyle>
            <a:lvl1pPr marL="457200" lvl="0" indent="-228600" algn="ctr">
              <a:spcBef>
                <a:spcPts val="480"/>
              </a:spcBef>
              <a:spcAft>
                <a:spcPts val="0"/>
              </a:spcAft>
              <a:buClr>
                <a:srgbClr val="002060"/>
              </a:buClr>
              <a:buSzPts val="2400"/>
              <a:buNone/>
              <a:defRPr sz="2400" b="1">
                <a:solidFill>
                  <a:srgbClr val="002060"/>
                </a:solidFill>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2" name="Google Shape;52;p7"/>
          <p:cNvSpPr txBox="1">
            <a:spLocks noGrp="1"/>
          </p:cNvSpPr>
          <p:nvPr>
            <p:ph type="body" idx="4"/>
          </p:nvPr>
        </p:nvSpPr>
        <p:spPr>
          <a:xfrm>
            <a:off x="4572000" y="2266340"/>
            <a:ext cx="4041775" cy="2137871"/>
          </a:xfrm>
          <a:prstGeom prst="rect">
            <a:avLst/>
          </a:prstGeom>
          <a:noFill/>
          <a:ln>
            <a:noFill/>
          </a:ln>
        </p:spPr>
        <p:txBody>
          <a:bodyPr spcFirstLastPara="1" wrap="square" lIns="91425" tIns="45700" rIns="91425" bIns="45700" anchor="t" anchorCtr="0">
            <a:noAutofit/>
          </a:bodyPr>
          <a:lstStyle>
            <a:lvl1pPr marL="457200" lvl="0" indent="-381000" algn="ctr">
              <a:spcBef>
                <a:spcPts val="480"/>
              </a:spcBef>
              <a:spcAft>
                <a:spcPts val="0"/>
              </a:spcAft>
              <a:buClr>
                <a:srgbClr val="002060"/>
              </a:buClr>
              <a:buSzPts val="2400"/>
              <a:buChar char="•"/>
              <a:defRPr sz="2400">
                <a:solidFill>
                  <a:srgbClr val="002060"/>
                </a:solidFill>
              </a:defRPr>
            </a:lvl1pPr>
            <a:lvl2pPr marL="914400" lvl="1" indent="-355600" algn="ctr">
              <a:spcBef>
                <a:spcPts val="400"/>
              </a:spcBef>
              <a:spcAft>
                <a:spcPts val="0"/>
              </a:spcAft>
              <a:buClr>
                <a:srgbClr val="002060"/>
              </a:buClr>
              <a:buSzPts val="2000"/>
              <a:buChar char="–"/>
              <a:defRPr sz="2000">
                <a:solidFill>
                  <a:srgbClr val="002060"/>
                </a:solidFill>
              </a:defRPr>
            </a:lvl2pPr>
            <a:lvl3pPr marL="1371600" lvl="2" indent="-342900" algn="ctr">
              <a:spcBef>
                <a:spcPts val="360"/>
              </a:spcBef>
              <a:spcAft>
                <a:spcPts val="0"/>
              </a:spcAft>
              <a:buClr>
                <a:srgbClr val="002060"/>
              </a:buClr>
              <a:buSzPts val="1800"/>
              <a:buChar char="•"/>
              <a:defRPr sz="1800">
                <a:solidFill>
                  <a:srgbClr val="002060"/>
                </a:solidFill>
              </a:defRPr>
            </a:lvl3pPr>
            <a:lvl4pPr marL="1828800" lvl="3" indent="-330200" algn="ctr">
              <a:spcBef>
                <a:spcPts val="320"/>
              </a:spcBef>
              <a:spcAft>
                <a:spcPts val="0"/>
              </a:spcAft>
              <a:buClr>
                <a:srgbClr val="002060"/>
              </a:buClr>
              <a:buSzPts val="1600"/>
              <a:buChar char="–"/>
              <a:defRPr sz="1600">
                <a:solidFill>
                  <a:srgbClr val="002060"/>
                </a:solidFill>
              </a:defRPr>
            </a:lvl4pPr>
            <a:lvl5pPr marL="2286000" lvl="4" indent="-330200" algn="ctr">
              <a:spcBef>
                <a:spcPts val="320"/>
              </a:spcBef>
              <a:spcAft>
                <a:spcPts val="0"/>
              </a:spcAft>
              <a:buClr>
                <a:srgbClr val="002060"/>
              </a:buClr>
              <a:buSzPts val="1600"/>
              <a:buChar char="»"/>
              <a:defRPr sz="1600">
                <a:solidFill>
                  <a:srgbClr val="002060"/>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3" name="Google Shape;53;p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8" name="Google Shape;68;p10"/>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
          <p:cNvSpPr txBox="1"/>
          <p:nvPr/>
        </p:nvSpPr>
        <p:spPr>
          <a:xfrm>
            <a:off x="-9150" y="5213747"/>
            <a:ext cx="8389625"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0" i="0" u="none" strike="noStrike" cap="none">
                <a:solidFill>
                  <a:srgbClr val="A5A5A5"/>
                </a:solidFill>
                <a:latin typeface="Calibri"/>
                <a:ea typeface="Calibri"/>
                <a:cs typeface="Calibri"/>
                <a:sym typeface="Calibri"/>
              </a:rPr>
              <a:t>This presentation uses a free template provided by FPPT.com</a:t>
            </a:r>
            <a:endParaRPr/>
          </a:p>
          <a:p>
            <a:pPr marL="0" marR="0" lvl="0" indent="0" algn="l" rtl="0">
              <a:spcBef>
                <a:spcPts val="0"/>
              </a:spcBef>
              <a:spcAft>
                <a:spcPts val="0"/>
              </a:spcAft>
              <a:buNone/>
            </a:pPr>
            <a:r>
              <a:rPr lang="en-US" sz="1400">
                <a:solidFill>
                  <a:srgbClr val="A5A5A5"/>
                </a:solidFill>
                <a:latin typeface="Calibri"/>
                <a:ea typeface="Calibri"/>
                <a:cs typeface="Calibri"/>
                <a:sym typeface="Calibri"/>
              </a:rPr>
              <a:t>www.free-power-point-templates.com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2281425" y="1655520"/>
            <a:ext cx="6260905" cy="1527050"/>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4400"/>
              <a:buFont typeface="Calibri"/>
              <a:buNone/>
            </a:pPr>
            <a:r>
              <a:rPr lang="en-US" sz="4400"/>
              <a:t>G-SUITE METRICS</a:t>
            </a:r>
            <a:br>
              <a:rPr lang="en-US" sz="4400"/>
            </a:br>
            <a:r>
              <a:rPr lang="en-US" sz="2000"/>
              <a:t>CSC 505/605 Fall 2019</a:t>
            </a:r>
            <a:endParaRPr sz="4400"/>
          </a:p>
        </p:txBody>
      </p:sp>
      <p:sp>
        <p:nvSpPr>
          <p:cNvPr id="97" name="Google Shape;97;p14"/>
          <p:cNvSpPr txBox="1">
            <a:spLocks noGrp="1"/>
          </p:cNvSpPr>
          <p:nvPr>
            <p:ph type="subTitle" idx="1"/>
          </p:nvPr>
        </p:nvSpPr>
        <p:spPr>
          <a:xfrm>
            <a:off x="907081" y="3640685"/>
            <a:ext cx="8298392" cy="1374345"/>
          </a:xfrm>
          <a:prstGeom prst="rect">
            <a:avLst/>
          </a:prstGeom>
          <a:noFill/>
          <a:ln>
            <a:noFill/>
          </a:ln>
        </p:spPr>
        <p:txBody>
          <a:bodyPr spcFirstLastPara="1" wrap="square" lIns="91425" tIns="45700" rIns="91425" bIns="45700" anchor="t" anchorCtr="0">
            <a:noAutofit/>
          </a:bodyPr>
          <a:lstStyle/>
          <a:p>
            <a:pPr marL="0" lvl="0" indent="0" algn="r" rtl="0">
              <a:lnSpc>
                <a:spcPct val="80000"/>
              </a:lnSpc>
              <a:spcBef>
                <a:spcPts val="0"/>
              </a:spcBef>
              <a:spcAft>
                <a:spcPts val="0"/>
              </a:spcAft>
              <a:buClr>
                <a:srgbClr val="0070C0"/>
              </a:buClr>
              <a:buSzPts val="902"/>
              <a:buNone/>
            </a:pPr>
            <a:r>
              <a:rPr lang="en-US" sz="902" dirty="0"/>
              <a:t>	                                                            </a:t>
            </a:r>
            <a:r>
              <a:rPr lang="en-US" sz="1187" dirty="0"/>
              <a:t>By:			                                      Advisor	:	</a:t>
            </a:r>
            <a:endParaRPr dirty="0"/>
          </a:p>
          <a:p>
            <a:pPr marL="0" lvl="0" indent="0" algn="r" rtl="0">
              <a:lnSpc>
                <a:spcPct val="80000"/>
              </a:lnSpc>
              <a:spcBef>
                <a:spcPts val="237"/>
              </a:spcBef>
              <a:spcAft>
                <a:spcPts val="0"/>
              </a:spcAft>
              <a:buClr>
                <a:srgbClr val="0070C0"/>
              </a:buClr>
              <a:buSzPts val="1187"/>
              <a:buNone/>
            </a:pPr>
            <a:r>
              <a:rPr lang="en-US" sz="1187" dirty="0"/>
              <a:t>          Lavanya Goluguri                                                                    Dr. Somya Mohanty </a:t>
            </a:r>
            <a:endParaRPr lang="en-US" dirty="0"/>
          </a:p>
          <a:p>
            <a:pPr marL="0" lvl="0" indent="0" algn="r" rtl="0">
              <a:lnSpc>
                <a:spcPct val="80000"/>
              </a:lnSpc>
              <a:spcBef>
                <a:spcPts val="275"/>
              </a:spcBef>
              <a:spcAft>
                <a:spcPts val="0"/>
              </a:spcAft>
              <a:buClr>
                <a:srgbClr val="0070C0"/>
              </a:buClr>
              <a:buSzPts val="1187"/>
              <a:buNone/>
            </a:pPr>
            <a:r>
              <a:rPr lang="en-US" sz="1187" dirty="0"/>
              <a:t>                                                                                   Anusha Vanama  			</a:t>
            </a:r>
            <a:r>
              <a:rPr lang="en-US" sz="1377" dirty="0"/>
              <a:t>Mentor:	</a:t>
            </a:r>
            <a:endParaRPr lang="en-US" dirty="0"/>
          </a:p>
          <a:p>
            <a:pPr marL="0" lvl="0" indent="0" algn="r" rtl="0">
              <a:lnSpc>
                <a:spcPct val="80000"/>
              </a:lnSpc>
              <a:spcBef>
                <a:spcPts val="266"/>
              </a:spcBef>
              <a:spcAft>
                <a:spcPts val="0"/>
              </a:spcAft>
              <a:buClr>
                <a:srgbClr val="0070C0"/>
              </a:buClr>
              <a:buSzPts val="1330"/>
              <a:buNone/>
            </a:pPr>
            <a:r>
              <a:rPr lang="en-US" sz="1330" dirty="0"/>
              <a:t>		                                       Jackie Cuong   			                   Nick Young           Henry Reichard				</a:t>
            </a:r>
            <a:endParaRPr dirty="0"/>
          </a:p>
          <a:p>
            <a:pPr marL="0" lvl="0" indent="0" algn="r" rtl="0">
              <a:lnSpc>
                <a:spcPct val="80000"/>
              </a:lnSpc>
              <a:spcBef>
                <a:spcPts val="266"/>
              </a:spcBef>
              <a:spcAft>
                <a:spcPts val="0"/>
              </a:spcAft>
              <a:buClr>
                <a:srgbClr val="0070C0"/>
              </a:buClr>
              <a:buSzPts val="1330"/>
              <a:buNone/>
            </a:pPr>
            <a:r>
              <a:rPr lang="en-US" sz="1330" dirty="0"/>
              <a:t>Hieu Vo					</a:t>
            </a:r>
            <a:endParaRPr dirty="0"/>
          </a:p>
          <a:p>
            <a:pPr marL="0" lvl="0" indent="0" algn="r" rtl="0">
              <a:lnSpc>
                <a:spcPct val="80000"/>
              </a:lnSpc>
              <a:spcBef>
                <a:spcPts val="180"/>
              </a:spcBef>
              <a:spcAft>
                <a:spcPts val="0"/>
              </a:spcAft>
              <a:buClr>
                <a:srgbClr val="0070C0"/>
              </a:buClr>
              <a:buSzPts val="902"/>
              <a:buNone/>
            </a:pPr>
            <a:endParaRPr sz="902" dirty="0"/>
          </a:p>
          <a:p>
            <a:pPr marL="0" lvl="0" indent="0" algn="r" rtl="0">
              <a:lnSpc>
                <a:spcPct val="80000"/>
              </a:lnSpc>
              <a:spcBef>
                <a:spcPts val="266"/>
              </a:spcBef>
              <a:spcAft>
                <a:spcPts val="0"/>
              </a:spcAft>
              <a:buClr>
                <a:srgbClr val="0070C0"/>
              </a:buClr>
              <a:buSzPts val="1330"/>
              <a:buNone/>
            </a:pPr>
            <a:endParaRPr sz="133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C300B-F23D-47AA-B33B-171D01589FEA}"/>
              </a:ext>
            </a:extLst>
          </p:cNvPr>
          <p:cNvSpPr>
            <a:spLocks noGrp="1"/>
          </p:cNvSpPr>
          <p:nvPr>
            <p:ph type="title"/>
          </p:nvPr>
        </p:nvSpPr>
        <p:spPr/>
        <p:txBody>
          <a:bodyPr/>
          <a:lstStyle/>
          <a:p>
            <a:r>
              <a:rPr lang="en-US" dirty="0"/>
              <a:t>Implications Continued</a:t>
            </a:r>
          </a:p>
        </p:txBody>
      </p:sp>
      <p:sp>
        <p:nvSpPr>
          <p:cNvPr id="3" name="Text Placeholder 2">
            <a:extLst>
              <a:ext uri="{FF2B5EF4-FFF2-40B4-BE49-F238E27FC236}">
                <a16:creationId xmlns:a16="http://schemas.microsoft.com/office/drawing/2014/main" id="{E34918AE-A77A-49C3-B9AF-B3A3A9F58355}"/>
              </a:ext>
            </a:extLst>
          </p:cNvPr>
          <p:cNvSpPr>
            <a:spLocks noGrp="1"/>
          </p:cNvSpPr>
          <p:nvPr>
            <p:ph type="body" idx="1"/>
          </p:nvPr>
        </p:nvSpPr>
        <p:spPr/>
        <p:txBody>
          <a:bodyPr/>
          <a:lstStyle/>
          <a:p>
            <a:endParaRPr lang="en-US" sz="1600" dirty="0"/>
          </a:p>
          <a:p>
            <a:r>
              <a:rPr lang="en-US" sz="1600" dirty="0"/>
              <a:t>The anomalies found in </a:t>
            </a:r>
            <a:r>
              <a:rPr lang="en-US" sz="1600" dirty="0" err="1"/>
              <a:t>inbound_rejected_emails</a:t>
            </a:r>
            <a:r>
              <a:rPr lang="en-US" sz="1600" dirty="0"/>
              <a:t> and </a:t>
            </a:r>
            <a:r>
              <a:rPr lang="en-US" sz="1600" dirty="0" err="1"/>
              <a:t>inbound_spam_emails</a:t>
            </a:r>
            <a:r>
              <a:rPr lang="en-US" sz="1600" dirty="0"/>
              <a:t> can be explained by multiple of reasons. Before Nick (The mentor) joined the ITS Department, the ITS department used to be only reactive too attacks or spam. Over the years the ITS department took the "best defense is the best offense" approach by being more proactive. Additionally it is likely Google is doing a better job of handling rejections than they were before. IE : better at spam and phishing prevention. These reasons explains why there is a huge drop off in these attributes. The implication here is that there is progress being made to limit spam or hazardous emails and that is a good thing.</a:t>
            </a:r>
          </a:p>
        </p:txBody>
      </p:sp>
    </p:spTree>
    <p:extLst>
      <p:ext uri="{BB962C8B-B14F-4D97-AF65-F5344CB8AC3E}">
        <p14:creationId xmlns:p14="http://schemas.microsoft.com/office/powerpoint/2010/main" val="341184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p>
            <a:pPr lvl="0"/>
            <a:r>
              <a:rPr lang="en-US" dirty="0"/>
              <a:t> </a:t>
            </a:r>
            <a:r>
              <a:rPr lang="en-US" dirty="0">
                <a:solidFill>
                  <a:schemeClr val="accent1">
                    <a:lumMod val="50000"/>
                  </a:schemeClr>
                </a:solidFill>
              </a:rPr>
              <a:t>Establishment of Machine Learning goals</a:t>
            </a:r>
            <a:endParaRPr dirty="0">
              <a:solidFill>
                <a:schemeClr val="accent1">
                  <a:lumMod val="50000"/>
                </a:schemeClr>
              </a:solidFill>
            </a:endParaRPr>
          </a:p>
        </p:txBody>
      </p:sp>
      <p:sp>
        <p:nvSpPr>
          <p:cNvPr id="103" name="Google Shape;103;p15"/>
          <p:cNvSpPr txBox="1">
            <a:spLocks noGrp="1"/>
          </p:cNvSpPr>
          <p:nvPr>
            <p:ph type="body" idx="1"/>
          </p:nvPr>
        </p:nvSpPr>
        <p:spPr>
          <a:xfrm>
            <a:off x="448966" y="1197405"/>
            <a:ext cx="8246070" cy="3512210"/>
          </a:xfrm>
          <a:prstGeom prst="rect">
            <a:avLst/>
          </a:prstGeom>
          <a:noFill/>
          <a:ln>
            <a:noFill/>
          </a:ln>
        </p:spPr>
        <p:txBody>
          <a:bodyPr spcFirstLastPara="1" wrap="square" lIns="91425" tIns="45700" rIns="91425" bIns="45700" anchor="t" anchorCtr="0">
            <a:noAutofit/>
          </a:bodyPr>
          <a:lstStyle/>
          <a:p>
            <a:pPr marL="342900" lvl="0" indent="-165100" algn="l" rtl="0">
              <a:spcBef>
                <a:spcPts val="560"/>
              </a:spcBef>
              <a:spcAft>
                <a:spcPts val="0"/>
              </a:spcAft>
              <a:buClr>
                <a:srgbClr val="002060"/>
              </a:buClr>
              <a:buSzPts val="2800"/>
              <a:buNone/>
            </a:pPr>
            <a:r>
              <a:rPr lang="en-US" dirty="0"/>
              <a:t>GOOGLE DRIVE:</a:t>
            </a:r>
          </a:p>
          <a:p>
            <a:pPr marL="635000" indent="-457200"/>
            <a:r>
              <a:rPr lang="en-US" dirty="0"/>
              <a:t>My Main goal is to perform predictions on Drive data.</a:t>
            </a:r>
          </a:p>
          <a:p>
            <a:pPr marL="635000" indent="-457200"/>
            <a:r>
              <a:rPr lang="en-US" dirty="0"/>
              <a:t>The Machine learning model I used to achieve this is Time Series Analysis using Fb Prophet.</a:t>
            </a:r>
          </a:p>
          <a:p>
            <a:pPr marL="635000" indent="-457200"/>
            <a:r>
              <a:rPr lang="en-US" dirty="0"/>
              <a:t>I have used the same metrics on which I performed the statistical analysis.</a:t>
            </a:r>
          </a:p>
          <a:p>
            <a:pPr marL="342900" lvl="0" indent="-165100" algn="l" rtl="0">
              <a:spcBef>
                <a:spcPts val="560"/>
              </a:spcBef>
              <a:spcAft>
                <a:spcPts val="0"/>
              </a:spcAft>
              <a:buClr>
                <a:srgbClr val="002060"/>
              </a:buClr>
              <a:buSzPts val="2800"/>
              <a:buNone/>
            </a:pPr>
            <a:endParaRPr lang="en-US" dirty="0"/>
          </a:p>
          <a:p>
            <a:pPr marL="342900" lvl="0" indent="-165100" algn="l" rtl="0">
              <a:spcBef>
                <a:spcPts val="560"/>
              </a:spcBef>
              <a:spcAft>
                <a:spcPts val="0"/>
              </a:spcAft>
              <a:buClr>
                <a:srgbClr val="002060"/>
              </a:buClr>
              <a:buSzPts val="2800"/>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947BC-3F17-42C0-B6C2-F7DC1E046962}"/>
              </a:ext>
            </a:extLst>
          </p:cNvPr>
          <p:cNvSpPr>
            <a:spLocks noGrp="1"/>
          </p:cNvSpPr>
          <p:nvPr>
            <p:ph type="title"/>
          </p:nvPr>
        </p:nvSpPr>
        <p:spPr/>
        <p:txBody>
          <a:bodyPr/>
          <a:lstStyle/>
          <a:p>
            <a:r>
              <a:rPr lang="en-US" dirty="0"/>
              <a:t>METRICS USED</a:t>
            </a:r>
          </a:p>
        </p:txBody>
      </p:sp>
      <p:sp>
        <p:nvSpPr>
          <p:cNvPr id="3" name="Text Placeholder 2">
            <a:extLst>
              <a:ext uri="{FF2B5EF4-FFF2-40B4-BE49-F238E27FC236}">
                <a16:creationId xmlns:a16="http://schemas.microsoft.com/office/drawing/2014/main" id="{4A089D25-F6BA-49F4-B93B-43B81419E73D}"/>
              </a:ext>
            </a:extLst>
          </p:cNvPr>
          <p:cNvSpPr>
            <a:spLocks noGrp="1"/>
          </p:cNvSpPr>
          <p:nvPr>
            <p:ph type="body" idx="1"/>
          </p:nvPr>
        </p:nvSpPr>
        <p:spPr/>
        <p:txBody>
          <a:bodyPr/>
          <a:lstStyle/>
          <a:p>
            <a:r>
              <a:rPr lang="en-US" dirty="0"/>
              <a:t>30day_active_users                              1day_active_users</a:t>
            </a:r>
          </a:p>
          <a:p>
            <a:r>
              <a:rPr lang="en-US" dirty="0"/>
              <a:t>Google_forms_created                     Google_forms_edited</a:t>
            </a:r>
          </a:p>
          <a:p>
            <a:r>
              <a:rPr lang="en-US" dirty="0" err="1"/>
              <a:t>Google_documents_created</a:t>
            </a:r>
            <a:r>
              <a:rPr lang="en-US" dirty="0"/>
              <a:t>           Google_documents_edited</a:t>
            </a:r>
          </a:p>
          <a:p>
            <a:endParaRPr lang="en-US" dirty="0"/>
          </a:p>
        </p:txBody>
      </p:sp>
    </p:spTree>
    <p:extLst>
      <p:ext uri="{BB962C8B-B14F-4D97-AF65-F5344CB8AC3E}">
        <p14:creationId xmlns:p14="http://schemas.microsoft.com/office/powerpoint/2010/main" val="173034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3240"/>
              <a:buFont typeface="Calibri"/>
              <a:buNone/>
            </a:pPr>
            <a:r>
              <a:rPr lang="en-US" dirty="0">
                <a:solidFill>
                  <a:schemeClr val="accent1">
                    <a:lumMod val="50000"/>
                  </a:schemeClr>
                </a:solidFill>
              </a:rPr>
              <a:t>TASK BY MEMBER</a:t>
            </a:r>
            <a:endParaRPr dirty="0">
              <a:solidFill>
                <a:schemeClr val="accent1">
                  <a:lumMod val="50000"/>
                </a:schemeClr>
              </a:solidFill>
            </a:endParaRPr>
          </a:p>
        </p:txBody>
      </p:sp>
      <p:sp>
        <p:nvSpPr>
          <p:cNvPr id="111" name="Google Shape;111;p16"/>
          <p:cNvSpPr txBox="1">
            <a:spLocks noGrp="1"/>
          </p:cNvSpPr>
          <p:nvPr>
            <p:ph type="body" idx="1"/>
          </p:nvPr>
        </p:nvSpPr>
        <p:spPr>
          <a:xfrm>
            <a:off x="260036" y="1068233"/>
            <a:ext cx="7937607" cy="3972493"/>
          </a:xfrm>
          <a:prstGeom prst="rect">
            <a:avLst/>
          </a:prstGeom>
          <a:noFill/>
          <a:ln>
            <a:noFill/>
          </a:ln>
        </p:spPr>
        <p:txBody>
          <a:bodyPr spcFirstLastPara="1" wrap="square" lIns="91425" tIns="45700" rIns="91425" bIns="45700" anchor="t" anchorCtr="0">
            <a:noAutofit/>
          </a:bodyPr>
          <a:lstStyle/>
          <a:p>
            <a:r>
              <a:rPr lang="en-US" dirty="0"/>
              <a:t>My Question on this data is mainly can I predict the future data based on current data values.</a:t>
            </a:r>
          </a:p>
          <a:p>
            <a:r>
              <a:rPr lang="en-US" dirty="0"/>
              <a:t>Why was the question asked?</a:t>
            </a:r>
          </a:p>
          <a:p>
            <a:r>
              <a:rPr lang="en-US" dirty="0"/>
              <a:t>As the data is time series data, I did the time series analysis to predict the future values, and tested the accuracies using cross validation and </a:t>
            </a:r>
            <a:r>
              <a:rPr lang="en-US" dirty="0" err="1"/>
              <a:t>mse</a:t>
            </a:r>
            <a:r>
              <a:rPr lang="en-US" dirty="0"/>
              <a:t>(Mean squared error), mape(Mean absolute percentage error) measures.</a:t>
            </a:r>
          </a:p>
          <a:p>
            <a:endParaRPr lang="en-US" dirty="0"/>
          </a:p>
          <a:p>
            <a:pPr marL="50800" indent="0">
              <a:buNone/>
            </a:pPr>
            <a:endParaRPr lang="en-US" sz="1600" dirty="0"/>
          </a:p>
        </p:txBody>
      </p:sp>
      <p:sp>
        <p:nvSpPr>
          <p:cNvPr id="2" name="Rectangle 1">
            <a:extLst>
              <a:ext uri="{FF2B5EF4-FFF2-40B4-BE49-F238E27FC236}">
                <a16:creationId xmlns:a16="http://schemas.microsoft.com/office/drawing/2014/main" id="{569E382C-21BA-46E6-A57B-03AAD38D24D7}"/>
              </a:ext>
            </a:extLst>
          </p:cNvPr>
          <p:cNvSpPr/>
          <p:nvPr/>
        </p:nvSpPr>
        <p:spPr>
          <a:xfrm>
            <a:off x="565446" y="1352071"/>
            <a:ext cx="8318518" cy="2739211"/>
          </a:xfrm>
          <a:prstGeom prst="rect">
            <a:avLst/>
          </a:prstGeom>
        </p:spPr>
        <p:txBody>
          <a:bodyPr wrap="square">
            <a:spAutoFit/>
          </a:bodyPr>
          <a:lstStyle/>
          <a:p>
            <a:endParaRPr lang="en-US" sz="1800" dirty="0">
              <a:solidFill>
                <a:schemeClr val="bg2">
                  <a:lumMod val="50000"/>
                </a:schemeClr>
              </a:solidFill>
            </a:endParaRPr>
          </a:p>
          <a:p>
            <a:endParaRPr lang="en-US" sz="1800" dirty="0">
              <a:solidFill>
                <a:schemeClr val="bg2">
                  <a:lumMod val="50000"/>
                </a:schemeClr>
              </a:solidFill>
            </a:endParaRPr>
          </a:p>
          <a:p>
            <a:endParaRPr lang="en-US" sz="1800" dirty="0">
              <a:solidFill>
                <a:schemeClr val="bg2">
                  <a:lumMod val="50000"/>
                </a:schemeClr>
              </a:solidFill>
            </a:endParaRPr>
          </a:p>
          <a:p>
            <a:r>
              <a:rPr lang="en-US" sz="1800" dirty="0">
                <a:solidFill>
                  <a:schemeClr val="bg2">
                    <a:lumMod val="50000"/>
                  </a:schemeClr>
                </a:solidFill>
              </a:rPr>
              <a:t>                         </a:t>
            </a:r>
          </a:p>
          <a:p>
            <a:endParaRPr lang="en-US" sz="1800" dirty="0">
              <a:solidFill>
                <a:schemeClr val="bg2">
                  <a:lumMod val="50000"/>
                </a:schemeClr>
              </a:solidFill>
            </a:endParaRPr>
          </a:p>
          <a:p>
            <a:endParaRPr lang="en-US" sz="1800" dirty="0">
              <a:solidFill>
                <a:schemeClr val="bg2">
                  <a:lumMod val="50000"/>
                </a:schemeClr>
              </a:solidFill>
            </a:endParaRPr>
          </a:p>
          <a:p>
            <a:endParaRPr lang="en-US" sz="1800" dirty="0">
              <a:solidFill>
                <a:schemeClr val="bg2">
                  <a:lumMod val="50000"/>
                </a:schemeClr>
              </a:solidFill>
            </a:endParaRPr>
          </a:p>
          <a:p>
            <a:r>
              <a:rPr lang="en-US" sz="1800" dirty="0">
                <a:solidFill>
                  <a:schemeClr val="bg2">
                    <a:lumMod val="50000"/>
                  </a:schemeClr>
                </a:solidFill>
              </a:rPr>
              <a:t> </a:t>
            </a:r>
          </a:p>
          <a:p>
            <a:endParaRPr lang="en-US" dirty="0"/>
          </a:p>
          <a:p>
            <a:r>
              <a:rPr lang="en-US"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96934-9750-46EE-B6C4-8D1E4932E586}"/>
              </a:ext>
            </a:extLst>
          </p:cNvPr>
          <p:cNvSpPr>
            <a:spLocks noGrp="1"/>
          </p:cNvSpPr>
          <p:nvPr>
            <p:ph type="title"/>
          </p:nvPr>
        </p:nvSpPr>
        <p:spPr/>
        <p:txBody>
          <a:bodyPr/>
          <a:lstStyle/>
          <a:p>
            <a:r>
              <a:rPr lang="en-US" dirty="0">
                <a:solidFill>
                  <a:schemeClr val="accent1">
                    <a:lumMod val="50000"/>
                  </a:schemeClr>
                </a:solidFill>
              </a:rPr>
              <a:t>Progress made towards the task</a:t>
            </a:r>
          </a:p>
        </p:txBody>
      </p:sp>
      <p:sp>
        <p:nvSpPr>
          <p:cNvPr id="5" name="Text Placeholder 4">
            <a:extLst>
              <a:ext uri="{FF2B5EF4-FFF2-40B4-BE49-F238E27FC236}">
                <a16:creationId xmlns:a16="http://schemas.microsoft.com/office/drawing/2014/main" id="{5F5763BE-9E3F-4702-8C7C-99A4D695D079}"/>
              </a:ext>
            </a:extLst>
          </p:cNvPr>
          <p:cNvSpPr>
            <a:spLocks noGrp="1"/>
          </p:cNvSpPr>
          <p:nvPr>
            <p:ph type="body" idx="1"/>
          </p:nvPr>
        </p:nvSpPr>
        <p:spPr>
          <a:xfrm>
            <a:off x="448966" y="952820"/>
            <a:ext cx="8246070" cy="4110958"/>
          </a:xfrm>
        </p:spPr>
        <p:txBody>
          <a:bodyPr/>
          <a:lstStyle/>
          <a:p>
            <a:r>
              <a:rPr lang="en-US" dirty="0"/>
              <a:t>TIME SERIES ANALYSIS USING FB PROPHET:</a:t>
            </a:r>
          </a:p>
          <a:p>
            <a:pPr marL="50800" indent="0">
              <a:buNone/>
            </a:pPr>
            <a:r>
              <a:rPr lang="en-US" dirty="0"/>
              <a:t>The time series analysis for 30day_active_users.</a:t>
            </a:r>
          </a:p>
        </p:txBody>
      </p:sp>
      <p:pic>
        <p:nvPicPr>
          <p:cNvPr id="1030" name="Picture 6">
            <a:extLst>
              <a:ext uri="{FF2B5EF4-FFF2-40B4-BE49-F238E27FC236}">
                <a16:creationId xmlns:a16="http://schemas.microsoft.com/office/drawing/2014/main" id="{48E17C3C-96A8-493F-B6C0-2B2D01CD9A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664" y="2047257"/>
            <a:ext cx="7340493" cy="2662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1669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BA9F7-2D35-4DE2-B40E-6E2F36DC3BC2}"/>
              </a:ext>
            </a:extLst>
          </p:cNvPr>
          <p:cNvSpPr>
            <a:spLocks noGrp="1"/>
          </p:cNvSpPr>
          <p:nvPr>
            <p:ph type="title"/>
          </p:nvPr>
        </p:nvSpPr>
        <p:spPr/>
        <p:txBody>
          <a:bodyPr/>
          <a:lstStyle/>
          <a:p>
            <a:r>
              <a:rPr lang="en-US" dirty="0">
                <a:solidFill>
                  <a:schemeClr val="accent1">
                    <a:lumMod val="50000"/>
                  </a:schemeClr>
                </a:solidFill>
              </a:rPr>
              <a:t>1day_active_user</a:t>
            </a:r>
          </a:p>
        </p:txBody>
      </p:sp>
      <p:pic>
        <p:nvPicPr>
          <p:cNvPr id="5" name="Picture 4" descr="A picture containing sitting, table, large, man&#10;&#10;Description automatically generated">
            <a:extLst>
              <a:ext uri="{FF2B5EF4-FFF2-40B4-BE49-F238E27FC236}">
                <a16:creationId xmlns:a16="http://schemas.microsoft.com/office/drawing/2014/main" id="{B9EF4253-2D53-41F3-BA63-E5C15C21CE6D}"/>
              </a:ext>
            </a:extLst>
          </p:cNvPr>
          <p:cNvPicPr>
            <a:picLocks noChangeAspect="1"/>
          </p:cNvPicPr>
          <p:nvPr/>
        </p:nvPicPr>
        <p:blipFill>
          <a:blip r:embed="rId2"/>
          <a:stretch>
            <a:fillRect/>
          </a:stretch>
        </p:blipFill>
        <p:spPr>
          <a:xfrm>
            <a:off x="253400" y="1367758"/>
            <a:ext cx="8637199" cy="3775741"/>
          </a:xfrm>
          <a:prstGeom prst="rect">
            <a:avLst/>
          </a:prstGeom>
        </p:spPr>
      </p:pic>
    </p:spTree>
    <p:extLst>
      <p:ext uri="{BB962C8B-B14F-4D97-AF65-F5344CB8AC3E}">
        <p14:creationId xmlns:p14="http://schemas.microsoft.com/office/powerpoint/2010/main" val="3316612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FFBC0-3176-4DCE-BC26-20AE1C910EAE}"/>
              </a:ext>
            </a:extLst>
          </p:cNvPr>
          <p:cNvSpPr>
            <a:spLocks noGrp="1"/>
          </p:cNvSpPr>
          <p:nvPr>
            <p:ph type="title"/>
          </p:nvPr>
        </p:nvSpPr>
        <p:spPr/>
        <p:txBody>
          <a:bodyPr/>
          <a:lstStyle/>
          <a:p>
            <a:r>
              <a:rPr lang="en-US" dirty="0">
                <a:solidFill>
                  <a:schemeClr val="accent1">
                    <a:lumMod val="50000"/>
                  </a:schemeClr>
                </a:solidFill>
              </a:rPr>
              <a:t>ERROR VALUES IN PREDICTION</a:t>
            </a:r>
          </a:p>
        </p:txBody>
      </p:sp>
      <p:pic>
        <p:nvPicPr>
          <p:cNvPr id="7" name="Picture 6" descr="A close up of a map&#10;&#10;Description automatically generated">
            <a:extLst>
              <a:ext uri="{FF2B5EF4-FFF2-40B4-BE49-F238E27FC236}">
                <a16:creationId xmlns:a16="http://schemas.microsoft.com/office/drawing/2014/main" id="{46D3F604-FDD8-493E-B396-FDAC63A2B206}"/>
              </a:ext>
            </a:extLst>
          </p:cNvPr>
          <p:cNvPicPr>
            <a:picLocks noChangeAspect="1"/>
          </p:cNvPicPr>
          <p:nvPr/>
        </p:nvPicPr>
        <p:blipFill>
          <a:blip r:embed="rId2"/>
          <a:stretch>
            <a:fillRect/>
          </a:stretch>
        </p:blipFill>
        <p:spPr>
          <a:xfrm>
            <a:off x="448965" y="1243842"/>
            <a:ext cx="8105619" cy="3618483"/>
          </a:xfrm>
          <a:prstGeom prst="rect">
            <a:avLst/>
          </a:prstGeom>
        </p:spPr>
      </p:pic>
    </p:spTree>
    <p:extLst>
      <p:ext uri="{BB962C8B-B14F-4D97-AF65-F5344CB8AC3E}">
        <p14:creationId xmlns:p14="http://schemas.microsoft.com/office/powerpoint/2010/main" val="1842830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8CB11-9E01-45E4-B51B-0836718DC1AD}"/>
              </a:ext>
            </a:extLst>
          </p:cNvPr>
          <p:cNvSpPr>
            <a:spLocks noGrp="1"/>
          </p:cNvSpPr>
          <p:nvPr>
            <p:ph type="title"/>
          </p:nvPr>
        </p:nvSpPr>
        <p:spPr/>
        <p:txBody>
          <a:bodyPr/>
          <a:lstStyle/>
          <a:p>
            <a:r>
              <a:rPr lang="en-US" dirty="0">
                <a:solidFill>
                  <a:schemeClr val="accent1">
                    <a:lumMod val="50000"/>
                  </a:schemeClr>
                </a:solidFill>
              </a:rPr>
              <a:t>TRENDS IN DATA PREDICTION</a:t>
            </a:r>
          </a:p>
        </p:txBody>
      </p:sp>
      <p:pic>
        <p:nvPicPr>
          <p:cNvPr id="5" name="Picture 4" descr="A close up of a map&#10;&#10;Description automatically generated">
            <a:extLst>
              <a:ext uri="{FF2B5EF4-FFF2-40B4-BE49-F238E27FC236}">
                <a16:creationId xmlns:a16="http://schemas.microsoft.com/office/drawing/2014/main" id="{C8BFA568-A2C7-42F4-A19B-289CAD3291FB}"/>
              </a:ext>
            </a:extLst>
          </p:cNvPr>
          <p:cNvPicPr>
            <a:picLocks noChangeAspect="1"/>
          </p:cNvPicPr>
          <p:nvPr/>
        </p:nvPicPr>
        <p:blipFill>
          <a:blip r:embed="rId2"/>
          <a:stretch>
            <a:fillRect/>
          </a:stretch>
        </p:blipFill>
        <p:spPr>
          <a:xfrm>
            <a:off x="448965" y="1014292"/>
            <a:ext cx="8134101" cy="3941909"/>
          </a:xfrm>
          <a:prstGeom prst="rect">
            <a:avLst/>
          </a:prstGeom>
        </p:spPr>
      </p:pic>
    </p:spTree>
    <p:extLst>
      <p:ext uri="{BB962C8B-B14F-4D97-AF65-F5344CB8AC3E}">
        <p14:creationId xmlns:p14="http://schemas.microsoft.com/office/powerpoint/2010/main" val="3589454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AB0A2-BE92-4F9B-826A-2DA25F2DAA81}"/>
              </a:ext>
            </a:extLst>
          </p:cNvPr>
          <p:cNvSpPr>
            <a:spLocks noGrp="1"/>
          </p:cNvSpPr>
          <p:nvPr>
            <p:ph type="title"/>
          </p:nvPr>
        </p:nvSpPr>
        <p:spPr/>
        <p:txBody>
          <a:bodyPr/>
          <a:lstStyle/>
          <a:p>
            <a:r>
              <a:rPr lang="en-US" dirty="0">
                <a:solidFill>
                  <a:schemeClr val="accent1">
                    <a:lumMod val="50000"/>
                  </a:schemeClr>
                </a:solidFill>
              </a:rPr>
              <a:t>Description of the results </a:t>
            </a:r>
            <a:r>
              <a:rPr lang="en-US">
                <a:solidFill>
                  <a:schemeClr val="accent1">
                    <a:lumMod val="50000"/>
                  </a:schemeClr>
                </a:solidFill>
              </a:rPr>
              <a:t>and Implications</a:t>
            </a:r>
            <a:r>
              <a:rPr lang="en-US" dirty="0"/>
              <a:t> </a:t>
            </a:r>
            <a:endParaRPr lang="en-US" dirty="0">
              <a:solidFill>
                <a:schemeClr val="bg2">
                  <a:lumMod val="50000"/>
                </a:schemeClr>
              </a:solidFill>
            </a:endParaRPr>
          </a:p>
        </p:txBody>
      </p:sp>
      <p:sp>
        <p:nvSpPr>
          <p:cNvPr id="3" name="Text Placeholder 2">
            <a:extLst>
              <a:ext uri="{FF2B5EF4-FFF2-40B4-BE49-F238E27FC236}">
                <a16:creationId xmlns:a16="http://schemas.microsoft.com/office/drawing/2014/main" id="{5580802E-E8F0-41FF-BF12-832CC490006F}"/>
              </a:ext>
            </a:extLst>
          </p:cNvPr>
          <p:cNvSpPr>
            <a:spLocks noGrp="1"/>
          </p:cNvSpPr>
          <p:nvPr>
            <p:ph type="body" idx="1"/>
          </p:nvPr>
        </p:nvSpPr>
        <p:spPr>
          <a:xfrm>
            <a:off x="448965" y="992818"/>
            <a:ext cx="8246070" cy="4150682"/>
          </a:xfrm>
        </p:spPr>
        <p:txBody>
          <a:bodyPr/>
          <a:lstStyle/>
          <a:p>
            <a:r>
              <a:rPr lang="en-US" dirty="0"/>
              <a:t>From the time series analysis I was able to predict the data values for few attributes with minimum error .</a:t>
            </a:r>
          </a:p>
          <a:p>
            <a:r>
              <a:rPr lang="en-US" dirty="0"/>
              <a:t>The trends that are seen the current data are also seen in the future data like increase in usage in the semester end and almost no activity during semester breaks.</a:t>
            </a:r>
          </a:p>
          <a:p>
            <a:r>
              <a:rPr lang="en-US" dirty="0"/>
              <a:t>Predictions are more accurate in the initial days of forecast than in the later days.</a:t>
            </a:r>
          </a:p>
        </p:txBody>
      </p:sp>
    </p:spTree>
    <p:extLst>
      <p:ext uri="{BB962C8B-B14F-4D97-AF65-F5344CB8AC3E}">
        <p14:creationId xmlns:p14="http://schemas.microsoft.com/office/powerpoint/2010/main" val="3274818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897890" y="271900"/>
            <a:ext cx="8246100" cy="610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3600"/>
              <a:buNone/>
            </a:pPr>
            <a:r>
              <a:rPr lang="en-US" dirty="0"/>
              <a:t>G-Calendar Prediction</a:t>
            </a:r>
            <a:endParaRPr dirty="0">
              <a:solidFill>
                <a:srgbClr val="244061"/>
              </a:solidFill>
            </a:endParaRPr>
          </a:p>
        </p:txBody>
      </p:sp>
      <p:sp>
        <p:nvSpPr>
          <p:cNvPr id="103" name="Google Shape;103;p15"/>
          <p:cNvSpPr txBox="1">
            <a:spLocks noGrp="1"/>
          </p:cNvSpPr>
          <p:nvPr>
            <p:ph type="body" idx="1"/>
          </p:nvPr>
        </p:nvSpPr>
        <p:spPr>
          <a:xfrm>
            <a:off x="448966" y="1197405"/>
            <a:ext cx="8246100" cy="3512100"/>
          </a:xfrm>
          <a:prstGeom prst="rect">
            <a:avLst/>
          </a:prstGeom>
          <a:noFill/>
          <a:ln>
            <a:noFill/>
          </a:ln>
        </p:spPr>
        <p:txBody>
          <a:bodyPr spcFirstLastPara="1" wrap="square" lIns="91425" tIns="45700" rIns="91425" bIns="45700" anchor="t" anchorCtr="0">
            <a:noAutofit/>
          </a:bodyPr>
          <a:lstStyle/>
          <a:p>
            <a:pPr marL="342900" lvl="0" indent="-165100" algn="l" rtl="0">
              <a:lnSpc>
                <a:spcPct val="100000"/>
              </a:lnSpc>
              <a:spcBef>
                <a:spcPts val="560"/>
              </a:spcBef>
              <a:spcAft>
                <a:spcPts val="0"/>
              </a:spcAft>
              <a:buClr>
                <a:srgbClr val="002060"/>
              </a:buClr>
              <a:buSzPts val="2800"/>
              <a:buNone/>
            </a:pPr>
            <a:r>
              <a:rPr lang="en-US"/>
              <a:t>How can the data for Google Calendar be used to predict changes in the future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0AE5-FF81-4685-9869-F29EC6C05A60}"/>
              </a:ext>
            </a:extLst>
          </p:cNvPr>
          <p:cNvSpPr>
            <a:spLocks noGrp="1"/>
          </p:cNvSpPr>
          <p:nvPr>
            <p:ph type="title"/>
          </p:nvPr>
        </p:nvSpPr>
        <p:spPr/>
        <p:txBody>
          <a:bodyPr/>
          <a:lstStyle/>
          <a:p>
            <a:r>
              <a:rPr lang="en-US" dirty="0"/>
              <a:t>Gmail Machine Learning</a:t>
            </a:r>
          </a:p>
        </p:txBody>
      </p:sp>
      <p:sp>
        <p:nvSpPr>
          <p:cNvPr id="3" name="Text Placeholder 2">
            <a:extLst>
              <a:ext uri="{FF2B5EF4-FFF2-40B4-BE49-F238E27FC236}">
                <a16:creationId xmlns:a16="http://schemas.microsoft.com/office/drawing/2014/main" id="{2DF173DA-3BFB-47A2-B02E-5C7247C06394}"/>
              </a:ext>
            </a:extLst>
          </p:cNvPr>
          <p:cNvSpPr>
            <a:spLocks noGrp="1"/>
          </p:cNvSpPr>
          <p:nvPr>
            <p:ph type="body" idx="1"/>
          </p:nvPr>
        </p:nvSpPr>
        <p:spPr/>
        <p:txBody>
          <a:bodyPr/>
          <a:lstStyle/>
          <a:p>
            <a:r>
              <a:rPr lang="en-US" dirty="0"/>
              <a:t>Goals: apply machine learning, specifically time series analysis to Gmail Data.</a:t>
            </a:r>
          </a:p>
          <a:p>
            <a:pPr lvl="1"/>
            <a:r>
              <a:rPr lang="en-US" dirty="0"/>
              <a:t>Five attributes specifically picked by our mentor:</a:t>
            </a:r>
          </a:p>
          <a:p>
            <a:pPr lvl="2"/>
            <a:r>
              <a:rPr lang="en-US" sz="1400" dirty="0" err="1"/>
              <a:t>num_emails_received</a:t>
            </a:r>
            <a:r>
              <a:rPr lang="en-US" sz="1400" dirty="0"/>
              <a:t>, </a:t>
            </a:r>
            <a:r>
              <a:rPr lang="en-US" sz="1400" dirty="0" err="1"/>
              <a:t>num_emails_sent</a:t>
            </a:r>
            <a:r>
              <a:rPr lang="en-US" sz="1400" dirty="0"/>
              <a:t>, </a:t>
            </a:r>
            <a:r>
              <a:rPr lang="en-US" sz="1400" dirty="0" err="1"/>
              <a:t>num_inbound_rejected_emails</a:t>
            </a:r>
            <a:r>
              <a:rPr lang="en-US" sz="1400" dirty="0"/>
              <a:t>, </a:t>
            </a:r>
            <a:r>
              <a:rPr lang="en-US" sz="1400" dirty="0" err="1"/>
              <a:t>num_inbound_spam_emails</a:t>
            </a:r>
            <a:r>
              <a:rPr lang="en-US" sz="1400" dirty="0"/>
              <a:t>, </a:t>
            </a:r>
            <a:r>
              <a:rPr lang="en-US" sz="1400" dirty="0" err="1"/>
              <a:t>num_inbound_non_spam_emails</a:t>
            </a:r>
            <a:endParaRPr lang="en-US" sz="1400" dirty="0"/>
          </a:p>
          <a:p>
            <a:pPr lvl="1"/>
            <a:r>
              <a:rPr lang="en-US" dirty="0"/>
              <a:t>Other attributes of interest:</a:t>
            </a:r>
          </a:p>
          <a:p>
            <a:pPr lvl="2"/>
            <a:r>
              <a:rPr lang="en-US" sz="1400" dirty="0"/>
              <a:t>1day_active_users, </a:t>
            </a:r>
            <a:r>
              <a:rPr lang="en-US" sz="1400" dirty="0" err="1"/>
              <a:t>num_emails_exchanged</a:t>
            </a:r>
            <a:r>
              <a:rPr lang="en-US" sz="1400" dirty="0"/>
              <a:t>, </a:t>
            </a:r>
            <a:r>
              <a:rPr lang="en-US" sz="1400" dirty="0" err="1"/>
              <a:t>inbound_delivered_emails</a:t>
            </a:r>
            <a:r>
              <a:rPr lang="en-US" sz="1400" dirty="0"/>
              <a:t>, </a:t>
            </a:r>
            <a:r>
              <a:rPr lang="en-US" sz="1400" dirty="0" err="1"/>
              <a:t>outbound_rejected_emails</a:t>
            </a:r>
            <a:endParaRPr lang="en-US" sz="1400" dirty="0"/>
          </a:p>
        </p:txBody>
      </p:sp>
    </p:spTree>
    <p:extLst>
      <p:ext uri="{BB962C8B-B14F-4D97-AF65-F5344CB8AC3E}">
        <p14:creationId xmlns:p14="http://schemas.microsoft.com/office/powerpoint/2010/main" val="3639081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448965" y="281175"/>
            <a:ext cx="8246100" cy="610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chemeClr val="lt1"/>
              </a:buClr>
              <a:buSzPts val="3240"/>
              <a:buFont typeface="Calibri"/>
              <a:buNone/>
            </a:pPr>
            <a:r>
              <a:rPr lang="en-US">
                <a:solidFill>
                  <a:srgbClr val="244061"/>
                </a:solidFill>
              </a:rPr>
              <a:t>Progress made towards G-Calendar</a:t>
            </a:r>
            <a:endParaRPr>
              <a:solidFill>
                <a:srgbClr val="244061"/>
              </a:solidFill>
            </a:endParaRPr>
          </a:p>
        </p:txBody>
      </p:sp>
      <p:sp>
        <p:nvSpPr>
          <p:cNvPr id="109" name="Google Shape;109;p16"/>
          <p:cNvSpPr txBox="1">
            <a:spLocks noGrp="1"/>
          </p:cNvSpPr>
          <p:nvPr>
            <p:ph type="body" idx="1"/>
          </p:nvPr>
        </p:nvSpPr>
        <p:spPr>
          <a:xfrm>
            <a:off x="260036" y="1068233"/>
            <a:ext cx="7937700" cy="3972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560"/>
              </a:spcBef>
              <a:spcAft>
                <a:spcPts val="0"/>
              </a:spcAft>
              <a:buNone/>
            </a:pPr>
            <a:r>
              <a:rPr lang="en-US" dirty="0"/>
              <a:t>Using FB Prophet to perform time series analysis</a:t>
            </a:r>
            <a:endParaRPr dirty="0"/>
          </a:p>
          <a:p>
            <a:pPr marL="0" lvl="0" indent="0" algn="l" rtl="0">
              <a:lnSpc>
                <a:spcPct val="100000"/>
              </a:lnSpc>
              <a:spcBef>
                <a:spcPts val="560"/>
              </a:spcBef>
              <a:spcAft>
                <a:spcPts val="0"/>
              </a:spcAft>
              <a:buNone/>
            </a:pPr>
            <a:r>
              <a:rPr lang="en-US" dirty="0"/>
              <a:t>Allows the use of past data collected to predict the data trends for the future</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448965" y="281175"/>
            <a:ext cx="8246100" cy="610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chemeClr val="lt1"/>
              </a:buClr>
              <a:buSzPts val="3600"/>
              <a:buFont typeface="Calibri"/>
              <a:buNone/>
            </a:pPr>
            <a:r>
              <a:rPr lang="en-US">
                <a:solidFill>
                  <a:srgbClr val="244061"/>
                </a:solidFill>
              </a:rPr>
              <a:t>Description of the results/outcomes</a:t>
            </a:r>
            <a:r>
              <a:rPr lang="en-US"/>
              <a:t> </a:t>
            </a:r>
            <a:endParaRPr>
              <a:solidFill>
                <a:srgbClr val="0F243E"/>
              </a:solidFill>
            </a:endParaRPr>
          </a:p>
        </p:txBody>
      </p:sp>
      <p:sp>
        <p:nvSpPr>
          <p:cNvPr id="115" name="Google Shape;115;p17"/>
          <p:cNvSpPr txBox="1">
            <a:spLocks noGrp="1"/>
          </p:cNvSpPr>
          <p:nvPr>
            <p:ph type="body" idx="1"/>
          </p:nvPr>
        </p:nvSpPr>
        <p:spPr>
          <a:xfrm>
            <a:off x="448966" y="1197405"/>
            <a:ext cx="8246100" cy="35121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560"/>
              </a:spcBef>
              <a:spcAft>
                <a:spcPts val="0"/>
              </a:spcAft>
              <a:buClr>
                <a:srgbClr val="002060"/>
              </a:buClr>
              <a:buSzPts val="2800"/>
              <a:buNone/>
            </a:pPr>
            <a:endParaRPr/>
          </a:p>
        </p:txBody>
      </p:sp>
      <p:pic>
        <p:nvPicPr>
          <p:cNvPr id="116" name="Google Shape;116;p17"/>
          <p:cNvPicPr preferRelativeResize="0"/>
          <p:nvPr/>
        </p:nvPicPr>
        <p:blipFill>
          <a:blip r:embed="rId3">
            <a:alphaModFix/>
          </a:blip>
          <a:stretch>
            <a:fillRect/>
          </a:stretch>
        </p:blipFill>
        <p:spPr>
          <a:xfrm>
            <a:off x="448975" y="1301625"/>
            <a:ext cx="7586224" cy="34078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3600"/>
              <a:buNone/>
            </a:pPr>
            <a:r>
              <a:rPr lang="en-US"/>
              <a:t> </a:t>
            </a:r>
            <a:r>
              <a:rPr lang="en-US">
                <a:solidFill>
                  <a:srgbClr val="244061"/>
                </a:solidFill>
              </a:rPr>
              <a:t>Establishment of Dashboard goals</a:t>
            </a:r>
            <a:endParaRPr>
              <a:solidFill>
                <a:srgbClr val="244061"/>
              </a:solidFill>
            </a:endParaRPr>
          </a:p>
        </p:txBody>
      </p:sp>
      <p:sp>
        <p:nvSpPr>
          <p:cNvPr id="122" name="Google Shape;122;p18"/>
          <p:cNvSpPr txBox="1">
            <a:spLocks noGrp="1"/>
          </p:cNvSpPr>
          <p:nvPr>
            <p:ph type="body" idx="1"/>
          </p:nvPr>
        </p:nvSpPr>
        <p:spPr>
          <a:xfrm>
            <a:off x="448966" y="1197405"/>
            <a:ext cx="8246070" cy="3512210"/>
          </a:xfrm>
          <a:prstGeom prst="rect">
            <a:avLst/>
          </a:prstGeom>
          <a:noFill/>
          <a:ln>
            <a:noFill/>
          </a:ln>
        </p:spPr>
        <p:txBody>
          <a:bodyPr spcFirstLastPara="1" wrap="square" lIns="91425" tIns="45700" rIns="91425" bIns="45700" anchor="t" anchorCtr="0">
            <a:noAutofit/>
          </a:bodyPr>
          <a:lstStyle/>
          <a:p>
            <a:pPr marL="342900" lvl="0" indent="-165100" algn="l" rtl="0">
              <a:lnSpc>
                <a:spcPct val="100000"/>
              </a:lnSpc>
              <a:spcBef>
                <a:spcPts val="560"/>
              </a:spcBef>
              <a:spcAft>
                <a:spcPts val="0"/>
              </a:spcAft>
              <a:buClr>
                <a:srgbClr val="002060"/>
              </a:buClr>
              <a:buSzPts val="2800"/>
              <a:buNone/>
            </a:pPr>
            <a:r>
              <a:rPr lang="en-US"/>
              <a:t>Generate graphs to dynamically visualize past data generated data predicted from machine learning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chemeClr val="lt1"/>
              </a:buClr>
              <a:buSzPts val="3240"/>
              <a:buFont typeface="Calibri"/>
              <a:buNone/>
            </a:pPr>
            <a:r>
              <a:rPr lang="en-US">
                <a:solidFill>
                  <a:srgbClr val="244061"/>
                </a:solidFill>
              </a:rPr>
              <a:t>Dashboard task Jackie</a:t>
            </a:r>
            <a:endParaRPr>
              <a:solidFill>
                <a:srgbClr val="244061"/>
              </a:solidFill>
            </a:endParaRPr>
          </a:p>
        </p:txBody>
      </p:sp>
      <p:sp>
        <p:nvSpPr>
          <p:cNvPr id="128" name="Google Shape;128;p19"/>
          <p:cNvSpPr txBox="1">
            <a:spLocks noGrp="1"/>
          </p:cNvSpPr>
          <p:nvPr>
            <p:ph type="body" idx="1"/>
          </p:nvPr>
        </p:nvSpPr>
        <p:spPr>
          <a:xfrm>
            <a:off x="260036" y="1068233"/>
            <a:ext cx="7937607" cy="3972493"/>
          </a:xfrm>
          <a:prstGeom prst="rect">
            <a:avLst/>
          </a:prstGeom>
          <a:noFill/>
          <a:ln>
            <a:noFill/>
          </a:ln>
        </p:spPr>
        <p:txBody>
          <a:bodyPr spcFirstLastPara="1" wrap="square" lIns="91425" tIns="45700" rIns="91425" bIns="45700" anchor="t" anchorCtr="0">
            <a:noAutofit/>
          </a:bodyPr>
          <a:lstStyle/>
          <a:p>
            <a:pPr marL="457200" lvl="0" indent="-406400" algn="l" rtl="0">
              <a:lnSpc>
                <a:spcPct val="100000"/>
              </a:lnSpc>
              <a:spcBef>
                <a:spcPts val="560"/>
              </a:spcBef>
              <a:spcAft>
                <a:spcPts val="0"/>
              </a:spcAft>
              <a:buClr>
                <a:srgbClr val="002060"/>
              </a:buClr>
              <a:buSzPts val="2800"/>
              <a:buChar char="•"/>
            </a:pPr>
            <a:r>
              <a:rPr lang="en-US"/>
              <a:t>How does the data look over time?</a:t>
            </a:r>
            <a:endParaRPr/>
          </a:p>
          <a:p>
            <a:pPr marL="457200" lvl="0" indent="-406400" algn="l" rtl="0">
              <a:lnSpc>
                <a:spcPct val="100000"/>
              </a:lnSpc>
              <a:spcBef>
                <a:spcPts val="560"/>
              </a:spcBef>
              <a:spcAft>
                <a:spcPts val="0"/>
              </a:spcAft>
              <a:buClr>
                <a:srgbClr val="002060"/>
              </a:buClr>
              <a:buSzPts val="2800"/>
              <a:buChar char="•"/>
            </a:pPr>
            <a:r>
              <a:rPr lang="en-US"/>
              <a:t>Why was the question asked?</a:t>
            </a:r>
            <a:endParaRPr/>
          </a:p>
          <a:p>
            <a:pPr marL="914400" lvl="1" indent="-406400" algn="l" rtl="0">
              <a:lnSpc>
                <a:spcPct val="100000"/>
              </a:lnSpc>
              <a:spcBef>
                <a:spcPts val="560"/>
              </a:spcBef>
              <a:spcAft>
                <a:spcPts val="0"/>
              </a:spcAft>
              <a:buSzPts val="2800"/>
              <a:buChar char="–"/>
            </a:pPr>
            <a:r>
              <a:rPr lang="en-US"/>
              <a:t>Creating a visualization for data in the dashboard users can see outliers and target data in specific dates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chemeClr val="lt1"/>
              </a:buClr>
              <a:buSzPts val="3600"/>
              <a:buFont typeface="Calibri"/>
              <a:buNone/>
            </a:pPr>
            <a:r>
              <a:rPr lang="en-US">
                <a:solidFill>
                  <a:srgbClr val="244061"/>
                </a:solidFill>
              </a:rPr>
              <a:t>Progress made towards the task</a:t>
            </a:r>
            <a:endParaRPr/>
          </a:p>
        </p:txBody>
      </p:sp>
      <p:sp>
        <p:nvSpPr>
          <p:cNvPr id="134" name="Google Shape;134;p20"/>
          <p:cNvSpPr txBox="1">
            <a:spLocks noGrp="1"/>
          </p:cNvSpPr>
          <p:nvPr>
            <p:ph type="body" idx="1"/>
          </p:nvPr>
        </p:nvSpPr>
        <p:spPr>
          <a:xfrm>
            <a:off x="448966" y="1197405"/>
            <a:ext cx="8246070" cy="3512210"/>
          </a:xfrm>
          <a:prstGeom prst="rect">
            <a:avLst/>
          </a:prstGeom>
          <a:noFill/>
          <a:ln>
            <a:noFill/>
          </a:ln>
        </p:spPr>
        <p:txBody>
          <a:bodyPr spcFirstLastPara="1" wrap="square" lIns="91425" tIns="45700" rIns="91425" bIns="45700" anchor="t" anchorCtr="0">
            <a:noAutofit/>
          </a:bodyPr>
          <a:lstStyle/>
          <a:p>
            <a:pPr marL="457200" lvl="0" indent="-406400" algn="l" rtl="0">
              <a:lnSpc>
                <a:spcPct val="100000"/>
              </a:lnSpc>
              <a:spcBef>
                <a:spcPts val="560"/>
              </a:spcBef>
              <a:spcAft>
                <a:spcPts val="0"/>
              </a:spcAft>
              <a:buClr>
                <a:srgbClr val="002060"/>
              </a:buClr>
              <a:buSzPts val="2800"/>
              <a:buChar char="•"/>
            </a:pPr>
            <a:r>
              <a:rPr lang="en-US" b="1"/>
              <a:t>Dashboard implemented in Google Data Studio, </a:t>
            </a:r>
            <a:r>
              <a:rPr lang="en-US"/>
              <a:t>and using graph generation feature implement line graphs</a:t>
            </a:r>
            <a:endParaRPr/>
          </a:p>
          <a:p>
            <a:pPr marL="457200" lvl="0" indent="-406400" algn="l" rtl="0">
              <a:lnSpc>
                <a:spcPct val="100000"/>
              </a:lnSpc>
              <a:spcBef>
                <a:spcPts val="560"/>
              </a:spcBef>
              <a:spcAft>
                <a:spcPts val="0"/>
              </a:spcAft>
              <a:buSzPts val="2800"/>
              <a:buChar char="•"/>
            </a:pPr>
            <a:r>
              <a:rPr lang="en-US"/>
              <a:t>Added date filtering and data filtering to allow users to specifically set and see what data and when</a:t>
            </a:r>
            <a:endParaRPr/>
          </a:p>
          <a:p>
            <a:pPr marL="457200" lvl="0" indent="-228600" algn="l" rtl="0">
              <a:lnSpc>
                <a:spcPct val="100000"/>
              </a:lnSpc>
              <a:spcBef>
                <a:spcPts val="560"/>
              </a:spcBef>
              <a:spcAft>
                <a:spcPts val="0"/>
              </a:spcAft>
              <a:buClr>
                <a:srgbClr val="002060"/>
              </a:buClr>
              <a:buSzPts val="2800"/>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chemeClr val="lt1"/>
              </a:buClr>
              <a:buSzPts val="3600"/>
              <a:buFont typeface="Calibri"/>
              <a:buNone/>
            </a:pPr>
            <a:r>
              <a:rPr lang="en-US" dirty="0">
                <a:solidFill>
                  <a:srgbClr val="244061"/>
                </a:solidFill>
              </a:rPr>
              <a:t>Description of the results/outcomes</a:t>
            </a:r>
            <a:r>
              <a:rPr lang="en-US" dirty="0"/>
              <a:t> </a:t>
            </a:r>
            <a:endParaRPr dirty="0">
              <a:solidFill>
                <a:srgbClr val="0F243E"/>
              </a:solidFill>
            </a:endParaRPr>
          </a:p>
        </p:txBody>
      </p:sp>
      <p:sp>
        <p:nvSpPr>
          <p:cNvPr id="140" name="Google Shape;140;p21"/>
          <p:cNvSpPr txBox="1">
            <a:spLocks noGrp="1"/>
          </p:cNvSpPr>
          <p:nvPr>
            <p:ph type="body" idx="1"/>
          </p:nvPr>
        </p:nvSpPr>
        <p:spPr>
          <a:xfrm>
            <a:off x="448966" y="1197405"/>
            <a:ext cx="8246070" cy="351221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560"/>
              </a:spcBef>
              <a:spcAft>
                <a:spcPts val="0"/>
              </a:spcAft>
              <a:buClr>
                <a:srgbClr val="002060"/>
              </a:buClr>
              <a:buSzPts val="2800"/>
              <a:buNone/>
            </a:pPr>
            <a:endParaRPr/>
          </a:p>
        </p:txBody>
      </p:sp>
      <p:pic>
        <p:nvPicPr>
          <p:cNvPr id="141" name="Google Shape;141;p21"/>
          <p:cNvPicPr preferRelativeResize="0"/>
          <p:nvPr/>
        </p:nvPicPr>
        <p:blipFill>
          <a:blip r:embed="rId3">
            <a:alphaModFix/>
          </a:blip>
          <a:stretch>
            <a:fillRect/>
          </a:stretch>
        </p:blipFill>
        <p:spPr>
          <a:xfrm>
            <a:off x="448975" y="1197400"/>
            <a:ext cx="8246048" cy="367905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448965" y="281175"/>
            <a:ext cx="8246100" cy="6108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a:t>Results Cont.</a:t>
            </a:r>
            <a:endParaRPr/>
          </a:p>
        </p:txBody>
      </p:sp>
      <p:sp>
        <p:nvSpPr>
          <p:cNvPr id="148" name="Google Shape;148;p22"/>
          <p:cNvSpPr txBox="1">
            <a:spLocks noGrp="1"/>
          </p:cNvSpPr>
          <p:nvPr>
            <p:ph type="body" idx="1"/>
          </p:nvPr>
        </p:nvSpPr>
        <p:spPr>
          <a:xfrm>
            <a:off x="448966" y="1197405"/>
            <a:ext cx="8246100" cy="3512100"/>
          </a:xfrm>
          <a:prstGeom prst="rect">
            <a:avLst/>
          </a:prstGeom>
        </p:spPr>
        <p:txBody>
          <a:bodyPr spcFirstLastPara="1" wrap="square" lIns="91425" tIns="45700" rIns="91425" bIns="45700" anchor="t" anchorCtr="0">
            <a:noAutofit/>
          </a:bodyPr>
          <a:lstStyle/>
          <a:p>
            <a:pPr marL="0" lvl="0" indent="0" algn="l" rtl="0">
              <a:spcBef>
                <a:spcPts val="560"/>
              </a:spcBef>
              <a:spcAft>
                <a:spcPts val="0"/>
              </a:spcAft>
              <a:buNone/>
            </a:pPr>
            <a:endParaRPr/>
          </a:p>
        </p:txBody>
      </p:sp>
      <p:pic>
        <p:nvPicPr>
          <p:cNvPr id="149" name="Google Shape;149;p22"/>
          <p:cNvPicPr preferRelativeResize="0"/>
          <p:nvPr/>
        </p:nvPicPr>
        <p:blipFill>
          <a:blip r:embed="rId3">
            <a:alphaModFix/>
          </a:blip>
          <a:stretch>
            <a:fillRect/>
          </a:stretch>
        </p:blipFill>
        <p:spPr>
          <a:xfrm>
            <a:off x="448975" y="1197400"/>
            <a:ext cx="8246102" cy="351210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Account</a:t>
            </a:r>
          </a:p>
        </p:txBody>
      </p:sp>
      <p:sp>
        <p:nvSpPr>
          <p:cNvPr id="3" name="Text Placeholder 2"/>
          <p:cNvSpPr>
            <a:spLocks noGrp="1"/>
          </p:cNvSpPr>
          <p:nvPr>
            <p:ph type="body" idx="1"/>
          </p:nvPr>
        </p:nvSpPr>
        <p:spPr/>
        <p:txBody>
          <a:bodyPr/>
          <a:lstStyle/>
          <a:p>
            <a:r>
              <a:rPr lang="en-US" sz="1800" dirty="0"/>
              <a:t>Question: how can I use the past data to predict what will happen in the next year?</a:t>
            </a:r>
          </a:p>
          <a:p>
            <a:r>
              <a:rPr lang="en-US" sz="1800" dirty="0"/>
              <a:t>Task: </a:t>
            </a:r>
          </a:p>
          <a:p>
            <a:pPr lvl="1"/>
            <a:r>
              <a:rPr lang="en-US" sz="1800" dirty="0"/>
              <a:t>Use machine learning to predict or forecast from past data</a:t>
            </a:r>
          </a:p>
          <a:p>
            <a:pPr lvl="1"/>
            <a:r>
              <a:rPr lang="en-US" sz="1800" dirty="0"/>
              <a:t>Visualization</a:t>
            </a:r>
          </a:p>
          <a:p>
            <a:r>
              <a:rPr lang="en-US" sz="1800" dirty="0"/>
              <a:t>Main attributes:</a:t>
            </a:r>
          </a:p>
          <a:p>
            <a:pPr lvl="1"/>
            <a:r>
              <a:rPr lang="en-US" sz="1800" dirty="0"/>
              <a:t>Google drive </a:t>
            </a:r>
            <a:r>
              <a:rPr lang="en-US" sz="1800" dirty="0" err="1"/>
              <a:t>mb</a:t>
            </a:r>
            <a:endParaRPr lang="en-US" sz="1800" dirty="0"/>
          </a:p>
          <a:p>
            <a:pPr lvl="1"/>
            <a:r>
              <a:rPr lang="en-US" sz="1800" dirty="0"/>
              <a:t>Google </a:t>
            </a:r>
            <a:r>
              <a:rPr lang="en-US" sz="1800" dirty="0" err="1"/>
              <a:t>gmail</a:t>
            </a:r>
            <a:r>
              <a:rPr lang="en-US" sz="1800" dirty="0"/>
              <a:t> </a:t>
            </a:r>
            <a:r>
              <a:rPr lang="en-US" sz="1800" dirty="0" err="1"/>
              <a:t>mb</a:t>
            </a:r>
            <a:endParaRPr lang="en-US" sz="1800" dirty="0"/>
          </a:p>
          <a:p>
            <a:pPr lvl="1"/>
            <a:r>
              <a:rPr lang="en-US" sz="1800" dirty="0"/>
              <a:t>Google </a:t>
            </a:r>
            <a:r>
              <a:rPr lang="en-US" sz="1800" dirty="0" err="1"/>
              <a:t>gplus</a:t>
            </a:r>
            <a:r>
              <a:rPr lang="en-US" sz="1800" dirty="0"/>
              <a:t> </a:t>
            </a:r>
            <a:r>
              <a:rPr lang="en-US" sz="1800" dirty="0" err="1"/>
              <a:t>mb</a:t>
            </a:r>
            <a:endParaRPr lang="en-US" sz="1800" dirty="0"/>
          </a:p>
          <a:p>
            <a:pPr lvl="1"/>
            <a:r>
              <a:rPr lang="en-US" sz="1800" dirty="0"/>
              <a:t>Google 1, 7 and 30 day active user</a:t>
            </a:r>
          </a:p>
          <a:p>
            <a:pPr lvl="1"/>
            <a:r>
              <a:rPr lang="en-US" sz="1800" dirty="0"/>
              <a:t>Google total quota </a:t>
            </a:r>
            <a:r>
              <a:rPr lang="en-US" sz="1800" dirty="0" err="1"/>
              <a:t>mb</a:t>
            </a:r>
            <a:endParaRPr lang="en-US" sz="1800" dirty="0"/>
          </a:p>
          <a:p>
            <a:pPr marL="508000" lvl="1" indent="0">
              <a:buNone/>
            </a:pPr>
            <a:r>
              <a:rPr lang="en-US" dirty="0"/>
              <a:t>	</a:t>
            </a:r>
          </a:p>
        </p:txBody>
      </p:sp>
    </p:spTree>
    <p:extLst>
      <p:ext uri="{BB962C8B-B14F-4D97-AF65-F5344CB8AC3E}">
        <p14:creationId xmlns:p14="http://schemas.microsoft.com/office/powerpoint/2010/main" val="28684234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a:t>
            </a:r>
          </a:p>
        </p:txBody>
      </p:sp>
      <p:sp>
        <p:nvSpPr>
          <p:cNvPr id="3" name="Text Placeholder 2"/>
          <p:cNvSpPr>
            <a:spLocks noGrp="1"/>
          </p:cNvSpPr>
          <p:nvPr>
            <p:ph type="body" idx="1"/>
          </p:nvPr>
        </p:nvSpPr>
        <p:spPr/>
        <p:txBody>
          <a:bodyPr/>
          <a:lstStyle/>
          <a:p>
            <a:r>
              <a:rPr lang="en-US" dirty="0"/>
              <a:t>Using  </a:t>
            </a:r>
            <a:r>
              <a:rPr lang="en-US" dirty="0" err="1"/>
              <a:t>fbprophet</a:t>
            </a:r>
            <a:r>
              <a:rPr lang="en-US" dirty="0"/>
              <a:t> for forecasting time series data.</a:t>
            </a:r>
          </a:p>
          <a:p>
            <a:r>
              <a:rPr lang="en-US" dirty="0"/>
              <a:t>Using linear-regression machine learning to predict the amount of data use for each google service based on amount of users.</a:t>
            </a:r>
          </a:p>
          <a:p>
            <a:r>
              <a:rPr lang="en-US" dirty="0"/>
              <a:t>Visualization of data used from google Gmail, drive and </a:t>
            </a:r>
            <a:r>
              <a:rPr lang="en-US" dirty="0" err="1"/>
              <a:t>gplus</a:t>
            </a:r>
            <a:endParaRPr lang="en-US" dirty="0"/>
          </a:p>
        </p:txBody>
      </p:sp>
    </p:spTree>
    <p:extLst>
      <p:ext uri="{BB962C8B-B14F-4D97-AF65-F5344CB8AC3E}">
        <p14:creationId xmlns:p14="http://schemas.microsoft.com/office/powerpoint/2010/main" val="39185854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6" y="230933"/>
            <a:ext cx="8246070" cy="610820"/>
          </a:xfrm>
        </p:spPr>
        <p:txBody>
          <a:bodyPr/>
          <a:lstStyle/>
          <a:p>
            <a:r>
              <a:rPr lang="en-US" b="1" dirty="0" err="1">
                <a:solidFill>
                  <a:schemeClr val="tx1">
                    <a:lumMod val="95000"/>
                    <a:lumOff val="5000"/>
                  </a:schemeClr>
                </a:solidFill>
              </a:rPr>
              <a:t>Fbprophet</a:t>
            </a:r>
            <a:r>
              <a:rPr lang="en-US" b="1" dirty="0">
                <a:solidFill>
                  <a:schemeClr val="tx1">
                    <a:lumMod val="95000"/>
                    <a:lumOff val="5000"/>
                  </a:schemeClr>
                </a:solidFill>
              </a:rPr>
              <a:t> on data usage</a:t>
            </a:r>
            <a:endParaRPr lang="en-US" dirty="0">
              <a:solidFill>
                <a:schemeClr val="tx1">
                  <a:lumMod val="95000"/>
                  <a:lumOff val="5000"/>
                </a:schemeClr>
              </a:solidFill>
            </a:endParaRPr>
          </a:p>
        </p:txBody>
      </p:sp>
      <p:sp>
        <p:nvSpPr>
          <p:cNvPr id="3" name="Text Placeholder 2"/>
          <p:cNvSpPr>
            <a:spLocks noGrp="1"/>
          </p:cNvSpPr>
          <p:nvPr>
            <p:ph type="body" idx="1"/>
          </p:nvPr>
        </p:nvSpPr>
        <p:spPr/>
        <p:txBody>
          <a:bodyPr/>
          <a:lstStyle/>
          <a:p>
            <a:endParaRPr lang="en-US"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0080" y="790913"/>
            <a:ext cx="4124955" cy="2232782"/>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129" y="3023695"/>
            <a:ext cx="6636936" cy="2098322"/>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90913"/>
            <a:ext cx="4360985" cy="2275748"/>
          </a:xfrm>
          <a:prstGeom prst="rect">
            <a:avLst/>
          </a:prstGeom>
        </p:spPr>
      </p:pic>
    </p:spTree>
    <p:extLst>
      <p:ext uri="{BB962C8B-B14F-4D97-AF65-F5344CB8AC3E}">
        <p14:creationId xmlns:p14="http://schemas.microsoft.com/office/powerpoint/2010/main" val="3835760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3240"/>
              <a:buFont typeface="Calibri"/>
              <a:buNone/>
            </a:pPr>
            <a:r>
              <a:rPr lang="en-US" dirty="0">
                <a:solidFill>
                  <a:schemeClr val="accent1">
                    <a:lumMod val="50000"/>
                  </a:schemeClr>
                </a:solidFill>
              </a:rPr>
              <a:t>Gmail Task</a:t>
            </a:r>
            <a:endParaRPr dirty="0">
              <a:solidFill>
                <a:schemeClr val="accent1">
                  <a:lumMod val="50000"/>
                </a:schemeClr>
              </a:solidFill>
            </a:endParaRPr>
          </a:p>
        </p:txBody>
      </p:sp>
      <p:sp>
        <p:nvSpPr>
          <p:cNvPr id="111" name="Google Shape;111;p16"/>
          <p:cNvSpPr txBox="1">
            <a:spLocks noGrp="1"/>
          </p:cNvSpPr>
          <p:nvPr>
            <p:ph type="body" idx="1"/>
          </p:nvPr>
        </p:nvSpPr>
        <p:spPr>
          <a:xfrm>
            <a:off x="260036" y="1068233"/>
            <a:ext cx="7937607" cy="3972493"/>
          </a:xfrm>
          <a:prstGeom prst="rect">
            <a:avLst/>
          </a:prstGeom>
          <a:noFill/>
          <a:ln>
            <a:noFill/>
          </a:ln>
        </p:spPr>
        <p:txBody>
          <a:bodyPr spcFirstLastPara="1" wrap="square" lIns="91425" tIns="45700" rIns="91425" bIns="45700" anchor="t" anchorCtr="0">
            <a:noAutofit/>
          </a:bodyPr>
          <a:lstStyle/>
          <a:p>
            <a:r>
              <a:rPr lang="en-US" dirty="0"/>
              <a:t>The Question:</a:t>
            </a:r>
          </a:p>
          <a:p>
            <a:pPr lvl="1"/>
            <a:r>
              <a:rPr lang="en-US" sz="1400" dirty="0"/>
              <a:t>Can I predict the data for  2020 based on my current available data and how accurate would be the predictions will be?</a:t>
            </a:r>
          </a:p>
          <a:p>
            <a:pPr lvl="1"/>
            <a:r>
              <a:rPr lang="en-US" sz="1400" dirty="0"/>
              <a:t> After getting accurate predictions, can I fill 0s or missing days in my dataset?</a:t>
            </a:r>
          </a:p>
          <a:p>
            <a:r>
              <a:rPr lang="en-US" dirty="0"/>
              <a:t>Why was the question asked?</a:t>
            </a:r>
          </a:p>
          <a:p>
            <a:pPr lvl="1"/>
            <a:r>
              <a:rPr lang="en-US" sz="1400" dirty="0"/>
              <a:t>To achieve the overall project goal of detecting anomalies and give the ITS department a firm understanding what is happening with Gmail throughout the year and allow the ITS department to prepare in advance to seasonal and overall trends.</a:t>
            </a:r>
          </a:p>
          <a:p>
            <a:pPr marL="50800" indent="0">
              <a:buNone/>
            </a:pPr>
            <a:endParaRPr lang="en-US" sz="1600" dirty="0"/>
          </a:p>
        </p:txBody>
      </p:sp>
      <p:sp>
        <p:nvSpPr>
          <p:cNvPr id="2" name="Rectangle 1">
            <a:extLst>
              <a:ext uri="{FF2B5EF4-FFF2-40B4-BE49-F238E27FC236}">
                <a16:creationId xmlns:a16="http://schemas.microsoft.com/office/drawing/2014/main" id="{569E382C-21BA-46E6-A57B-03AAD38D24D7}"/>
              </a:ext>
            </a:extLst>
          </p:cNvPr>
          <p:cNvSpPr/>
          <p:nvPr/>
        </p:nvSpPr>
        <p:spPr>
          <a:xfrm>
            <a:off x="565446" y="1352071"/>
            <a:ext cx="8318518" cy="2739211"/>
          </a:xfrm>
          <a:prstGeom prst="rect">
            <a:avLst/>
          </a:prstGeom>
        </p:spPr>
        <p:txBody>
          <a:bodyPr wrap="square">
            <a:spAutoFit/>
          </a:bodyPr>
          <a:lstStyle/>
          <a:p>
            <a:endParaRPr lang="en-US" sz="1800" dirty="0">
              <a:solidFill>
                <a:schemeClr val="bg2">
                  <a:lumMod val="50000"/>
                </a:schemeClr>
              </a:solidFill>
            </a:endParaRPr>
          </a:p>
          <a:p>
            <a:endParaRPr lang="en-US" sz="1800" dirty="0">
              <a:solidFill>
                <a:schemeClr val="bg2">
                  <a:lumMod val="50000"/>
                </a:schemeClr>
              </a:solidFill>
            </a:endParaRPr>
          </a:p>
          <a:p>
            <a:endParaRPr lang="en-US" sz="1800" dirty="0">
              <a:solidFill>
                <a:schemeClr val="bg2">
                  <a:lumMod val="50000"/>
                </a:schemeClr>
              </a:solidFill>
            </a:endParaRPr>
          </a:p>
          <a:p>
            <a:r>
              <a:rPr lang="en-US" sz="1800" dirty="0">
                <a:solidFill>
                  <a:schemeClr val="bg2">
                    <a:lumMod val="50000"/>
                  </a:schemeClr>
                </a:solidFill>
              </a:rPr>
              <a:t>                         </a:t>
            </a:r>
          </a:p>
          <a:p>
            <a:endParaRPr lang="en-US" sz="1800" dirty="0">
              <a:solidFill>
                <a:schemeClr val="bg2">
                  <a:lumMod val="50000"/>
                </a:schemeClr>
              </a:solidFill>
            </a:endParaRPr>
          </a:p>
          <a:p>
            <a:endParaRPr lang="en-US" sz="1800" dirty="0">
              <a:solidFill>
                <a:schemeClr val="bg2">
                  <a:lumMod val="50000"/>
                </a:schemeClr>
              </a:solidFill>
            </a:endParaRPr>
          </a:p>
          <a:p>
            <a:endParaRPr lang="en-US" sz="1800" dirty="0">
              <a:solidFill>
                <a:schemeClr val="bg2">
                  <a:lumMod val="50000"/>
                </a:schemeClr>
              </a:solidFill>
            </a:endParaRPr>
          </a:p>
          <a:p>
            <a:r>
              <a:rPr lang="en-US" sz="1800" dirty="0">
                <a:solidFill>
                  <a:schemeClr val="bg2">
                    <a:lumMod val="50000"/>
                  </a:schemeClr>
                </a:solidFill>
              </a:rPr>
              <a:t> </a:t>
            </a:r>
          </a:p>
          <a:p>
            <a:endParaRPr lang="en-US" dirty="0"/>
          </a:p>
          <a:p>
            <a:r>
              <a:rPr lang="en-US" dirty="0"/>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tx1">
                    <a:lumMod val="95000"/>
                    <a:lumOff val="5000"/>
                  </a:schemeClr>
                </a:solidFill>
              </a:rPr>
              <a:t>Fbprophet</a:t>
            </a:r>
            <a:r>
              <a:rPr lang="en-US" b="1" dirty="0">
                <a:solidFill>
                  <a:schemeClr val="tx1">
                    <a:lumMod val="95000"/>
                    <a:lumOff val="5000"/>
                  </a:schemeClr>
                </a:solidFill>
              </a:rPr>
              <a:t> on active user</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892" y="829944"/>
            <a:ext cx="3764926" cy="224203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9815" y="829944"/>
            <a:ext cx="3680320" cy="224203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727" y="2962678"/>
            <a:ext cx="6636302" cy="2114398"/>
          </a:xfrm>
          <a:prstGeom prst="rect">
            <a:avLst/>
          </a:prstGeom>
        </p:spPr>
      </p:pic>
    </p:spTree>
    <p:extLst>
      <p:ext uri="{BB962C8B-B14F-4D97-AF65-F5344CB8AC3E}">
        <p14:creationId xmlns:p14="http://schemas.microsoft.com/office/powerpoint/2010/main" val="1170656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Linear-regression ML</a:t>
            </a:r>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6647" y="2836146"/>
            <a:ext cx="3570697" cy="211755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1868" y="819098"/>
            <a:ext cx="3520257" cy="210446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45" y="623735"/>
            <a:ext cx="3354130" cy="4464188"/>
          </a:xfrm>
          <a:prstGeom prst="rect">
            <a:avLst/>
          </a:prstGeom>
        </p:spPr>
      </p:pic>
    </p:spTree>
    <p:extLst>
      <p:ext uri="{BB962C8B-B14F-4D97-AF65-F5344CB8AC3E}">
        <p14:creationId xmlns:p14="http://schemas.microsoft.com/office/powerpoint/2010/main" val="12629659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0393" t="16718" r="9960" b="10621"/>
          <a:stretch/>
        </p:blipFill>
        <p:spPr>
          <a:xfrm>
            <a:off x="0" y="51515"/>
            <a:ext cx="4198513" cy="2522324"/>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8739" t="16964" r="9857" b="10755"/>
          <a:stretch/>
        </p:blipFill>
        <p:spPr>
          <a:xfrm>
            <a:off x="4915436" y="-1"/>
            <a:ext cx="4228563" cy="2573840"/>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8137" t="15738" r="8028" b="9890"/>
          <a:stretch/>
        </p:blipFill>
        <p:spPr>
          <a:xfrm>
            <a:off x="-2576" y="2675113"/>
            <a:ext cx="4201089" cy="2468387"/>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l="8105" t="15169" r="8714" b="10387"/>
          <a:stretch/>
        </p:blipFill>
        <p:spPr>
          <a:xfrm>
            <a:off x="4915437" y="2675112"/>
            <a:ext cx="4228563" cy="2468387"/>
          </a:xfrm>
          <a:prstGeom prst="rect">
            <a:avLst/>
          </a:prstGeom>
        </p:spPr>
      </p:pic>
    </p:spTree>
    <p:extLst>
      <p:ext uri="{BB962C8B-B14F-4D97-AF65-F5344CB8AC3E}">
        <p14:creationId xmlns:p14="http://schemas.microsoft.com/office/powerpoint/2010/main" val="1936167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sp>
        <p:nvSpPr>
          <p:cNvPr id="3" name="Text Placeholder 2"/>
          <p:cNvSpPr>
            <a:spLocks noGrp="1"/>
          </p:cNvSpPr>
          <p:nvPr>
            <p:ph type="body" idx="1"/>
          </p:nvPr>
        </p:nvSpPr>
        <p:spPr/>
        <p:txBody>
          <a:bodyPr/>
          <a:lstStyle/>
          <a:p>
            <a:r>
              <a:rPr lang="en-US" dirty="0"/>
              <a:t>Increasing in data usage.</a:t>
            </a:r>
          </a:p>
          <a:p>
            <a:r>
              <a:rPr lang="en-US" dirty="0"/>
              <a:t>Predict data usage base on number of users.</a:t>
            </a:r>
          </a:p>
          <a:p>
            <a:r>
              <a:rPr lang="en-US" dirty="0"/>
              <a:t>Predict active users.</a:t>
            </a:r>
          </a:p>
          <a:p>
            <a:r>
              <a:rPr lang="en-US" dirty="0"/>
              <a:t>Visualization help to tell the increasing or decreasing of data usage.</a:t>
            </a:r>
          </a:p>
        </p:txBody>
      </p:sp>
    </p:spTree>
    <p:extLst>
      <p:ext uri="{BB962C8B-B14F-4D97-AF65-F5344CB8AC3E}">
        <p14:creationId xmlns:p14="http://schemas.microsoft.com/office/powerpoint/2010/main" val="14680274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p>
            <a:pPr lvl="0"/>
            <a:r>
              <a:rPr lang="en-US" dirty="0"/>
              <a:t> </a:t>
            </a:r>
            <a:r>
              <a:rPr lang="en-US" dirty="0">
                <a:solidFill>
                  <a:schemeClr val="accent1">
                    <a:lumMod val="50000"/>
                  </a:schemeClr>
                </a:solidFill>
              </a:rPr>
              <a:t>Establishment of Machine Learning goals</a:t>
            </a:r>
            <a:endParaRPr dirty="0">
              <a:solidFill>
                <a:schemeClr val="accent1">
                  <a:lumMod val="50000"/>
                </a:schemeClr>
              </a:solidFill>
            </a:endParaRPr>
          </a:p>
        </p:txBody>
      </p:sp>
      <p:sp>
        <p:nvSpPr>
          <p:cNvPr id="103" name="Google Shape;103;p15"/>
          <p:cNvSpPr txBox="1">
            <a:spLocks noGrp="1"/>
          </p:cNvSpPr>
          <p:nvPr>
            <p:ph type="body" idx="1"/>
          </p:nvPr>
        </p:nvSpPr>
        <p:spPr>
          <a:xfrm>
            <a:off x="448966" y="1197405"/>
            <a:ext cx="8246070" cy="3512210"/>
          </a:xfrm>
          <a:prstGeom prst="rect">
            <a:avLst/>
          </a:prstGeom>
          <a:noFill/>
          <a:ln>
            <a:noFill/>
          </a:ln>
        </p:spPr>
        <p:txBody>
          <a:bodyPr spcFirstLastPara="1" wrap="square" lIns="91425" tIns="45700" rIns="91425" bIns="45700" anchor="t" anchorCtr="0">
            <a:noAutofit/>
          </a:bodyPr>
          <a:lstStyle/>
          <a:p>
            <a:pPr marL="520700" indent="-342900"/>
            <a:r>
              <a:rPr lang="en-US" sz="2000" dirty="0"/>
              <a:t>Prediction of future metric value based on the current data set values for top 6 metrics under Google Meet. </a:t>
            </a:r>
          </a:p>
          <a:p>
            <a:pPr marL="520700" indent="-342900"/>
            <a:r>
              <a:rPr lang="en-US" sz="2000" dirty="0"/>
              <a:t>Time series forecasting is a technique for the prediction of events through a sequence of time.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3240"/>
              <a:buFont typeface="Calibri"/>
              <a:buNone/>
            </a:pPr>
            <a:r>
              <a:rPr lang="en-US" dirty="0">
                <a:solidFill>
                  <a:schemeClr val="accent1">
                    <a:lumMod val="50000"/>
                  </a:schemeClr>
                </a:solidFill>
              </a:rPr>
              <a:t>TASK BY MEMBER</a:t>
            </a:r>
            <a:endParaRPr dirty="0">
              <a:solidFill>
                <a:schemeClr val="accent1">
                  <a:lumMod val="50000"/>
                </a:schemeClr>
              </a:solidFill>
            </a:endParaRPr>
          </a:p>
        </p:txBody>
      </p:sp>
      <p:sp>
        <p:nvSpPr>
          <p:cNvPr id="111" name="Google Shape;111;p16"/>
          <p:cNvSpPr txBox="1">
            <a:spLocks noGrp="1"/>
          </p:cNvSpPr>
          <p:nvPr>
            <p:ph type="body" idx="1"/>
          </p:nvPr>
        </p:nvSpPr>
        <p:spPr>
          <a:xfrm>
            <a:off x="260036" y="1068233"/>
            <a:ext cx="7937607" cy="3972493"/>
          </a:xfrm>
          <a:prstGeom prst="rect">
            <a:avLst/>
          </a:prstGeom>
          <a:noFill/>
          <a:ln>
            <a:noFill/>
          </a:ln>
        </p:spPr>
        <p:txBody>
          <a:bodyPr spcFirstLastPara="1" wrap="square" lIns="91425" tIns="45700" rIns="91425" bIns="45700" anchor="t" anchorCtr="0">
            <a:noAutofit/>
          </a:bodyPr>
          <a:lstStyle/>
          <a:p>
            <a:r>
              <a:rPr lang="en-US" sz="2000" dirty="0"/>
              <a:t>Question - Can we predict the metric values for next year based on the previous years data. How accurate will be our predictions?</a:t>
            </a:r>
          </a:p>
          <a:p>
            <a:r>
              <a:rPr lang="en-US" sz="2000" dirty="0"/>
              <a:t>Why was the question asked? - Our mentor is interested in finding the unexpected spikes, drops, trend changes and level shifts. It will allow them to prepare in advance for the next year.</a:t>
            </a:r>
          </a:p>
          <a:p>
            <a:endParaRPr lang="en-US" sz="2000" dirty="0"/>
          </a:p>
        </p:txBody>
      </p:sp>
      <p:sp>
        <p:nvSpPr>
          <p:cNvPr id="2" name="Rectangle 1">
            <a:extLst>
              <a:ext uri="{FF2B5EF4-FFF2-40B4-BE49-F238E27FC236}">
                <a16:creationId xmlns:a16="http://schemas.microsoft.com/office/drawing/2014/main" id="{569E382C-21BA-46E6-A57B-03AAD38D24D7}"/>
              </a:ext>
            </a:extLst>
          </p:cNvPr>
          <p:cNvSpPr/>
          <p:nvPr/>
        </p:nvSpPr>
        <p:spPr>
          <a:xfrm>
            <a:off x="565446" y="1352071"/>
            <a:ext cx="8318518" cy="2739211"/>
          </a:xfrm>
          <a:prstGeom prst="rect">
            <a:avLst/>
          </a:prstGeom>
        </p:spPr>
        <p:txBody>
          <a:bodyPr wrap="square">
            <a:spAutoFit/>
          </a:bodyPr>
          <a:lstStyle/>
          <a:p>
            <a:endParaRPr lang="en-US" sz="1800" dirty="0">
              <a:solidFill>
                <a:schemeClr val="bg2">
                  <a:lumMod val="50000"/>
                </a:schemeClr>
              </a:solidFill>
            </a:endParaRPr>
          </a:p>
          <a:p>
            <a:endParaRPr lang="en-US" sz="1800" dirty="0">
              <a:solidFill>
                <a:schemeClr val="bg2">
                  <a:lumMod val="50000"/>
                </a:schemeClr>
              </a:solidFill>
            </a:endParaRPr>
          </a:p>
          <a:p>
            <a:endParaRPr lang="en-US" sz="1800" dirty="0">
              <a:solidFill>
                <a:schemeClr val="bg2">
                  <a:lumMod val="50000"/>
                </a:schemeClr>
              </a:solidFill>
            </a:endParaRPr>
          </a:p>
          <a:p>
            <a:r>
              <a:rPr lang="en-US" sz="1800" dirty="0">
                <a:solidFill>
                  <a:schemeClr val="bg2">
                    <a:lumMod val="50000"/>
                  </a:schemeClr>
                </a:solidFill>
              </a:rPr>
              <a:t>                         </a:t>
            </a:r>
          </a:p>
          <a:p>
            <a:endParaRPr lang="en-US" sz="1800" dirty="0">
              <a:solidFill>
                <a:schemeClr val="bg2">
                  <a:lumMod val="50000"/>
                </a:schemeClr>
              </a:solidFill>
            </a:endParaRPr>
          </a:p>
          <a:p>
            <a:endParaRPr lang="en-US" sz="1800" dirty="0">
              <a:solidFill>
                <a:schemeClr val="bg2">
                  <a:lumMod val="50000"/>
                </a:schemeClr>
              </a:solidFill>
            </a:endParaRPr>
          </a:p>
          <a:p>
            <a:endParaRPr lang="en-US" sz="1800" dirty="0">
              <a:solidFill>
                <a:schemeClr val="bg2">
                  <a:lumMod val="50000"/>
                </a:schemeClr>
              </a:solidFill>
            </a:endParaRPr>
          </a:p>
          <a:p>
            <a:r>
              <a:rPr lang="en-US" sz="1800" dirty="0">
                <a:solidFill>
                  <a:schemeClr val="bg2">
                    <a:lumMod val="50000"/>
                  </a:schemeClr>
                </a:solidFill>
              </a:rPr>
              <a:t> </a:t>
            </a:r>
          </a:p>
          <a:p>
            <a:endParaRPr lang="en-US" dirty="0"/>
          </a:p>
          <a:p>
            <a:r>
              <a:rPr lang="en-US" dirty="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96934-9750-46EE-B6C4-8D1E4932E586}"/>
              </a:ext>
            </a:extLst>
          </p:cNvPr>
          <p:cNvSpPr>
            <a:spLocks noGrp="1"/>
          </p:cNvSpPr>
          <p:nvPr>
            <p:ph type="title"/>
          </p:nvPr>
        </p:nvSpPr>
        <p:spPr/>
        <p:txBody>
          <a:bodyPr/>
          <a:lstStyle/>
          <a:p>
            <a:r>
              <a:rPr lang="en-US" dirty="0">
                <a:solidFill>
                  <a:schemeClr val="accent1">
                    <a:lumMod val="50000"/>
                  </a:schemeClr>
                </a:solidFill>
              </a:rPr>
              <a:t>Progress made towards the task</a:t>
            </a:r>
          </a:p>
        </p:txBody>
      </p:sp>
      <p:sp>
        <p:nvSpPr>
          <p:cNvPr id="5" name="Text Placeholder 4">
            <a:extLst>
              <a:ext uri="{FF2B5EF4-FFF2-40B4-BE49-F238E27FC236}">
                <a16:creationId xmlns:a16="http://schemas.microsoft.com/office/drawing/2014/main" id="{5F5763BE-9E3F-4702-8C7C-99A4D695D079}"/>
              </a:ext>
            </a:extLst>
          </p:cNvPr>
          <p:cNvSpPr>
            <a:spLocks noGrp="1"/>
          </p:cNvSpPr>
          <p:nvPr>
            <p:ph type="body" idx="1"/>
          </p:nvPr>
        </p:nvSpPr>
        <p:spPr/>
        <p:txBody>
          <a:bodyPr/>
          <a:lstStyle/>
          <a:p>
            <a:pPr marL="50800" indent="0">
              <a:buNone/>
            </a:pPr>
            <a:r>
              <a:rPr lang="en-US" sz="2000" dirty="0"/>
              <a:t>Method used and What was done to solve for the question?</a:t>
            </a:r>
          </a:p>
          <a:p>
            <a:pPr marL="50800" indent="0">
              <a:buNone/>
            </a:pPr>
            <a:r>
              <a:rPr lang="en-US" sz="1400" dirty="0"/>
              <a:t>Facebook prophet is used to perform time series analysis on google meet metrics. </a:t>
            </a:r>
          </a:p>
          <a:p>
            <a:pPr marL="50800" indent="0">
              <a:buNone/>
            </a:pPr>
            <a:r>
              <a:rPr lang="en-US" sz="1400" dirty="0"/>
              <a:t>The input to Prophet is always a data frame with two columns: ds and y. The ds (</a:t>
            </a:r>
            <a:r>
              <a:rPr lang="en-US" sz="1400" dirty="0" err="1"/>
              <a:t>datestamp</a:t>
            </a:r>
            <a:r>
              <a:rPr lang="en-US" sz="1400" dirty="0"/>
              <a:t>) column and the y column represents the values of a metric we wish to forecast.</a:t>
            </a:r>
          </a:p>
          <a:p>
            <a:pPr marL="50800" indent="0">
              <a:buNone/>
            </a:pPr>
            <a:r>
              <a:rPr lang="en-US" sz="1400" dirty="0"/>
              <a:t>We fit the model by instantiating a new Prophet object.</a:t>
            </a:r>
          </a:p>
          <a:p>
            <a:pPr marL="50800" indent="0">
              <a:buNone/>
            </a:pPr>
            <a:endParaRPr lang="en-US" sz="1400" dirty="0"/>
          </a:p>
        </p:txBody>
      </p:sp>
      <p:pic>
        <p:nvPicPr>
          <p:cNvPr id="7" name="Picture 6" descr="A screenshot of a social media post&#10;&#10;Description automatically generated">
            <a:extLst>
              <a:ext uri="{FF2B5EF4-FFF2-40B4-BE49-F238E27FC236}">
                <a16:creationId xmlns:a16="http://schemas.microsoft.com/office/drawing/2014/main" id="{F1A579E4-8940-4026-B1D6-F56CC51593C9}"/>
              </a:ext>
            </a:extLst>
          </p:cNvPr>
          <p:cNvPicPr>
            <a:picLocks noChangeAspect="1"/>
          </p:cNvPicPr>
          <p:nvPr/>
        </p:nvPicPr>
        <p:blipFill>
          <a:blip r:embed="rId2"/>
          <a:stretch>
            <a:fillRect/>
          </a:stretch>
        </p:blipFill>
        <p:spPr>
          <a:xfrm>
            <a:off x="448964" y="2750885"/>
            <a:ext cx="8095681" cy="1821116"/>
          </a:xfrm>
          <a:prstGeom prst="rect">
            <a:avLst/>
          </a:prstGeom>
        </p:spPr>
      </p:pic>
    </p:spTree>
    <p:extLst>
      <p:ext uri="{BB962C8B-B14F-4D97-AF65-F5344CB8AC3E}">
        <p14:creationId xmlns:p14="http://schemas.microsoft.com/office/powerpoint/2010/main" val="36208723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96934-9750-46EE-B6C4-8D1E4932E586}"/>
              </a:ext>
            </a:extLst>
          </p:cNvPr>
          <p:cNvSpPr>
            <a:spLocks noGrp="1"/>
          </p:cNvSpPr>
          <p:nvPr>
            <p:ph type="title"/>
          </p:nvPr>
        </p:nvSpPr>
        <p:spPr/>
        <p:txBody>
          <a:bodyPr/>
          <a:lstStyle/>
          <a:p>
            <a:r>
              <a:rPr lang="en-US" dirty="0">
                <a:solidFill>
                  <a:schemeClr val="accent1">
                    <a:lumMod val="50000"/>
                  </a:schemeClr>
                </a:solidFill>
              </a:rPr>
              <a:t>Progress made towards the task</a:t>
            </a:r>
          </a:p>
        </p:txBody>
      </p:sp>
      <p:sp>
        <p:nvSpPr>
          <p:cNvPr id="5" name="Text Placeholder 4">
            <a:extLst>
              <a:ext uri="{FF2B5EF4-FFF2-40B4-BE49-F238E27FC236}">
                <a16:creationId xmlns:a16="http://schemas.microsoft.com/office/drawing/2014/main" id="{5F5763BE-9E3F-4702-8C7C-99A4D695D079}"/>
              </a:ext>
            </a:extLst>
          </p:cNvPr>
          <p:cNvSpPr>
            <a:spLocks noGrp="1"/>
          </p:cNvSpPr>
          <p:nvPr>
            <p:ph type="body" idx="1"/>
          </p:nvPr>
        </p:nvSpPr>
        <p:spPr/>
        <p:txBody>
          <a:bodyPr/>
          <a:lstStyle/>
          <a:p>
            <a:pPr marL="50800" indent="0">
              <a:buNone/>
            </a:pPr>
            <a:r>
              <a:rPr lang="en-US" sz="1600" dirty="0"/>
              <a:t>Predictions are made for the future period of 365 days(1 Year).</a:t>
            </a:r>
          </a:p>
        </p:txBody>
      </p:sp>
      <p:pic>
        <p:nvPicPr>
          <p:cNvPr id="4" name="Picture 3" descr="A screenshot of a cell phone&#10;&#10;Description automatically generated">
            <a:extLst>
              <a:ext uri="{FF2B5EF4-FFF2-40B4-BE49-F238E27FC236}">
                <a16:creationId xmlns:a16="http://schemas.microsoft.com/office/drawing/2014/main" id="{12AE89CE-9252-4C42-B469-A05A6B687E94}"/>
              </a:ext>
            </a:extLst>
          </p:cNvPr>
          <p:cNvPicPr>
            <a:picLocks noChangeAspect="1"/>
          </p:cNvPicPr>
          <p:nvPr/>
        </p:nvPicPr>
        <p:blipFill>
          <a:blip r:embed="rId2"/>
          <a:stretch>
            <a:fillRect/>
          </a:stretch>
        </p:blipFill>
        <p:spPr>
          <a:xfrm>
            <a:off x="553250" y="1644384"/>
            <a:ext cx="7184572" cy="3065231"/>
          </a:xfrm>
          <a:prstGeom prst="rect">
            <a:avLst/>
          </a:prstGeom>
        </p:spPr>
      </p:pic>
    </p:spTree>
    <p:extLst>
      <p:ext uri="{BB962C8B-B14F-4D97-AF65-F5344CB8AC3E}">
        <p14:creationId xmlns:p14="http://schemas.microsoft.com/office/powerpoint/2010/main" val="22371379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96934-9750-46EE-B6C4-8D1E4932E586}"/>
              </a:ext>
            </a:extLst>
          </p:cNvPr>
          <p:cNvSpPr>
            <a:spLocks noGrp="1"/>
          </p:cNvSpPr>
          <p:nvPr>
            <p:ph type="title"/>
          </p:nvPr>
        </p:nvSpPr>
        <p:spPr/>
        <p:txBody>
          <a:bodyPr/>
          <a:lstStyle/>
          <a:p>
            <a:r>
              <a:rPr lang="en-US" dirty="0">
                <a:solidFill>
                  <a:schemeClr val="accent1">
                    <a:lumMod val="50000"/>
                  </a:schemeClr>
                </a:solidFill>
              </a:rPr>
              <a:t>Outcomes/Implications</a:t>
            </a:r>
          </a:p>
        </p:txBody>
      </p:sp>
      <p:sp>
        <p:nvSpPr>
          <p:cNvPr id="5" name="Text Placeholder 4">
            <a:extLst>
              <a:ext uri="{FF2B5EF4-FFF2-40B4-BE49-F238E27FC236}">
                <a16:creationId xmlns:a16="http://schemas.microsoft.com/office/drawing/2014/main" id="{5F5763BE-9E3F-4702-8C7C-99A4D695D079}"/>
              </a:ext>
            </a:extLst>
          </p:cNvPr>
          <p:cNvSpPr>
            <a:spLocks noGrp="1"/>
          </p:cNvSpPr>
          <p:nvPr>
            <p:ph type="body" idx="1"/>
          </p:nvPr>
        </p:nvSpPr>
        <p:spPr>
          <a:xfrm>
            <a:off x="376518" y="1167972"/>
            <a:ext cx="8318518" cy="3541643"/>
          </a:xfrm>
        </p:spPr>
        <p:txBody>
          <a:bodyPr/>
          <a:lstStyle/>
          <a:p>
            <a:pPr marL="50800" indent="0">
              <a:buNone/>
            </a:pPr>
            <a:r>
              <a:rPr lang="en-US" sz="1600" dirty="0"/>
              <a:t>Time Series Analysis for Number of 30 day Active users in Google Meet</a:t>
            </a:r>
          </a:p>
        </p:txBody>
      </p:sp>
      <p:pic>
        <p:nvPicPr>
          <p:cNvPr id="1026" name="Picture 2">
            <a:extLst>
              <a:ext uri="{FF2B5EF4-FFF2-40B4-BE49-F238E27FC236}">
                <a16:creationId xmlns:a16="http://schemas.microsoft.com/office/drawing/2014/main" id="{3CB094FC-8CFD-424D-8C3D-F5D882FCDB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0625" y="1690487"/>
            <a:ext cx="6762750" cy="2900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23716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96934-9750-46EE-B6C4-8D1E4932E586}"/>
              </a:ext>
            </a:extLst>
          </p:cNvPr>
          <p:cNvSpPr>
            <a:spLocks noGrp="1"/>
          </p:cNvSpPr>
          <p:nvPr>
            <p:ph type="title"/>
          </p:nvPr>
        </p:nvSpPr>
        <p:spPr/>
        <p:txBody>
          <a:bodyPr/>
          <a:lstStyle/>
          <a:p>
            <a:r>
              <a:rPr lang="en-US" dirty="0">
                <a:solidFill>
                  <a:schemeClr val="accent1">
                    <a:lumMod val="50000"/>
                  </a:schemeClr>
                </a:solidFill>
              </a:rPr>
              <a:t>Outcomes/Implications</a:t>
            </a:r>
          </a:p>
        </p:txBody>
      </p:sp>
      <p:sp>
        <p:nvSpPr>
          <p:cNvPr id="5" name="Text Placeholder 4">
            <a:extLst>
              <a:ext uri="{FF2B5EF4-FFF2-40B4-BE49-F238E27FC236}">
                <a16:creationId xmlns:a16="http://schemas.microsoft.com/office/drawing/2014/main" id="{5F5763BE-9E3F-4702-8C7C-99A4D695D079}"/>
              </a:ext>
            </a:extLst>
          </p:cNvPr>
          <p:cNvSpPr>
            <a:spLocks noGrp="1"/>
          </p:cNvSpPr>
          <p:nvPr>
            <p:ph type="body" idx="1"/>
          </p:nvPr>
        </p:nvSpPr>
        <p:spPr/>
        <p:txBody>
          <a:bodyPr/>
          <a:lstStyle/>
          <a:p>
            <a:pPr marL="50800" indent="0">
              <a:buNone/>
            </a:pPr>
            <a:r>
              <a:rPr lang="en-US" sz="1600" dirty="0"/>
              <a:t>Actual and Predicted Values</a:t>
            </a:r>
          </a:p>
        </p:txBody>
      </p:sp>
      <p:pic>
        <p:nvPicPr>
          <p:cNvPr id="6" name="Picture 5">
            <a:extLst>
              <a:ext uri="{FF2B5EF4-FFF2-40B4-BE49-F238E27FC236}">
                <a16:creationId xmlns:a16="http://schemas.microsoft.com/office/drawing/2014/main" id="{FE5B894F-A7E1-4E2E-9642-9E85F884F869}"/>
              </a:ext>
            </a:extLst>
          </p:cNvPr>
          <p:cNvPicPr>
            <a:picLocks noChangeAspect="1"/>
          </p:cNvPicPr>
          <p:nvPr/>
        </p:nvPicPr>
        <p:blipFill rotWithShape="1">
          <a:blip r:embed="rId3"/>
          <a:srcRect t="8809"/>
          <a:stretch/>
        </p:blipFill>
        <p:spPr>
          <a:xfrm>
            <a:off x="561770" y="1621331"/>
            <a:ext cx="3868657" cy="3202816"/>
          </a:xfrm>
          <a:prstGeom prst="rect">
            <a:avLst/>
          </a:prstGeom>
        </p:spPr>
      </p:pic>
      <p:pic>
        <p:nvPicPr>
          <p:cNvPr id="8" name="Picture 7">
            <a:extLst>
              <a:ext uri="{FF2B5EF4-FFF2-40B4-BE49-F238E27FC236}">
                <a16:creationId xmlns:a16="http://schemas.microsoft.com/office/drawing/2014/main" id="{77015ABF-FE58-4F29-BDAA-BB3786FB0249}"/>
              </a:ext>
            </a:extLst>
          </p:cNvPr>
          <p:cNvPicPr>
            <a:picLocks noChangeAspect="1"/>
          </p:cNvPicPr>
          <p:nvPr/>
        </p:nvPicPr>
        <p:blipFill rotWithShape="1">
          <a:blip r:embed="rId4"/>
          <a:srcRect t="7807"/>
          <a:stretch/>
        </p:blipFill>
        <p:spPr>
          <a:xfrm>
            <a:off x="4625787" y="1583154"/>
            <a:ext cx="3873889" cy="3202816"/>
          </a:xfrm>
          <a:prstGeom prst="rect">
            <a:avLst/>
          </a:prstGeom>
        </p:spPr>
      </p:pic>
    </p:spTree>
    <p:extLst>
      <p:ext uri="{BB962C8B-B14F-4D97-AF65-F5344CB8AC3E}">
        <p14:creationId xmlns:p14="http://schemas.microsoft.com/office/powerpoint/2010/main" val="2261876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96934-9750-46EE-B6C4-8D1E4932E586}"/>
              </a:ext>
            </a:extLst>
          </p:cNvPr>
          <p:cNvSpPr>
            <a:spLocks noGrp="1"/>
          </p:cNvSpPr>
          <p:nvPr>
            <p:ph type="title"/>
          </p:nvPr>
        </p:nvSpPr>
        <p:spPr/>
        <p:txBody>
          <a:bodyPr/>
          <a:lstStyle/>
          <a:p>
            <a:r>
              <a:rPr lang="en-US" dirty="0">
                <a:solidFill>
                  <a:schemeClr val="accent1">
                    <a:lumMod val="50000"/>
                  </a:schemeClr>
                </a:solidFill>
              </a:rPr>
              <a:t>Progress made towards the task</a:t>
            </a:r>
          </a:p>
        </p:txBody>
      </p:sp>
      <p:sp>
        <p:nvSpPr>
          <p:cNvPr id="5" name="Text Placeholder 4">
            <a:extLst>
              <a:ext uri="{FF2B5EF4-FFF2-40B4-BE49-F238E27FC236}">
                <a16:creationId xmlns:a16="http://schemas.microsoft.com/office/drawing/2014/main" id="{5F5763BE-9E3F-4702-8C7C-99A4D695D079}"/>
              </a:ext>
            </a:extLst>
          </p:cNvPr>
          <p:cNvSpPr>
            <a:spLocks noGrp="1"/>
          </p:cNvSpPr>
          <p:nvPr>
            <p:ph type="body" idx="1"/>
          </p:nvPr>
        </p:nvSpPr>
        <p:spPr/>
        <p:txBody>
          <a:bodyPr/>
          <a:lstStyle/>
          <a:p>
            <a:r>
              <a:rPr lang="en-US" dirty="0"/>
              <a:t>Method Used to Answer the Question:</a:t>
            </a:r>
          </a:p>
          <a:p>
            <a:pPr lvl="1"/>
            <a:r>
              <a:rPr lang="en-US" sz="1600" dirty="0"/>
              <a:t>Time series analysis using Facebook Prophet.</a:t>
            </a:r>
          </a:p>
          <a:p>
            <a:pPr lvl="1"/>
            <a:r>
              <a:rPr lang="en-US" sz="1400" dirty="0"/>
              <a:t>Facebook Prophet is a procedure for forecasting time series data based on an additive or multiplicative model where non-linear trends are fit with yearly, weekly, and daily seasonality, plus holiday effects. It works best with time series that have strong seasonal effects.</a:t>
            </a:r>
          </a:p>
          <a:p>
            <a:r>
              <a:rPr lang="en-US" dirty="0"/>
              <a:t>What was done to solve for the question?</a:t>
            </a:r>
          </a:p>
          <a:p>
            <a:pPr lvl="1"/>
            <a:r>
              <a:rPr lang="en-US" sz="1400" dirty="0"/>
              <a:t>Written a function that sent the time column and the attribute to the fb prophet function. The function returns a cross validation head and tail, and a plot of the prediction and the datapoints. Some predictions had negative values and  I went ahead and replaced negative values with 0. I filled 0s and missing days in the dataset with the mentor picked attributes with predicted values</a:t>
            </a:r>
          </a:p>
          <a:p>
            <a:endParaRPr lang="en-US" dirty="0"/>
          </a:p>
        </p:txBody>
      </p:sp>
    </p:spTree>
    <p:extLst>
      <p:ext uri="{BB962C8B-B14F-4D97-AF65-F5344CB8AC3E}">
        <p14:creationId xmlns:p14="http://schemas.microsoft.com/office/powerpoint/2010/main" val="2459164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AB0A2-BE92-4F9B-826A-2DA25F2DAA81}"/>
              </a:ext>
            </a:extLst>
          </p:cNvPr>
          <p:cNvSpPr>
            <a:spLocks noGrp="1"/>
          </p:cNvSpPr>
          <p:nvPr>
            <p:ph type="title"/>
          </p:nvPr>
        </p:nvSpPr>
        <p:spPr/>
        <p:txBody>
          <a:bodyPr/>
          <a:lstStyle/>
          <a:p>
            <a:r>
              <a:rPr lang="en-US" dirty="0">
                <a:solidFill>
                  <a:schemeClr val="accent1">
                    <a:lumMod val="50000"/>
                  </a:schemeClr>
                </a:solidFill>
              </a:rPr>
              <a:t>Outcomes/Implications</a:t>
            </a:r>
            <a:endParaRPr lang="en-US" dirty="0">
              <a:solidFill>
                <a:schemeClr val="bg2">
                  <a:lumMod val="50000"/>
                </a:schemeClr>
              </a:solidFill>
            </a:endParaRPr>
          </a:p>
        </p:txBody>
      </p:sp>
      <p:sp>
        <p:nvSpPr>
          <p:cNvPr id="3" name="Text Placeholder 2">
            <a:extLst>
              <a:ext uri="{FF2B5EF4-FFF2-40B4-BE49-F238E27FC236}">
                <a16:creationId xmlns:a16="http://schemas.microsoft.com/office/drawing/2014/main" id="{5580802E-E8F0-41FF-BF12-832CC490006F}"/>
              </a:ext>
            </a:extLst>
          </p:cNvPr>
          <p:cNvSpPr>
            <a:spLocks noGrp="1"/>
          </p:cNvSpPr>
          <p:nvPr>
            <p:ph type="body" idx="1"/>
          </p:nvPr>
        </p:nvSpPr>
        <p:spPr/>
        <p:txBody>
          <a:bodyPr/>
          <a:lstStyle/>
          <a:p>
            <a:r>
              <a:rPr lang="en-US" sz="2000" dirty="0"/>
              <a:t>Cross validations are done to assess prediction performance on a horizon of 70 days, starting with 210 days of training data in the first cutoff and then making predictions every 15 days.</a:t>
            </a:r>
          </a:p>
        </p:txBody>
      </p:sp>
      <p:pic>
        <p:nvPicPr>
          <p:cNvPr id="5" name="Picture 4" descr="A screenshot of a social media post&#10;&#10;Description automatically generated">
            <a:extLst>
              <a:ext uri="{FF2B5EF4-FFF2-40B4-BE49-F238E27FC236}">
                <a16:creationId xmlns:a16="http://schemas.microsoft.com/office/drawing/2014/main" id="{10299B16-FD77-4D94-B339-E957EC7E1F67}"/>
              </a:ext>
            </a:extLst>
          </p:cNvPr>
          <p:cNvPicPr>
            <a:picLocks noChangeAspect="1"/>
          </p:cNvPicPr>
          <p:nvPr/>
        </p:nvPicPr>
        <p:blipFill>
          <a:blip r:embed="rId2"/>
          <a:stretch>
            <a:fillRect/>
          </a:stretch>
        </p:blipFill>
        <p:spPr>
          <a:xfrm>
            <a:off x="560934" y="2382049"/>
            <a:ext cx="8029816" cy="2632975"/>
          </a:xfrm>
          <a:prstGeom prst="rect">
            <a:avLst/>
          </a:prstGeom>
        </p:spPr>
      </p:pic>
    </p:spTree>
    <p:extLst>
      <p:ext uri="{BB962C8B-B14F-4D97-AF65-F5344CB8AC3E}">
        <p14:creationId xmlns:p14="http://schemas.microsoft.com/office/powerpoint/2010/main" val="32117703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AB0A2-BE92-4F9B-826A-2DA25F2DAA81}"/>
              </a:ext>
            </a:extLst>
          </p:cNvPr>
          <p:cNvSpPr>
            <a:spLocks noGrp="1"/>
          </p:cNvSpPr>
          <p:nvPr>
            <p:ph type="title"/>
          </p:nvPr>
        </p:nvSpPr>
        <p:spPr/>
        <p:txBody>
          <a:bodyPr/>
          <a:lstStyle/>
          <a:p>
            <a:r>
              <a:rPr lang="en-US" dirty="0">
                <a:solidFill>
                  <a:schemeClr val="accent1">
                    <a:lumMod val="50000"/>
                  </a:schemeClr>
                </a:solidFill>
              </a:rPr>
              <a:t>Outcomes/Implications</a:t>
            </a:r>
            <a:endParaRPr lang="en-US" dirty="0">
              <a:solidFill>
                <a:schemeClr val="bg2">
                  <a:lumMod val="50000"/>
                </a:schemeClr>
              </a:solidFill>
            </a:endParaRPr>
          </a:p>
        </p:txBody>
      </p:sp>
      <p:sp>
        <p:nvSpPr>
          <p:cNvPr id="3" name="Text Placeholder 2">
            <a:extLst>
              <a:ext uri="{FF2B5EF4-FFF2-40B4-BE49-F238E27FC236}">
                <a16:creationId xmlns:a16="http://schemas.microsoft.com/office/drawing/2014/main" id="{5580802E-E8F0-41FF-BF12-832CC490006F}"/>
              </a:ext>
            </a:extLst>
          </p:cNvPr>
          <p:cNvSpPr>
            <a:spLocks noGrp="1"/>
          </p:cNvSpPr>
          <p:nvPr>
            <p:ph type="body" idx="1"/>
          </p:nvPr>
        </p:nvSpPr>
        <p:spPr/>
        <p:txBody>
          <a:bodyPr/>
          <a:lstStyle/>
          <a:p>
            <a:r>
              <a:rPr lang="en-US" sz="1400" dirty="0"/>
              <a:t>The mean absolute percentage error (MAPE) is a statistical measure of how accurate a forecast system is. </a:t>
            </a:r>
          </a:p>
          <a:p>
            <a:pPr marL="50800" indent="0">
              <a:buNone/>
            </a:pPr>
            <a:endParaRPr lang="en-US" sz="2000" dirty="0"/>
          </a:p>
        </p:txBody>
      </p:sp>
      <p:pic>
        <p:nvPicPr>
          <p:cNvPr id="5" name="Picture 4" descr="A screenshot of a cell phone&#10;&#10;Description automatically generated">
            <a:extLst>
              <a:ext uri="{FF2B5EF4-FFF2-40B4-BE49-F238E27FC236}">
                <a16:creationId xmlns:a16="http://schemas.microsoft.com/office/drawing/2014/main" id="{E2B0B996-5C68-4339-A4CA-1D4DC560D5C1}"/>
              </a:ext>
            </a:extLst>
          </p:cNvPr>
          <p:cNvPicPr>
            <a:picLocks noChangeAspect="1"/>
          </p:cNvPicPr>
          <p:nvPr/>
        </p:nvPicPr>
        <p:blipFill>
          <a:blip r:embed="rId2"/>
          <a:stretch>
            <a:fillRect/>
          </a:stretch>
        </p:blipFill>
        <p:spPr>
          <a:xfrm>
            <a:off x="790380" y="1813431"/>
            <a:ext cx="7563239" cy="2933305"/>
          </a:xfrm>
          <a:prstGeom prst="rect">
            <a:avLst/>
          </a:prstGeom>
        </p:spPr>
      </p:pic>
    </p:spTree>
    <p:extLst>
      <p:ext uri="{BB962C8B-B14F-4D97-AF65-F5344CB8AC3E}">
        <p14:creationId xmlns:p14="http://schemas.microsoft.com/office/powerpoint/2010/main" val="3251422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AB0A2-BE92-4F9B-826A-2DA25F2DAA81}"/>
              </a:ext>
            </a:extLst>
          </p:cNvPr>
          <p:cNvSpPr>
            <a:spLocks noGrp="1"/>
          </p:cNvSpPr>
          <p:nvPr>
            <p:ph type="title"/>
          </p:nvPr>
        </p:nvSpPr>
        <p:spPr/>
        <p:txBody>
          <a:bodyPr/>
          <a:lstStyle/>
          <a:p>
            <a:r>
              <a:rPr lang="en-US" dirty="0">
                <a:solidFill>
                  <a:schemeClr val="accent1">
                    <a:lumMod val="50000"/>
                  </a:schemeClr>
                </a:solidFill>
              </a:rPr>
              <a:t>Description of the results/outcomes</a:t>
            </a:r>
            <a:r>
              <a:rPr lang="en-US" dirty="0"/>
              <a:t> </a:t>
            </a:r>
            <a:endParaRPr lang="en-US" dirty="0">
              <a:solidFill>
                <a:schemeClr val="bg2">
                  <a:lumMod val="50000"/>
                </a:schemeClr>
              </a:solidFill>
            </a:endParaRPr>
          </a:p>
        </p:txBody>
      </p:sp>
      <p:sp>
        <p:nvSpPr>
          <p:cNvPr id="3" name="Text Placeholder 2">
            <a:extLst>
              <a:ext uri="{FF2B5EF4-FFF2-40B4-BE49-F238E27FC236}">
                <a16:creationId xmlns:a16="http://schemas.microsoft.com/office/drawing/2014/main" id="{5580802E-E8F0-41FF-BF12-832CC490006F}"/>
              </a:ext>
            </a:extLst>
          </p:cNvPr>
          <p:cNvSpPr>
            <a:spLocks noGrp="1"/>
          </p:cNvSpPr>
          <p:nvPr>
            <p:ph type="body" idx="1"/>
          </p:nvPr>
        </p:nvSpPr>
        <p:spPr/>
        <p:txBody>
          <a:bodyPr/>
          <a:lstStyle/>
          <a:p>
            <a:r>
              <a:rPr lang="en-US" dirty="0"/>
              <a:t>What were the outcomes</a:t>
            </a:r>
          </a:p>
          <a:p>
            <a:pPr lvl="1"/>
            <a:r>
              <a:rPr lang="en-US" sz="1600" dirty="0"/>
              <a:t>For good majority of the attributes, I got a very good prediction where MAPE is close to 0 or around 20% at the end of the prediction period (365 days). </a:t>
            </a:r>
            <a:r>
              <a:rPr lang="en-US" sz="1600" dirty="0" err="1"/>
              <a:t>Inbound_non_spam_emails</a:t>
            </a:r>
            <a:r>
              <a:rPr lang="en-US" sz="1600" dirty="0"/>
              <a:t> has decent prediction of around 16% around 40 days into the future and 44% at the end of the prediction.</a:t>
            </a:r>
          </a:p>
          <a:p>
            <a:pPr lvl="1"/>
            <a:r>
              <a:rPr lang="en-US" sz="1600" dirty="0"/>
              <a:t>Two anomalies where found, which are </a:t>
            </a:r>
            <a:r>
              <a:rPr lang="en-US" sz="1600" dirty="0" err="1"/>
              <a:t>inbound_non_spam_emails</a:t>
            </a:r>
            <a:r>
              <a:rPr lang="en-US" sz="1600" dirty="0"/>
              <a:t> and </a:t>
            </a:r>
            <a:r>
              <a:rPr lang="en-US" sz="1600" dirty="0" err="1"/>
              <a:t>inbound_rejected_emails</a:t>
            </a:r>
            <a:r>
              <a:rPr lang="en-US" sz="1600" dirty="0"/>
              <a:t>. </a:t>
            </a:r>
            <a:r>
              <a:rPr lang="en-US" sz="1600" dirty="0" err="1"/>
              <a:t>Inbound_non_spam_emails</a:t>
            </a:r>
            <a:r>
              <a:rPr lang="en-US" sz="1600" dirty="0"/>
              <a:t> have huge spikes in the first half of the dataset and both attributes had a major drop off and stagnation.</a:t>
            </a:r>
          </a:p>
        </p:txBody>
      </p:sp>
    </p:spTree>
    <p:extLst>
      <p:ext uri="{BB962C8B-B14F-4D97-AF65-F5344CB8AC3E}">
        <p14:creationId xmlns:p14="http://schemas.microsoft.com/office/powerpoint/2010/main" val="2842419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6BD92-98BF-41C6-A3FE-360846D3591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F30F9B1D-BC3F-4243-97CC-4F6FF05CDC0D}"/>
              </a:ext>
            </a:extLst>
          </p:cNvPr>
          <p:cNvSpPr>
            <a:spLocks noGrp="1"/>
          </p:cNvSpPr>
          <p:nvPr>
            <p:ph type="body" idx="1"/>
          </p:nvPr>
        </p:nvSpPr>
        <p:spPr/>
        <p:txBody>
          <a:bodyPr/>
          <a:lstStyle/>
          <a:p>
            <a:r>
              <a:rPr lang="en-US" dirty="0" err="1"/>
              <a:t>Num_emails_received</a:t>
            </a:r>
            <a:endParaRPr lang="en-US" dirty="0"/>
          </a:p>
          <a:p>
            <a:pPr marL="50800" indent="0">
              <a:buNone/>
            </a:pPr>
            <a:endParaRPr lang="en-US" dirty="0"/>
          </a:p>
        </p:txBody>
      </p:sp>
      <p:pic>
        <p:nvPicPr>
          <p:cNvPr id="1030" name="Picture 6">
            <a:extLst>
              <a:ext uri="{FF2B5EF4-FFF2-40B4-BE49-F238E27FC236}">
                <a16:creationId xmlns:a16="http://schemas.microsoft.com/office/drawing/2014/main" id="{0CEE2197-63F1-4E26-AE36-A6275B9FB6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606" y="1878619"/>
            <a:ext cx="6781800" cy="2955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8628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7AEF-A57D-4D4C-A6C4-6E7CF79567BE}"/>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5F2A5DC-7C9E-4AA0-A1FE-23C38BC6D3D9}"/>
              </a:ext>
            </a:extLst>
          </p:cNvPr>
          <p:cNvSpPr>
            <a:spLocks noGrp="1"/>
          </p:cNvSpPr>
          <p:nvPr>
            <p:ph type="body" idx="1"/>
          </p:nvPr>
        </p:nvSpPr>
        <p:spPr/>
        <p:txBody>
          <a:bodyPr/>
          <a:lstStyle/>
          <a:p>
            <a:r>
              <a:rPr lang="en-US" dirty="0" err="1"/>
              <a:t>Inbound_rejected_emails</a:t>
            </a:r>
            <a:endParaRPr lang="en-US" dirty="0"/>
          </a:p>
          <a:p>
            <a:endParaRPr lang="en-US" dirty="0"/>
          </a:p>
        </p:txBody>
      </p:sp>
      <p:pic>
        <p:nvPicPr>
          <p:cNvPr id="2050" name="Picture 2">
            <a:extLst>
              <a:ext uri="{FF2B5EF4-FFF2-40B4-BE49-F238E27FC236}">
                <a16:creationId xmlns:a16="http://schemas.microsoft.com/office/drawing/2014/main" id="{95883825-0C03-44BC-B33D-EF813F62C6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0" y="1878806"/>
            <a:ext cx="6781800" cy="3085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8889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9911-BCA9-40DC-86F7-5E9AD451AC8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F4C7A27F-C9B5-4C84-936F-2A093C467017}"/>
              </a:ext>
            </a:extLst>
          </p:cNvPr>
          <p:cNvSpPr>
            <a:spLocks noGrp="1"/>
          </p:cNvSpPr>
          <p:nvPr>
            <p:ph type="body" idx="1"/>
          </p:nvPr>
        </p:nvSpPr>
        <p:spPr/>
        <p:txBody>
          <a:bodyPr/>
          <a:lstStyle/>
          <a:p>
            <a:r>
              <a:rPr lang="en-US" dirty="0" err="1"/>
              <a:t>Inbound_spam_emails</a:t>
            </a:r>
            <a:endParaRPr lang="en-US" dirty="0"/>
          </a:p>
          <a:p>
            <a:pPr marL="50800" indent="0">
              <a:buNone/>
            </a:pPr>
            <a:endParaRPr lang="en-US" dirty="0"/>
          </a:p>
        </p:txBody>
      </p:sp>
      <p:pic>
        <p:nvPicPr>
          <p:cNvPr id="3074" name="Picture 2">
            <a:extLst>
              <a:ext uri="{FF2B5EF4-FFF2-40B4-BE49-F238E27FC236}">
                <a16:creationId xmlns:a16="http://schemas.microsoft.com/office/drawing/2014/main" id="{7A9405AF-B397-4B2B-9E2C-E303F8956A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787" y="1757175"/>
            <a:ext cx="6781800"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892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CDC7-8E05-44CB-B345-6F38F5B68AC4}"/>
              </a:ext>
            </a:extLst>
          </p:cNvPr>
          <p:cNvSpPr>
            <a:spLocks noGrp="1"/>
          </p:cNvSpPr>
          <p:nvPr>
            <p:ph type="title"/>
          </p:nvPr>
        </p:nvSpPr>
        <p:spPr/>
        <p:txBody>
          <a:bodyPr/>
          <a:lstStyle/>
          <a:p>
            <a:r>
              <a:rPr lang="en-US" dirty="0"/>
              <a:t>Implications</a:t>
            </a:r>
          </a:p>
        </p:txBody>
      </p:sp>
      <p:sp>
        <p:nvSpPr>
          <p:cNvPr id="3" name="Text Placeholder 2">
            <a:extLst>
              <a:ext uri="{FF2B5EF4-FFF2-40B4-BE49-F238E27FC236}">
                <a16:creationId xmlns:a16="http://schemas.microsoft.com/office/drawing/2014/main" id="{2028A176-C4D9-4410-ABBE-E35098695331}"/>
              </a:ext>
            </a:extLst>
          </p:cNvPr>
          <p:cNvSpPr>
            <a:spLocks noGrp="1"/>
          </p:cNvSpPr>
          <p:nvPr>
            <p:ph type="body" idx="1"/>
          </p:nvPr>
        </p:nvSpPr>
        <p:spPr/>
        <p:txBody>
          <a:bodyPr/>
          <a:lstStyle/>
          <a:p>
            <a:pPr marL="50800" indent="0">
              <a:buNone/>
            </a:pPr>
            <a:endParaRPr lang="en-US" sz="1400" dirty="0"/>
          </a:p>
          <a:p>
            <a:r>
              <a:rPr lang="en-US" sz="1400" dirty="0"/>
              <a:t>The decent predictions will give the ITS department a firm understanding what is happening with Gmail throughout the year and allow the ITS department to prepare in advance to seasonal and overall trends in Gmail. The big question is why these services are not growing proportional to the growth of UNCG? </a:t>
            </a:r>
          </a:p>
          <a:p>
            <a:pPr marL="508000" lvl="1" indent="0">
              <a:buNone/>
            </a:pPr>
            <a:r>
              <a:rPr lang="en-US" sz="1400" dirty="0"/>
              <a:t>	1) Students don't send emails as much as they used to 5 years ago. </a:t>
            </a:r>
          </a:p>
          <a:p>
            <a:pPr marL="50800" indent="0">
              <a:buNone/>
            </a:pPr>
            <a:r>
              <a:rPr lang="en-US" sz="1400" dirty="0"/>
              <a:t> 	2) People are using chat more than email now. </a:t>
            </a:r>
          </a:p>
          <a:p>
            <a:pPr marL="508000" lvl="1" indent="0">
              <a:buNone/>
            </a:pPr>
            <a:r>
              <a:rPr lang="en-US" sz="1400" dirty="0"/>
              <a:t>	3) Google is doing a better job of blocking spam from being received in the first place.</a:t>
            </a:r>
          </a:p>
          <a:p>
            <a:pPr marL="508000" lvl="1" indent="0">
              <a:buNone/>
            </a:pPr>
            <a:r>
              <a:rPr lang="en-US" sz="1400" dirty="0"/>
              <a:t>	4) Active users however are expected to see similar growth in relation to the overall population.   	     Its possible students/users aren't using their accounts as much as they used to. </a:t>
            </a:r>
          </a:p>
          <a:p>
            <a:pPr marL="508000" lvl="1" indent="0">
              <a:buNone/>
            </a:pPr>
            <a:endParaRPr lang="en-US" dirty="0"/>
          </a:p>
        </p:txBody>
      </p:sp>
    </p:spTree>
    <p:extLst>
      <p:ext uri="{BB962C8B-B14F-4D97-AF65-F5344CB8AC3E}">
        <p14:creationId xmlns:p14="http://schemas.microsoft.com/office/powerpoint/2010/main" val="125086547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794</TotalTime>
  <Words>1495</Words>
  <Application>Microsoft Office PowerPoint</Application>
  <PresentationFormat>On-screen Show (16:9)</PresentationFormat>
  <Paragraphs>159</Paragraphs>
  <Slides>41</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41</vt:i4>
      </vt:variant>
    </vt:vector>
  </HeadingPairs>
  <TitlesOfParts>
    <vt:vector size="44" baseType="lpstr">
      <vt:lpstr>Arial</vt:lpstr>
      <vt:lpstr>Calibri</vt:lpstr>
      <vt:lpstr>Office Theme</vt:lpstr>
      <vt:lpstr>G-SUITE METRICS CSC 505/605 Fall 2019</vt:lpstr>
      <vt:lpstr>Gmail Machine Learning</vt:lpstr>
      <vt:lpstr>Gmail Task</vt:lpstr>
      <vt:lpstr>Progress made towards the task</vt:lpstr>
      <vt:lpstr>Description of the results/outcomes </vt:lpstr>
      <vt:lpstr>PowerPoint Presentation</vt:lpstr>
      <vt:lpstr>PowerPoint Presentation</vt:lpstr>
      <vt:lpstr>PowerPoint Presentation</vt:lpstr>
      <vt:lpstr>Implications</vt:lpstr>
      <vt:lpstr>Implications Continued</vt:lpstr>
      <vt:lpstr> Establishment of Machine Learning goals</vt:lpstr>
      <vt:lpstr>METRICS USED</vt:lpstr>
      <vt:lpstr>TASK BY MEMBER</vt:lpstr>
      <vt:lpstr>Progress made towards the task</vt:lpstr>
      <vt:lpstr>1day_active_user</vt:lpstr>
      <vt:lpstr>ERROR VALUES IN PREDICTION</vt:lpstr>
      <vt:lpstr>TRENDS IN DATA PREDICTION</vt:lpstr>
      <vt:lpstr>Description of the results and Implications </vt:lpstr>
      <vt:lpstr>G-Calendar Prediction</vt:lpstr>
      <vt:lpstr>Progress made towards G-Calendar</vt:lpstr>
      <vt:lpstr>Description of the results/outcomes </vt:lpstr>
      <vt:lpstr> Establishment of Dashboard goals</vt:lpstr>
      <vt:lpstr>Dashboard task Jackie</vt:lpstr>
      <vt:lpstr>Progress made towards the task</vt:lpstr>
      <vt:lpstr>Description of the results/outcomes </vt:lpstr>
      <vt:lpstr>Results Cont.</vt:lpstr>
      <vt:lpstr>Google Account</vt:lpstr>
      <vt:lpstr>Progress</vt:lpstr>
      <vt:lpstr>Fbprophet on data usage</vt:lpstr>
      <vt:lpstr>Fbprophet on active user</vt:lpstr>
      <vt:lpstr>Linear-regression ML</vt:lpstr>
      <vt:lpstr>PowerPoint Presentation</vt:lpstr>
      <vt:lpstr>Result</vt:lpstr>
      <vt:lpstr> Establishment of Machine Learning goals</vt:lpstr>
      <vt:lpstr>TASK BY MEMBER</vt:lpstr>
      <vt:lpstr>Progress made towards the task</vt:lpstr>
      <vt:lpstr>Progress made towards the task</vt:lpstr>
      <vt:lpstr>Outcomes/Implications</vt:lpstr>
      <vt:lpstr>Outcomes/Implications</vt:lpstr>
      <vt:lpstr>Outcomes/Implications</vt:lpstr>
      <vt:lpstr>Outcomes/Implications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G-SUITE METRICS CSC 505/605 Fall 2019</dc:title>
  <cp:lastModifiedBy>Anusha Vanama</cp:lastModifiedBy>
  <cp:revision>43</cp:revision>
  <dcterms:modified xsi:type="dcterms:W3CDTF">2019-12-03T16:00:27Z</dcterms:modified>
</cp:coreProperties>
</file>