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sldIdLst>
    <p:sldId id="256" r:id="rId2"/>
    <p:sldId id="257" r:id="rId3"/>
    <p:sldId id="258" r:id="rId4"/>
    <p:sldId id="259" r:id="rId5"/>
    <p:sldId id="284" r:id="rId6"/>
    <p:sldId id="285" r:id="rId7"/>
    <p:sldId id="286" r:id="rId8"/>
    <p:sldId id="287" r:id="rId9"/>
    <p:sldId id="288" r:id="rId10"/>
    <p:sldId id="289" r:id="rId11"/>
    <p:sldId id="290" r:id="rId12"/>
    <p:sldId id="292" r:id="rId13"/>
    <p:sldId id="293" r:id="rId14"/>
    <p:sldId id="294" r:id="rId15"/>
    <p:sldId id="295" r:id="rId16"/>
    <p:sldId id="296" r:id="rId17"/>
    <p:sldId id="297" r:id="rId18"/>
    <p:sldId id="307" r:id="rId19"/>
    <p:sldId id="298" r:id="rId20"/>
    <p:sldId id="306" r:id="rId21"/>
    <p:sldId id="300" r:id="rId22"/>
    <p:sldId id="301" r:id="rId23"/>
    <p:sldId id="302" r:id="rId24"/>
    <p:sldId id="276" r:id="rId25"/>
    <p:sldId id="277" r:id="rId26"/>
    <p:sldId id="278" r:id="rId27"/>
    <p:sldId id="279" r:id="rId28"/>
    <p:sldId id="280" r:id="rId29"/>
    <p:sldId id="281" r:id="rId30"/>
    <p:sldId id="282" r:id="rId31"/>
    <p:sldId id="283" r:id="rId32"/>
    <p:sldId id="268" r:id="rId33"/>
    <p:sldId id="269" r:id="rId34"/>
    <p:sldId id="270" r:id="rId35"/>
    <p:sldId id="271" r:id="rId36"/>
    <p:sldId id="303" r:id="rId37"/>
    <p:sldId id="304" r:id="rId38"/>
    <p:sldId id="305" r:id="rId39"/>
    <p:sldId id="267" r:id="rId40"/>
    <p:sldId id="291"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b5ebdd05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6fb5ebdd05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6fb5ebdd05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fb5ebdd0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6fb5ebdd05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6fb5ebdd05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fb5ebdd05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6fb5ebdd05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6fb5ebdd05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38</a:t>
            </a:fld>
            <a:endParaRPr lang="en-US"/>
          </a:p>
        </p:txBody>
      </p:sp>
    </p:spTree>
    <p:extLst>
      <p:ext uri="{BB962C8B-B14F-4D97-AF65-F5344CB8AC3E}">
        <p14:creationId xmlns:p14="http://schemas.microsoft.com/office/powerpoint/2010/main" val="334800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fb5ebdd05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6fb5ebdd05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6fb5ebdd05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b5ebdd05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6fb5ebdd05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6fb5ebdd05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a:t>G-SUITE METRICS</a:t>
            </a:r>
            <a:br>
              <a:rPr lang="en-US" sz="4400"/>
            </a:br>
            <a:r>
              <a:rPr lang="en-US" sz="2000"/>
              <a:t>CSC 505/605 Fall 2019</a:t>
            </a:r>
            <a:endParaRPr sz="4400"/>
          </a:p>
        </p:txBody>
      </p:sp>
      <p:sp>
        <p:nvSpPr>
          <p:cNvPr id="97" name="Google Shape;97;p14"/>
          <p:cNvSpPr txBox="1">
            <a:spLocks noGrp="1"/>
          </p:cNvSpPr>
          <p:nvPr>
            <p:ph type="subTitle" idx="1"/>
          </p:nvPr>
        </p:nvSpPr>
        <p:spPr>
          <a:xfrm>
            <a:off x="907080" y="3640685"/>
            <a:ext cx="8093365"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Sowmya Mohanty </a:t>
            </a:r>
            <a:endParaRPr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3C93-906C-4D70-892E-F527EB083CA8}"/>
              </a:ext>
            </a:extLst>
          </p:cNvPr>
          <p:cNvSpPr>
            <a:spLocks noGrp="1"/>
          </p:cNvSpPr>
          <p:nvPr>
            <p:ph type="title"/>
          </p:nvPr>
        </p:nvSpPr>
        <p:spPr/>
        <p:txBody>
          <a:bodyPr/>
          <a:lstStyle/>
          <a:p>
            <a:r>
              <a:rPr lang="en-US" dirty="0"/>
              <a:t>CORRELATION</a:t>
            </a:r>
          </a:p>
        </p:txBody>
      </p:sp>
      <p:sp>
        <p:nvSpPr>
          <p:cNvPr id="4" name="Rectangle 3">
            <a:extLst>
              <a:ext uri="{FF2B5EF4-FFF2-40B4-BE49-F238E27FC236}">
                <a16:creationId xmlns:a16="http://schemas.microsoft.com/office/drawing/2014/main" id="{A0F933AA-06BE-4060-8A97-868F605F7028}"/>
              </a:ext>
            </a:extLst>
          </p:cNvPr>
          <p:cNvSpPr/>
          <p:nvPr/>
        </p:nvSpPr>
        <p:spPr>
          <a:xfrm>
            <a:off x="4392855" y="1697664"/>
            <a:ext cx="4572000" cy="2523768"/>
          </a:xfrm>
          <a:prstGeom prst="rect">
            <a:avLst/>
          </a:prstGeom>
        </p:spPr>
        <p:txBody>
          <a:bodyPr>
            <a:spAutoFit/>
          </a:bodyPr>
          <a:lstStyle/>
          <a:p>
            <a:r>
              <a:rPr lang="en-US" sz="1800" dirty="0"/>
              <a:t>The 1day_active_users and 30day_active_users have a correlation of 0.45.</a:t>
            </a:r>
          </a:p>
          <a:p>
            <a:endParaRPr lang="en-US" sz="1800" dirty="0"/>
          </a:p>
          <a:p>
            <a:r>
              <a:rPr lang="en-US" sz="1800" dirty="0"/>
              <a:t>There is only a slight correlation between the two, It is not like every time there is a growth in 1day active users, there is growth in 30day active users.</a:t>
            </a:r>
          </a:p>
          <a:p>
            <a:r>
              <a:rPr lang="en-US" dirty="0"/>
              <a:t>  </a:t>
            </a:r>
          </a:p>
        </p:txBody>
      </p:sp>
      <p:pic>
        <p:nvPicPr>
          <p:cNvPr id="6148" name="Picture 4">
            <a:extLst>
              <a:ext uri="{FF2B5EF4-FFF2-40B4-BE49-F238E27FC236}">
                <a16:creationId xmlns:a16="http://schemas.microsoft.com/office/drawing/2014/main" id="{AC239F96-6FAF-46A0-B7C5-08DBE93B7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10" y="1259457"/>
            <a:ext cx="3857625" cy="371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4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D91-015E-4D79-AD75-E118B5E754E7}"/>
              </a:ext>
            </a:extLst>
          </p:cNvPr>
          <p:cNvSpPr>
            <a:spLocks noGrp="1"/>
          </p:cNvSpPr>
          <p:nvPr>
            <p:ph type="title"/>
          </p:nvPr>
        </p:nvSpPr>
        <p:spPr/>
        <p:txBody>
          <a:bodyPr/>
          <a:lstStyle/>
          <a:p>
            <a:r>
              <a:rPr lang="en-US" dirty="0">
                <a:solidFill>
                  <a:schemeClr val="tx2">
                    <a:lumMod val="10000"/>
                  </a:schemeClr>
                </a:solidFill>
              </a:rPr>
              <a:t>HYPOTHESIS TESTING AND RESULTS</a:t>
            </a:r>
          </a:p>
        </p:txBody>
      </p:sp>
      <p:sp>
        <p:nvSpPr>
          <p:cNvPr id="3" name="Text Placeholder 2">
            <a:extLst>
              <a:ext uri="{FF2B5EF4-FFF2-40B4-BE49-F238E27FC236}">
                <a16:creationId xmlns:a16="http://schemas.microsoft.com/office/drawing/2014/main" id="{9F53FFC2-D608-4289-AFB3-CDBF938AAD1E}"/>
              </a:ext>
            </a:extLst>
          </p:cNvPr>
          <p:cNvSpPr>
            <a:spLocks noGrp="1"/>
          </p:cNvSpPr>
          <p:nvPr>
            <p:ph type="body" idx="1"/>
          </p:nvPr>
        </p:nvSpPr>
        <p:spPr>
          <a:xfrm>
            <a:off x="448965" y="1116258"/>
            <a:ext cx="8246070" cy="4050941"/>
          </a:xfrm>
        </p:spPr>
        <p:txBody>
          <a:bodyPr/>
          <a:lstStyle/>
          <a:p>
            <a:r>
              <a:rPr lang="en-US" sz="2400" dirty="0"/>
              <a:t>ACTIVE USERS: 1 day active users is similar to 30 day active users. P value is 0.17, Yes they are similar!</a:t>
            </a:r>
          </a:p>
          <a:p>
            <a:r>
              <a:rPr lang="en-US" sz="2400" dirty="0"/>
              <a:t>FORMS: 2018 spring semester data is similar to 2019 spring semester data. </a:t>
            </a:r>
          </a:p>
          <a:p>
            <a:pPr marL="50800" indent="0">
              <a:buNone/>
            </a:pPr>
            <a:r>
              <a:rPr lang="en-US" sz="2400" dirty="0"/>
              <a:t>2018 spring semester data is similar to overall data, P value is    0.4  but it is different from the 2019 spring semester data, P value is 0.02.</a:t>
            </a:r>
          </a:p>
          <a:p>
            <a:r>
              <a:rPr lang="en-US" sz="2400" dirty="0"/>
              <a:t>DOCUMENTS: Documents created is similar to documents edited. P value is 0.2, Yes they are similar!</a:t>
            </a:r>
          </a:p>
          <a:p>
            <a:endParaRPr lang="en-US" sz="2400" dirty="0"/>
          </a:p>
        </p:txBody>
      </p:sp>
    </p:spTree>
    <p:extLst>
      <p:ext uri="{BB962C8B-B14F-4D97-AF65-F5344CB8AC3E}">
        <p14:creationId xmlns:p14="http://schemas.microsoft.com/office/powerpoint/2010/main" val="112654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32A5-E342-430D-90CB-E2EFF2C6B879}"/>
              </a:ext>
            </a:extLst>
          </p:cNvPr>
          <p:cNvSpPr>
            <a:spLocks noGrp="1"/>
          </p:cNvSpPr>
          <p:nvPr>
            <p:ph type="title"/>
          </p:nvPr>
        </p:nvSpPr>
        <p:spPr/>
        <p:txBody>
          <a:bodyPr/>
          <a:lstStyle/>
          <a:p>
            <a:r>
              <a:rPr lang="en-US" dirty="0">
                <a:solidFill>
                  <a:schemeClr val="tx2">
                    <a:lumMod val="10000"/>
                  </a:schemeClr>
                </a:solidFill>
              </a:rPr>
              <a:t>HYPOTHESIS TESTING AND RESULTS</a:t>
            </a:r>
          </a:p>
        </p:txBody>
      </p:sp>
      <p:sp>
        <p:nvSpPr>
          <p:cNvPr id="3" name="Text Placeholder 2">
            <a:extLst>
              <a:ext uri="{FF2B5EF4-FFF2-40B4-BE49-F238E27FC236}">
                <a16:creationId xmlns:a16="http://schemas.microsoft.com/office/drawing/2014/main" id="{6A7F531D-D44C-451A-A196-E8A37DDD4C3D}"/>
              </a:ext>
            </a:extLst>
          </p:cNvPr>
          <p:cNvSpPr>
            <a:spLocks noGrp="1"/>
          </p:cNvSpPr>
          <p:nvPr>
            <p:ph type="body" idx="1"/>
          </p:nvPr>
        </p:nvSpPr>
        <p:spPr>
          <a:xfrm>
            <a:off x="448966" y="1197404"/>
            <a:ext cx="8246070" cy="3946095"/>
          </a:xfrm>
        </p:spPr>
        <p:txBody>
          <a:bodyPr/>
          <a:lstStyle/>
          <a:p>
            <a:r>
              <a:rPr lang="en-US" sz="2400" dirty="0"/>
              <a:t>SPREAD SHEETS: April Month spreadsheets and May month spreadsheets data is similar.</a:t>
            </a:r>
          </a:p>
          <a:p>
            <a:pPr marL="50800" indent="0">
              <a:buNone/>
            </a:pPr>
            <a:r>
              <a:rPr lang="en-US" sz="2400" dirty="0"/>
              <a:t>April data is similar to the overall data, P value is 0.11, May data is different from the overall data and the April data, p value is 0.001  </a:t>
            </a:r>
          </a:p>
          <a:p>
            <a:r>
              <a:rPr lang="en-US" sz="2400" dirty="0"/>
              <a:t>PRESENTATIONS: 2017 presentations data is similar to 2018 presentations data. </a:t>
            </a:r>
          </a:p>
          <a:p>
            <a:pPr marL="50800" indent="0">
              <a:buNone/>
            </a:pPr>
            <a:r>
              <a:rPr lang="en-US" sz="2400" dirty="0"/>
              <a:t>2017 data is similar to the overall data , but 2018 data is different form the 2017 and overall data as well</a:t>
            </a:r>
            <a:r>
              <a:rPr lang="en-US" dirty="0"/>
              <a:t>.</a:t>
            </a:r>
          </a:p>
          <a:p>
            <a:endParaRPr lang="en-US" dirty="0"/>
          </a:p>
        </p:txBody>
      </p:sp>
    </p:spTree>
    <p:extLst>
      <p:ext uri="{BB962C8B-B14F-4D97-AF65-F5344CB8AC3E}">
        <p14:creationId xmlns:p14="http://schemas.microsoft.com/office/powerpoint/2010/main" val="398096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610820"/>
          </a:xfrm>
        </p:spPr>
        <p:txBody>
          <a:bodyPr>
            <a:normAutofit fontScale="90000"/>
          </a:bodyPr>
          <a:lstStyle/>
          <a:p>
            <a:r>
              <a:rPr lang="en-US" dirty="0"/>
              <a:t>TASK BY MEMBER</a:t>
            </a:r>
          </a:p>
        </p:txBody>
      </p:sp>
      <p:sp>
        <p:nvSpPr>
          <p:cNvPr id="6" name="Content Placeholder 5"/>
          <p:cNvSpPr>
            <a:spLocks noGrp="1"/>
          </p:cNvSpPr>
          <p:nvPr>
            <p:ph idx="1"/>
          </p:nvPr>
        </p:nvSpPr>
        <p:spPr>
          <a:xfrm>
            <a:off x="296260" y="1044700"/>
            <a:ext cx="8398775" cy="3505734"/>
          </a:xfrm>
        </p:spPr>
        <p:txBody>
          <a:bodyPr>
            <a:normAutofit/>
          </a:bodyPr>
          <a:lstStyle/>
          <a:p>
            <a:r>
              <a:rPr lang="en-US" dirty="0"/>
              <a:t>GOOGLE MEET: </a:t>
            </a:r>
          </a:p>
          <a:p>
            <a:pPr marL="0" indent="0">
              <a:buNone/>
            </a:pPr>
            <a:r>
              <a:rPr lang="en-US" sz="1700" dirty="0"/>
              <a:t>There are 55 unique metric names in Google meet. Our mentor suggested me to mainly focus on below 6 metrics under Google Meet. Our mentor is also interested in the comparison of the types of devices (iOS/ </a:t>
            </a:r>
            <a:r>
              <a:rPr lang="en-US" sz="1700" dirty="0" err="1"/>
              <a:t>jamboard</a:t>
            </a:r>
            <a:r>
              <a:rPr lang="en-US" sz="1700" dirty="0"/>
              <a:t>/android </a:t>
            </a:r>
            <a:r>
              <a:rPr lang="en-US" sz="1700" dirty="0" err="1"/>
              <a:t>etc</a:t>
            </a:r>
            <a:r>
              <a:rPr lang="en-US" sz="1700" dirty="0"/>
              <a:t>)</a:t>
            </a:r>
          </a:p>
          <a:p>
            <a:pPr marL="400050" lvl="1" indent="0">
              <a:buNone/>
            </a:pPr>
            <a:r>
              <a:rPr lang="en-US" sz="1600" dirty="0" err="1"/>
              <a:t>google.meet:total_call_minutes</a:t>
            </a:r>
            <a:r>
              <a:rPr lang="en-US" sz="1600" dirty="0"/>
              <a:t> </a:t>
            </a:r>
          </a:p>
          <a:p>
            <a:pPr marL="400050" lvl="1" indent="0">
              <a:buNone/>
            </a:pPr>
            <a:r>
              <a:rPr lang="en-US" sz="1600" dirty="0"/>
              <a:t>google.meet:num_30day_active_users</a:t>
            </a:r>
          </a:p>
          <a:p>
            <a:pPr marL="400050" lvl="1" indent="0">
              <a:buNone/>
            </a:pPr>
            <a:r>
              <a:rPr lang="en-US" sz="1600" dirty="0" err="1"/>
              <a:t>google.meet:num_meetings</a:t>
            </a:r>
            <a:endParaRPr lang="en-US" sz="1600" dirty="0"/>
          </a:p>
          <a:p>
            <a:pPr marL="400050" lvl="1" indent="0">
              <a:buNone/>
            </a:pPr>
            <a:r>
              <a:rPr lang="en-US" sz="1600" dirty="0" err="1"/>
              <a:t>google.meet:num_calls</a:t>
            </a:r>
            <a:endParaRPr lang="en-US" sz="1600" dirty="0"/>
          </a:p>
          <a:p>
            <a:pPr marL="400050" lvl="1" indent="0">
              <a:buNone/>
            </a:pPr>
            <a:r>
              <a:rPr lang="en-US" sz="1600" dirty="0" err="1"/>
              <a:t>google.meet:average_meeting_minutes</a:t>
            </a:r>
            <a:endParaRPr lang="en-US" sz="1600" dirty="0"/>
          </a:p>
          <a:p>
            <a:pPr marL="400050" lvl="1" indent="0">
              <a:buNone/>
            </a:pPr>
            <a:r>
              <a:rPr lang="en-US" sz="1600" dirty="0" err="1"/>
              <a:t>google.meet:total_meeting_minutes</a:t>
            </a:r>
            <a:endParaRPr lang="en-US" sz="1600" dirty="0"/>
          </a:p>
          <a:p>
            <a:endParaRPr lang="en-US" dirty="0"/>
          </a:p>
          <a:p>
            <a:endParaRPr lang="en-US" dirty="0"/>
          </a:p>
        </p:txBody>
      </p:sp>
    </p:spTree>
    <p:extLst>
      <p:ext uri="{BB962C8B-B14F-4D97-AF65-F5344CB8AC3E}">
        <p14:creationId xmlns:p14="http://schemas.microsoft.com/office/powerpoint/2010/main" val="277652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p:txBody>
          <a:bodyPr>
            <a:normAutofit fontScale="90000"/>
          </a:bodyPr>
          <a:lstStyle/>
          <a:p>
            <a:r>
              <a:rPr lang="en-US" dirty="0"/>
              <a:t>TASKS</a:t>
            </a:r>
          </a:p>
        </p:txBody>
      </p:sp>
      <p:pic>
        <p:nvPicPr>
          <p:cNvPr id="4" name="Content Placeholder 3">
            <a:extLst>
              <a:ext uri="{FF2B5EF4-FFF2-40B4-BE49-F238E27FC236}">
                <a16:creationId xmlns:a16="http://schemas.microsoft.com/office/drawing/2014/main" id="{62B886AA-8CF5-485D-9BC3-81C735D13E62}"/>
              </a:ext>
            </a:extLst>
          </p:cNvPr>
          <p:cNvPicPr>
            <a:picLocks noGrp="1" noChangeAspect="1"/>
          </p:cNvPicPr>
          <p:nvPr>
            <p:ph idx="1"/>
          </p:nvPr>
        </p:nvPicPr>
        <p:blipFill>
          <a:blip r:embed="rId2"/>
          <a:stretch>
            <a:fillRect/>
          </a:stretch>
        </p:blipFill>
        <p:spPr>
          <a:xfrm>
            <a:off x="449263" y="1356752"/>
            <a:ext cx="8245475" cy="3193583"/>
          </a:xfrm>
          <a:prstGeom prst="rect">
            <a:avLst/>
          </a:prstGeom>
        </p:spPr>
      </p:pic>
    </p:spTree>
    <p:extLst>
      <p:ext uri="{BB962C8B-B14F-4D97-AF65-F5344CB8AC3E}">
        <p14:creationId xmlns:p14="http://schemas.microsoft.com/office/powerpoint/2010/main" val="21527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1059785" y="281175"/>
            <a:ext cx="7635250" cy="610820"/>
          </a:xfrm>
        </p:spPr>
        <p:txBody>
          <a:bodyPr>
            <a:normAutofit fontScale="90000"/>
          </a:bodyPr>
          <a:lstStyle/>
          <a:p>
            <a:r>
              <a:rPr lang="en-US" dirty="0"/>
              <a:t>Statistical evaluation of data  </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normAutofit/>
          </a:bodyPr>
          <a:lstStyle/>
          <a:p>
            <a:r>
              <a:rPr lang="en-US" sz="1050" dirty="0"/>
              <a:t>There are 55 unique metric names, 29434 observations under Google Meet recorded from January 14th, 2018 to August 17th, 2019. Some of the Metric Values of Google Meet includes Number of users, Number of Minutes, Number of Meetings, Number of Calls, Usage of Chromebox and Usage of Chromebase. </a:t>
            </a:r>
          </a:p>
          <a:p>
            <a:r>
              <a:rPr lang="en-US" sz="1050" dirty="0"/>
              <a:t>Mean value is greater than median for </a:t>
            </a:r>
            <a:r>
              <a:rPr lang="en-US" sz="1050" dirty="0" err="1"/>
              <a:t>total_call_minutes</a:t>
            </a:r>
            <a:r>
              <a:rPr lang="en-US" sz="1050" dirty="0"/>
              <a:t>, </a:t>
            </a:r>
            <a:r>
              <a:rPr lang="en-US" sz="1050" dirty="0" err="1"/>
              <a:t>num_calls</a:t>
            </a:r>
            <a:r>
              <a:rPr lang="en-US" sz="1050" dirty="0"/>
              <a:t>, </a:t>
            </a:r>
            <a:r>
              <a:rPr lang="en-US" sz="1050" dirty="0" err="1"/>
              <a:t>num_meetings</a:t>
            </a:r>
            <a:r>
              <a:rPr lang="en-US" sz="1050" dirty="0"/>
              <a:t>, </a:t>
            </a:r>
            <a:r>
              <a:rPr lang="en-US" sz="1050" dirty="0" err="1"/>
              <a:t>total_meeting_minutes</a:t>
            </a:r>
            <a:r>
              <a:rPr lang="en-US" sz="1050" dirty="0"/>
              <a:t>. Maximum Outlier values are present for all these metrics.</a:t>
            </a:r>
          </a:p>
          <a:p>
            <a:r>
              <a:rPr lang="en-US" sz="1050" dirty="0"/>
              <a:t>Mean value is lower than median for num_30day_active_users, </a:t>
            </a:r>
            <a:r>
              <a:rPr lang="en-US" sz="1050" dirty="0" err="1"/>
              <a:t>average_meeting_minutes</a:t>
            </a:r>
            <a:r>
              <a:rPr lang="en-US" sz="1050" dirty="0"/>
              <a:t>. Minimum outlier values are present for these metrics.</a:t>
            </a:r>
          </a:p>
          <a:p>
            <a:r>
              <a:rPr lang="en-US" sz="1050" dirty="0"/>
              <a:t>Variance and Standard Deviation are not the right measures of spread as our data is having outlier values</a:t>
            </a:r>
          </a:p>
          <a:p>
            <a:r>
              <a:rPr lang="en-US" sz="1050" dirty="0"/>
              <a:t>Median absolute deviation is the right measure of spread for all the above metrics.</a:t>
            </a:r>
          </a:p>
        </p:txBody>
      </p:sp>
      <p:pic>
        <p:nvPicPr>
          <p:cNvPr id="7" name="Picture 2">
            <a:extLst>
              <a:ext uri="{FF2B5EF4-FFF2-40B4-BE49-F238E27FC236}">
                <a16:creationId xmlns:a16="http://schemas.microsoft.com/office/drawing/2014/main" id="{E10DC166-B8C4-45DB-9112-AFB441B10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3058245"/>
            <a:ext cx="2901395" cy="16518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4C784BC3-6AE0-4935-A5BC-32146C495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885" y="3058245"/>
            <a:ext cx="3705225" cy="157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1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6E00-5492-40CD-9299-2892BF0CDC46}"/>
              </a:ext>
            </a:extLst>
          </p:cNvPr>
          <p:cNvSpPr>
            <a:spLocks noGrp="1"/>
          </p:cNvSpPr>
          <p:nvPr>
            <p:ph type="title"/>
          </p:nvPr>
        </p:nvSpPr>
        <p:spPr/>
        <p:txBody>
          <a:bodyPr>
            <a:normAutofit fontScale="90000"/>
          </a:bodyPr>
          <a:lstStyle/>
          <a:p>
            <a:r>
              <a:rPr lang="en-US" dirty="0"/>
              <a:t>Statistical evaluation of data</a:t>
            </a:r>
          </a:p>
        </p:txBody>
      </p:sp>
      <p:sp>
        <p:nvSpPr>
          <p:cNvPr id="3" name="Content Placeholder 2">
            <a:extLst>
              <a:ext uri="{FF2B5EF4-FFF2-40B4-BE49-F238E27FC236}">
                <a16:creationId xmlns:a16="http://schemas.microsoft.com/office/drawing/2014/main" id="{7EB066E5-902F-4CA6-B3B3-6156BEEEAA25}"/>
              </a:ext>
            </a:extLst>
          </p:cNvPr>
          <p:cNvSpPr>
            <a:spLocks noGrp="1"/>
          </p:cNvSpPr>
          <p:nvPr>
            <p:ph idx="1"/>
          </p:nvPr>
        </p:nvSpPr>
        <p:spPr/>
        <p:txBody>
          <a:bodyPr>
            <a:normAutofit/>
          </a:bodyPr>
          <a:lstStyle/>
          <a:p>
            <a:r>
              <a:rPr lang="en-US" sz="1600" dirty="0"/>
              <a:t>Maximum number of </a:t>
            </a:r>
            <a:r>
              <a:rPr lang="en-US" sz="1600" dirty="0" err="1"/>
              <a:t>total_call_minutes</a:t>
            </a:r>
            <a:r>
              <a:rPr lang="en-US" sz="1600" dirty="0"/>
              <a:t> is 7623 minutes recorded on 2019-07-01.</a:t>
            </a:r>
          </a:p>
          <a:p>
            <a:r>
              <a:rPr lang="en-US" sz="1600" dirty="0"/>
              <a:t>Maximum number of calls are 159 calls recorded on 2019-03-21.</a:t>
            </a:r>
          </a:p>
          <a:p>
            <a:r>
              <a:rPr lang="en-US" sz="1600" dirty="0"/>
              <a:t>Maximum number of meetings are 39 meetings recorded on 2019-03-21.</a:t>
            </a:r>
          </a:p>
          <a:p>
            <a:r>
              <a:rPr lang="en-US" sz="1600" dirty="0"/>
              <a:t>Observed that there are more number of calls and meetings are scheduled during fall advising period which was started on March 18</a:t>
            </a:r>
            <a:r>
              <a:rPr lang="en-US" sz="1600" baseline="30000" dirty="0"/>
              <a:t>th</a:t>
            </a:r>
            <a:r>
              <a:rPr lang="en-US" sz="1600" dirty="0"/>
              <a:t> 2019. </a:t>
            </a:r>
          </a:p>
          <a:p>
            <a:r>
              <a:rPr lang="en-US" sz="1600" dirty="0"/>
              <a:t>Maximum number of </a:t>
            </a:r>
            <a:r>
              <a:rPr lang="en-US" sz="1600" dirty="0" err="1"/>
              <a:t>total_meeting_minutes</a:t>
            </a:r>
            <a:r>
              <a:rPr lang="en-US" sz="1600" dirty="0"/>
              <a:t> is 1358 minutes recorded on 2018-12-11.</a:t>
            </a:r>
          </a:p>
          <a:p>
            <a:r>
              <a:rPr lang="en-US" sz="1600" dirty="0"/>
              <a:t>Maximum number of 30 day active users are 646 recorded in the month of April (2019-04-16).</a:t>
            </a:r>
          </a:p>
          <a:p>
            <a:r>
              <a:rPr lang="en-US" sz="1600" dirty="0"/>
              <a:t>Maximum number of Average meeting minutes is 174 minutes recorded on 2018-12-09.</a:t>
            </a:r>
          </a:p>
        </p:txBody>
      </p:sp>
    </p:spTree>
    <p:extLst>
      <p:ext uri="{BB962C8B-B14F-4D97-AF65-F5344CB8AC3E}">
        <p14:creationId xmlns:p14="http://schemas.microsoft.com/office/powerpoint/2010/main" val="112110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B092-57E3-4B7B-96C4-55A176E253E7}"/>
              </a:ext>
            </a:extLst>
          </p:cNvPr>
          <p:cNvSpPr>
            <a:spLocks noGrp="1"/>
          </p:cNvSpPr>
          <p:nvPr>
            <p:ph type="title"/>
          </p:nvPr>
        </p:nvSpPr>
        <p:spPr/>
        <p:txBody>
          <a:bodyPr>
            <a:normAutofit fontScale="90000"/>
          </a:bodyPr>
          <a:lstStyle/>
          <a:p>
            <a:r>
              <a:rPr lang="en-US" dirty="0"/>
              <a:t>Point Estimates</a:t>
            </a:r>
          </a:p>
        </p:txBody>
      </p:sp>
      <p:sp>
        <p:nvSpPr>
          <p:cNvPr id="3" name="Content Placeholder 2">
            <a:extLst>
              <a:ext uri="{FF2B5EF4-FFF2-40B4-BE49-F238E27FC236}">
                <a16:creationId xmlns:a16="http://schemas.microsoft.com/office/drawing/2014/main" id="{D8349D4B-7F9E-4D20-A735-50939E7E17C4}"/>
              </a:ext>
            </a:extLst>
          </p:cNvPr>
          <p:cNvSpPr>
            <a:spLocks noGrp="1"/>
          </p:cNvSpPr>
          <p:nvPr>
            <p:ph idx="1"/>
          </p:nvPr>
        </p:nvSpPr>
        <p:spPr>
          <a:xfrm>
            <a:off x="448966" y="1197405"/>
            <a:ext cx="8246070" cy="3664920"/>
          </a:xfrm>
        </p:spPr>
        <p:txBody>
          <a:bodyPr>
            <a:normAutofit/>
          </a:bodyPr>
          <a:lstStyle/>
          <a:p>
            <a:r>
              <a:rPr lang="en-US" sz="1050" dirty="0"/>
              <a:t>Used Point estimates to estimate the mean of total call minutes for all days</a:t>
            </a:r>
          </a:p>
          <a:p>
            <a:r>
              <a:rPr lang="en-US" sz="1050" dirty="0"/>
              <a:t>Point estimate based on a sample of 400 observations overestimated the true call minutes mean by 22.560137 minutes and the distribution is not normal for sample data as well.</a:t>
            </a:r>
          </a:p>
          <a:p>
            <a:r>
              <a:rPr lang="en-US" sz="1050" dirty="0"/>
              <a:t>Created a sampling distribution by taking 300 samples from our call minutes data and then making 300 point estimates of the mean.</a:t>
            </a:r>
          </a:p>
          <a:p>
            <a:r>
              <a:rPr lang="en-US" sz="1050" dirty="0"/>
              <a:t>The sampling distribution appeared to be normal after applying Central Limit Theorem and the mean of the sampling distribution approached the true mean, there is only a difference of 3 minutes</a:t>
            </a:r>
          </a:p>
          <a:p>
            <a:pPr marL="0" indent="0">
              <a:buNone/>
            </a:pPr>
            <a:endParaRPr lang="en-US" dirty="0"/>
          </a:p>
        </p:txBody>
      </p:sp>
      <p:pic>
        <p:nvPicPr>
          <p:cNvPr id="4098" name="Picture 2">
            <a:extLst>
              <a:ext uri="{FF2B5EF4-FFF2-40B4-BE49-F238E27FC236}">
                <a16:creationId xmlns:a16="http://schemas.microsoft.com/office/drawing/2014/main" id="{48A0A74B-3506-4659-8CC7-A2C2FB630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75" y="2504994"/>
            <a:ext cx="2137870" cy="20519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A43FACE-C435-4A4B-BF65-183422E838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246" y="2504994"/>
            <a:ext cx="2595984" cy="20519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86F0404-C2BB-41F7-BA18-6073D61F3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8229" y="2504993"/>
            <a:ext cx="2595985" cy="20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C5B-C663-4BEB-B531-68F0007170E4}"/>
              </a:ext>
            </a:extLst>
          </p:cNvPr>
          <p:cNvSpPr>
            <a:spLocks noGrp="1"/>
          </p:cNvSpPr>
          <p:nvPr>
            <p:ph type="title"/>
          </p:nvPr>
        </p:nvSpPr>
        <p:spPr/>
        <p:txBody>
          <a:bodyPr>
            <a:normAutofit fontScale="90000"/>
          </a:bodyPr>
          <a:lstStyle/>
          <a:p>
            <a:r>
              <a:rPr lang="en-US" dirty="0"/>
              <a:t>Confidence intervals</a:t>
            </a:r>
          </a:p>
        </p:txBody>
      </p:sp>
      <p:pic>
        <p:nvPicPr>
          <p:cNvPr id="1026" name="Picture 2">
            <a:extLst>
              <a:ext uri="{FF2B5EF4-FFF2-40B4-BE49-F238E27FC236}">
                <a16:creationId xmlns:a16="http://schemas.microsoft.com/office/drawing/2014/main" id="{84DE357A-38EE-4E5B-87E4-55AA888AF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2113635"/>
            <a:ext cx="6719020" cy="2596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72E9D7-3906-4473-9F18-8EBC61200D8E}"/>
              </a:ext>
            </a:extLst>
          </p:cNvPr>
          <p:cNvSpPr txBox="1"/>
          <p:nvPr/>
        </p:nvSpPr>
        <p:spPr>
          <a:xfrm>
            <a:off x="616873" y="1273429"/>
            <a:ext cx="79254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50000"/>
                  </a:schemeClr>
                </a:solidFill>
              </a:rPr>
              <a:t>The confidence interval we calculated is very close the true call minutes mean of 1148.051565.  24 out of 25 Samples overlapped the red line marking the true mean in a 95% confidence interval.</a:t>
            </a:r>
          </a:p>
        </p:txBody>
      </p:sp>
    </p:spTree>
    <p:extLst>
      <p:ext uri="{BB962C8B-B14F-4D97-AF65-F5344CB8AC3E}">
        <p14:creationId xmlns:p14="http://schemas.microsoft.com/office/powerpoint/2010/main" val="186125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448965" y="281175"/>
            <a:ext cx="8246070" cy="610820"/>
          </a:xfrm>
        </p:spPr>
        <p:txBody>
          <a:bodyPr>
            <a:normAutofit fontScale="90000"/>
          </a:bodyPr>
          <a:lstStyle/>
          <a:p>
            <a:r>
              <a:rPr lang="en-US"/>
              <a:t>Distribution modeling </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a:xfrm>
            <a:off x="448966" y="1197405"/>
            <a:ext cx="8246070" cy="3512210"/>
          </a:xfrm>
        </p:spPr>
        <p:txBody>
          <a:bodyPr>
            <a:normAutofit/>
          </a:bodyPr>
          <a:lstStyle/>
          <a:p>
            <a:r>
              <a:rPr lang="en-US" sz="1400" dirty="0"/>
              <a:t>Observed that google meet application usage is very less in UNCG from Jan 2018 to June 2018. Metric values are 0 for most of the days. </a:t>
            </a:r>
            <a:r>
              <a:rPr lang="en-US" sz="1400" dirty="0" err="1"/>
              <a:t>Eg</a:t>
            </a:r>
            <a:r>
              <a:rPr lang="en-US" sz="1400" dirty="0"/>
              <a:t>: Number of meetings held using google meet is 0 for 159 days out of 543 days.</a:t>
            </a:r>
          </a:p>
        </p:txBody>
      </p:sp>
      <p:pic>
        <p:nvPicPr>
          <p:cNvPr id="6150" name="Picture 6">
            <a:extLst>
              <a:ext uri="{FF2B5EF4-FFF2-40B4-BE49-F238E27FC236}">
                <a16:creationId xmlns:a16="http://schemas.microsoft.com/office/drawing/2014/main" id="{CD5FC930-B478-4270-9015-B47CFA46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1960930"/>
            <a:ext cx="6871725" cy="318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8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600"/>
              <a:buFont typeface="Calibri"/>
              <a:buNone/>
            </a:pPr>
            <a:r>
              <a:rPr lang="en-US"/>
              <a:t>PROJECT OVERVIEW</a:t>
            </a:r>
            <a:endParaRPr/>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
        <p:nvSpPr>
          <p:cNvPr id="104" name="Google Shape;104;p15"/>
          <p:cNvSpPr/>
          <p:nvPr/>
        </p:nvSpPr>
        <p:spPr>
          <a:xfrm>
            <a:off x="296260" y="1502815"/>
            <a:ext cx="3817625" cy="353943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Arial"/>
                <a:ea typeface="Arial"/>
                <a:cs typeface="Arial"/>
                <a:sym typeface="Arial"/>
              </a:rPr>
              <a:t>G Suite is a set of cloud computing, productivity and collaboration tools, software and products developed by Google.</a:t>
            </a:r>
            <a:endParaRPr dirty="0"/>
          </a:p>
          <a:p>
            <a:pPr marL="0" marR="0" lvl="0" indent="0" algn="just" rtl="0">
              <a:spcBef>
                <a:spcPts val="0"/>
              </a:spcBef>
              <a:spcAft>
                <a:spcPts val="0"/>
              </a:spcAft>
              <a:buNone/>
            </a:pPr>
            <a:endParaRPr sz="1600" dirty="0">
              <a:solidFill>
                <a:srgbClr val="17365D"/>
              </a:solidFill>
              <a:latin typeface="Arial"/>
              <a:ea typeface="Arial"/>
              <a:cs typeface="Arial"/>
              <a:sym typeface="Arial"/>
            </a:endParaRPr>
          </a:p>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Calibri"/>
                <a:ea typeface="Calibri"/>
                <a:cs typeface="Calibri"/>
                <a:sym typeface="Calibri"/>
              </a:rPr>
              <a:t>G-suite services include Google Accounts, Google Calendar, Google Hangouts, Gmail, Google+, google drive/docs, Chrome OS devices, Google sites, Mobile devices google applications etc.</a:t>
            </a:r>
            <a:endParaRPr dirty="0"/>
          </a:p>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Calibri"/>
                <a:ea typeface="Calibri"/>
                <a:cs typeface="Calibri"/>
                <a:sym typeface="Calibri"/>
              </a:rPr>
              <a:t>We are mainly focusing on the metrics Drive, Meet, Gmail, Accounts and </a:t>
            </a:r>
            <a:r>
              <a:rPr lang="en-US" sz="1600" dirty="0" err="1">
                <a:solidFill>
                  <a:srgbClr val="17365D"/>
                </a:solidFill>
                <a:latin typeface="Calibri"/>
                <a:ea typeface="Calibri"/>
                <a:cs typeface="Calibri"/>
                <a:sym typeface="Calibri"/>
              </a:rPr>
              <a:t>Calender</a:t>
            </a:r>
            <a:r>
              <a:rPr lang="en-US" sz="1600" dirty="0">
                <a:solidFill>
                  <a:srgbClr val="17365D"/>
                </a:solidFill>
                <a:latin typeface="Calibri"/>
                <a:ea typeface="Calibri"/>
                <a:cs typeface="Calibri"/>
                <a:sym typeface="Calibri"/>
              </a:rPr>
              <a:t>.</a:t>
            </a:r>
            <a:endParaRPr dirty="0"/>
          </a:p>
        </p:txBody>
      </p:sp>
      <p:pic>
        <p:nvPicPr>
          <p:cNvPr id="105" name="Google Shape;105;p15" descr="A close up of a sign&#10;&#10;Description automatically generated"/>
          <p:cNvPicPr preferRelativeResize="0"/>
          <p:nvPr/>
        </p:nvPicPr>
        <p:blipFill rotWithShape="1">
          <a:blip r:embed="rId3">
            <a:alphaModFix/>
          </a:blip>
          <a:srcRect/>
          <a:stretch/>
        </p:blipFill>
        <p:spPr>
          <a:xfrm>
            <a:off x="4466702" y="1197405"/>
            <a:ext cx="4428445" cy="37933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30B-0016-4E8D-B1F4-45BBB4C5C070}"/>
              </a:ext>
            </a:extLst>
          </p:cNvPr>
          <p:cNvSpPr>
            <a:spLocks noGrp="1"/>
          </p:cNvSpPr>
          <p:nvPr>
            <p:ph type="title"/>
          </p:nvPr>
        </p:nvSpPr>
        <p:spPr/>
        <p:txBody>
          <a:bodyPr>
            <a:normAutofit fontScale="90000"/>
          </a:bodyPr>
          <a:lstStyle/>
          <a:p>
            <a:r>
              <a:rPr lang="en-US" dirty="0"/>
              <a:t>Distribution Modeling</a:t>
            </a:r>
          </a:p>
        </p:txBody>
      </p:sp>
      <p:sp>
        <p:nvSpPr>
          <p:cNvPr id="3" name="Content Placeholder 2">
            <a:extLst>
              <a:ext uri="{FF2B5EF4-FFF2-40B4-BE49-F238E27FC236}">
                <a16:creationId xmlns:a16="http://schemas.microsoft.com/office/drawing/2014/main" id="{4F15EF79-9A10-43B3-B243-304163030E88}"/>
              </a:ext>
            </a:extLst>
          </p:cNvPr>
          <p:cNvSpPr>
            <a:spLocks noGrp="1"/>
          </p:cNvSpPr>
          <p:nvPr>
            <p:ph idx="1"/>
          </p:nvPr>
        </p:nvSpPr>
        <p:spPr/>
        <p:txBody>
          <a:bodyPr/>
          <a:lstStyle/>
          <a:p>
            <a:r>
              <a:rPr lang="en-US" sz="1400" dirty="0"/>
              <a:t>Plotted Total Call Minutes data using Histograms to observe what sort of distribution will fit my data. It followed exponential distribution.</a:t>
            </a:r>
          </a:p>
          <a:p>
            <a:r>
              <a:rPr lang="en-US" sz="1400" dirty="0"/>
              <a:t>Kernel Density Estimator is used to find probability density function (PDF) for Total Call Minutes and Total meeting Minutes data.</a:t>
            </a:r>
          </a:p>
          <a:p>
            <a:endParaRPr lang="en-US" dirty="0"/>
          </a:p>
        </p:txBody>
      </p:sp>
      <p:pic>
        <p:nvPicPr>
          <p:cNvPr id="7170" name="Picture 2">
            <a:extLst>
              <a:ext uri="{FF2B5EF4-FFF2-40B4-BE49-F238E27FC236}">
                <a16:creationId xmlns:a16="http://schemas.microsoft.com/office/drawing/2014/main" id="{79B627A1-D654-4C0A-B51D-48BBD9B5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2259449"/>
            <a:ext cx="3357258" cy="2522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FC8E0C-42EB-4E12-931B-3DF085AC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95" y="2259449"/>
            <a:ext cx="3591230" cy="254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3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p:txBody>
          <a:bodyPr>
            <a:normAutofit fontScale="90000"/>
          </a:bodyPr>
          <a:lstStyle/>
          <a:p>
            <a:r>
              <a:rPr lang="en-US" dirty="0">
                <a:effectLst/>
              </a:rPr>
              <a:t>Hypothesis testing</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normAutofit/>
          </a:bodyPr>
          <a:lstStyle/>
          <a:p>
            <a:r>
              <a:rPr lang="en-US" sz="1100" dirty="0"/>
              <a:t>Tested whether the mean of number of meetings for Google Meet in the month of March 2019 differs from the mean of Number of meetings for Google meet in Year 2019 using One-Sample t-test. </a:t>
            </a:r>
          </a:p>
          <a:p>
            <a:r>
              <a:rPr lang="en-US" sz="1100" dirty="0"/>
              <a:t>Tested whether the mean of total call minutes for Google Meet in the year 2019 differs from year 2018 using Two Sample t-test</a:t>
            </a:r>
          </a:p>
          <a:p>
            <a:r>
              <a:rPr lang="en-US" sz="1100" dirty="0"/>
              <a:t>Null Hypothesis is that both the means are similar and Alternate hypothesis is that they are different.</a:t>
            </a: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D6E81296-A019-468B-B657-D12D424D2673}"/>
              </a:ext>
            </a:extLst>
          </p:cNvPr>
          <p:cNvPicPr>
            <a:picLocks noChangeAspect="1"/>
          </p:cNvPicPr>
          <p:nvPr/>
        </p:nvPicPr>
        <p:blipFill>
          <a:blip r:embed="rId2"/>
          <a:stretch>
            <a:fillRect/>
          </a:stretch>
        </p:blipFill>
        <p:spPr>
          <a:xfrm>
            <a:off x="601670" y="3640685"/>
            <a:ext cx="7329841" cy="1221641"/>
          </a:xfrm>
          <a:prstGeom prst="rect">
            <a:avLst/>
          </a:prstGeom>
        </p:spPr>
      </p:pic>
      <p:pic>
        <p:nvPicPr>
          <p:cNvPr id="7" name="Picture 6">
            <a:extLst>
              <a:ext uri="{FF2B5EF4-FFF2-40B4-BE49-F238E27FC236}">
                <a16:creationId xmlns:a16="http://schemas.microsoft.com/office/drawing/2014/main" id="{43CC3060-F85F-41B6-BC09-9B703D6B6D7D}"/>
              </a:ext>
            </a:extLst>
          </p:cNvPr>
          <p:cNvPicPr>
            <a:picLocks noChangeAspect="1"/>
          </p:cNvPicPr>
          <p:nvPr/>
        </p:nvPicPr>
        <p:blipFill>
          <a:blip r:embed="rId3"/>
          <a:stretch>
            <a:fillRect/>
          </a:stretch>
        </p:blipFill>
        <p:spPr>
          <a:xfrm>
            <a:off x="601670" y="2301507"/>
            <a:ext cx="7329841" cy="1221641"/>
          </a:xfrm>
          <a:prstGeom prst="rect">
            <a:avLst/>
          </a:prstGeom>
        </p:spPr>
      </p:pic>
    </p:spTree>
    <p:extLst>
      <p:ext uri="{BB962C8B-B14F-4D97-AF65-F5344CB8AC3E}">
        <p14:creationId xmlns:p14="http://schemas.microsoft.com/office/powerpoint/2010/main" val="40596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Correlation and Co-variance within the data.</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r>
              <a:rPr lang="en-US" sz="1400" dirty="0"/>
              <a:t>Our mentor is interested in the comparison of the types of devices (</a:t>
            </a:r>
            <a:r>
              <a:rPr lang="en-US" sz="1400" dirty="0" err="1"/>
              <a:t>ios</a:t>
            </a:r>
            <a:r>
              <a:rPr lang="en-US" sz="1400" dirty="0"/>
              <a:t>/android </a:t>
            </a:r>
            <a:r>
              <a:rPr lang="en-US" sz="1400" dirty="0" err="1"/>
              <a:t>etc</a:t>
            </a:r>
            <a:r>
              <a:rPr lang="en-US" sz="1400" dirty="0"/>
              <a:t>). I tried finding Correlation between </a:t>
            </a:r>
            <a:r>
              <a:rPr lang="en-US" sz="1400" dirty="0" err="1"/>
              <a:t>total_call_minutes_ios</a:t>
            </a:r>
            <a:r>
              <a:rPr lang="en-US" sz="1400" dirty="0"/>
              <a:t>, </a:t>
            </a:r>
            <a:r>
              <a:rPr lang="en-US" sz="1400" dirty="0" err="1"/>
              <a:t>total_call_minutes_android</a:t>
            </a:r>
            <a:r>
              <a:rPr lang="en-US" sz="1400" dirty="0"/>
              <a:t>, </a:t>
            </a:r>
            <a:r>
              <a:rPr lang="en-US" sz="1400" dirty="0" err="1"/>
              <a:t>total_call_minutes</a:t>
            </a:r>
            <a:endParaRPr lang="en-US" sz="1400" dirty="0"/>
          </a:p>
          <a:p>
            <a:r>
              <a:rPr lang="en-US" sz="1400" dirty="0"/>
              <a:t>Correlation of Android and iOS: 0.08, Correlation of Android and Total: 0.23, Correlation of iOS and Total: 0.51</a:t>
            </a:r>
          </a:p>
          <a:p>
            <a:r>
              <a:rPr lang="en-US" sz="1400" dirty="0"/>
              <a:t>The closer to 0 the correlation coefficient is, the weaker the relationship between the variables. Here, there is weaker relationship between Android and iOS usage of google meet.</a:t>
            </a:r>
          </a:p>
        </p:txBody>
      </p:sp>
      <p:pic>
        <p:nvPicPr>
          <p:cNvPr id="8196" name="Picture 4">
            <a:extLst>
              <a:ext uri="{FF2B5EF4-FFF2-40B4-BE49-F238E27FC236}">
                <a16:creationId xmlns:a16="http://schemas.microsoft.com/office/drawing/2014/main" id="{A9960DEE-9191-417B-B648-07B7CB42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2835408"/>
            <a:ext cx="6480535" cy="230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22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Correlation and Co-variance within the data.</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r>
              <a:rPr lang="en-US" sz="1400" dirty="0"/>
              <a:t>There is better relationship between Total usage and iOS usage of google meet when compared to the relationship between Total Usage and Android Usage.</a:t>
            </a:r>
          </a:p>
          <a:p>
            <a:pPr marL="0" indent="0">
              <a:buNone/>
            </a:pPr>
            <a:endParaRPr lang="en-US" sz="1400" dirty="0"/>
          </a:p>
          <a:p>
            <a:endParaRPr lang="en-US" sz="1400" dirty="0"/>
          </a:p>
        </p:txBody>
      </p:sp>
      <p:pic>
        <p:nvPicPr>
          <p:cNvPr id="9218" name="Picture 2">
            <a:extLst>
              <a:ext uri="{FF2B5EF4-FFF2-40B4-BE49-F238E27FC236}">
                <a16:creationId xmlns:a16="http://schemas.microsoft.com/office/drawing/2014/main" id="{4EBF3945-586E-42E4-9ED5-D6D893B32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80" y="1808225"/>
            <a:ext cx="3512215" cy="30541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D90363C-DEDB-42DE-BDEF-029A97438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89" y="1808225"/>
            <a:ext cx="4123036" cy="307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0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TASK BY MEMBER</a:t>
            </a:r>
            <a:endParaRPr/>
          </a:p>
        </p:txBody>
      </p:sp>
      <p:sp>
        <p:nvSpPr>
          <p:cNvPr id="157" name="Google Shape;157;p23"/>
          <p:cNvSpPr txBox="1">
            <a:spLocks noGrp="1"/>
          </p:cNvSpPr>
          <p:nvPr>
            <p:ph type="body" idx="1"/>
          </p:nvPr>
        </p:nvSpPr>
        <p:spPr>
          <a:xfrm>
            <a:off x="0" y="1074850"/>
            <a:ext cx="8810400" cy="350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GMAIL Analysis (Henry Reichard):</a:t>
            </a:r>
            <a:endParaRPr/>
          </a:p>
          <a:p>
            <a:pPr marL="742950" lvl="1" indent="-285750" algn="l" rtl="0">
              <a:spcBef>
                <a:spcPts val="0"/>
              </a:spcBef>
              <a:spcAft>
                <a:spcPts val="0"/>
              </a:spcAft>
              <a:buSzPts val="2800"/>
              <a:buChar char="–"/>
            </a:pPr>
            <a:r>
              <a:rPr lang="en-US"/>
              <a:t>Performed data cleaning</a:t>
            </a:r>
            <a:endParaRPr/>
          </a:p>
          <a:p>
            <a:pPr marL="742950" lvl="1" indent="-285750" algn="l" rtl="0">
              <a:spcBef>
                <a:spcPts val="0"/>
              </a:spcBef>
              <a:spcAft>
                <a:spcPts val="0"/>
              </a:spcAft>
              <a:buSzPts val="2800"/>
              <a:buChar char="–"/>
            </a:pPr>
            <a:r>
              <a:rPr lang="en-US"/>
              <a:t>Basic Statistics and point estimates</a:t>
            </a:r>
            <a:endParaRPr/>
          </a:p>
          <a:p>
            <a:pPr marL="742950" lvl="1" indent="-285750" algn="l" rtl="0">
              <a:spcBef>
                <a:spcPts val="0"/>
              </a:spcBef>
              <a:spcAft>
                <a:spcPts val="0"/>
              </a:spcAft>
              <a:buSzPts val="2800"/>
              <a:buChar char="–"/>
            </a:pPr>
            <a:r>
              <a:rPr lang="en-US"/>
              <a:t>Distributions and building an estimator</a:t>
            </a:r>
            <a:endParaRPr/>
          </a:p>
          <a:p>
            <a:pPr marL="742950" lvl="1" indent="-285750" algn="l" rtl="0">
              <a:spcBef>
                <a:spcPts val="0"/>
              </a:spcBef>
              <a:spcAft>
                <a:spcPts val="0"/>
              </a:spcAft>
              <a:buSzPts val="2800"/>
              <a:buChar char="–"/>
            </a:pPr>
            <a:r>
              <a:rPr lang="en-US"/>
              <a:t>Finding a correlation with the attributes</a:t>
            </a:r>
            <a:endParaRPr/>
          </a:p>
          <a:p>
            <a:pPr marL="742950" lvl="1" indent="-285750" algn="l" rtl="0">
              <a:spcBef>
                <a:spcPts val="0"/>
              </a:spcBef>
              <a:spcAft>
                <a:spcPts val="0"/>
              </a:spcAft>
              <a:buSzPts val="2800"/>
              <a:buChar char="–"/>
            </a:pPr>
            <a:r>
              <a:rPr lang="en-US"/>
              <a:t>Hypothesis Testing </a:t>
            </a:r>
            <a:endParaRPr/>
          </a:p>
          <a:p>
            <a:pPr marL="742950" lvl="1" indent="-285750" algn="l" rtl="0">
              <a:spcBef>
                <a:spcPts val="0"/>
              </a:spcBef>
              <a:spcAft>
                <a:spcPts val="0"/>
              </a:spcAft>
              <a:buSzPts val="2800"/>
              <a:buChar char="–"/>
            </a:pPr>
            <a:r>
              <a:rPr lang="en-US"/>
              <a:t>Outside research: kstests, there is no .fit functions for discrete distributions in scipy.stats ---&gt; Lazy</a:t>
            </a: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63" name="Google Shape;163;p24"/>
          <p:cNvSpPr txBox="1">
            <a:spLocks noGrp="1"/>
          </p:cNvSpPr>
          <p:nvPr>
            <p:ph type="body" idx="1"/>
          </p:nvPr>
        </p:nvSpPr>
        <p:spPr>
          <a:xfrm>
            <a:off x="296238" y="1273600"/>
            <a:ext cx="85743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DATA DESCRIPTION</a:t>
            </a:r>
            <a:endParaRPr/>
          </a:p>
          <a:p>
            <a:pPr marL="742950" lvl="1" indent="-196850" algn="l" rtl="0">
              <a:spcBef>
                <a:spcPts val="0"/>
              </a:spcBef>
              <a:spcAft>
                <a:spcPts val="0"/>
              </a:spcAft>
              <a:buSzPts val="1400"/>
              <a:buChar char="–"/>
            </a:pPr>
            <a:r>
              <a:rPr lang="en-US" sz="1400"/>
              <a:t>The data was collected from 03-23-2015 to 08-19-2019. I have separated the gmail related data from the original dataset, and created a new data frame and csv file. I moved all unique attributes from the rows to be there own columns.</a:t>
            </a:r>
            <a:endParaRPr sz="1400"/>
          </a:p>
          <a:p>
            <a:pPr marL="742950" lvl="1" indent="-196850" algn="l" rtl="0">
              <a:spcBef>
                <a:spcPts val="0"/>
              </a:spcBef>
              <a:spcAft>
                <a:spcPts val="0"/>
              </a:spcAft>
              <a:buSzPts val="1400"/>
              <a:buChar char="–"/>
            </a:pPr>
            <a:r>
              <a:rPr lang="en-US" sz="1400"/>
              <a:t>The data frame has 28 columns and 1545 rows. Each row represents a new day from 3-23-2015 through 08-19-2019. I set the row column as index and passed it through pd.datetime. Now it is easy to plot and index the data.</a:t>
            </a:r>
            <a:endParaRPr sz="1400"/>
          </a:p>
          <a:p>
            <a:pPr marL="742950" lvl="1" indent="-196850" algn="l" rtl="0">
              <a:spcBef>
                <a:spcPts val="0"/>
              </a:spcBef>
              <a:spcAft>
                <a:spcPts val="0"/>
              </a:spcAft>
              <a:buSzPts val="1400"/>
              <a:buChar char="–"/>
            </a:pPr>
            <a:r>
              <a:rPr lang="en-US" sz="1400"/>
              <a:t>The mentor has told me which attributes he wants me to prioritize on and those attributes are emails received, emails sent, inbound rejected emails, inbound spam emails, and inbound non spam emails.</a:t>
            </a:r>
            <a:endParaRPr sz="1400"/>
          </a:p>
          <a:p>
            <a:pPr marL="342900" lvl="0" indent="-342900" algn="l" rtl="0">
              <a:spcBef>
                <a:spcPts val="560"/>
              </a:spcBef>
              <a:spcAft>
                <a:spcPts val="0"/>
              </a:spcAft>
              <a:buClr>
                <a:srgbClr val="002060"/>
              </a:buClr>
              <a:buSzPts val="2800"/>
              <a:buChar char="•"/>
            </a:pPr>
            <a:r>
              <a:rPr lang="en-US"/>
              <a:t>DATA CLEANING</a:t>
            </a:r>
            <a:endParaRPr/>
          </a:p>
          <a:p>
            <a:pPr marL="742950" lvl="1" indent="-196850" algn="l" rtl="0">
              <a:spcBef>
                <a:spcPts val="560"/>
              </a:spcBef>
              <a:spcAft>
                <a:spcPts val="0"/>
              </a:spcAft>
              <a:buSzPts val="1400"/>
              <a:buChar char="–"/>
            </a:pPr>
            <a:r>
              <a:rPr lang="en-US" sz="1400"/>
              <a:t>I cleaned the data by dropping nan value rows and  0 value rows that occurs when G-Suites are down. Luckily the number of dropped rows were marginal, around 40 rows, so it did not affect the data that much. The data is relatively clean so I didn't have to do further data cleaning.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70" name="Google Shape;170;p25"/>
          <p:cNvSpPr/>
          <p:nvPr/>
        </p:nvSpPr>
        <p:spPr>
          <a:xfrm>
            <a:off x="-129260850" y="-316925"/>
            <a:ext cx="138404846"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71" name="Google Shape;171;p25"/>
          <p:cNvSpPr txBox="1">
            <a:spLocks noGrp="1"/>
          </p:cNvSpPr>
          <p:nvPr>
            <p:ph type="body" idx="1"/>
          </p:nvPr>
        </p:nvSpPr>
        <p:spPr>
          <a:xfrm>
            <a:off x="143555" y="1419673"/>
            <a:ext cx="8246070"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BASIC STATISTICS</a:t>
            </a:r>
            <a:endParaRPr/>
          </a:p>
          <a:p>
            <a:pPr marL="742950" lvl="1" indent="-196850" algn="l" rtl="0">
              <a:spcBef>
                <a:spcPts val="0"/>
              </a:spcBef>
              <a:spcAft>
                <a:spcPts val="0"/>
              </a:spcAft>
              <a:buSzPts val="1400"/>
              <a:buChar char="–"/>
            </a:pPr>
            <a:r>
              <a:rPr lang="en-US" sz="1400"/>
              <a:t>Mean: emails received =280777, emails sent = 27640, inbound rejected emails = 16359, inbound spam emails = 44881, inbound non spam emails = 162224, and the mean for inbound non-spam emails are 162224.</a:t>
            </a:r>
            <a:endParaRPr sz="1400"/>
          </a:p>
          <a:p>
            <a:pPr marL="742950" lvl="1" indent="-196850" algn="l" rtl="0">
              <a:spcBef>
                <a:spcPts val="0"/>
              </a:spcBef>
              <a:spcAft>
                <a:spcPts val="0"/>
              </a:spcAft>
              <a:buSzPts val="1400"/>
              <a:buChar char="–"/>
            </a:pPr>
            <a:r>
              <a:rPr lang="en-US" sz="1400"/>
              <a:t>Max: emails received = 648823, emails sent = 56768, inbound rejected emails = 144169, inbound spam emails = 127402, inbound non spam emails = 442820</a:t>
            </a:r>
            <a:endParaRPr sz="1400"/>
          </a:p>
          <a:p>
            <a:pPr marL="742950" lvl="1" indent="-196850" algn="l" rtl="0">
              <a:spcBef>
                <a:spcPts val="0"/>
              </a:spcBef>
              <a:spcAft>
                <a:spcPts val="0"/>
              </a:spcAft>
              <a:buSzPts val="1400"/>
              <a:buChar char="–"/>
            </a:pPr>
            <a:r>
              <a:rPr lang="en-US" sz="1400"/>
              <a:t>Min: emails received = 74919, emails sent = 1181, inbound rejected emails = 0, inbound spam emails = 9578, inbound non spam emails = 50814</a:t>
            </a:r>
            <a:endParaRPr sz="1400"/>
          </a:p>
          <a:p>
            <a:pPr marL="742950" lvl="1" indent="-196850" algn="l" rtl="0">
              <a:spcBef>
                <a:spcPts val="0"/>
              </a:spcBef>
              <a:spcAft>
                <a:spcPts val="0"/>
              </a:spcAft>
              <a:buSzPts val="1400"/>
              <a:buChar char="–"/>
            </a:pPr>
            <a:r>
              <a:rPr lang="en-US" sz="1400"/>
              <a:t>Variance: emails received = 1.323908e+10, emails sent = 2.538946e+08, inbound rejected emails = 3.410658e+08, inbound spam emails = 4.104442e+08, inbound non spam emails = 3.070721e+09</a:t>
            </a:r>
            <a:endParaRPr sz="1400"/>
          </a:p>
          <a:p>
            <a:pPr marL="742950" lvl="1" indent="-196850" algn="l" rtl="0">
              <a:spcBef>
                <a:spcPts val="0"/>
              </a:spcBef>
              <a:spcAft>
                <a:spcPts val="0"/>
              </a:spcAft>
              <a:buSzPts val="1400"/>
              <a:buChar char="–"/>
            </a:pPr>
            <a:r>
              <a:rPr lang="en-US" sz="1400"/>
              <a:t>Drew samples from emails received and used central limit theorem to show how distributions of many sample means are normal. I have calculated the confidence level,</a:t>
            </a:r>
            <a:r>
              <a:rPr lang="en-US" sz="1400">
                <a:solidFill>
                  <a:schemeClr val="dk1"/>
                </a:solidFill>
                <a:highlight>
                  <a:srgbClr val="FFFFFF"/>
                </a:highlight>
              </a:rPr>
              <a:t> (274849,286342), </a:t>
            </a:r>
            <a:r>
              <a:rPr lang="en-US" sz="1400"/>
              <a:t>for emails received and the sample means falls within the confidence level.</a:t>
            </a:r>
            <a:endParaRPr sz="1400"/>
          </a:p>
          <a:p>
            <a:pPr marL="0" lvl="0" indent="0" algn="l" rtl="0">
              <a:spcBef>
                <a:spcPts val="0"/>
              </a:spcBef>
              <a:spcAft>
                <a:spcPts val="0"/>
              </a:spcAft>
              <a:buNone/>
            </a:pPr>
            <a:endParaRPr sz="10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78" name="Google Shape;178;p26"/>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79" name="Google Shape;179;p26"/>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BASIC STATISTICS</a:t>
            </a:r>
            <a:endParaRPr/>
          </a:p>
          <a:p>
            <a:pPr marL="742950" lvl="0" indent="0" algn="l" rtl="0">
              <a:spcBef>
                <a:spcPts val="0"/>
              </a:spcBef>
              <a:spcAft>
                <a:spcPts val="0"/>
              </a:spcAft>
              <a:buNone/>
            </a:pPr>
            <a:endParaRPr sz="1800"/>
          </a:p>
          <a:p>
            <a:pPr marL="742950" lvl="1" indent="-171450" algn="l" rtl="0">
              <a:spcBef>
                <a:spcPts val="0"/>
              </a:spcBef>
              <a:spcAft>
                <a:spcPts val="0"/>
              </a:spcAft>
              <a:buSzPts val="1000"/>
              <a:buChar char="–"/>
            </a:pPr>
            <a:endParaRPr sz="10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pic>
        <p:nvPicPr>
          <p:cNvPr id="180" name="Google Shape;180;p26"/>
          <p:cNvPicPr preferRelativeResize="0"/>
          <p:nvPr/>
        </p:nvPicPr>
        <p:blipFill>
          <a:blip r:embed="rId3">
            <a:alphaModFix/>
          </a:blip>
          <a:stretch>
            <a:fillRect/>
          </a:stretch>
        </p:blipFill>
        <p:spPr>
          <a:xfrm>
            <a:off x="1143783" y="2147725"/>
            <a:ext cx="6195750" cy="249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87" name="Google Shape;187;p27"/>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8" name="Google Shape;188;p27"/>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DISTRIBUTIONS</a:t>
            </a:r>
            <a:endParaRPr/>
          </a:p>
          <a:p>
            <a:pPr marL="742950" lvl="1" indent="-196850" algn="l" rtl="0">
              <a:spcBef>
                <a:spcPts val="0"/>
              </a:spcBef>
              <a:spcAft>
                <a:spcPts val="0"/>
              </a:spcAft>
              <a:buSzPts val="1400"/>
              <a:buChar char="–"/>
            </a:pPr>
            <a:r>
              <a:rPr lang="en-US" sz="1400"/>
              <a:t>All the attributes are discrete and the distribution that will work with the data is the poisson distribution because it shows how many  times an event likely to occur over specific time. Since I am analyzing how users are using a service in G-Suites, more specifically gmail, over time it would make sense to use Poisson Distribution.</a:t>
            </a:r>
            <a:endParaRPr sz="1400"/>
          </a:p>
          <a:p>
            <a:pPr marL="742950" lvl="1" indent="-196850" algn="l" rtl="0">
              <a:spcBef>
                <a:spcPts val="0"/>
              </a:spcBef>
              <a:spcAft>
                <a:spcPts val="0"/>
              </a:spcAft>
              <a:buSzPts val="1400"/>
              <a:buChar char="–"/>
            </a:pPr>
            <a:r>
              <a:rPr lang="en-US" sz="1400"/>
              <a:t>The estimators I used is the kernel density estimator to check my distribution modelling  I ran a kstests to to find which estimator has the better fit. For majority of the attributes I built an estimator for, it has a good fit.</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95" name="Google Shape;195;p28"/>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6" name="Google Shape;196;p28"/>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DISTRIBUTIONS Continued</a:t>
            </a:r>
            <a:endParaRPr/>
          </a:p>
          <a:p>
            <a:pPr marL="342900" lvl="0" indent="0" algn="l" rtl="0">
              <a:spcBef>
                <a:spcPts val="0"/>
              </a:spcBef>
              <a:spcAft>
                <a:spcPts val="0"/>
              </a:spcAft>
              <a:buNone/>
            </a:pPr>
            <a:endParaRPr/>
          </a:p>
          <a:p>
            <a:pPr marL="74295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pic>
        <p:nvPicPr>
          <p:cNvPr id="197" name="Google Shape;197;p28"/>
          <p:cNvPicPr preferRelativeResize="0"/>
          <p:nvPr/>
        </p:nvPicPr>
        <p:blipFill>
          <a:blip r:embed="rId3">
            <a:alphaModFix/>
          </a:blip>
          <a:stretch>
            <a:fillRect/>
          </a:stretch>
        </p:blipFill>
        <p:spPr>
          <a:xfrm>
            <a:off x="1365500" y="1934850"/>
            <a:ext cx="6637075" cy="320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TASK BY MEMBER</a:t>
            </a:r>
            <a:endParaRPr/>
          </a:p>
        </p:txBody>
      </p:sp>
      <p:sp>
        <p:nvSpPr>
          <p:cNvPr id="111" name="Google Shape;111;p16"/>
          <p:cNvSpPr txBox="1">
            <a:spLocks noGrp="1"/>
          </p:cNvSpPr>
          <p:nvPr>
            <p:ph type="body" idx="1"/>
          </p:nvPr>
        </p:nvSpPr>
        <p:spPr>
          <a:xfrm>
            <a:off x="260036" y="1068233"/>
            <a:ext cx="7937607" cy="41569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GOOGLE  DRIVE:</a:t>
            </a:r>
          </a:p>
          <a:p>
            <a:pPr>
              <a:buFont typeface="Wingdings" panose="05000000000000000000" pitchFamily="2" charset="2"/>
              <a:buChar char="Ø"/>
            </a:pPr>
            <a:r>
              <a:rPr lang="en-US" sz="2400" dirty="0"/>
              <a:t>My main task for this project is to work on the drive data, find its anomalies, patterns, distributions and predictions.</a:t>
            </a:r>
          </a:p>
          <a:p>
            <a:pPr marL="50800" indent="0">
              <a:buNone/>
            </a:pPr>
            <a:endParaRPr lang="en-US" sz="2400" dirty="0"/>
          </a:p>
          <a:p>
            <a:pPr>
              <a:buFont typeface="Wingdings" panose="05000000000000000000" pitchFamily="2" charset="2"/>
              <a:buChar char="Ø"/>
            </a:pPr>
            <a:r>
              <a:rPr lang="en-US" sz="2400" dirty="0"/>
              <a:t>In the work of progress towards the goal, I have done the data cleaning and the statistical analysis, Distributions, Point estimates, Hypothesis testing  on the prime parameters of the drive data. </a:t>
            </a:r>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204" name="Google Shape;204;p29"/>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05" name="Google Shape;205;p29"/>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CORRELATION&lt; COVARIANCE</a:t>
            </a:r>
            <a:endParaRPr/>
          </a:p>
          <a:p>
            <a:pPr marL="742950" lvl="1" indent="-222250" algn="l" rtl="0">
              <a:spcBef>
                <a:spcPts val="560"/>
              </a:spcBef>
              <a:spcAft>
                <a:spcPts val="0"/>
              </a:spcAft>
              <a:buSzPts val="1800"/>
              <a:buChar char="–"/>
            </a:pPr>
            <a:r>
              <a:rPr lang="en-US" sz="1800"/>
              <a:t>Emails received and emails sent correlation: .95</a:t>
            </a:r>
            <a:endParaRPr sz="1800"/>
          </a:p>
          <a:p>
            <a:pPr marL="742950" lvl="1" indent="-222250" algn="l" rtl="0">
              <a:spcBef>
                <a:spcPts val="560"/>
              </a:spcBef>
              <a:spcAft>
                <a:spcPts val="0"/>
              </a:spcAft>
              <a:buSzPts val="1800"/>
              <a:buChar char="–"/>
            </a:pPr>
            <a:r>
              <a:rPr lang="en-US" sz="1800"/>
              <a:t>Emails receive and inbound non spam emails correlation: .88</a:t>
            </a:r>
            <a:endParaRPr sz="1800"/>
          </a:p>
          <a:p>
            <a:pPr marL="742950" lvl="1" indent="-222250" algn="l" rtl="0">
              <a:spcBef>
                <a:spcPts val="560"/>
              </a:spcBef>
              <a:spcAft>
                <a:spcPts val="0"/>
              </a:spcAft>
              <a:buSzPts val="1800"/>
              <a:buChar char="–"/>
            </a:pPr>
            <a:r>
              <a:rPr lang="en-US" sz="1800"/>
              <a:t>Emails sent and inbound non spam emails correlation: .83</a:t>
            </a:r>
            <a:endParaRPr sz="1800"/>
          </a:p>
          <a:p>
            <a:pPr marL="742950" lvl="1" indent="-222250" algn="l" rtl="0">
              <a:spcBef>
                <a:spcPts val="560"/>
              </a:spcBef>
              <a:spcAft>
                <a:spcPts val="0"/>
              </a:spcAft>
              <a:buSzPts val="1800"/>
              <a:buChar char="–"/>
            </a:pPr>
            <a:r>
              <a:rPr lang="en-US" sz="1800"/>
              <a:t>These correlations are very strong since it very close to 1, the correlations for the rest of the 5 attributes are less then .50 and thus are weak.</a:t>
            </a:r>
            <a:endParaRPr sz="1800"/>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212" name="Google Shape;212;p30"/>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13" name="Google Shape;213;p30"/>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Hypothesis Testing</a:t>
            </a:r>
            <a:endParaRPr/>
          </a:p>
          <a:p>
            <a:pPr marL="742950" lvl="1" indent="-196850" algn="l" rtl="0">
              <a:spcBef>
                <a:spcPts val="560"/>
              </a:spcBef>
              <a:spcAft>
                <a:spcPts val="0"/>
              </a:spcAft>
              <a:buSzPts val="1400"/>
              <a:buChar char="–"/>
            </a:pPr>
            <a:r>
              <a:rPr lang="en-US" sz="1400"/>
              <a:t>I formed the hypothesis that the number of the 1 day active users in December is smaller when compared to active users for the overall year. I performed a 1 sample t test with 1 day active users in december (sample) and tbe 1 day users mean (population). </a:t>
            </a:r>
            <a:endParaRPr sz="1400"/>
          </a:p>
          <a:p>
            <a:pPr marL="1143000" lvl="2" indent="-165100" algn="l" rtl="0">
              <a:spcBef>
                <a:spcPts val="560"/>
              </a:spcBef>
              <a:spcAft>
                <a:spcPts val="0"/>
              </a:spcAft>
              <a:buSzPts val="1400"/>
              <a:buChar char="•"/>
            </a:pPr>
            <a:r>
              <a:rPr lang="en-US" sz="1400"/>
              <a:t>The p value is 1.22800432e-10, which is &lt;0.05 which means we to reject the null hypothesis.</a:t>
            </a:r>
            <a:endParaRPr sz="1400"/>
          </a:p>
          <a:p>
            <a:pPr marL="1143000" lvl="2" indent="-165100" algn="l" rtl="0">
              <a:spcBef>
                <a:spcPts val="560"/>
              </a:spcBef>
              <a:spcAft>
                <a:spcPts val="0"/>
              </a:spcAft>
              <a:buSzPts val="1400"/>
              <a:buChar char="•"/>
            </a:pPr>
            <a:r>
              <a:rPr lang="en-US" sz="1400"/>
              <a:t>Since the mean for december is 14764 and the mean for odu is 17342, and the p value is much less than 0.025  it is concluded that month of december has less active users.</a:t>
            </a:r>
            <a:endParaRPr sz="1400"/>
          </a:p>
          <a:p>
            <a:pPr marL="742950" lvl="1" indent="-196850" algn="l" rtl="0">
              <a:spcBef>
                <a:spcPts val="560"/>
              </a:spcBef>
              <a:spcAft>
                <a:spcPts val="0"/>
              </a:spcAft>
              <a:buSzPts val="1400"/>
              <a:buChar char="–"/>
            </a:pPr>
            <a:r>
              <a:rPr lang="en-US" sz="1400"/>
              <a:t>I also did hypothesis testing emails received and emails and I conducted a 2 sample t-test. p value returns 0 when the probability is super small, which means it much less than 0.05 so the null hypothesis is rejected. </a:t>
            </a:r>
            <a:endParaRPr sz="14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Jackie Cuong</a:t>
            </a:r>
            <a:endParaRPr/>
          </a:p>
        </p:txBody>
      </p:sp>
      <p:sp>
        <p:nvSpPr>
          <p:cNvPr id="177" name="Google Shape;177;p26"/>
          <p:cNvSpPr txBox="1">
            <a:spLocks noGrp="1"/>
          </p:cNvSpPr>
          <p:nvPr>
            <p:ph type="body" idx="1"/>
          </p:nvPr>
        </p:nvSpPr>
        <p:spPr>
          <a:xfrm>
            <a:off x="1867235" y="2361522"/>
            <a:ext cx="9009600" cy="350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dirty="0"/>
              <a:t>Google CALENDAR Analysis</a:t>
            </a:r>
            <a:endParaRPr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83" name="Google Shape;183;p27"/>
          <p:cNvSpPr txBox="1">
            <a:spLocks noGrp="1"/>
          </p:cNvSpPr>
          <p:nvPr>
            <p:ph type="body" idx="1"/>
          </p:nvPr>
        </p:nvSpPr>
        <p:spPr>
          <a:xfrm>
            <a:off x="296238" y="1197400"/>
            <a:ext cx="85587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560"/>
              </a:spcBef>
              <a:spcAft>
                <a:spcPts val="0"/>
              </a:spcAft>
              <a:buClr>
                <a:srgbClr val="002060"/>
              </a:buClr>
              <a:buSzPts val="2800"/>
              <a:buChar char="•"/>
            </a:pPr>
            <a:r>
              <a:rPr lang="en-US" dirty="0"/>
              <a:t>1 outlier </a:t>
            </a:r>
            <a:endParaRPr dirty="0"/>
          </a:p>
          <a:p>
            <a:pPr marL="342900" lvl="0" indent="-342900" algn="l" rtl="0">
              <a:spcBef>
                <a:spcPts val="560"/>
              </a:spcBef>
              <a:spcAft>
                <a:spcPts val="0"/>
              </a:spcAft>
              <a:buSzPts val="2800"/>
              <a:buChar char="•"/>
            </a:pPr>
            <a:r>
              <a:rPr lang="en-US" dirty="0"/>
              <a:t>May 4 2018 - 10979 daily active users</a:t>
            </a:r>
            <a:endParaRPr dirty="0"/>
          </a:p>
          <a:p>
            <a:pPr marL="342900" lvl="0" indent="-342900" algn="l" rtl="0">
              <a:spcBef>
                <a:spcPts val="560"/>
              </a:spcBef>
              <a:spcAft>
                <a:spcPts val="0"/>
              </a:spcAft>
              <a:buSzPts val="2800"/>
              <a:buChar char="•"/>
            </a:pPr>
            <a:r>
              <a:rPr lang="en-US" dirty="0"/>
              <a:t>Mean without 5/4/2018 - 1560</a:t>
            </a:r>
            <a:endParaRPr dirty="0"/>
          </a:p>
          <a:p>
            <a:pPr marL="342900" lvl="0" indent="-342900" algn="l" rtl="0">
              <a:spcBef>
                <a:spcPts val="560"/>
              </a:spcBef>
              <a:spcAft>
                <a:spcPts val="0"/>
              </a:spcAft>
              <a:buSzPts val="2800"/>
              <a:buChar char="•"/>
            </a:pPr>
            <a:r>
              <a:rPr lang="en-US" dirty="0"/>
              <a:t>Max without 5/4/2018 - 3600</a:t>
            </a:r>
            <a:endParaRPr dirty="0"/>
          </a:p>
          <a:p>
            <a:pPr marL="342900" lvl="0" indent="-342900" algn="l" rtl="0">
              <a:spcBef>
                <a:spcPts val="560"/>
              </a:spcBef>
              <a:spcAft>
                <a:spcPts val="0"/>
              </a:spcAft>
              <a:buSzPts val="2800"/>
              <a:buChar char="•"/>
            </a:pPr>
            <a:r>
              <a:rPr lang="en-US" dirty="0"/>
              <a:t>Cause? </a:t>
            </a:r>
            <a:endParaRPr sz="3000" dirty="0">
              <a:solidFill>
                <a:srgbClr val="003E75"/>
              </a:solidFill>
              <a:highlight>
                <a:srgbClr val="FFFFFF"/>
              </a:highlight>
              <a:latin typeface="Arial"/>
              <a:ea typeface="Arial"/>
              <a:cs typeface="Arial"/>
              <a:sym typeface="Arial"/>
            </a:endParaRPr>
          </a:p>
          <a:p>
            <a:pPr marL="342900" lvl="0" indent="0" algn="l" rtl="0">
              <a:spcBef>
                <a:spcPts val="560"/>
              </a:spcBef>
              <a:spcAft>
                <a:spcPts val="0"/>
              </a:spcAft>
              <a:buNone/>
            </a:pPr>
            <a:endParaRPr sz="1400" dirty="0"/>
          </a:p>
        </p:txBody>
      </p:sp>
      <p:pic>
        <p:nvPicPr>
          <p:cNvPr id="184" name="Google Shape;184;p27"/>
          <p:cNvPicPr preferRelativeResize="0"/>
          <p:nvPr/>
        </p:nvPicPr>
        <p:blipFill>
          <a:blip r:embed="rId3">
            <a:alphaModFix/>
          </a:blip>
          <a:stretch>
            <a:fillRect/>
          </a:stretch>
        </p:blipFill>
        <p:spPr>
          <a:xfrm>
            <a:off x="1915650" y="3328363"/>
            <a:ext cx="5810250" cy="1381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Calendar Distribution</a:t>
            </a:r>
            <a:endParaRPr/>
          </a:p>
        </p:txBody>
      </p:sp>
      <p:sp>
        <p:nvSpPr>
          <p:cNvPr id="191" name="Google Shape;191;p28"/>
          <p:cNvSpPr/>
          <p:nvPr/>
        </p:nvSpPr>
        <p:spPr>
          <a:xfrm>
            <a:off x="-129260850" y="-316925"/>
            <a:ext cx="138404846"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2" name="Google Shape;192;p28"/>
          <p:cNvSpPr txBox="1">
            <a:spLocks noGrp="1"/>
          </p:cNvSpPr>
          <p:nvPr>
            <p:ph type="body" idx="1"/>
          </p:nvPr>
        </p:nvSpPr>
        <p:spPr>
          <a:xfrm>
            <a:off x="143555" y="1419673"/>
            <a:ext cx="8246070" cy="351221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Bimodal distribution</a:t>
            </a:r>
            <a:endParaRPr/>
          </a:p>
          <a:p>
            <a:pPr marL="0" lvl="0" indent="0" algn="l" rtl="0">
              <a:spcBef>
                <a:spcPts val="560"/>
              </a:spcBef>
              <a:spcAft>
                <a:spcPts val="0"/>
              </a:spcAft>
              <a:buClr>
                <a:srgbClr val="002060"/>
              </a:buClr>
              <a:buSzPts val="2800"/>
              <a:buNone/>
            </a:pPr>
            <a:r>
              <a:rPr lang="en-US"/>
              <a:t>Possible causes-</a:t>
            </a:r>
            <a:endParaRPr/>
          </a:p>
          <a:p>
            <a:pPr marL="457200" lvl="0" indent="-342900" algn="l" rtl="0">
              <a:spcBef>
                <a:spcPts val="560"/>
              </a:spcBef>
              <a:spcAft>
                <a:spcPts val="0"/>
              </a:spcAft>
              <a:buSzPts val="1800"/>
              <a:buChar char="•"/>
            </a:pPr>
            <a:r>
              <a:rPr lang="en-US" sz="1800"/>
              <a:t>Fall/Spring and Summer/Winter</a:t>
            </a:r>
            <a:endParaRPr sz="1800"/>
          </a:p>
          <a:p>
            <a:pPr marL="457200" lvl="0" indent="-342900" algn="l" rtl="0">
              <a:spcBef>
                <a:spcPts val="0"/>
              </a:spcBef>
              <a:spcAft>
                <a:spcPts val="0"/>
              </a:spcAft>
              <a:buSzPts val="1800"/>
              <a:buChar char="•"/>
            </a:pPr>
            <a:r>
              <a:rPr lang="en-US" sz="1800"/>
              <a:t>Midterms and final exams</a:t>
            </a:r>
            <a:endParaRPr sz="1800"/>
          </a:p>
          <a:p>
            <a:pPr marL="342900" lvl="0" indent="-165100" algn="l" rtl="0">
              <a:spcBef>
                <a:spcPts val="560"/>
              </a:spcBef>
              <a:spcAft>
                <a:spcPts val="0"/>
              </a:spcAft>
              <a:buClr>
                <a:srgbClr val="002060"/>
              </a:buClr>
              <a:buSzPts val="2800"/>
              <a:buNone/>
            </a:pPr>
            <a:endParaRPr/>
          </a:p>
        </p:txBody>
      </p:sp>
      <p:pic>
        <p:nvPicPr>
          <p:cNvPr id="193" name="Google Shape;193;p28"/>
          <p:cNvPicPr preferRelativeResize="0"/>
          <p:nvPr/>
        </p:nvPicPr>
        <p:blipFill>
          <a:blip r:embed="rId3">
            <a:alphaModFix/>
          </a:blip>
          <a:stretch>
            <a:fillRect/>
          </a:stretch>
        </p:blipFill>
        <p:spPr>
          <a:xfrm>
            <a:off x="4047838" y="1989313"/>
            <a:ext cx="3571875" cy="2505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Calendar Hypothesis</a:t>
            </a:r>
            <a:endParaRPr/>
          </a:p>
        </p:txBody>
      </p:sp>
      <p:sp>
        <p:nvSpPr>
          <p:cNvPr id="200" name="Google Shape;200;p29"/>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dirty="0"/>
              <a:t>Hypothesis: The third week of the month has a significant difference to the rest of the weeks.</a:t>
            </a:r>
            <a:endParaRPr dirty="0"/>
          </a:p>
          <a:p>
            <a:pPr marL="0" lvl="0" indent="0" algn="l" rtl="0">
              <a:spcBef>
                <a:spcPts val="560"/>
              </a:spcBef>
              <a:spcAft>
                <a:spcPts val="0"/>
              </a:spcAft>
              <a:buNone/>
            </a:pPr>
            <a:r>
              <a:rPr lang="en-US" sz="1800" dirty="0"/>
              <a:t>T-test: mean of third week compared to mean of rest of the weeks</a:t>
            </a:r>
            <a:endParaRPr sz="1800" dirty="0"/>
          </a:p>
          <a:p>
            <a:pPr marL="0" lvl="0" indent="0" algn="l" rtl="0">
              <a:spcBef>
                <a:spcPts val="560"/>
              </a:spcBef>
              <a:spcAft>
                <a:spcPts val="0"/>
              </a:spcAft>
              <a:buNone/>
            </a:pPr>
            <a:r>
              <a:rPr lang="en-US" sz="1800" dirty="0"/>
              <a:t>	Result: p-value of 0.01, significantly lower than</a:t>
            </a:r>
            <a:endParaRPr sz="1800" dirty="0"/>
          </a:p>
          <a:p>
            <a:pPr marL="914400" lvl="0" indent="0" algn="l" rtl="0">
              <a:spcBef>
                <a:spcPts val="560"/>
              </a:spcBef>
              <a:spcAft>
                <a:spcPts val="0"/>
              </a:spcAft>
              <a:buNone/>
            </a:pPr>
            <a:r>
              <a:rPr lang="en-US" sz="1800" dirty="0"/>
              <a:t>     .025. reject null hypothesis, conclude</a:t>
            </a:r>
            <a:endParaRPr sz="1800" dirty="0"/>
          </a:p>
          <a:p>
            <a:pPr marL="914400" lvl="0" indent="0" algn="l" rtl="0">
              <a:spcBef>
                <a:spcPts val="560"/>
              </a:spcBef>
              <a:spcAft>
                <a:spcPts val="0"/>
              </a:spcAft>
              <a:buNone/>
            </a:pPr>
            <a:r>
              <a:rPr lang="en-US" sz="1800" dirty="0"/>
              <a:t>     third week of month is significantly </a:t>
            </a:r>
            <a:endParaRPr sz="1800" dirty="0"/>
          </a:p>
          <a:p>
            <a:pPr marL="914400" lvl="0" indent="0" algn="l" rtl="0">
              <a:spcBef>
                <a:spcPts val="560"/>
              </a:spcBef>
              <a:spcAft>
                <a:spcPts val="0"/>
              </a:spcAft>
              <a:buNone/>
            </a:pPr>
            <a:r>
              <a:rPr lang="en-US" sz="1800" dirty="0"/>
              <a:t>     different.  Mean for third week is 10750</a:t>
            </a:r>
            <a:endParaRPr sz="1800" dirty="0"/>
          </a:p>
          <a:p>
            <a:pPr marL="914400" lvl="0" indent="0" algn="l" rtl="0">
              <a:spcBef>
                <a:spcPts val="560"/>
              </a:spcBef>
              <a:spcAft>
                <a:spcPts val="0"/>
              </a:spcAft>
              <a:buNone/>
            </a:pPr>
            <a:r>
              <a:rPr lang="en-US" sz="1800" dirty="0"/>
              <a:t>     Mean for rest of weeks 11193. </a:t>
            </a:r>
            <a:endParaRPr sz="1800" dirty="0"/>
          </a:p>
        </p:txBody>
      </p:sp>
      <p:pic>
        <p:nvPicPr>
          <p:cNvPr id="201" name="Google Shape;201;p29"/>
          <p:cNvPicPr preferRelativeResize="0"/>
          <p:nvPr/>
        </p:nvPicPr>
        <p:blipFill>
          <a:blip r:embed="rId3">
            <a:alphaModFix/>
          </a:blip>
          <a:stretch>
            <a:fillRect/>
          </a:stretch>
        </p:blipFill>
        <p:spPr>
          <a:xfrm>
            <a:off x="5457813" y="2781300"/>
            <a:ext cx="3686175" cy="2362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610820"/>
          </a:xfrm>
        </p:spPr>
        <p:txBody>
          <a:bodyPr>
            <a:normAutofit fontScale="90000"/>
          </a:bodyPr>
          <a:lstStyle/>
          <a:p>
            <a:r>
              <a:rPr lang="en-US" dirty="0"/>
              <a:t>TASK BY HIEU VO</a:t>
            </a:r>
          </a:p>
        </p:txBody>
      </p:sp>
      <p:sp>
        <p:nvSpPr>
          <p:cNvPr id="6" name="Content Placeholder 5"/>
          <p:cNvSpPr>
            <a:spLocks noGrp="1"/>
          </p:cNvSpPr>
          <p:nvPr>
            <p:ph idx="1"/>
          </p:nvPr>
        </p:nvSpPr>
        <p:spPr>
          <a:xfrm>
            <a:off x="0" y="1044700"/>
            <a:ext cx="4724705" cy="3505734"/>
          </a:xfrm>
        </p:spPr>
        <p:txBody>
          <a:bodyPr>
            <a:normAutofit fontScale="92500"/>
          </a:bodyPr>
          <a:lstStyle/>
          <a:p>
            <a:pPr marL="0" indent="0">
              <a:buNone/>
            </a:pPr>
            <a:r>
              <a:rPr lang="en-US" dirty="0"/>
              <a:t>GOOGLE ACCOUNTS:</a:t>
            </a:r>
          </a:p>
          <a:p>
            <a:r>
              <a:rPr lang="en-US" dirty="0"/>
              <a:t>BASIC STATISTICS</a:t>
            </a:r>
          </a:p>
          <a:p>
            <a:r>
              <a:rPr lang="en-US" dirty="0"/>
              <a:t>DISTRIBUTIONS and estimates</a:t>
            </a:r>
          </a:p>
          <a:p>
            <a:r>
              <a:rPr lang="en-US" dirty="0"/>
              <a:t>Point estimates, confidence intervals.</a:t>
            </a:r>
          </a:p>
          <a:p>
            <a:r>
              <a:rPr lang="en-US" dirty="0"/>
              <a:t>CORRELATION, COVARIANCE</a:t>
            </a:r>
          </a:p>
          <a:p>
            <a:r>
              <a:rPr lang="en-US" dirty="0"/>
              <a:t>HYPOTHESIS TESTING.</a:t>
            </a:r>
          </a:p>
          <a:p>
            <a:endParaRPr lang="en-US" dirty="0"/>
          </a:p>
        </p:txBody>
      </p:sp>
    </p:spTree>
    <p:extLst>
      <p:ext uri="{BB962C8B-B14F-4D97-AF65-F5344CB8AC3E}">
        <p14:creationId xmlns:p14="http://schemas.microsoft.com/office/powerpoint/2010/main" val="468372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BASIC DATA EXPLORATION</a:t>
            </a:r>
          </a:p>
        </p:txBody>
      </p:sp>
      <p:sp>
        <p:nvSpPr>
          <p:cNvPr id="2" name="Content Placeholder 1">
            <a:extLst>
              <a:ext uri="{FF2B5EF4-FFF2-40B4-BE49-F238E27FC236}">
                <a16:creationId xmlns:a16="http://schemas.microsoft.com/office/drawing/2014/main" id="{42DD433F-220F-42A2-863A-36ADACCA0647}"/>
              </a:ext>
            </a:extLst>
          </p:cNvPr>
          <p:cNvSpPr>
            <a:spLocks noGrp="1"/>
          </p:cNvSpPr>
          <p:nvPr>
            <p:ph idx="1"/>
          </p:nvPr>
        </p:nvSpPr>
        <p:spPr>
          <a:xfrm>
            <a:off x="296260" y="1197405"/>
            <a:ext cx="3817624" cy="3512210"/>
          </a:xfrm>
        </p:spPr>
        <p:txBody>
          <a:bodyPr>
            <a:normAutofit fontScale="92500" lnSpcReduction="20000"/>
          </a:bodyPr>
          <a:lstStyle/>
          <a:p>
            <a:r>
              <a:rPr lang="en-US" dirty="0"/>
              <a:t>DATA DESCRIPTION:</a:t>
            </a:r>
          </a:p>
          <a:p>
            <a:pPr marL="0" indent="0">
              <a:buNone/>
            </a:pPr>
            <a:r>
              <a:rPr lang="en-US" dirty="0"/>
              <a:t>working with all the metric that deal with google accounts.</a:t>
            </a:r>
          </a:p>
          <a:p>
            <a:pPr marL="0" indent="0">
              <a:buNone/>
            </a:pPr>
            <a:endParaRPr lang="en-US" dirty="0"/>
          </a:p>
          <a:p>
            <a:r>
              <a:rPr lang="en-US" dirty="0"/>
              <a:t>DATA CLEANING:</a:t>
            </a:r>
          </a:p>
          <a:p>
            <a:pPr marL="0" indent="0">
              <a:buNone/>
            </a:pPr>
            <a:r>
              <a:rPr lang="en-US" dirty="0"/>
              <a:t>working with the metric that have more than 1000 occurrence.</a:t>
            </a:r>
          </a:p>
        </p:txBody>
      </p:sp>
    </p:spTree>
    <p:extLst>
      <p:ext uri="{BB962C8B-B14F-4D97-AF65-F5344CB8AC3E}">
        <p14:creationId xmlns:p14="http://schemas.microsoft.com/office/powerpoint/2010/main" val="2055642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0A9F-EEDE-4EF9-B699-F17FD97C5CC1}"/>
              </a:ext>
            </a:extLst>
          </p:cNvPr>
          <p:cNvSpPr>
            <a:spLocks noGrp="1"/>
          </p:cNvSpPr>
          <p:nvPr>
            <p:ph type="title"/>
          </p:nvPr>
        </p:nvSpPr>
        <p:spPr/>
        <p:txBody>
          <a:bodyPr>
            <a:normAutofit fontScale="90000"/>
          </a:bodyPr>
          <a:lstStyle/>
          <a:p>
            <a:r>
              <a:rPr lang="en-US" dirty="0"/>
              <a:t>STATISTICAL DATA EVALUATION</a:t>
            </a:r>
          </a:p>
        </p:txBody>
      </p:sp>
      <p:sp>
        <p:nvSpPr>
          <p:cNvPr id="5" name="Rectangle 1">
            <a:extLst>
              <a:ext uri="{FF2B5EF4-FFF2-40B4-BE49-F238E27FC236}">
                <a16:creationId xmlns:a16="http://schemas.microsoft.com/office/drawing/2014/main" id="{DFF27D27-DCFC-4D27-97F3-1B486270643D}"/>
              </a:ext>
            </a:extLst>
          </p:cNvPr>
          <p:cNvSpPr>
            <a:spLocks noChangeArrowheads="1"/>
          </p:cNvSpPr>
          <p:nvPr/>
        </p:nvSpPr>
        <p:spPr bwMode="auto">
          <a:xfrm>
            <a:off x="-129260845" y="-316925"/>
            <a:ext cx="1384048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3FF41C39-BB7F-4864-9AE5-2169414EE5F9}"/>
              </a:ext>
            </a:extLst>
          </p:cNvPr>
          <p:cNvSpPr>
            <a:spLocks noGrp="1"/>
          </p:cNvSpPr>
          <p:nvPr>
            <p:ph idx="1"/>
          </p:nvPr>
        </p:nvSpPr>
        <p:spPr>
          <a:xfrm>
            <a:off x="143555" y="1419673"/>
            <a:ext cx="8246070" cy="3512210"/>
          </a:xfrm>
        </p:spPr>
        <p:txBody>
          <a:bodyPr>
            <a:normAutofit/>
          </a:bodyPr>
          <a:lstStyle/>
          <a:p>
            <a:r>
              <a:rPr lang="en-US" dirty="0"/>
              <a:t>FINDING THE CORRALATION BETWEEN 1 DAY ACCTIVE USER AND 30 DAY ACCTIVE USER.</a:t>
            </a:r>
          </a:p>
          <a:p>
            <a:r>
              <a:rPr lang="en-US" dirty="0"/>
              <a:t>HYPOTHESIS TEESTING BETWEEN 1 DAY LOGIN AND ACTIVE USERS</a:t>
            </a:r>
          </a:p>
          <a:p>
            <a:endParaRPr lang="en-US" dirty="0"/>
          </a:p>
          <a:p>
            <a:endParaRPr lang="en-US" dirty="0"/>
          </a:p>
        </p:txBody>
      </p:sp>
      <p:pic>
        <p:nvPicPr>
          <p:cNvPr id="3" name="Picture 2"/>
          <p:cNvPicPr>
            <a:picLocks noChangeAspect="1"/>
          </p:cNvPicPr>
          <p:nvPr/>
        </p:nvPicPr>
        <p:blipFill>
          <a:blip r:embed="rId3"/>
          <a:stretch>
            <a:fillRect/>
          </a:stretch>
        </p:blipFill>
        <p:spPr>
          <a:xfrm>
            <a:off x="3655770" y="2834503"/>
            <a:ext cx="3206805" cy="2271487"/>
          </a:xfrm>
          <a:prstGeom prst="rect">
            <a:avLst/>
          </a:prstGeom>
        </p:spPr>
      </p:pic>
    </p:spTree>
    <p:extLst>
      <p:ext uri="{BB962C8B-B14F-4D97-AF65-F5344CB8AC3E}">
        <p14:creationId xmlns:p14="http://schemas.microsoft.com/office/powerpoint/2010/main" val="4142472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xfrm>
            <a:off x="448964" y="281174"/>
            <a:ext cx="8246072" cy="610822"/>
          </a:xfrm>
          <a:prstGeom prst="rect">
            <a:avLst/>
          </a:prstGeom>
        </p:spPr>
        <p:txBody>
          <a:bodyPr/>
          <a:lstStyle>
            <a:lvl1pPr>
              <a:defRPr sz="3200"/>
            </a:lvl1pPr>
          </a:lstStyle>
          <a:p>
            <a:r>
              <a:rPr lang="en-US" dirty="0"/>
              <a:t>PROGRESS TOWARDS GOALS</a:t>
            </a:r>
            <a:endParaRPr dirty="0"/>
          </a:p>
        </p:txBody>
      </p:sp>
      <p:sp>
        <p:nvSpPr>
          <p:cNvPr id="147" name="Rectangle 1"/>
          <p:cNvSpPr txBox="1"/>
          <p:nvPr/>
        </p:nvSpPr>
        <p:spPr>
          <a:xfrm>
            <a:off x="-129260849" y="-302441"/>
            <a:ext cx="138404849" cy="617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a:latin typeface="Arial"/>
                <a:ea typeface="Arial"/>
                <a:cs typeface="Arial"/>
                <a:sym typeface="Arial"/>
              </a:defRPr>
            </a:lvl1pPr>
          </a:lstStyle>
          <a:p>
            <a:br/>
            <a:endParaRPr/>
          </a:p>
        </p:txBody>
      </p:sp>
      <p:sp>
        <p:nvSpPr>
          <p:cNvPr id="148" name="Content Placeholder 5"/>
          <p:cNvSpPr txBox="1">
            <a:spLocks noGrp="1"/>
          </p:cNvSpPr>
          <p:nvPr>
            <p:ph type="body" idx="1"/>
          </p:nvPr>
        </p:nvSpPr>
        <p:spPr>
          <a:xfrm>
            <a:off x="143554" y="1419673"/>
            <a:ext cx="8246072" cy="3512211"/>
          </a:xfrm>
          <a:prstGeom prst="rect">
            <a:avLst/>
          </a:prstGeom>
        </p:spPr>
        <p:txBody>
          <a:bodyPr/>
          <a:lstStyle/>
          <a:p>
            <a:pPr marL="0" indent="0">
              <a:buNone/>
            </a:pPr>
            <a:r>
              <a:rPr lang="en-US" dirty="0"/>
              <a:t>PROGRESS MADE TOWARDS GOALS FOR GOOGLE ACCOUNTS:</a:t>
            </a:r>
          </a:p>
          <a:p>
            <a:r>
              <a:rPr lang="en-US" dirty="0"/>
              <a:t>WORKING TO COMPLETE MORE STATISTICAL ANALYSIS AND CREATE CORRALATION MATRIX</a:t>
            </a:r>
          </a:p>
          <a:p>
            <a:r>
              <a:rPr lang="en-US" dirty="0"/>
              <a:t>APPLYING AND TESTING OUT PANDAS_PROFILING</a:t>
            </a:r>
          </a:p>
        </p:txBody>
      </p:sp>
    </p:spTree>
    <p:extLst>
      <p:ext uri="{BB962C8B-B14F-4D97-AF65-F5344CB8AC3E}">
        <p14:creationId xmlns:p14="http://schemas.microsoft.com/office/powerpoint/2010/main" val="85796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17" name="Google Shape;117;p17"/>
          <p:cNvSpPr txBox="1">
            <a:spLocks noGrp="1"/>
          </p:cNvSpPr>
          <p:nvPr>
            <p:ph type="body" idx="1"/>
          </p:nvPr>
        </p:nvSpPr>
        <p:spPr>
          <a:xfrm>
            <a:off x="280892" y="1005304"/>
            <a:ext cx="3817624"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DATA DESCRIPTION</a:t>
            </a:r>
            <a:endParaRPr dirty="0"/>
          </a:p>
        </p:txBody>
      </p:sp>
      <p:sp>
        <p:nvSpPr>
          <p:cNvPr id="2" name="Rectangle 1">
            <a:extLst>
              <a:ext uri="{FF2B5EF4-FFF2-40B4-BE49-F238E27FC236}">
                <a16:creationId xmlns:a16="http://schemas.microsoft.com/office/drawing/2014/main" id="{642F21A3-DAE3-4805-BEA7-18060F3AAAE8}"/>
              </a:ext>
            </a:extLst>
          </p:cNvPr>
          <p:cNvSpPr/>
          <p:nvPr/>
        </p:nvSpPr>
        <p:spPr>
          <a:xfrm>
            <a:off x="607038" y="1755291"/>
            <a:ext cx="8175811" cy="3477875"/>
          </a:xfrm>
          <a:prstGeom prst="rect">
            <a:avLst/>
          </a:prstGeom>
        </p:spPr>
        <p:txBody>
          <a:bodyPr wrap="square">
            <a:spAutoFit/>
          </a:bodyPr>
          <a:lstStyle/>
          <a:p>
            <a:pPr marL="457200" indent="-457200">
              <a:buFont typeface="Wingdings" panose="05000000000000000000" pitchFamily="2" charset="2"/>
              <a:buChar char="Ø"/>
            </a:pPr>
            <a:r>
              <a:rPr lang="en-US" sz="2000" dirty="0">
                <a:solidFill>
                  <a:schemeClr val="bg2">
                    <a:lumMod val="50000"/>
                  </a:schemeClr>
                </a:solidFill>
              </a:rPr>
              <a:t>Google drive data is originally 102427 rows x 3 columns.</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The 3 columns are Time, Metric name and Value, and it has many Nan Values, which I replaced with the mean.</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I reshaped the data set with unique Metrics as columns, now the data set is around 831 rows x 143 columns.</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Now the drive data has main metrics that are related to active users, forms, documents, presentations, spreadsheets, drawings and others.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958C12-21DA-4E54-B19E-926E813D4301}"/>
              </a:ext>
            </a:extLst>
          </p:cNvPr>
          <p:cNvSpPr>
            <a:spLocks noGrp="1"/>
          </p:cNvSpPr>
          <p:nvPr>
            <p:ph type="body" idx="1"/>
          </p:nvPr>
        </p:nvSpPr>
        <p:spPr/>
        <p:txBody>
          <a:bodyPr/>
          <a:lstStyle/>
          <a:p>
            <a:pPr marL="50800" indent="0">
              <a:buNone/>
            </a:pPr>
            <a:r>
              <a:rPr lang="en-US" sz="4800" dirty="0"/>
              <a:t>             </a:t>
            </a:r>
          </a:p>
          <a:p>
            <a:pPr marL="50800" indent="0">
              <a:buNone/>
            </a:pPr>
            <a:r>
              <a:rPr lang="en-US" sz="4800" dirty="0"/>
              <a:t>                  QUESTIONS?</a:t>
            </a:r>
          </a:p>
        </p:txBody>
      </p:sp>
    </p:spTree>
    <p:extLst>
      <p:ext uri="{BB962C8B-B14F-4D97-AF65-F5344CB8AC3E}">
        <p14:creationId xmlns:p14="http://schemas.microsoft.com/office/powerpoint/2010/main" val="399626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bg2">
                    <a:lumMod val="50000"/>
                  </a:schemeClr>
                </a:solidFill>
              </a:rPr>
              <a:t>MAIN PARAMETERS IN THE DRIVE DATA</a:t>
            </a:r>
          </a:p>
        </p:txBody>
      </p:sp>
      <p:sp>
        <p:nvSpPr>
          <p:cNvPr id="3" name="Text Placeholder 2">
            <a:extLst>
              <a:ext uri="{FF2B5EF4-FFF2-40B4-BE49-F238E27FC236}">
                <a16:creationId xmlns:a16="http://schemas.microsoft.com/office/drawing/2014/main" id="{58C42F2C-A39D-4FFB-B1F3-EE7A448D3A06}"/>
              </a:ext>
            </a:extLst>
          </p:cNvPr>
          <p:cNvSpPr>
            <a:spLocks noGrp="1"/>
          </p:cNvSpPr>
          <p:nvPr>
            <p:ph type="body" idx="1"/>
          </p:nvPr>
        </p:nvSpPr>
        <p:spPr>
          <a:xfrm>
            <a:off x="224482" y="1727603"/>
            <a:ext cx="8695035" cy="4258259"/>
          </a:xfrm>
        </p:spPr>
        <p:txBody>
          <a:bodyPr/>
          <a:lstStyle/>
          <a:p>
            <a:r>
              <a:rPr lang="en-US" sz="2400" dirty="0"/>
              <a:t>1day_active_users                              30day_active_users</a:t>
            </a:r>
          </a:p>
          <a:p>
            <a:r>
              <a:rPr lang="en-US" sz="2400" dirty="0"/>
              <a:t>Google_forms_created                     Google_forms_edited</a:t>
            </a:r>
          </a:p>
          <a:p>
            <a:r>
              <a:rPr lang="en-US" sz="2400" dirty="0"/>
              <a:t>Google_documents_created           Google_documents_edited</a:t>
            </a:r>
          </a:p>
          <a:p>
            <a:r>
              <a:rPr lang="en-US" sz="2400" dirty="0" err="1"/>
              <a:t>Google_presentations_created</a:t>
            </a:r>
            <a:r>
              <a:rPr lang="en-US" sz="2400" dirty="0"/>
              <a:t>      </a:t>
            </a:r>
            <a:r>
              <a:rPr lang="en-US" sz="2400" dirty="0" err="1"/>
              <a:t>Google_presentations_edited</a:t>
            </a:r>
            <a:endParaRPr lang="en-US" sz="2400" dirty="0"/>
          </a:p>
          <a:p>
            <a:r>
              <a:rPr lang="en-US" sz="2400" dirty="0" err="1"/>
              <a:t>Google_Spreadsheets_created</a:t>
            </a:r>
            <a:r>
              <a:rPr lang="en-US" sz="2400" dirty="0"/>
              <a:t>       </a:t>
            </a:r>
            <a:r>
              <a:rPr lang="en-US" sz="2400" dirty="0" err="1"/>
              <a:t>Google_spreadsheets_edited</a:t>
            </a:r>
            <a:endParaRPr lang="en-US" sz="2400" dirty="0"/>
          </a:p>
          <a:p>
            <a:r>
              <a:rPr lang="en-US" sz="2400" dirty="0" err="1"/>
              <a:t>Google_drawings_created</a:t>
            </a:r>
            <a:r>
              <a:rPr lang="en-US" sz="2400" dirty="0"/>
              <a:t>              </a:t>
            </a:r>
            <a:r>
              <a:rPr lang="en-US" sz="2400" dirty="0" err="1"/>
              <a:t>Google_drawings_edited</a:t>
            </a:r>
            <a:endParaRPr lang="en-US" sz="2400" dirty="0"/>
          </a:p>
          <a:p>
            <a:endParaRPr lang="en-US" dirty="0"/>
          </a:p>
        </p:txBody>
      </p:sp>
    </p:spTree>
    <p:extLst>
      <p:ext uri="{BB962C8B-B14F-4D97-AF65-F5344CB8AC3E}">
        <p14:creationId xmlns:p14="http://schemas.microsoft.com/office/powerpoint/2010/main" val="24591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a:xfrm>
            <a:off x="190157" y="192734"/>
            <a:ext cx="8639836" cy="610820"/>
          </a:xfrm>
        </p:spPr>
        <p:txBody>
          <a:bodyPr/>
          <a:lstStyle/>
          <a:p>
            <a:r>
              <a:rPr lang="en-US" dirty="0">
                <a:solidFill>
                  <a:schemeClr val="bg2">
                    <a:lumMod val="50000"/>
                  </a:schemeClr>
                </a:solidFill>
              </a:rPr>
              <a:t>COMPARISIONS BETWEEN 1DAY AND 30DAY ACTIVE USERS</a:t>
            </a:r>
          </a:p>
        </p:txBody>
      </p:sp>
      <p:pic>
        <p:nvPicPr>
          <p:cNvPr id="2050" name="Picture 2">
            <a:extLst>
              <a:ext uri="{FF2B5EF4-FFF2-40B4-BE49-F238E27FC236}">
                <a16:creationId xmlns:a16="http://schemas.microsoft.com/office/drawing/2014/main" id="{D6B8BAF8-1FDA-42E7-9D0C-8ABD109C0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11" y="1314450"/>
            <a:ext cx="37147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3B09056-AE43-4940-9B00-02C16EC21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912" y="1314450"/>
            <a:ext cx="3724275"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E630D0-A6DC-49D8-86C3-AF980D50BA21}"/>
              </a:ext>
            </a:extLst>
          </p:cNvPr>
          <p:cNvSpPr/>
          <p:nvPr/>
        </p:nvSpPr>
        <p:spPr>
          <a:xfrm>
            <a:off x="577969" y="4140679"/>
            <a:ext cx="8252024" cy="400110"/>
          </a:xfrm>
          <a:prstGeom prst="rect">
            <a:avLst/>
          </a:prstGeom>
        </p:spPr>
        <p:txBody>
          <a:bodyPr wrap="square">
            <a:spAutoFit/>
          </a:bodyPr>
          <a:lstStyle/>
          <a:p>
            <a:pPr lvl="0">
              <a:buClr>
                <a:srgbClr val="002060"/>
              </a:buClr>
              <a:buSzPts val="2800"/>
            </a:pPr>
            <a:r>
              <a:rPr lang="en-US" dirty="0"/>
              <a:t> </a:t>
            </a:r>
            <a:r>
              <a:rPr lang="en-US" sz="2000" dirty="0"/>
              <a:t>2017- 2018 1day_active_users and 30day_active_users data spread </a:t>
            </a:r>
          </a:p>
        </p:txBody>
      </p:sp>
    </p:spTree>
    <p:extLst>
      <p:ext uri="{BB962C8B-B14F-4D97-AF65-F5344CB8AC3E}">
        <p14:creationId xmlns:p14="http://schemas.microsoft.com/office/powerpoint/2010/main" val="284241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48D6-74E8-414B-B64B-9DC9F10EA086}"/>
              </a:ext>
            </a:extLst>
          </p:cNvPr>
          <p:cNvSpPr>
            <a:spLocks noGrp="1"/>
          </p:cNvSpPr>
          <p:nvPr>
            <p:ph type="title"/>
          </p:nvPr>
        </p:nvSpPr>
        <p:spPr/>
        <p:txBody>
          <a:bodyPr/>
          <a:lstStyle/>
          <a:p>
            <a:r>
              <a:rPr lang="en-US" dirty="0"/>
              <a:t>DISTRIBUTIONS</a:t>
            </a:r>
          </a:p>
        </p:txBody>
      </p:sp>
      <p:pic>
        <p:nvPicPr>
          <p:cNvPr id="3074" name="Picture 2">
            <a:extLst>
              <a:ext uri="{FF2B5EF4-FFF2-40B4-BE49-F238E27FC236}">
                <a16:creationId xmlns:a16="http://schemas.microsoft.com/office/drawing/2014/main" id="{F57E6145-3B12-45BC-B040-D126F9861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095554"/>
            <a:ext cx="4009396" cy="35372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EB583E1-22C7-4BE7-BE70-4F73B2CD8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891" y="1095555"/>
            <a:ext cx="4321834" cy="34678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2DC2CA-675F-44C8-B275-A91253A1887C}"/>
              </a:ext>
            </a:extLst>
          </p:cNvPr>
          <p:cNvSpPr/>
          <p:nvPr/>
        </p:nvSpPr>
        <p:spPr>
          <a:xfrm>
            <a:off x="448965" y="4632834"/>
            <a:ext cx="8755811" cy="400110"/>
          </a:xfrm>
          <a:prstGeom prst="rect">
            <a:avLst/>
          </a:prstGeom>
        </p:spPr>
        <p:txBody>
          <a:bodyPr wrap="square">
            <a:spAutoFit/>
          </a:bodyPr>
          <a:lstStyle/>
          <a:p>
            <a:pPr lvl="0">
              <a:buClr>
                <a:srgbClr val="002060"/>
              </a:buClr>
              <a:buSzPts val="2800"/>
            </a:pPr>
            <a:r>
              <a:rPr lang="en-US" dirty="0"/>
              <a:t> </a:t>
            </a:r>
            <a:r>
              <a:rPr lang="en-US" sz="2000" dirty="0"/>
              <a:t>1day_active_users and 30day_active_users data distributions </a:t>
            </a:r>
          </a:p>
        </p:txBody>
      </p:sp>
    </p:spTree>
    <p:extLst>
      <p:ext uri="{BB962C8B-B14F-4D97-AF65-F5344CB8AC3E}">
        <p14:creationId xmlns:p14="http://schemas.microsoft.com/office/powerpoint/2010/main" val="103674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4B66-818C-4610-A97D-D6610FE68820}"/>
              </a:ext>
            </a:extLst>
          </p:cNvPr>
          <p:cNvSpPr>
            <a:spLocks noGrp="1"/>
          </p:cNvSpPr>
          <p:nvPr>
            <p:ph type="title"/>
          </p:nvPr>
        </p:nvSpPr>
        <p:spPr/>
        <p:txBody>
          <a:bodyPr/>
          <a:lstStyle/>
          <a:p>
            <a:r>
              <a:rPr lang="en-US" dirty="0"/>
              <a:t>POINT ESTIMATES</a:t>
            </a:r>
          </a:p>
        </p:txBody>
      </p:sp>
      <p:pic>
        <p:nvPicPr>
          <p:cNvPr id="4098" name="Picture 2">
            <a:extLst>
              <a:ext uri="{FF2B5EF4-FFF2-40B4-BE49-F238E27FC236}">
                <a16:creationId xmlns:a16="http://schemas.microsoft.com/office/drawing/2014/main" id="{2E325305-E674-4924-8017-309AEFD2C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19" y="1027442"/>
            <a:ext cx="3847381" cy="30886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7E86D0A-94AF-404E-96F0-3704F051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38" y="1027441"/>
            <a:ext cx="4045397" cy="30886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5AC7349-76AC-4756-ACD4-0501B1D0BD3B}"/>
              </a:ext>
            </a:extLst>
          </p:cNvPr>
          <p:cNvSpPr/>
          <p:nvPr/>
        </p:nvSpPr>
        <p:spPr>
          <a:xfrm>
            <a:off x="448965" y="4390845"/>
            <a:ext cx="8246070" cy="369332"/>
          </a:xfrm>
          <a:prstGeom prst="rect">
            <a:avLst/>
          </a:prstGeom>
        </p:spPr>
        <p:txBody>
          <a:bodyPr wrap="square">
            <a:spAutoFit/>
          </a:bodyPr>
          <a:lstStyle/>
          <a:p>
            <a:r>
              <a:rPr lang="en-US" sz="1800" dirty="0"/>
              <a:t>1day_active_users and Sample data from 1day_active_users data distributions </a:t>
            </a:r>
          </a:p>
        </p:txBody>
      </p:sp>
    </p:spTree>
    <p:extLst>
      <p:ext uri="{BB962C8B-B14F-4D97-AF65-F5344CB8AC3E}">
        <p14:creationId xmlns:p14="http://schemas.microsoft.com/office/powerpoint/2010/main" val="361705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FFA00-D40F-4C39-B6F6-8322934C40F0}"/>
              </a:ext>
            </a:extLst>
          </p:cNvPr>
          <p:cNvSpPr>
            <a:spLocks noGrp="1"/>
          </p:cNvSpPr>
          <p:nvPr>
            <p:ph type="title"/>
          </p:nvPr>
        </p:nvSpPr>
        <p:spPr>
          <a:xfrm>
            <a:off x="155275" y="308863"/>
            <a:ext cx="8539760" cy="583132"/>
          </a:xfrm>
        </p:spPr>
        <p:txBody>
          <a:bodyPr/>
          <a:lstStyle/>
          <a:p>
            <a:r>
              <a:rPr lang="en-US" dirty="0">
                <a:solidFill>
                  <a:schemeClr val="bg2">
                    <a:lumMod val="50000"/>
                  </a:schemeClr>
                </a:solidFill>
              </a:rPr>
              <a:t>CENTRAL LIMIT THEOREM AND CONFIDENCE INTERVALS</a:t>
            </a:r>
          </a:p>
        </p:txBody>
      </p:sp>
      <p:pic>
        <p:nvPicPr>
          <p:cNvPr id="5122" name="Picture 2">
            <a:extLst>
              <a:ext uri="{FF2B5EF4-FFF2-40B4-BE49-F238E27FC236}">
                <a16:creationId xmlns:a16="http://schemas.microsoft.com/office/drawing/2014/main" id="{C01E7DC8-7698-4E6F-AE31-5D4CE2176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078303"/>
            <a:ext cx="3885481" cy="32039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C7E2374-B317-40E7-8A60-C8ED2B259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78303"/>
            <a:ext cx="4270077" cy="32039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7795A5-5B40-4646-A95A-57C0B7AD364C}"/>
              </a:ext>
            </a:extLst>
          </p:cNvPr>
          <p:cNvSpPr/>
          <p:nvPr/>
        </p:nvSpPr>
        <p:spPr>
          <a:xfrm>
            <a:off x="155275" y="4382237"/>
            <a:ext cx="4235570" cy="523220"/>
          </a:xfrm>
          <a:prstGeom prst="rect">
            <a:avLst/>
          </a:prstGeom>
        </p:spPr>
        <p:txBody>
          <a:bodyPr wrap="square">
            <a:spAutoFit/>
          </a:bodyPr>
          <a:lstStyle/>
          <a:p>
            <a:r>
              <a:rPr lang="en-US" dirty="0"/>
              <a:t>Took more samples and plotted their means to see if this mean is closer to true mean, it is off by 10.3 </a:t>
            </a:r>
          </a:p>
        </p:txBody>
      </p:sp>
      <p:sp>
        <p:nvSpPr>
          <p:cNvPr id="6" name="Rectangle 5">
            <a:extLst>
              <a:ext uri="{FF2B5EF4-FFF2-40B4-BE49-F238E27FC236}">
                <a16:creationId xmlns:a16="http://schemas.microsoft.com/office/drawing/2014/main" id="{46C223FB-0EE5-44A6-9842-A11EEDE6CAEB}"/>
              </a:ext>
            </a:extLst>
          </p:cNvPr>
          <p:cNvSpPr/>
          <p:nvPr/>
        </p:nvSpPr>
        <p:spPr>
          <a:xfrm>
            <a:off x="4801321" y="4282297"/>
            <a:ext cx="4572000" cy="769441"/>
          </a:xfrm>
          <a:prstGeom prst="rect">
            <a:avLst/>
          </a:prstGeom>
        </p:spPr>
        <p:txBody>
          <a:bodyPr>
            <a:spAutoFit/>
          </a:bodyPr>
          <a:lstStyle/>
          <a:p>
            <a:r>
              <a:rPr lang="en-US" dirty="0"/>
              <a:t>Calculated a bunch of confidence intervals by calculating both Z-critical value and t-critical values</a:t>
            </a:r>
          </a:p>
          <a:p>
            <a:r>
              <a:rPr lang="en-US" dirty="0"/>
              <a:t>to capture the true mean</a:t>
            </a:r>
            <a:r>
              <a:rPr lang="en-US" sz="1600" dirty="0"/>
              <a:t>.  </a:t>
            </a:r>
          </a:p>
        </p:txBody>
      </p:sp>
    </p:spTree>
    <p:extLst>
      <p:ext uri="{BB962C8B-B14F-4D97-AF65-F5344CB8AC3E}">
        <p14:creationId xmlns:p14="http://schemas.microsoft.com/office/powerpoint/2010/main" val="20086491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2448</Words>
  <Application>Microsoft Office PowerPoint</Application>
  <PresentationFormat>On-screen Show (16:9)</PresentationFormat>
  <Paragraphs>228</Paragraphs>
  <Slides>40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Office Theme</vt:lpstr>
      <vt:lpstr>G-SUITE METRICS CSC 505/605 Fall 2019</vt:lpstr>
      <vt:lpstr>PROJECT OVERVIEW</vt:lpstr>
      <vt:lpstr>TASK BY MEMBER</vt:lpstr>
      <vt:lpstr>BASIC DATA EXPLORATION</vt:lpstr>
      <vt:lpstr>MAIN PARAMETERS IN THE DRIVE DATA</vt:lpstr>
      <vt:lpstr>COMPARISIONS BETWEEN 1DAY AND 30DAY ACTIVE USERS</vt:lpstr>
      <vt:lpstr>DISTRIBUTIONS</vt:lpstr>
      <vt:lpstr>POINT ESTIMATES</vt:lpstr>
      <vt:lpstr>CENTRAL LIMIT THEOREM AND CONFIDENCE INTERVALS</vt:lpstr>
      <vt:lpstr>CORRELATION</vt:lpstr>
      <vt:lpstr>HYPOTHESIS TESTING AND RESULTS</vt:lpstr>
      <vt:lpstr>HYPOTHESIS TESTING AND RESULTS</vt:lpstr>
      <vt:lpstr>TASK BY MEMBER</vt:lpstr>
      <vt:lpstr>TASKS</vt:lpstr>
      <vt:lpstr>Statistical evaluation of data  </vt:lpstr>
      <vt:lpstr>Statistical evaluation of data</vt:lpstr>
      <vt:lpstr>Point Estimates</vt:lpstr>
      <vt:lpstr>Confidence intervals</vt:lpstr>
      <vt:lpstr>Distribution modeling </vt:lpstr>
      <vt:lpstr>Distribution Modeling</vt:lpstr>
      <vt:lpstr>Hypothesis testing</vt:lpstr>
      <vt:lpstr>     Correlation and Co-variance within the data.</vt:lpstr>
      <vt:lpstr>     Correlation and Co-variance within the data.</vt:lpstr>
      <vt:lpstr>TASK BY MEMBER</vt:lpstr>
      <vt:lpstr>BASIC DATA EXPLORATION</vt:lpstr>
      <vt:lpstr>STATISTICAL DATA EVALUATION</vt:lpstr>
      <vt:lpstr>STATISTICAL DATA EVALUATION</vt:lpstr>
      <vt:lpstr>STATISTICAL DATA EVALUATION</vt:lpstr>
      <vt:lpstr>STATISTICAL DATA EVALUATION</vt:lpstr>
      <vt:lpstr>STATISTICAL DATA EVALUATION</vt:lpstr>
      <vt:lpstr>STATISTICAL DATA EVALUATION</vt:lpstr>
      <vt:lpstr>Jackie Cuong</vt:lpstr>
      <vt:lpstr>BASIC DATA EXPLORATION</vt:lpstr>
      <vt:lpstr>Calendar Distribution</vt:lpstr>
      <vt:lpstr>Calendar Hypothesis</vt:lpstr>
      <vt:lpstr>TASK BY HIEU VO</vt:lpstr>
      <vt:lpstr>BASIC DATA EXPLORATION</vt:lpstr>
      <vt:lpstr>STATISTICAL DATA EVALUATION</vt:lpstr>
      <vt:lpstr>PROGRESS TOWARDS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cp:lastModifiedBy>Anusha Vanama</cp:lastModifiedBy>
  <cp:revision>28</cp:revision>
  <dcterms:modified xsi:type="dcterms:W3CDTF">2019-10-31T16:42:03Z</dcterms:modified>
</cp:coreProperties>
</file>