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6"/>
  </p:notesMasterIdLst>
  <p:sldIdLst>
    <p:sldId id="256" r:id="rId2"/>
    <p:sldId id="257" r:id="rId3"/>
    <p:sldId id="294" r:id="rId4"/>
    <p:sldId id="259" r:id="rId5"/>
    <p:sldId id="260" r:id="rId6"/>
    <p:sldId id="293" r:id="rId7"/>
    <p:sldId id="296" r:id="rId8"/>
    <p:sldId id="263" r:id="rId9"/>
    <p:sldId id="323" r:id="rId10"/>
    <p:sldId id="288" r:id="rId11"/>
    <p:sldId id="309" r:id="rId12"/>
    <p:sldId id="316" r:id="rId13"/>
    <p:sldId id="317" r:id="rId14"/>
    <p:sldId id="310" r:id="rId15"/>
    <p:sldId id="311" r:id="rId16"/>
    <p:sldId id="312" r:id="rId17"/>
    <p:sldId id="313" r:id="rId18"/>
    <p:sldId id="307" r:id="rId19"/>
    <p:sldId id="314" r:id="rId20"/>
    <p:sldId id="315" r:id="rId21"/>
    <p:sldId id="322" r:id="rId22"/>
    <p:sldId id="286" r:id="rId23"/>
    <p:sldId id="287" r:id="rId24"/>
    <p:sldId id="276" r:id="rId25"/>
    <p:sldId id="289" r:id="rId26"/>
    <p:sldId id="291" r:id="rId27"/>
    <p:sldId id="292" r:id="rId28"/>
    <p:sldId id="297" r:id="rId29"/>
    <p:sldId id="298" r:id="rId30"/>
    <p:sldId id="299" r:id="rId31"/>
    <p:sldId id="302" r:id="rId32"/>
    <p:sldId id="304" r:id="rId33"/>
    <p:sldId id="303" r:id="rId34"/>
    <p:sldId id="318" r:id="rId35"/>
    <p:sldId id="306" r:id="rId36"/>
    <p:sldId id="308" r:id="rId37"/>
    <p:sldId id="319" r:id="rId38"/>
    <p:sldId id="320" r:id="rId39"/>
    <p:sldId id="321" r:id="rId40"/>
    <p:sldId id="267" r:id="rId41"/>
    <p:sldId id="268" r:id="rId42"/>
    <p:sldId id="272" r:id="rId43"/>
    <p:sldId id="273" r:id="rId44"/>
    <p:sldId id="275"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94660"/>
  </p:normalViewPr>
  <p:slideViewPr>
    <p:cSldViewPr snapToGrid="0">
      <p:cViewPr varScale="1">
        <p:scale>
          <a:sx n="83" d="100"/>
          <a:sy n="83" d="100"/>
        </p:scale>
        <p:origin x="692"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5231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80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92929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359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c51830559_2_1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6c51830559_2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5ed17bf8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5ed17bf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186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hyperlink" Target="https://datastudio.google.com/reporting/fe89e59f-5ab0-4f5e-bd70-9154c80fd02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400"/>
              <a:buFont typeface="Calibri"/>
              <a:buNone/>
            </a:pPr>
            <a:r>
              <a:rPr lang="en-US" sz="4400" dirty="0"/>
              <a:t>G-SUITE METRICS</a:t>
            </a:r>
            <a:br>
              <a:rPr lang="en-US" sz="4400" dirty="0"/>
            </a:br>
            <a:r>
              <a:rPr lang="en-US" sz="2000" dirty="0"/>
              <a:t>CSC 505/605 Fall 2019</a:t>
            </a:r>
            <a:endParaRPr sz="4400" dirty="0"/>
          </a:p>
        </p:txBody>
      </p:sp>
      <p:sp>
        <p:nvSpPr>
          <p:cNvPr id="97" name="Google Shape;97;p14"/>
          <p:cNvSpPr txBox="1">
            <a:spLocks noGrp="1"/>
          </p:cNvSpPr>
          <p:nvPr>
            <p:ph type="subTitle" idx="1"/>
          </p:nvPr>
        </p:nvSpPr>
        <p:spPr>
          <a:xfrm>
            <a:off x="907081" y="3640685"/>
            <a:ext cx="8298392" cy="1374345"/>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rgbClr val="0070C0"/>
              </a:buClr>
              <a:buSzPts val="902"/>
              <a:buNone/>
            </a:pPr>
            <a:r>
              <a:rPr lang="en-US" sz="902" dirty="0"/>
              <a:t>	                                                            </a:t>
            </a:r>
            <a:r>
              <a:rPr lang="en-US" sz="1187" dirty="0"/>
              <a:t>By:			                                      Advisor	:	</a:t>
            </a:r>
            <a:endParaRPr dirty="0"/>
          </a:p>
          <a:p>
            <a:pPr marL="0" lvl="0" indent="0" algn="r" rtl="0">
              <a:lnSpc>
                <a:spcPct val="80000"/>
              </a:lnSpc>
              <a:spcBef>
                <a:spcPts val="237"/>
              </a:spcBef>
              <a:spcAft>
                <a:spcPts val="0"/>
              </a:spcAft>
              <a:buClr>
                <a:srgbClr val="0070C0"/>
              </a:buClr>
              <a:buSzPts val="1187"/>
              <a:buNone/>
            </a:pPr>
            <a:r>
              <a:rPr lang="en-US" sz="1187" dirty="0"/>
              <a:t>          Lavanya Goluguri                                                                    Dr. Somya Mohanty </a:t>
            </a:r>
            <a:endParaRPr lang="en-US" dirty="0"/>
          </a:p>
          <a:p>
            <a:pPr marL="0" lvl="0" indent="0" algn="r" rtl="0">
              <a:lnSpc>
                <a:spcPct val="80000"/>
              </a:lnSpc>
              <a:spcBef>
                <a:spcPts val="275"/>
              </a:spcBef>
              <a:spcAft>
                <a:spcPts val="0"/>
              </a:spcAft>
              <a:buClr>
                <a:srgbClr val="0070C0"/>
              </a:buClr>
              <a:buSzPts val="1187"/>
              <a:buNone/>
            </a:pPr>
            <a:r>
              <a:rPr lang="en-US" sz="1187" dirty="0"/>
              <a:t>                                                                                   Anusha Vanama  			</a:t>
            </a:r>
            <a:r>
              <a:rPr lang="en-US" sz="1377" dirty="0"/>
              <a:t>Mentor:	</a:t>
            </a:r>
            <a:endParaRPr lang="en-US" dirty="0"/>
          </a:p>
          <a:p>
            <a:pPr marL="0" lvl="0" indent="0" algn="r" rtl="0">
              <a:lnSpc>
                <a:spcPct val="80000"/>
              </a:lnSpc>
              <a:spcBef>
                <a:spcPts val="266"/>
              </a:spcBef>
              <a:spcAft>
                <a:spcPts val="0"/>
              </a:spcAft>
              <a:buClr>
                <a:srgbClr val="0070C0"/>
              </a:buClr>
              <a:buSzPts val="1330"/>
              <a:buNone/>
            </a:pPr>
            <a:r>
              <a:rPr lang="en-US" sz="1330" dirty="0"/>
              <a:t>		                                       Jackie Cuong   			                   Nick Young           Henry Reichard				</a:t>
            </a:r>
            <a:endParaRPr dirty="0"/>
          </a:p>
          <a:p>
            <a:pPr marL="0" lvl="0" indent="0" algn="r" rtl="0">
              <a:lnSpc>
                <a:spcPct val="80000"/>
              </a:lnSpc>
              <a:spcBef>
                <a:spcPts val="266"/>
              </a:spcBef>
              <a:spcAft>
                <a:spcPts val="0"/>
              </a:spcAft>
              <a:buClr>
                <a:srgbClr val="0070C0"/>
              </a:buClr>
              <a:buSzPts val="1330"/>
              <a:buNone/>
            </a:pPr>
            <a:r>
              <a:rPr lang="en-US" sz="1330" dirty="0"/>
              <a:t>Hieu Vo					</a:t>
            </a:r>
            <a:endParaRPr dirty="0"/>
          </a:p>
          <a:p>
            <a:pPr marL="0" lvl="0" indent="0" algn="r" rtl="0">
              <a:lnSpc>
                <a:spcPct val="80000"/>
              </a:lnSpc>
              <a:spcBef>
                <a:spcPts val="180"/>
              </a:spcBef>
              <a:spcAft>
                <a:spcPts val="0"/>
              </a:spcAft>
              <a:buClr>
                <a:srgbClr val="0070C0"/>
              </a:buClr>
              <a:buSzPts val="902"/>
              <a:buNone/>
            </a:pPr>
            <a:endParaRPr sz="902" dirty="0"/>
          </a:p>
          <a:p>
            <a:pPr marL="0" lvl="0" indent="0" algn="r" rtl="0">
              <a:lnSpc>
                <a:spcPct val="80000"/>
              </a:lnSpc>
              <a:spcBef>
                <a:spcPts val="266"/>
              </a:spcBef>
              <a:spcAft>
                <a:spcPts val="0"/>
              </a:spcAft>
              <a:buClr>
                <a:srgbClr val="0070C0"/>
              </a:buClr>
              <a:buSzPts val="1330"/>
              <a:buNone/>
            </a:pPr>
            <a:endParaRPr sz="1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6F41-DB59-4B3F-9CEE-455993B32D48}"/>
              </a:ext>
            </a:extLst>
          </p:cNvPr>
          <p:cNvSpPr>
            <a:spLocks noGrp="1"/>
          </p:cNvSpPr>
          <p:nvPr>
            <p:ph type="title"/>
          </p:nvPr>
        </p:nvSpPr>
        <p:spPr/>
        <p:txBody>
          <a:bodyPr/>
          <a:lstStyle/>
          <a:p>
            <a:pPr algn="ctr"/>
            <a:r>
              <a:rPr lang="en-US" sz="4400" dirty="0">
                <a:solidFill>
                  <a:schemeClr val="tx1"/>
                </a:solidFill>
              </a:rPr>
              <a:t>RESULTS</a:t>
            </a:r>
          </a:p>
        </p:txBody>
      </p:sp>
      <p:sp>
        <p:nvSpPr>
          <p:cNvPr id="3" name="Text Placeholder 2">
            <a:extLst>
              <a:ext uri="{FF2B5EF4-FFF2-40B4-BE49-F238E27FC236}">
                <a16:creationId xmlns:a16="http://schemas.microsoft.com/office/drawing/2014/main" id="{0CDDA4FF-3D8C-4044-ADAA-B9A661853B01}"/>
              </a:ext>
            </a:extLst>
          </p:cNvPr>
          <p:cNvSpPr>
            <a:spLocks noGrp="1"/>
          </p:cNvSpPr>
          <p:nvPr>
            <p:ph type="body" idx="1"/>
          </p:nvPr>
        </p:nvSpPr>
        <p:spPr/>
        <p:txBody>
          <a:bodyPr/>
          <a:lstStyle/>
          <a:p>
            <a:pPr marL="50800" indent="0" algn="ctr">
              <a:buNone/>
            </a:pPr>
            <a:endParaRPr lang="en-US" dirty="0"/>
          </a:p>
          <a:p>
            <a:pPr marL="50800" indent="0" algn="ctr">
              <a:buNone/>
            </a:pPr>
            <a:endParaRPr lang="en-US" dirty="0"/>
          </a:p>
          <a:p>
            <a:pPr marL="50800" indent="0" algn="ctr">
              <a:buNone/>
            </a:pPr>
            <a:r>
              <a:rPr lang="en-US" sz="4400" dirty="0"/>
              <a:t>Advanced Statistics - Distribution Analysis and Insights</a:t>
            </a:r>
          </a:p>
        </p:txBody>
      </p:sp>
    </p:spTree>
    <p:extLst>
      <p:ext uri="{BB962C8B-B14F-4D97-AF65-F5344CB8AC3E}">
        <p14:creationId xmlns:p14="http://schemas.microsoft.com/office/powerpoint/2010/main" val="221609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6E00-5492-40CD-9299-2892BF0CDC46}"/>
              </a:ext>
            </a:extLst>
          </p:cNvPr>
          <p:cNvSpPr>
            <a:spLocks noGrp="1"/>
          </p:cNvSpPr>
          <p:nvPr>
            <p:ph type="title"/>
          </p:nvPr>
        </p:nvSpPr>
        <p:spPr>
          <a:xfrm>
            <a:off x="1229445" y="281175"/>
            <a:ext cx="7776242" cy="610820"/>
          </a:xfrm>
        </p:spPr>
        <p:txBody>
          <a:bodyPr>
            <a:normAutofit fontScale="90000"/>
          </a:bodyPr>
          <a:lstStyle/>
          <a:p>
            <a:r>
              <a:rPr lang="en-US" dirty="0"/>
              <a:t>Statistical evaluation of data</a:t>
            </a:r>
          </a:p>
        </p:txBody>
      </p:sp>
      <p:sp>
        <p:nvSpPr>
          <p:cNvPr id="3" name="Content Placeholder 2">
            <a:extLst>
              <a:ext uri="{FF2B5EF4-FFF2-40B4-BE49-F238E27FC236}">
                <a16:creationId xmlns:a16="http://schemas.microsoft.com/office/drawing/2014/main" id="{7EB066E5-902F-4CA6-B3B3-6156BEEEAA25}"/>
              </a:ext>
            </a:extLst>
          </p:cNvPr>
          <p:cNvSpPr>
            <a:spLocks noGrp="1"/>
          </p:cNvSpPr>
          <p:nvPr>
            <p:ph idx="1"/>
          </p:nvPr>
        </p:nvSpPr>
        <p:spPr/>
        <p:txBody>
          <a:bodyPr>
            <a:normAutofit/>
          </a:bodyPr>
          <a:lstStyle/>
          <a:p>
            <a:pPr marL="50800" indent="0">
              <a:buNone/>
            </a:pPr>
            <a:r>
              <a:rPr lang="en-US" sz="1600" dirty="0"/>
              <a:t>Google Meet:</a:t>
            </a:r>
          </a:p>
          <a:p>
            <a:r>
              <a:rPr lang="en-US" sz="1600" dirty="0"/>
              <a:t>Maximum number of calls are 159 calls recorded on 2019-03-21.</a:t>
            </a:r>
          </a:p>
          <a:p>
            <a:r>
              <a:rPr lang="en-US" sz="1600" dirty="0"/>
              <a:t>Maximum number of meetings are 39 meetings recorded on 2019-03-21.</a:t>
            </a:r>
          </a:p>
          <a:p>
            <a:r>
              <a:rPr lang="en-US" sz="1600" dirty="0"/>
              <a:t>Observed that more number of calls and meetings are scheduled during fall advising period which was started on March 18</a:t>
            </a:r>
            <a:r>
              <a:rPr lang="en-US" sz="1600" baseline="30000" dirty="0"/>
              <a:t>th</a:t>
            </a:r>
            <a:r>
              <a:rPr lang="en-US" sz="1600" dirty="0"/>
              <a:t> 2019. </a:t>
            </a:r>
          </a:p>
          <a:p>
            <a:pPr marL="50800" indent="0">
              <a:buNone/>
            </a:pPr>
            <a:r>
              <a:rPr lang="en-US" sz="1600" dirty="0"/>
              <a:t>Google Calendar:</a:t>
            </a:r>
          </a:p>
          <a:p>
            <a:pPr marL="342900" lvl="0" indent="-342900"/>
            <a:r>
              <a:rPr lang="en-US" sz="1600" dirty="0"/>
              <a:t>1 outlier </a:t>
            </a:r>
          </a:p>
          <a:p>
            <a:pPr marL="342900" lvl="0" indent="-342900"/>
            <a:r>
              <a:rPr lang="en-US" sz="1600" dirty="0"/>
              <a:t>May 4 2018 - 10979 daily active users</a:t>
            </a:r>
          </a:p>
          <a:p>
            <a:pPr marL="342900" lvl="0" indent="-342900"/>
            <a:r>
              <a:rPr lang="en-US" sz="1600" dirty="0"/>
              <a:t>Cause? </a:t>
            </a:r>
            <a:endParaRPr lang="en-US" sz="1800" dirty="0">
              <a:solidFill>
                <a:srgbClr val="003E75"/>
              </a:solidFill>
              <a:highlight>
                <a:srgbClr val="FFFFFF"/>
              </a:highlight>
              <a:latin typeface="Arial"/>
              <a:ea typeface="Arial"/>
              <a:cs typeface="Arial"/>
              <a:sym typeface="Arial"/>
            </a:endParaRPr>
          </a:p>
          <a:p>
            <a:endParaRPr lang="en-US" sz="1600" dirty="0"/>
          </a:p>
        </p:txBody>
      </p:sp>
      <p:pic>
        <p:nvPicPr>
          <p:cNvPr id="4" name="Google Shape;184;p27">
            <a:extLst>
              <a:ext uri="{FF2B5EF4-FFF2-40B4-BE49-F238E27FC236}">
                <a16:creationId xmlns:a16="http://schemas.microsoft.com/office/drawing/2014/main" id="{8E0193D3-FBA7-48DD-BAC1-7C0A165235FC}"/>
              </a:ext>
            </a:extLst>
          </p:cNvPr>
          <p:cNvPicPr preferRelativeResize="0"/>
          <p:nvPr/>
        </p:nvPicPr>
        <p:blipFill>
          <a:blip r:embed="rId2">
            <a:alphaModFix/>
          </a:blip>
          <a:stretch>
            <a:fillRect/>
          </a:stretch>
        </p:blipFill>
        <p:spPr>
          <a:xfrm>
            <a:off x="2243738" y="3749808"/>
            <a:ext cx="5413006" cy="1112517"/>
          </a:xfrm>
          <a:prstGeom prst="rect">
            <a:avLst/>
          </a:prstGeom>
          <a:noFill/>
          <a:ln>
            <a:noFill/>
          </a:ln>
        </p:spPr>
      </p:pic>
    </p:spTree>
    <p:extLst>
      <p:ext uri="{BB962C8B-B14F-4D97-AF65-F5344CB8AC3E}">
        <p14:creationId xmlns:p14="http://schemas.microsoft.com/office/powerpoint/2010/main" val="112110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B092-57E3-4B7B-96C4-55A176E253E7}"/>
              </a:ext>
            </a:extLst>
          </p:cNvPr>
          <p:cNvSpPr>
            <a:spLocks noGrp="1"/>
          </p:cNvSpPr>
          <p:nvPr>
            <p:ph type="title"/>
          </p:nvPr>
        </p:nvSpPr>
        <p:spPr/>
        <p:txBody>
          <a:bodyPr>
            <a:normAutofit fontScale="90000"/>
          </a:bodyPr>
          <a:lstStyle/>
          <a:p>
            <a:r>
              <a:rPr lang="en-US" dirty="0"/>
              <a:t>Point Estimates</a:t>
            </a:r>
          </a:p>
        </p:txBody>
      </p:sp>
      <p:sp>
        <p:nvSpPr>
          <p:cNvPr id="3" name="Content Placeholder 2">
            <a:extLst>
              <a:ext uri="{FF2B5EF4-FFF2-40B4-BE49-F238E27FC236}">
                <a16:creationId xmlns:a16="http://schemas.microsoft.com/office/drawing/2014/main" id="{D8349D4B-7F9E-4D20-A735-50939E7E17C4}"/>
              </a:ext>
            </a:extLst>
          </p:cNvPr>
          <p:cNvSpPr>
            <a:spLocks noGrp="1"/>
          </p:cNvSpPr>
          <p:nvPr>
            <p:ph idx="1"/>
          </p:nvPr>
        </p:nvSpPr>
        <p:spPr>
          <a:xfrm>
            <a:off x="448966" y="1197405"/>
            <a:ext cx="8246070" cy="3664920"/>
          </a:xfrm>
        </p:spPr>
        <p:txBody>
          <a:bodyPr>
            <a:normAutofit/>
          </a:bodyPr>
          <a:lstStyle/>
          <a:p>
            <a:r>
              <a:rPr lang="en-US" sz="1050" dirty="0"/>
              <a:t>Used Point estimates to estimate the mean of total call minutes for all days</a:t>
            </a:r>
          </a:p>
          <a:p>
            <a:r>
              <a:rPr lang="en-US" sz="1050" dirty="0"/>
              <a:t>Point estimate based on a sample of 400 observations overestimated the true call minutes mean by 22.560137 minutes and the distribution is not normal for sample data as well.</a:t>
            </a:r>
          </a:p>
          <a:p>
            <a:r>
              <a:rPr lang="en-US" sz="1050" dirty="0"/>
              <a:t>Created a sampling distribution by taking 300 samples from our call minutes data and then making 300 point estimates of the mean.</a:t>
            </a:r>
          </a:p>
          <a:p>
            <a:r>
              <a:rPr lang="en-US" sz="1050" dirty="0"/>
              <a:t>The sampling distribution appeared to be normal after applying Central Limit Theorem and the mean of the sampling distribution approached the true mean, there is only a difference of 3 minutes</a:t>
            </a:r>
          </a:p>
          <a:p>
            <a:pPr marL="0" indent="0">
              <a:buNone/>
            </a:pPr>
            <a:endParaRPr lang="en-US" dirty="0"/>
          </a:p>
        </p:txBody>
      </p:sp>
      <p:pic>
        <p:nvPicPr>
          <p:cNvPr id="4098" name="Picture 2">
            <a:extLst>
              <a:ext uri="{FF2B5EF4-FFF2-40B4-BE49-F238E27FC236}">
                <a16:creationId xmlns:a16="http://schemas.microsoft.com/office/drawing/2014/main" id="{48A0A74B-3506-4659-8CC7-A2C2FB630D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75" y="2504994"/>
            <a:ext cx="2137870" cy="20519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A43FACE-C435-4A4B-BF65-183422E838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246" y="2504994"/>
            <a:ext cx="2595984" cy="20519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86F0404-C2BB-41F7-BA18-6073D61F3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8229" y="2504993"/>
            <a:ext cx="2595985" cy="20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C5B-C663-4BEB-B531-68F0007170E4}"/>
              </a:ext>
            </a:extLst>
          </p:cNvPr>
          <p:cNvSpPr>
            <a:spLocks noGrp="1"/>
          </p:cNvSpPr>
          <p:nvPr>
            <p:ph type="title"/>
          </p:nvPr>
        </p:nvSpPr>
        <p:spPr/>
        <p:txBody>
          <a:bodyPr>
            <a:normAutofit fontScale="90000"/>
          </a:bodyPr>
          <a:lstStyle/>
          <a:p>
            <a:r>
              <a:rPr lang="en-US" dirty="0"/>
              <a:t>Confidence intervals</a:t>
            </a:r>
          </a:p>
        </p:txBody>
      </p:sp>
      <p:pic>
        <p:nvPicPr>
          <p:cNvPr id="1026" name="Picture 2">
            <a:extLst>
              <a:ext uri="{FF2B5EF4-FFF2-40B4-BE49-F238E27FC236}">
                <a16:creationId xmlns:a16="http://schemas.microsoft.com/office/drawing/2014/main" id="{84DE357A-38EE-4E5B-87E4-55AA888AFE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2113635"/>
            <a:ext cx="6719020" cy="2596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72E9D7-3906-4473-9F18-8EBC61200D8E}"/>
              </a:ext>
            </a:extLst>
          </p:cNvPr>
          <p:cNvSpPr txBox="1"/>
          <p:nvPr/>
        </p:nvSpPr>
        <p:spPr>
          <a:xfrm>
            <a:off x="616873" y="1273429"/>
            <a:ext cx="792545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50000"/>
                  </a:schemeClr>
                </a:solidFill>
              </a:rPr>
              <a:t>The confidence interval we calculated is very close the true call minutes mean of 1148.051565.  24 out of 25 Samples overlapped the red line marking the true mean in a 95% confidence interval.</a:t>
            </a:r>
          </a:p>
        </p:txBody>
      </p:sp>
    </p:spTree>
    <p:extLst>
      <p:ext uri="{BB962C8B-B14F-4D97-AF65-F5344CB8AC3E}">
        <p14:creationId xmlns:p14="http://schemas.microsoft.com/office/powerpoint/2010/main" val="186125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448965" y="281175"/>
            <a:ext cx="8246070" cy="610820"/>
          </a:xfrm>
        </p:spPr>
        <p:txBody>
          <a:bodyPr>
            <a:normAutofit fontScale="90000"/>
          </a:bodyPr>
          <a:lstStyle/>
          <a:p>
            <a:r>
              <a:rPr lang="en-US" dirty="0"/>
              <a:t>Distribution modeling </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a:xfrm>
            <a:off x="448966" y="1197405"/>
            <a:ext cx="8246070" cy="3512210"/>
          </a:xfrm>
        </p:spPr>
        <p:txBody>
          <a:bodyPr>
            <a:normAutofit/>
          </a:bodyPr>
          <a:lstStyle/>
          <a:p>
            <a:r>
              <a:rPr lang="en-US" sz="1400" dirty="0"/>
              <a:t>Observed that google meet application usage is very less in UNCG from Jan 2018 to June 2018. Metric values are 0 for most of the days. </a:t>
            </a:r>
            <a:r>
              <a:rPr lang="en-US" sz="1400" dirty="0" err="1"/>
              <a:t>Eg</a:t>
            </a:r>
            <a:r>
              <a:rPr lang="en-US" sz="1400" dirty="0"/>
              <a:t>: Number of meetings held using google meet is 0 for 159 days out of 543 days.</a:t>
            </a:r>
          </a:p>
        </p:txBody>
      </p:sp>
      <p:pic>
        <p:nvPicPr>
          <p:cNvPr id="6150" name="Picture 6">
            <a:extLst>
              <a:ext uri="{FF2B5EF4-FFF2-40B4-BE49-F238E27FC236}">
                <a16:creationId xmlns:a16="http://schemas.microsoft.com/office/drawing/2014/main" id="{CD5FC930-B478-4270-9015-B47CFA46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1960930"/>
            <a:ext cx="6871725" cy="318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8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230B-0016-4E8D-B1F4-45BBB4C5C070}"/>
              </a:ext>
            </a:extLst>
          </p:cNvPr>
          <p:cNvSpPr>
            <a:spLocks noGrp="1"/>
          </p:cNvSpPr>
          <p:nvPr>
            <p:ph type="title"/>
          </p:nvPr>
        </p:nvSpPr>
        <p:spPr/>
        <p:txBody>
          <a:bodyPr>
            <a:normAutofit fontScale="90000"/>
          </a:bodyPr>
          <a:lstStyle/>
          <a:p>
            <a:r>
              <a:rPr lang="en-US" dirty="0">
                <a:solidFill>
                  <a:schemeClr val="bg1">
                    <a:lumMod val="95000"/>
                  </a:schemeClr>
                </a:solidFill>
              </a:rPr>
              <a:t>Google Meet Distributions</a:t>
            </a:r>
          </a:p>
        </p:txBody>
      </p:sp>
      <p:sp>
        <p:nvSpPr>
          <p:cNvPr id="3" name="Content Placeholder 2">
            <a:extLst>
              <a:ext uri="{FF2B5EF4-FFF2-40B4-BE49-F238E27FC236}">
                <a16:creationId xmlns:a16="http://schemas.microsoft.com/office/drawing/2014/main" id="{4F15EF79-9A10-43B3-B243-304163030E88}"/>
              </a:ext>
            </a:extLst>
          </p:cNvPr>
          <p:cNvSpPr>
            <a:spLocks noGrp="1"/>
          </p:cNvSpPr>
          <p:nvPr>
            <p:ph idx="1"/>
          </p:nvPr>
        </p:nvSpPr>
        <p:spPr/>
        <p:txBody>
          <a:bodyPr/>
          <a:lstStyle/>
          <a:p>
            <a:r>
              <a:rPr lang="en-US" sz="1400" dirty="0"/>
              <a:t>Plotted Total Call Minutes data using Histograms to observe what sort of distribution will fit my data. It followed exponential distribution.</a:t>
            </a:r>
          </a:p>
          <a:p>
            <a:r>
              <a:rPr lang="en-US" sz="1400" dirty="0"/>
              <a:t>Kernel Density Estimator is used to find probability density function (PDF) for Total Call Minutes and Total meeting Minutes data.</a:t>
            </a:r>
          </a:p>
          <a:p>
            <a:endParaRPr lang="en-US" dirty="0"/>
          </a:p>
        </p:txBody>
      </p:sp>
      <p:pic>
        <p:nvPicPr>
          <p:cNvPr id="7170" name="Picture 2">
            <a:extLst>
              <a:ext uri="{FF2B5EF4-FFF2-40B4-BE49-F238E27FC236}">
                <a16:creationId xmlns:a16="http://schemas.microsoft.com/office/drawing/2014/main" id="{79B627A1-D654-4C0A-B51D-48BBD9B59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2259449"/>
            <a:ext cx="3357258" cy="25225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FC8E0C-42EB-4E12-931B-3DF085AC7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95" y="2259449"/>
            <a:ext cx="3591230" cy="254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3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48D6-74E8-414B-B64B-9DC9F10EA086}"/>
              </a:ext>
            </a:extLst>
          </p:cNvPr>
          <p:cNvSpPr>
            <a:spLocks noGrp="1"/>
          </p:cNvSpPr>
          <p:nvPr>
            <p:ph type="title"/>
          </p:nvPr>
        </p:nvSpPr>
        <p:spPr>
          <a:xfrm>
            <a:off x="1782695" y="281175"/>
            <a:ext cx="7361305" cy="610820"/>
          </a:xfrm>
        </p:spPr>
        <p:txBody>
          <a:bodyPr/>
          <a:lstStyle/>
          <a:p>
            <a:r>
              <a:rPr lang="en-US" dirty="0"/>
              <a:t>Google Drive Distributions</a:t>
            </a:r>
          </a:p>
        </p:txBody>
      </p:sp>
      <p:pic>
        <p:nvPicPr>
          <p:cNvPr id="3074" name="Picture 2">
            <a:extLst>
              <a:ext uri="{FF2B5EF4-FFF2-40B4-BE49-F238E27FC236}">
                <a16:creationId xmlns:a16="http://schemas.microsoft.com/office/drawing/2014/main" id="{F57E6145-3B12-45BC-B040-D126F9861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705855"/>
            <a:ext cx="4009396" cy="29269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EB583E1-22C7-4BE7-BE70-4F73B2CD8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5855"/>
            <a:ext cx="4416725" cy="2857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2DC2CA-675F-44C8-B275-A91253A1887C}"/>
              </a:ext>
            </a:extLst>
          </p:cNvPr>
          <p:cNvSpPr/>
          <p:nvPr/>
        </p:nvSpPr>
        <p:spPr>
          <a:xfrm>
            <a:off x="142140" y="1167974"/>
            <a:ext cx="9049501" cy="307777"/>
          </a:xfrm>
          <a:prstGeom prst="rect">
            <a:avLst/>
          </a:prstGeom>
        </p:spPr>
        <p:txBody>
          <a:bodyPr wrap="square">
            <a:spAutoFit/>
          </a:bodyPr>
          <a:lstStyle/>
          <a:p>
            <a:pPr lvl="0">
              <a:buClr>
                <a:srgbClr val="002060"/>
              </a:buClr>
              <a:buSzPts val="2800"/>
            </a:pPr>
            <a:r>
              <a:rPr lang="en-US" dirty="0">
                <a:solidFill>
                  <a:srgbClr val="002060"/>
                </a:solidFill>
                <a:latin typeface="Calibri"/>
                <a:cs typeface="Calibri"/>
                <a:sym typeface="Calibri"/>
              </a:rPr>
              <a:t>Both the 1day_active_users and 30day_active_users data is discrete so that distribution fit for both is Poisson distribution. </a:t>
            </a:r>
          </a:p>
        </p:txBody>
      </p:sp>
    </p:spTree>
    <p:extLst>
      <p:ext uri="{BB962C8B-B14F-4D97-AF65-F5344CB8AC3E}">
        <p14:creationId xmlns:p14="http://schemas.microsoft.com/office/powerpoint/2010/main" val="103674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a:t>
            </a:r>
            <a:r>
              <a:rPr lang="en-US" dirty="0"/>
              <a:t> Correlation and Co-variance within the data</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pPr marL="50800" indent="0">
              <a:buNone/>
            </a:pPr>
            <a:r>
              <a:rPr lang="en-US" sz="1400" dirty="0"/>
              <a:t>Correlation and Co-variance describe how two random variables are related.</a:t>
            </a:r>
          </a:p>
          <a:p>
            <a:pPr marL="50800" indent="0">
              <a:buNone/>
            </a:pPr>
            <a:r>
              <a:rPr lang="en-US" sz="1400" dirty="0"/>
              <a:t>Gmail:</a:t>
            </a:r>
          </a:p>
          <a:p>
            <a:pPr marL="349250" indent="-285750">
              <a:buSzPts val="1800"/>
              <a:buFont typeface="Arial" panose="020B0604020202020204" pitchFamily="34" charset="0"/>
              <a:buChar char="•"/>
            </a:pPr>
            <a:r>
              <a:rPr lang="en-US" sz="1400" dirty="0"/>
              <a:t>Emails received and emails sent correlation: .95</a:t>
            </a:r>
          </a:p>
          <a:p>
            <a:pPr marL="349250" indent="-285750">
              <a:buSzPts val="1800"/>
              <a:buFont typeface="Arial" panose="020B0604020202020204" pitchFamily="34" charset="0"/>
              <a:buChar char="•"/>
            </a:pPr>
            <a:r>
              <a:rPr lang="en-US" sz="1400" dirty="0"/>
              <a:t>Emails receive and inbound non spam emails correlation: .88</a:t>
            </a:r>
          </a:p>
          <a:p>
            <a:pPr marL="349250" indent="-285750">
              <a:buSzPts val="1800"/>
              <a:buFont typeface="Arial" panose="020B0604020202020204" pitchFamily="34" charset="0"/>
              <a:buChar char="•"/>
            </a:pPr>
            <a:r>
              <a:rPr lang="en-US" sz="1400" dirty="0"/>
              <a:t>Emails sent and inbound non spam emails correlation: .83</a:t>
            </a:r>
          </a:p>
          <a:p>
            <a:pPr marL="349250" indent="-285750">
              <a:buSzPts val="1800"/>
              <a:buFont typeface="Arial" panose="020B0604020202020204" pitchFamily="34" charset="0"/>
              <a:buChar char="•"/>
            </a:pPr>
            <a:r>
              <a:rPr lang="en-US" sz="1400" dirty="0"/>
              <a:t>These correlations are very strong since it very close to 1.</a:t>
            </a:r>
          </a:p>
          <a:p>
            <a:pPr marL="50800" indent="0">
              <a:buNone/>
            </a:pPr>
            <a:r>
              <a:rPr lang="en-US" sz="1400" dirty="0"/>
              <a:t>Google Meet:</a:t>
            </a:r>
          </a:p>
          <a:p>
            <a:pPr marL="349250" indent="-285750">
              <a:buSzPts val="1800"/>
              <a:buFont typeface="Arial" panose="020B0604020202020204" pitchFamily="34" charset="0"/>
              <a:buChar char="•"/>
            </a:pPr>
            <a:r>
              <a:rPr lang="en-US" sz="1400" dirty="0"/>
              <a:t>Correlation of Android and Total: 0.23, Correlation of iOS and Total: 0.51.</a:t>
            </a:r>
          </a:p>
          <a:p>
            <a:pPr marL="63500" indent="0">
              <a:buSzPts val="1800"/>
              <a:buNone/>
            </a:pPr>
            <a:r>
              <a:rPr lang="en-US" sz="1400" dirty="0"/>
              <a:t>Google Drive:</a:t>
            </a:r>
          </a:p>
          <a:p>
            <a:pPr marL="349250" indent="-285750">
              <a:buSzPts val="1800"/>
              <a:buFont typeface="Arial" panose="020B0604020202020204" pitchFamily="34" charset="0"/>
              <a:buChar char="•"/>
            </a:pPr>
            <a:r>
              <a:rPr lang="en-US" sz="1400" dirty="0"/>
              <a:t>The 1day_active_users and 30day_active_users have a correlation of 0.45.</a:t>
            </a:r>
          </a:p>
          <a:p>
            <a:pPr marL="349250" indent="-285750">
              <a:buSzPts val="1800"/>
              <a:buFont typeface="Arial" panose="020B0604020202020204" pitchFamily="34" charset="0"/>
              <a:buChar char="•"/>
            </a:pPr>
            <a:r>
              <a:rPr lang="en-US" sz="1400" dirty="0"/>
              <a:t>There is only a slight correlation between the two, It is not like every time there is a growth in 1day active users, there is growth in 30day active users.</a:t>
            </a:r>
          </a:p>
          <a:p>
            <a:endParaRPr lang="en-US" sz="1400" dirty="0"/>
          </a:p>
          <a:p>
            <a:pPr marL="0" indent="0">
              <a:buNone/>
            </a:pPr>
            <a:endParaRPr lang="en-US" sz="1400" dirty="0"/>
          </a:p>
          <a:p>
            <a:endParaRPr lang="en-US" sz="1400" dirty="0"/>
          </a:p>
        </p:txBody>
      </p:sp>
    </p:spTree>
    <p:extLst>
      <p:ext uri="{BB962C8B-B14F-4D97-AF65-F5344CB8AC3E}">
        <p14:creationId xmlns:p14="http://schemas.microsoft.com/office/powerpoint/2010/main" val="182900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6102-724F-4D37-A366-6689CD6724A1}"/>
              </a:ext>
            </a:extLst>
          </p:cNvPr>
          <p:cNvSpPr>
            <a:spLocks noGrp="1"/>
          </p:cNvSpPr>
          <p:nvPr>
            <p:ph type="title"/>
          </p:nvPr>
        </p:nvSpPr>
        <p:spPr/>
        <p:txBody>
          <a:bodyPr/>
          <a:lstStyle/>
          <a:p>
            <a:r>
              <a:rPr lang="en-US" dirty="0"/>
              <a:t>Hypothesis Testing</a:t>
            </a:r>
          </a:p>
        </p:txBody>
      </p:sp>
      <p:sp>
        <p:nvSpPr>
          <p:cNvPr id="3" name="Text Placeholder 2">
            <a:extLst>
              <a:ext uri="{FF2B5EF4-FFF2-40B4-BE49-F238E27FC236}">
                <a16:creationId xmlns:a16="http://schemas.microsoft.com/office/drawing/2014/main" id="{0B11C4B1-2172-4C74-BE40-260CFAEBBB63}"/>
              </a:ext>
            </a:extLst>
          </p:cNvPr>
          <p:cNvSpPr>
            <a:spLocks noGrp="1"/>
          </p:cNvSpPr>
          <p:nvPr>
            <p:ph type="body" idx="1"/>
          </p:nvPr>
        </p:nvSpPr>
        <p:spPr/>
        <p:txBody>
          <a:bodyPr/>
          <a:lstStyle/>
          <a:p>
            <a:r>
              <a:rPr lang="en-US" dirty="0"/>
              <a:t>One Sample t-test - A one-sample t-test checks whether a sample mean differs from the population mean.</a:t>
            </a:r>
          </a:p>
          <a:p>
            <a:r>
              <a:rPr lang="en-US" dirty="0"/>
              <a:t>Two Sample t-test - A two-sample t-test investigates whether the means of two independent data samples differ from one another.</a:t>
            </a:r>
          </a:p>
        </p:txBody>
      </p:sp>
    </p:spTree>
    <p:extLst>
      <p:ext uri="{BB962C8B-B14F-4D97-AF65-F5344CB8AC3E}">
        <p14:creationId xmlns:p14="http://schemas.microsoft.com/office/powerpoint/2010/main" val="116823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dirty="0"/>
              <a:t>Gmail Hypothesis</a:t>
            </a:r>
            <a:endParaRPr dirty="0"/>
          </a:p>
        </p:txBody>
      </p:sp>
      <p:sp>
        <p:nvSpPr>
          <p:cNvPr id="200" name="Google Shape;200;p29"/>
          <p:cNvSpPr txBox="1">
            <a:spLocks noGrp="1"/>
          </p:cNvSpPr>
          <p:nvPr>
            <p:ph type="body" idx="1"/>
          </p:nvPr>
        </p:nvSpPr>
        <p:spPr>
          <a:xfrm>
            <a:off x="0" y="1197405"/>
            <a:ext cx="8695066" cy="3512100"/>
          </a:xfrm>
          <a:prstGeom prst="rect">
            <a:avLst/>
          </a:prstGeom>
        </p:spPr>
        <p:txBody>
          <a:bodyPr spcFirstLastPara="1" wrap="square" lIns="91425" tIns="45700" rIns="91425" bIns="45700" anchor="t" anchorCtr="0">
            <a:noAutofit/>
          </a:bodyPr>
          <a:lstStyle/>
          <a:p>
            <a:pPr marL="546100" lvl="1" indent="0">
              <a:buSzPts val="1400"/>
              <a:buNone/>
            </a:pPr>
            <a:r>
              <a:rPr lang="en-US" sz="1600" dirty="0"/>
              <a:t>Hypothesis: The number of the 1 day active users in December is smaller when compared to active users for the overall year. </a:t>
            </a:r>
          </a:p>
          <a:p>
            <a:pPr marL="546100" lvl="1" indent="0">
              <a:buSzPts val="1400"/>
              <a:buNone/>
            </a:pPr>
            <a:r>
              <a:rPr lang="en-US" sz="1600" dirty="0"/>
              <a:t>1 sample t test: mean of 1 day active users in December (sample) compared to mean of the 1 day active users for overall data(population). </a:t>
            </a:r>
          </a:p>
          <a:p>
            <a:pPr marL="546100" lvl="1" indent="0">
              <a:buSzPts val="1400"/>
              <a:buNone/>
            </a:pPr>
            <a:r>
              <a:rPr lang="en-US" sz="1600" dirty="0"/>
              <a:t>Result: The p value is 1.22800432e-10, which is &lt;0.05 which means we to reject the null hypothesis. Since the mean for December is 14764 and the mean for overall data is 17342, and the p value is much less than 0.025  it is concluded that month of December has less active users.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Autofit/>
          </a:bodyPr>
          <a:lstStyle/>
          <a:p>
            <a:r>
              <a:rPr lang="en-US" dirty="0"/>
              <a:t>PROJECT OVERVIEW</a:t>
            </a:r>
          </a:p>
        </p:txBody>
      </p:sp>
      <p:sp>
        <p:nvSpPr>
          <p:cNvPr id="3" name="Content Placeholder 2"/>
          <p:cNvSpPr>
            <a:spLocks noGrp="1"/>
          </p:cNvSpPr>
          <p:nvPr>
            <p:ph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ABD97153-8675-4835-9495-E37EAE0EE19D}"/>
              </a:ext>
            </a:extLst>
          </p:cNvPr>
          <p:cNvSpPr/>
          <p:nvPr/>
        </p:nvSpPr>
        <p:spPr>
          <a:xfrm>
            <a:off x="229728" y="1142405"/>
            <a:ext cx="4215933" cy="3508653"/>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chemeClr val="accent1">
                    <a:lumMod val="50000"/>
                  </a:schemeClr>
                </a:solidFill>
                <a:latin typeface="SFMono-Regular"/>
              </a:rPr>
              <a:t>G Suite is a set of cloud computing, productivity and collaboration tools, software and products developed by Google.</a:t>
            </a:r>
          </a:p>
          <a:p>
            <a:pPr algn="just"/>
            <a:endParaRPr lang="en-US" sz="1600" dirty="0">
              <a:solidFill>
                <a:schemeClr val="accent1">
                  <a:lumMod val="50000"/>
                </a:schemeClr>
              </a:solidFill>
              <a:latin typeface="SFMono-Regular"/>
            </a:endParaRPr>
          </a:p>
          <a:p>
            <a:pPr marL="285750" indent="-285750" algn="just">
              <a:buFont typeface="Arial" panose="020B0604020202020204" pitchFamily="34" charset="0"/>
              <a:buChar char="•"/>
            </a:pPr>
            <a:r>
              <a:rPr lang="en-US" sz="1600" dirty="0">
                <a:solidFill>
                  <a:schemeClr val="accent1">
                    <a:lumMod val="50000"/>
                  </a:schemeClr>
                </a:solidFill>
              </a:rPr>
              <a:t>G-suite services include Google Accounts, Google Calendar, Google Hangouts, Gmail, Google+, Google drive/docs etc. </a:t>
            </a:r>
          </a:p>
          <a:p>
            <a:pPr algn="just"/>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rPr>
              <a:t>It gives us information about G-suite services usage, for all the users across an entire domain. Here the data is collected for the UNCG users.</a:t>
            </a:r>
          </a:p>
          <a:p>
            <a:pPr marL="285750" indent="-285750">
              <a:buFont typeface="Arial" panose="020B0604020202020204" pitchFamily="34" charset="0"/>
              <a:buChar char="•"/>
            </a:pPr>
            <a:endParaRPr lang="en-US" dirty="0"/>
          </a:p>
        </p:txBody>
      </p:sp>
      <p:pic>
        <p:nvPicPr>
          <p:cNvPr id="6" name="Picture 5" descr="A screenshot of a cell phone&#10;&#10;Description automatically generated">
            <a:extLst>
              <a:ext uri="{FF2B5EF4-FFF2-40B4-BE49-F238E27FC236}">
                <a16:creationId xmlns:a16="http://schemas.microsoft.com/office/drawing/2014/main" id="{DBDFDDF7-46E7-4B23-898E-13FCDFC23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139" y="1197405"/>
            <a:ext cx="4290420" cy="3817625"/>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Calendar Hypothesis</a:t>
            </a:r>
            <a:endParaRPr/>
          </a:p>
        </p:txBody>
      </p:sp>
      <p:sp>
        <p:nvSpPr>
          <p:cNvPr id="200" name="Google Shape;200;p29"/>
          <p:cNvSpPr txBox="1">
            <a:spLocks noGrp="1"/>
          </p:cNvSpPr>
          <p:nvPr>
            <p:ph type="body" idx="1"/>
          </p:nvPr>
        </p:nvSpPr>
        <p:spPr>
          <a:xfrm>
            <a:off x="448966" y="1197405"/>
            <a:ext cx="8246100" cy="3512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sz="1600" dirty="0"/>
              <a:t>Hypothesis: The third week of the month has a significant difference to the rest of the weeks.</a:t>
            </a:r>
            <a:endParaRPr sz="1600" dirty="0"/>
          </a:p>
          <a:p>
            <a:pPr marL="0" lvl="0" indent="0" algn="l" rtl="0">
              <a:spcBef>
                <a:spcPts val="560"/>
              </a:spcBef>
              <a:spcAft>
                <a:spcPts val="0"/>
              </a:spcAft>
              <a:buNone/>
            </a:pPr>
            <a:r>
              <a:rPr lang="en-US" sz="1600" dirty="0"/>
              <a:t>T-test: mean of third week compared to mean of rest of the weeks</a:t>
            </a:r>
            <a:endParaRPr sz="1600" dirty="0"/>
          </a:p>
          <a:p>
            <a:pPr marL="0" lvl="0" indent="0" algn="l" rtl="0">
              <a:spcBef>
                <a:spcPts val="560"/>
              </a:spcBef>
              <a:spcAft>
                <a:spcPts val="0"/>
              </a:spcAft>
              <a:buNone/>
            </a:pPr>
            <a:r>
              <a:rPr lang="en-US" sz="1600" dirty="0"/>
              <a:t>Result: p-value of 0.27,  is greater than 0.05. Accept null hypothesis, concluded that third week of month is not significantly different. </a:t>
            </a:r>
            <a:endParaRPr sz="1600" dirty="0"/>
          </a:p>
        </p:txBody>
      </p:sp>
      <p:pic>
        <p:nvPicPr>
          <p:cNvPr id="201" name="Google Shape;201;p29"/>
          <p:cNvPicPr preferRelativeResize="0"/>
          <p:nvPr/>
        </p:nvPicPr>
        <p:blipFill>
          <a:blip r:embed="rId3">
            <a:alphaModFix/>
          </a:blip>
          <a:stretch>
            <a:fillRect/>
          </a:stretch>
        </p:blipFill>
        <p:spPr>
          <a:xfrm>
            <a:off x="1690488" y="2602388"/>
            <a:ext cx="4979242" cy="1823615"/>
          </a:xfrm>
          <a:prstGeom prst="rect">
            <a:avLst/>
          </a:prstGeom>
          <a:noFill/>
          <a:ln>
            <a:noFill/>
          </a:ln>
        </p:spPr>
      </p:pic>
    </p:spTree>
    <p:extLst>
      <p:ext uri="{BB962C8B-B14F-4D97-AF65-F5344CB8AC3E}">
        <p14:creationId xmlns:p14="http://schemas.microsoft.com/office/powerpoint/2010/main" val="404621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6F41-DB59-4B3F-9CEE-455993B32D48}"/>
              </a:ext>
            </a:extLst>
          </p:cNvPr>
          <p:cNvSpPr>
            <a:spLocks noGrp="1"/>
          </p:cNvSpPr>
          <p:nvPr>
            <p:ph type="title"/>
          </p:nvPr>
        </p:nvSpPr>
        <p:spPr/>
        <p:txBody>
          <a:bodyPr/>
          <a:lstStyle/>
          <a:p>
            <a:pPr algn="ctr"/>
            <a:r>
              <a:rPr lang="en-US" sz="4400" dirty="0">
                <a:solidFill>
                  <a:schemeClr val="tx1"/>
                </a:solidFill>
              </a:rPr>
              <a:t>RESULTS</a:t>
            </a:r>
          </a:p>
        </p:txBody>
      </p:sp>
      <p:sp>
        <p:nvSpPr>
          <p:cNvPr id="3" name="Text Placeholder 2">
            <a:extLst>
              <a:ext uri="{FF2B5EF4-FFF2-40B4-BE49-F238E27FC236}">
                <a16:creationId xmlns:a16="http://schemas.microsoft.com/office/drawing/2014/main" id="{0CDDA4FF-3D8C-4044-ADAA-B9A661853B01}"/>
              </a:ext>
            </a:extLst>
          </p:cNvPr>
          <p:cNvSpPr>
            <a:spLocks noGrp="1"/>
          </p:cNvSpPr>
          <p:nvPr>
            <p:ph type="body" idx="1"/>
          </p:nvPr>
        </p:nvSpPr>
        <p:spPr/>
        <p:txBody>
          <a:bodyPr/>
          <a:lstStyle/>
          <a:p>
            <a:pPr marL="50800" indent="0" algn="ctr">
              <a:buNone/>
            </a:pPr>
            <a:r>
              <a:rPr lang="en-US" sz="4400" dirty="0"/>
              <a:t>Machine Learning Results</a:t>
            </a:r>
          </a:p>
          <a:p>
            <a:pPr marL="50800" indent="0">
              <a:buNone/>
            </a:pPr>
            <a:endParaRPr lang="en-US" sz="2400" dirty="0"/>
          </a:p>
          <a:p>
            <a:pPr marL="50800" indent="0">
              <a:buNone/>
            </a:pPr>
            <a:endParaRPr lang="en-US" sz="2400" dirty="0"/>
          </a:p>
          <a:p>
            <a:pPr marL="50800" indent="0" algn="ctr">
              <a:buNone/>
            </a:pPr>
            <a:r>
              <a:rPr lang="en-US" sz="2400" dirty="0"/>
              <a:t>Goals: apply machine learning, specifically time series analysis, to G-Suite data for each service.</a:t>
            </a:r>
          </a:p>
          <a:p>
            <a:pPr marL="50800" indent="0">
              <a:buNone/>
            </a:pPr>
            <a:endParaRPr lang="en-US" sz="1800" dirty="0"/>
          </a:p>
        </p:txBody>
      </p:sp>
    </p:spTree>
    <p:extLst>
      <p:ext uri="{BB962C8B-B14F-4D97-AF65-F5344CB8AC3E}">
        <p14:creationId xmlns:p14="http://schemas.microsoft.com/office/powerpoint/2010/main" val="3092689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lvl="1"/>
            <a:endParaRPr lang="en-US" dirty="0"/>
          </a:p>
          <a:p>
            <a:pPr lvl="1"/>
            <a:r>
              <a:rPr lang="en-US" dirty="0"/>
              <a:t>Five attributes specifically picked by our mentor:</a:t>
            </a:r>
          </a:p>
          <a:p>
            <a:pPr lvl="2"/>
            <a:r>
              <a:rPr lang="en-US" sz="1400" dirty="0" err="1"/>
              <a:t>num_emails_received</a:t>
            </a:r>
            <a:r>
              <a:rPr lang="en-US" sz="1400" dirty="0"/>
              <a:t>, </a:t>
            </a:r>
            <a:r>
              <a:rPr lang="en-US" sz="1400" dirty="0" err="1"/>
              <a:t>num_emails_sent</a:t>
            </a:r>
            <a:r>
              <a:rPr lang="en-US" sz="1400" dirty="0"/>
              <a:t>, </a:t>
            </a:r>
            <a:r>
              <a:rPr lang="en-US" sz="1400" dirty="0" err="1"/>
              <a:t>num_inbound_rejected_emails</a:t>
            </a:r>
            <a:r>
              <a:rPr lang="en-US" sz="1400" dirty="0"/>
              <a:t>, </a:t>
            </a:r>
            <a:r>
              <a:rPr lang="en-US" sz="1400" dirty="0" err="1"/>
              <a:t>num_inbound_spam_emails</a:t>
            </a:r>
            <a:r>
              <a:rPr lang="en-US" sz="1400" dirty="0"/>
              <a:t>, </a:t>
            </a:r>
            <a:r>
              <a:rPr lang="en-US" sz="1400" dirty="0" err="1"/>
              <a:t>num_inbound_non_spam_emails</a:t>
            </a:r>
            <a:endParaRPr lang="en-US" sz="1400" dirty="0"/>
          </a:p>
          <a:p>
            <a:pPr lvl="1"/>
            <a:r>
              <a:rPr lang="en-US" dirty="0"/>
              <a:t>Other attributes of interest:</a:t>
            </a:r>
          </a:p>
          <a:p>
            <a:pPr lvl="2"/>
            <a:r>
              <a:rPr lang="en-US" sz="1400" dirty="0"/>
              <a:t>1day_active_users, </a:t>
            </a:r>
            <a:r>
              <a:rPr lang="en-US" sz="1400" dirty="0" err="1"/>
              <a:t>num_emails_exchanged</a:t>
            </a:r>
            <a:r>
              <a:rPr lang="en-US" sz="1400" dirty="0"/>
              <a:t>, </a:t>
            </a:r>
            <a:r>
              <a:rPr lang="en-US" sz="1400" dirty="0" err="1"/>
              <a:t>inbound_delivered_emails</a:t>
            </a:r>
            <a:r>
              <a:rPr lang="en-US" sz="1400" dirty="0"/>
              <a:t>, </a:t>
            </a:r>
            <a:r>
              <a:rPr lang="en-US" sz="1400" dirty="0" err="1"/>
              <a:t>outbound_rejected_emails</a:t>
            </a:r>
            <a:endParaRPr lang="en-US" sz="1400" dirty="0"/>
          </a:p>
        </p:txBody>
      </p:sp>
    </p:spTree>
    <p:extLst>
      <p:ext uri="{BB962C8B-B14F-4D97-AF65-F5344CB8AC3E}">
        <p14:creationId xmlns:p14="http://schemas.microsoft.com/office/powerpoint/2010/main" val="3639081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dirty="0"/>
          </a:p>
          <a:p>
            <a:pPr marL="50800" indent="0">
              <a:buNone/>
            </a:pPr>
            <a:r>
              <a:rPr lang="en-US" sz="1800" dirty="0"/>
              <a:t>Gmail Machine Learning Summary:</a:t>
            </a:r>
          </a:p>
          <a:p>
            <a:pPr marL="742950" lvl="4" indent="-285750">
              <a:buFont typeface="Arial" panose="020B0604020202020204" pitchFamily="34" charset="0"/>
              <a:buChar char="•"/>
            </a:pPr>
            <a:r>
              <a:rPr lang="en-US" sz="1800" dirty="0"/>
              <a:t>Accurate 1-year predictions for majority of the attributes predicted.</a:t>
            </a:r>
          </a:p>
          <a:p>
            <a:pPr marL="742950" lvl="4" indent="-285750">
              <a:buFont typeface="Arial" panose="020B0604020202020204" pitchFamily="34" charset="0"/>
              <a:buChar char="•"/>
            </a:pPr>
            <a:r>
              <a:rPr lang="en-US" sz="1800" dirty="0"/>
              <a:t>MAPE was around 6%-25%</a:t>
            </a:r>
          </a:p>
          <a:p>
            <a:pPr marL="742950" lvl="4" indent="-285750">
              <a:buFont typeface="Arial" panose="020B0604020202020204" pitchFamily="34" charset="0"/>
              <a:buChar char="•"/>
            </a:pPr>
            <a:r>
              <a:rPr lang="en-US" sz="1800" dirty="0"/>
              <a:t>Fb Prophet found a declining trend for majority of Gmail attributes except for 1-day users. Maybe users are sending less emails, but the amount of users are growing.</a:t>
            </a:r>
          </a:p>
          <a:p>
            <a:pPr marL="742950" lvl="4" indent="-285750">
              <a:buFont typeface="Arial" panose="020B0604020202020204" pitchFamily="34" charset="0"/>
              <a:buChar char="•"/>
            </a:pPr>
            <a:r>
              <a:rPr lang="en-US" sz="1800" dirty="0"/>
              <a:t>2 anomalies found with inbound_non_spam_emails and inbound_rejected_emails.</a:t>
            </a:r>
          </a:p>
          <a:p>
            <a:endParaRPr lang="en-US" sz="1400" dirty="0"/>
          </a:p>
        </p:txBody>
      </p:sp>
    </p:spTree>
    <p:extLst>
      <p:ext uri="{BB962C8B-B14F-4D97-AF65-F5344CB8AC3E}">
        <p14:creationId xmlns:p14="http://schemas.microsoft.com/office/powerpoint/2010/main" val="428573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pic>
        <p:nvPicPr>
          <p:cNvPr id="2050" name="Picture 2">
            <a:extLst>
              <a:ext uri="{FF2B5EF4-FFF2-40B4-BE49-F238E27FC236}">
                <a16:creationId xmlns:a16="http://schemas.microsoft.com/office/drawing/2014/main" id="{A6C25206-8277-4E2D-8BA5-AA1916D41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635918"/>
            <a:ext cx="3676650" cy="3086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988592" cy="307777"/>
          </a:xfrm>
          <a:prstGeom prst="rect">
            <a:avLst/>
          </a:prstGeom>
          <a:noFill/>
        </p:spPr>
        <p:txBody>
          <a:bodyPr wrap="square" rtlCol="0">
            <a:spAutoFit/>
          </a:bodyPr>
          <a:lstStyle/>
          <a:p>
            <a:r>
              <a:rPr lang="en-US" dirty="0"/>
              <a:t>Attribute </a:t>
            </a:r>
            <a:r>
              <a:rPr lang="en-US" dirty="0" err="1"/>
              <a:t>emails_receive</a:t>
            </a:r>
            <a:r>
              <a:rPr lang="en-US" dirty="0"/>
              <a:t> prediction and MAPE</a:t>
            </a:r>
          </a:p>
        </p:txBody>
      </p:sp>
      <p:pic>
        <p:nvPicPr>
          <p:cNvPr id="8" name="Picture 2">
            <a:extLst>
              <a:ext uri="{FF2B5EF4-FFF2-40B4-BE49-F238E27FC236}">
                <a16:creationId xmlns:a16="http://schemas.microsoft.com/office/drawing/2014/main" id="{444CA469-8E21-459C-9F77-97D4B53D7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06" y="1635919"/>
            <a:ext cx="3988593"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784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a:t>
            </a:r>
            <a:r>
              <a:rPr lang="en-US" dirty="0" err="1"/>
              <a:t>emails_received</a:t>
            </a:r>
            <a:r>
              <a:rPr lang="en-US" dirty="0"/>
              <a:t> trends</a:t>
            </a:r>
          </a:p>
        </p:txBody>
      </p:sp>
      <p:pic>
        <p:nvPicPr>
          <p:cNvPr id="3074" name="Picture 2">
            <a:extLst>
              <a:ext uri="{FF2B5EF4-FFF2-40B4-BE49-F238E27FC236}">
                <a16:creationId xmlns:a16="http://schemas.microsoft.com/office/drawing/2014/main" id="{45105300-2651-4ABD-A841-74B54EC29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94" y="1635918"/>
            <a:ext cx="7486649" cy="350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35845" y="1162166"/>
            <a:ext cx="6600824" cy="954107"/>
          </a:xfrm>
          <a:prstGeom prst="rect">
            <a:avLst/>
          </a:prstGeom>
          <a:noFill/>
        </p:spPr>
        <p:txBody>
          <a:bodyPr wrap="square" rtlCol="0">
            <a:spAutoFit/>
          </a:bodyPr>
          <a:lstStyle/>
          <a:p>
            <a:r>
              <a:rPr lang="en-US" dirty="0"/>
              <a:t>Attributes with anomalies: inbound_non_spam_emails and inbound_rejected_emails. MAPE at the end of the prediction is over 100 or 300%!</a:t>
            </a:r>
          </a:p>
          <a:p>
            <a:endParaRPr lang="en-US" dirty="0"/>
          </a:p>
          <a:p>
            <a:endParaRPr lang="en-US" dirty="0"/>
          </a:p>
        </p:txBody>
      </p:sp>
      <p:pic>
        <p:nvPicPr>
          <p:cNvPr id="6" name="Picture 2">
            <a:extLst>
              <a:ext uri="{FF2B5EF4-FFF2-40B4-BE49-F238E27FC236}">
                <a16:creationId xmlns:a16="http://schemas.microsoft.com/office/drawing/2014/main" id="{F60C4E88-1010-4156-8BAF-8F39F4DF3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9" y="1900830"/>
            <a:ext cx="3890963" cy="30857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44CFF0F-9F37-4F61-BA27-5FC670B87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869" y="1900830"/>
            <a:ext cx="3890963"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621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r>
              <a:rPr lang="en-US" sz="1800" b="1" u="sng" dirty="0"/>
              <a:t>Explanations and Anomalies</a:t>
            </a:r>
            <a:r>
              <a:rPr lang="en-US" sz="1400" dirty="0"/>
              <a:t>:</a:t>
            </a:r>
          </a:p>
          <a:p>
            <a:pPr lvl="1"/>
            <a:r>
              <a:rPr lang="en-US" sz="1400" dirty="0"/>
              <a:t>Why email usage (IE: emails sent or delivered) is declining when UNCG is a growing institution? Possible explanations</a:t>
            </a:r>
          </a:p>
          <a:p>
            <a:pPr lvl="2"/>
            <a:r>
              <a:rPr lang="en-US" sz="1400" dirty="0"/>
              <a:t>Students don't send emails as much as they used to 5 years ago. </a:t>
            </a:r>
          </a:p>
          <a:p>
            <a:pPr lvl="2"/>
            <a:r>
              <a:rPr lang="en-US" sz="1400" dirty="0"/>
              <a:t>People are possibly using chat more than email now.</a:t>
            </a:r>
          </a:p>
          <a:p>
            <a:pPr lvl="2"/>
            <a:r>
              <a:rPr lang="en-US" sz="1400" dirty="0"/>
              <a:t>Users using their own email instead of the school provided email, especially new users.</a:t>
            </a:r>
          </a:p>
          <a:p>
            <a:pPr lvl="1"/>
            <a:r>
              <a:rPr lang="en-US" sz="1400" dirty="0"/>
              <a:t>The anomalies found in inbound_rejected_emails and </a:t>
            </a:r>
            <a:r>
              <a:rPr lang="en-US" sz="1400" dirty="0" err="1"/>
              <a:t>inbound_spam_emails</a:t>
            </a:r>
            <a:r>
              <a:rPr lang="en-US" sz="1400" dirty="0"/>
              <a:t> can be explained by multiple of reasons: </a:t>
            </a:r>
          </a:p>
          <a:p>
            <a:pPr lvl="2"/>
            <a:r>
              <a:rPr lang="en-US" sz="1400" dirty="0"/>
              <a:t>First reason is that the ITS department used to be only reactive too attacks or spam but, over the years the ITS department became more proactive. </a:t>
            </a:r>
          </a:p>
          <a:p>
            <a:pPr lvl="2"/>
            <a:r>
              <a:rPr lang="en-US" sz="1400" dirty="0"/>
              <a:t>Additionally it is likely Google is doing a better job of handling rejections than they were before. The implication here is that there is progress being made to limit spam or hazardous emails and that is progress.</a:t>
            </a:r>
          </a:p>
          <a:p>
            <a:pPr marL="50800" indent="0">
              <a:buNone/>
            </a:pPr>
            <a:endParaRPr lang="en-US" sz="1400" dirty="0"/>
          </a:p>
        </p:txBody>
      </p:sp>
    </p:spTree>
    <p:extLst>
      <p:ext uri="{BB962C8B-B14F-4D97-AF65-F5344CB8AC3E}">
        <p14:creationId xmlns:p14="http://schemas.microsoft.com/office/powerpoint/2010/main" val="331059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DRIVE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635000" indent="-457200"/>
            <a:r>
              <a:rPr lang="en-US" sz="2000" dirty="0"/>
              <a:t>Main goal is to perform predictions on Drive data.</a:t>
            </a:r>
          </a:p>
          <a:p>
            <a:pPr marL="635000" indent="-457200"/>
            <a:r>
              <a:rPr lang="en-US" sz="2000" dirty="0"/>
              <a:t>Attributes predicted:</a:t>
            </a:r>
          </a:p>
          <a:p>
            <a:pPr lvl="2"/>
            <a:r>
              <a:rPr lang="en-US" sz="1800" dirty="0"/>
              <a:t>30day_active_users </a:t>
            </a:r>
          </a:p>
          <a:p>
            <a:pPr lvl="2"/>
            <a:r>
              <a:rPr lang="en-US" sz="1800" dirty="0"/>
              <a:t>1day_active_users</a:t>
            </a:r>
          </a:p>
          <a:p>
            <a:pPr lvl="2"/>
            <a:r>
              <a:rPr lang="en-US" sz="1800" dirty="0" err="1"/>
              <a:t>Google_forms_created</a:t>
            </a:r>
            <a:r>
              <a:rPr lang="en-US" sz="1800" dirty="0"/>
              <a:t>             </a:t>
            </a:r>
          </a:p>
          <a:p>
            <a:pPr lvl="2"/>
            <a:r>
              <a:rPr lang="en-US" sz="1800" dirty="0" err="1"/>
              <a:t>Google_forms_edited</a:t>
            </a:r>
            <a:endParaRPr lang="en-US" sz="1800" dirty="0"/>
          </a:p>
          <a:p>
            <a:pPr lvl="2"/>
            <a:r>
              <a:rPr lang="en-US" sz="1800" dirty="0" err="1"/>
              <a:t>Google_documents_created</a:t>
            </a:r>
            <a:endParaRPr lang="en-US" sz="1800" dirty="0"/>
          </a:p>
          <a:p>
            <a:pPr lvl="2"/>
            <a:r>
              <a:rPr lang="en-US" sz="1800" dirty="0" err="1"/>
              <a:t>Google_documents_edited</a:t>
            </a:r>
            <a:endParaRPr lang="en-US" sz="1800" dirty="0"/>
          </a:p>
          <a:p>
            <a:pPr marL="1092200" lvl="1" indent="-457200"/>
            <a:endParaRPr lang="en-US" sz="1800" dirty="0"/>
          </a:p>
          <a:p>
            <a:pPr marL="50800" indent="0">
              <a:buNone/>
            </a:pPr>
            <a:endParaRPr lang="en-US" sz="1400" dirty="0"/>
          </a:p>
        </p:txBody>
      </p:sp>
    </p:spTree>
    <p:extLst>
      <p:ext uri="{BB962C8B-B14F-4D97-AF65-F5344CB8AC3E}">
        <p14:creationId xmlns:p14="http://schemas.microsoft.com/office/powerpoint/2010/main" val="3543825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DRIVE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988592" cy="523220"/>
          </a:xfrm>
          <a:prstGeom prst="rect">
            <a:avLst/>
          </a:prstGeom>
          <a:noFill/>
        </p:spPr>
        <p:txBody>
          <a:bodyPr wrap="square" rtlCol="0">
            <a:spAutoFit/>
          </a:bodyPr>
          <a:lstStyle/>
          <a:p>
            <a:r>
              <a:rPr lang="en-US" dirty="0"/>
              <a:t>Attribute 1day_active_users prediction and MAPE</a:t>
            </a:r>
          </a:p>
        </p:txBody>
      </p:sp>
      <p:pic>
        <p:nvPicPr>
          <p:cNvPr id="7" name="Picture 6" descr="A picture containing sitting, table, large, man&#10;&#10;Description automatically generated">
            <a:extLst>
              <a:ext uri="{FF2B5EF4-FFF2-40B4-BE49-F238E27FC236}">
                <a16:creationId xmlns:a16="http://schemas.microsoft.com/office/drawing/2014/main" id="{46FED5A9-E9DD-47B6-AB58-BC8C1669E863}"/>
              </a:ext>
            </a:extLst>
          </p:cNvPr>
          <p:cNvPicPr>
            <a:picLocks noChangeAspect="1"/>
          </p:cNvPicPr>
          <p:nvPr/>
        </p:nvPicPr>
        <p:blipFill>
          <a:blip r:embed="rId2"/>
          <a:stretch>
            <a:fillRect/>
          </a:stretch>
        </p:blipFill>
        <p:spPr>
          <a:xfrm>
            <a:off x="253401" y="1635918"/>
            <a:ext cx="4318600" cy="3086101"/>
          </a:xfrm>
          <a:prstGeom prst="rect">
            <a:avLst/>
          </a:prstGeom>
        </p:spPr>
      </p:pic>
      <p:pic>
        <p:nvPicPr>
          <p:cNvPr id="9" name="Picture 8">
            <a:extLst>
              <a:ext uri="{FF2B5EF4-FFF2-40B4-BE49-F238E27FC236}">
                <a16:creationId xmlns:a16="http://schemas.microsoft.com/office/drawing/2014/main" id="{435D3EDD-FEB1-4AF9-AE91-1806610EDD54}"/>
              </a:ext>
            </a:extLst>
          </p:cNvPr>
          <p:cNvPicPr>
            <a:picLocks noChangeAspect="1"/>
          </p:cNvPicPr>
          <p:nvPr/>
        </p:nvPicPr>
        <p:blipFill>
          <a:blip r:embed="rId3"/>
          <a:stretch>
            <a:fillRect/>
          </a:stretch>
        </p:blipFill>
        <p:spPr>
          <a:xfrm>
            <a:off x="4789646" y="1635918"/>
            <a:ext cx="3988593" cy="3086101"/>
          </a:xfrm>
          <a:prstGeom prst="rect">
            <a:avLst/>
          </a:prstGeom>
        </p:spPr>
      </p:pic>
    </p:spTree>
    <p:extLst>
      <p:ext uri="{BB962C8B-B14F-4D97-AF65-F5344CB8AC3E}">
        <p14:creationId xmlns:p14="http://schemas.microsoft.com/office/powerpoint/2010/main" val="29956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a:xfrm>
            <a:off x="2434130" y="433880"/>
            <a:ext cx="6260905" cy="572644"/>
          </a:xfrm>
          <a:prstGeom prst="rect">
            <a:avLst/>
          </a:prstGeom>
          <a:noFill/>
          <a:ln>
            <a:noFill/>
          </a:ln>
        </p:spPr>
        <p:txBody>
          <a:bodyPr wrap="square" anchor="ctr">
            <a:normAutofit/>
          </a:bodyPr>
          <a:lstStyle/>
          <a:p>
            <a:pPr>
              <a:lnSpc>
                <a:spcPct val="90000"/>
              </a:lnSpc>
            </a:pPr>
            <a:r>
              <a:rPr lang="en-US" sz="3300"/>
              <a:t>OVERALL GOAL OF THE PROJECT</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a:xfrm>
            <a:off x="2434130" y="1197406"/>
            <a:ext cx="6260905" cy="3358356"/>
          </a:xfrm>
          <a:prstGeom prst="rect">
            <a:avLst/>
          </a:prstGeom>
          <a:noFill/>
          <a:ln>
            <a:noFill/>
          </a:ln>
        </p:spPr>
        <p:txBody>
          <a:bodyPr wrap="square" anchor="t">
            <a:normAutofit/>
          </a:bodyPr>
          <a:lstStyle/>
          <a:p>
            <a:pPr marL="50800" indent="0">
              <a:lnSpc>
                <a:spcPct val="90000"/>
              </a:lnSpc>
              <a:buNone/>
            </a:pPr>
            <a:endParaRPr lang="en-US" sz="2400" dirty="0"/>
          </a:p>
          <a:p>
            <a:pPr marL="508000" lvl="1" indent="0">
              <a:lnSpc>
                <a:spcPct val="90000"/>
              </a:lnSpc>
              <a:buNone/>
            </a:pPr>
            <a:r>
              <a:rPr lang="en-US" sz="2400" dirty="0"/>
              <a:t>The Main goals of the project are: </a:t>
            </a:r>
          </a:p>
          <a:p>
            <a:pPr marL="508000" lvl="1" indent="0">
              <a:lnSpc>
                <a:spcPct val="90000"/>
              </a:lnSpc>
              <a:buNone/>
            </a:pPr>
            <a:r>
              <a:rPr lang="en-US" sz="2400" dirty="0"/>
              <a:t>-	Basic Data Analysis.</a:t>
            </a:r>
          </a:p>
          <a:p>
            <a:pPr marL="508000" lvl="1" indent="0">
              <a:lnSpc>
                <a:spcPct val="90000"/>
              </a:lnSpc>
              <a:buNone/>
            </a:pPr>
            <a:r>
              <a:rPr lang="en-US" sz="2400" dirty="0"/>
              <a:t>-	Finding Anomalies, Trends and Patterns in data.</a:t>
            </a:r>
          </a:p>
          <a:p>
            <a:pPr marL="508000" lvl="1" indent="0">
              <a:lnSpc>
                <a:spcPct val="90000"/>
              </a:lnSpc>
              <a:buNone/>
            </a:pPr>
            <a:r>
              <a:rPr lang="en-US" sz="2400" dirty="0"/>
              <a:t>-	Predictive Analysis</a:t>
            </a:r>
          </a:p>
          <a:p>
            <a:pPr marL="508000" lvl="1" indent="0">
              <a:lnSpc>
                <a:spcPct val="90000"/>
              </a:lnSpc>
              <a:buNone/>
            </a:pPr>
            <a:r>
              <a:rPr lang="en-US" sz="2400" dirty="0"/>
              <a:t>-	Dynamic Dash </a:t>
            </a:r>
            <a:r>
              <a:rPr lang="en-US" sz="2400"/>
              <a:t>board development for </a:t>
            </a:r>
            <a:r>
              <a:rPr lang="en-US" sz="2400" dirty="0"/>
              <a:t>Data Visualization using Google data studio.</a:t>
            </a:r>
          </a:p>
        </p:txBody>
      </p:sp>
    </p:spTree>
    <p:extLst>
      <p:ext uri="{BB962C8B-B14F-4D97-AF65-F5344CB8AC3E}">
        <p14:creationId xmlns:p14="http://schemas.microsoft.com/office/powerpoint/2010/main" val="216539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DRIVE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1day_active_users trends</a:t>
            </a:r>
          </a:p>
        </p:txBody>
      </p:sp>
      <p:pic>
        <p:nvPicPr>
          <p:cNvPr id="6" name="Picture 5">
            <a:extLst>
              <a:ext uri="{FF2B5EF4-FFF2-40B4-BE49-F238E27FC236}">
                <a16:creationId xmlns:a16="http://schemas.microsoft.com/office/drawing/2014/main" id="{FD97D154-7AFA-436C-9461-AEA415AADD3F}"/>
              </a:ext>
            </a:extLst>
          </p:cNvPr>
          <p:cNvPicPr>
            <a:picLocks noChangeAspect="1"/>
          </p:cNvPicPr>
          <p:nvPr/>
        </p:nvPicPr>
        <p:blipFill>
          <a:blip r:embed="rId2"/>
          <a:stretch>
            <a:fillRect/>
          </a:stretch>
        </p:blipFill>
        <p:spPr>
          <a:xfrm>
            <a:off x="332510" y="1635917"/>
            <a:ext cx="8620298" cy="3384969"/>
          </a:xfrm>
          <a:prstGeom prst="rect">
            <a:avLst/>
          </a:prstGeom>
        </p:spPr>
      </p:pic>
    </p:spTree>
    <p:extLst>
      <p:ext uri="{BB962C8B-B14F-4D97-AF65-F5344CB8AC3E}">
        <p14:creationId xmlns:p14="http://schemas.microsoft.com/office/powerpoint/2010/main" val="2279332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500687" cy="307777"/>
          </a:xfrm>
          <a:prstGeom prst="rect">
            <a:avLst/>
          </a:prstGeom>
          <a:noFill/>
        </p:spPr>
        <p:txBody>
          <a:bodyPr wrap="square" rtlCol="0">
            <a:spAutoFit/>
          </a:bodyPr>
          <a:lstStyle/>
          <a:p>
            <a:r>
              <a:rPr lang="en-US" dirty="0"/>
              <a:t>Attribute 30day_active_users prediction and MAPE</a:t>
            </a:r>
          </a:p>
        </p:txBody>
      </p:sp>
      <p:pic>
        <p:nvPicPr>
          <p:cNvPr id="6" name="Picture 2">
            <a:extLst>
              <a:ext uri="{FF2B5EF4-FFF2-40B4-BE49-F238E27FC236}">
                <a16:creationId xmlns:a16="http://schemas.microsoft.com/office/drawing/2014/main" id="{0DEAE16D-5457-48BD-AC86-DE2C728E9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1" y="1821457"/>
            <a:ext cx="4210049" cy="27719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 up of a map&#10;&#10;Description automatically generated">
            <a:extLst>
              <a:ext uri="{FF2B5EF4-FFF2-40B4-BE49-F238E27FC236}">
                <a16:creationId xmlns:a16="http://schemas.microsoft.com/office/drawing/2014/main" id="{B39B43E5-D505-4D11-8E46-C28D048A998A}"/>
              </a:ext>
            </a:extLst>
          </p:cNvPr>
          <p:cNvPicPr>
            <a:picLocks noChangeAspect="1"/>
          </p:cNvPicPr>
          <p:nvPr/>
        </p:nvPicPr>
        <p:blipFill>
          <a:blip r:embed="rId3"/>
          <a:stretch>
            <a:fillRect/>
          </a:stretch>
        </p:blipFill>
        <p:spPr>
          <a:xfrm>
            <a:off x="4572000" y="1882678"/>
            <a:ext cx="4343400" cy="2610742"/>
          </a:xfrm>
          <a:prstGeom prst="rect">
            <a:avLst/>
          </a:prstGeom>
        </p:spPr>
      </p:pic>
    </p:spTree>
    <p:extLst>
      <p:ext uri="{BB962C8B-B14F-4D97-AF65-F5344CB8AC3E}">
        <p14:creationId xmlns:p14="http://schemas.microsoft.com/office/powerpoint/2010/main" val="4273632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Meets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b="1" u="sng" dirty="0"/>
          </a:p>
          <a:p>
            <a:r>
              <a:rPr lang="en-US" sz="1800" b="1" u="sng" dirty="0"/>
              <a:t>Reasons for Poor MAPE</a:t>
            </a:r>
            <a:r>
              <a:rPr lang="en-US" sz="1400" dirty="0"/>
              <a:t>:</a:t>
            </a:r>
          </a:p>
          <a:p>
            <a:pPr lvl="1"/>
            <a:r>
              <a:rPr lang="en-US" sz="1600" dirty="0"/>
              <a:t>The metric values are zero from Jan 2018 to May 2018 for most of the Google Meet metrics. The mentor suggested it is likely that metric didn't exist then or google discontinued temporarily. The mentor suggested to perform time series analysis by ignoring them. MAPE value is greater than 20 percent. </a:t>
            </a:r>
          </a:p>
          <a:p>
            <a:pPr lvl="1"/>
            <a:r>
              <a:rPr lang="en-US" sz="1600" dirty="0"/>
              <a:t>Additionally, MAPE does not give good results as we have a low volume of data or the values are small. This explains why MAPE is not so good here because all the actual values in Google Meet metrics are very small (in which can greatly inflate MAPE) and Google Meet has low volume of data</a:t>
            </a:r>
            <a:r>
              <a:rPr lang="en-US" sz="1400" dirty="0"/>
              <a:t>.</a:t>
            </a:r>
          </a:p>
        </p:txBody>
      </p:sp>
    </p:spTree>
    <p:extLst>
      <p:ext uri="{BB962C8B-B14F-4D97-AF65-F5344CB8AC3E}">
        <p14:creationId xmlns:p14="http://schemas.microsoft.com/office/powerpoint/2010/main" val="2835190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1day_active_users trends</a:t>
            </a:r>
          </a:p>
        </p:txBody>
      </p:sp>
      <p:pic>
        <p:nvPicPr>
          <p:cNvPr id="7170" name="Picture 2">
            <a:extLst>
              <a:ext uri="{FF2B5EF4-FFF2-40B4-BE49-F238E27FC236}">
                <a16:creationId xmlns:a16="http://schemas.microsoft.com/office/drawing/2014/main" id="{163FAA40-19C8-468B-9870-183F64355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7" y="1828800"/>
            <a:ext cx="7665243"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216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Accounts and </a:t>
            </a:r>
            <a:r>
              <a:rPr lang="en-US" dirty="0" err="1">
                <a:solidFill>
                  <a:schemeClr val="tx1"/>
                </a:solidFill>
              </a:rPr>
              <a:t>Calender</a:t>
            </a:r>
            <a:r>
              <a:rPr lang="en-US" dirty="0">
                <a:solidFill>
                  <a:schemeClr val="tx1"/>
                </a:solidFill>
              </a:rPr>
              <a:t>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177800" indent="0">
              <a:buNone/>
            </a:pPr>
            <a:r>
              <a:rPr lang="en-US" sz="2000" dirty="0"/>
              <a:t>Attributes predicted using fb prophet:</a:t>
            </a:r>
          </a:p>
          <a:p>
            <a:pPr lvl="2"/>
            <a:r>
              <a:rPr lang="en-US" sz="1800" dirty="0"/>
              <a:t>Google.calender:num1_day_active_users</a:t>
            </a:r>
          </a:p>
          <a:p>
            <a:pPr lvl="2"/>
            <a:r>
              <a:rPr lang="en-US" sz="1800" dirty="0"/>
              <a:t>google.accounts:num_1day_logins </a:t>
            </a:r>
          </a:p>
          <a:p>
            <a:pPr lvl="2"/>
            <a:r>
              <a:rPr lang="en-US" sz="1800" dirty="0"/>
              <a:t>google.accounts:num_7day_logins </a:t>
            </a:r>
          </a:p>
          <a:p>
            <a:pPr lvl="2"/>
            <a:r>
              <a:rPr lang="en-US" sz="1800" dirty="0"/>
              <a:t>google.accounts:num_30day_logins</a:t>
            </a:r>
          </a:p>
          <a:p>
            <a:pPr marL="50800" indent="0">
              <a:buNone/>
            </a:pPr>
            <a:r>
              <a:rPr lang="en-US" sz="2000" dirty="0"/>
              <a:t> Attribute predicted using linear regression:</a:t>
            </a:r>
          </a:p>
          <a:p>
            <a:pPr lvl="2"/>
            <a:r>
              <a:rPr lang="en-US" sz="1600" dirty="0" err="1"/>
              <a:t>google.accounts:num_users</a:t>
            </a:r>
            <a:r>
              <a:rPr lang="en-US" sz="1600" dirty="0"/>
              <a:t>(independent) and  </a:t>
            </a:r>
            <a:r>
              <a:rPr lang="en-US" sz="1600" dirty="0" err="1"/>
              <a:t>google.accounts:drive_used_quota_in_mb</a:t>
            </a:r>
            <a:r>
              <a:rPr lang="en-US" sz="1600" dirty="0"/>
              <a:t> (dependent)</a:t>
            </a:r>
          </a:p>
          <a:p>
            <a:pPr marL="50800" indent="0">
              <a:buNone/>
            </a:pPr>
            <a:endParaRPr lang="en-US" sz="2000" dirty="0"/>
          </a:p>
          <a:p>
            <a:pPr marL="50800" indent="0">
              <a:buNone/>
            </a:pPr>
            <a:endParaRPr lang="en-US" sz="2000" dirty="0"/>
          </a:p>
          <a:p>
            <a:pPr lvl="2"/>
            <a:endParaRPr lang="en-US" sz="1600" dirty="0"/>
          </a:p>
          <a:p>
            <a:pPr marL="50800" indent="0">
              <a:buNone/>
            </a:pPr>
            <a:endParaRPr lang="en-US" sz="2200" dirty="0"/>
          </a:p>
          <a:p>
            <a:pPr marL="50800" indent="0">
              <a:buNone/>
            </a:pPr>
            <a:endParaRPr lang="en-US" sz="1400" dirty="0"/>
          </a:p>
        </p:txBody>
      </p:sp>
    </p:spTree>
    <p:extLst>
      <p:ext uri="{BB962C8B-B14F-4D97-AF65-F5344CB8AC3E}">
        <p14:creationId xmlns:p14="http://schemas.microsoft.com/office/powerpoint/2010/main" val="297474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a:xfrm>
            <a:off x="457200" y="221455"/>
            <a:ext cx="8229600" cy="857250"/>
          </a:xfrm>
        </p:spPr>
        <p:txBody>
          <a:bodyPr/>
          <a:lstStyle/>
          <a:p>
            <a:r>
              <a:rPr lang="en-US" sz="3600" dirty="0">
                <a:solidFill>
                  <a:schemeClr val="tx1"/>
                </a:solidFill>
              </a:rPr>
              <a:t>Accounts and Calendar Machine Learning</a:t>
            </a:r>
            <a:endParaRPr lang="en-US" sz="3600"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500687" cy="307777"/>
          </a:xfrm>
          <a:prstGeom prst="rect">
            <a:avLst/>
          </a:prstGeom>
          <a:noFill/>
        </p:spPr>
        <p:txBody>
          <a:bodyPr wrap="square" rtlCol="0">
            <a:spAutoFit/>
          </a:bodyPr>
          <a:lstStyle/>
          <a:p>
            <a:r>
              <a:rPr lang="en-US" dirty="0"/>
              <a:t>Attribute 1day_active_users prediction for Accounts and MAPE</a:t>
            </a:r>
          </a:p>
        </p:txBody>
      </p:sp>
      <p:pic>
        <p:nvPicPr>
          <p:cNvPr id="16390" name="Picture 6">
            <a:extLst>
              <a:ext uri="{FF2B5EF4-FFF2-40B4-BE49-F238E27FC236}">
                <a16:creationId xmlns:a16="http://schemas.microsoft.com/office/drawing/2014/main" id="{D792BEEB-42A1-49F7-AC65-BBE685F44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6" y="1882679"/>
            <a:ext cx="4405314" cy="2682178"/>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2E7538A0-A1E5-4952-A14C-0938E0E54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82679"/>
            <a:ext cx="4405314" cy="268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75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257799" cy="307777"/>
          </a:xfrm>
          <a:prstGeom prst="rect">
            <a:avLst/>
          </a:prstGeom>
          <a:noFill/>
        </p:spPr>
        <p:txBody>
          <a:bodyPr wrap="square" rtlCol="0">
            <a:spAutoFit/>
          </a:bodyPr>
          <a:lstStyle/>
          <a:p>
            <a:r>
              <a:rPr lang="en-US" dirty="0"/>
              <a:t>Attribute 1day_active_users for Accounts  trends</a:t>
            </a:r>
          </a:p>
        </p:txBody>
      </p:sp>
      <p:pic>
        <p:nvPicPr>
          <p:cNvPr id="14338" name="Picture 2">
            <a:extLst>
              <a:ext uri="{FF2B5EF4-FFF2-40B4-BE49-F238E27FC236}">
                <a16:creationId xmlns:a16="http://schemas.microsoft.com/office/drawing/2014/main" id="{63A26450-F2C9-45E0-A40A-F1DCA24FB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35918"/>
            <a:ext cx="8229600" cy="3301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462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Accounts and Calendar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b="1" u="sng" dirty="0"/>
          </a:p>
          <a:p>
            <a:r>
              <a:rPr lang="en-US" sz="1400" dirty="0"/>
              <a:t>Linear Regression with </a:t>
            </a:r>
            <a:r>
              <a:rPr lang="en-US" sz="1400" dirty="0" err="1"/>
              <a:t>google.accounts:num_users</a:t>
            </a:r>
            <a:r>
              <a:rPr lang="en-US" sz="1400" dirty="0"/>
              <a:t> and  </a:t>
            </a:r>
            <a:r>
              <a:rPr lang="en-US" sz="1400" dirty="0" err="1"/>
              <a:t>google.accounts:drive_used_quota_in_mb</a:t>
            </a:r>
            <a:endParaRPr lang="en-US" sz="1400" dirty="0"/>
          </a:p>
          <a:p>
            <a:endParaRPr lang="en-US" sz="1400" dirty="0"/>
          </a:p>
        </p:txBody>
      </p:sp>
      <p:pic>
        <p:nvPicPr>
          <p:cNvPr id="4" name="Picture 3">
            <a:extLst>
              <a:ext uri="{FF2B5EF4-FFF2-40B4-BE49-F238E27FC236}">
                <a16:creationId xmlns:a16="http://schemas.microsoft.com/office/drawing/2014/main" id="{A6CACE55-1D78-41FA-B4BB-5F7CB0966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07"/>
            <a:ext cx="3100388" cy="2937654"/>
          </a:xfrm>
          <a:prstGeom prst="rect">
            <a:avLst/>
          </a:prstGeom>
        </p:spPr>
      </p:pic>
      <p:pic>
        <p:nvPicPr>
          <p:cNvPr id="5" name="Picture 4">
            <a:extLst>
              <a:ext uri="{FF2B5EF4-FFF2-40B4-BE49-F238E27FC236}">
                <a16:creationId xmlns:a16="http://schemas.microsoft.com/office/drawing/2014/main" id="{30CA2A5D-EA96-42E2-A1C5-6DB290B0B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645" y="2077371"/>
            <a:ext cx="3178969" cy="2937654"/>
          </a:xfrm>
          <a:prstGeom prst="rect">
            <a:avLst/>
          </a:prstGeom>
        </p:spPr>
      </p:pic>
      <p:pic>
        <p:nvPicPr>
          <p:cNvPr id="6" name="Picture 5">
            <a:extLst>
              <a:ext uri="{FF2B5EF4-FFF2-40B4-BE49-F238E27FC236}">
                <a16:creationId xmlns:a16="http://schemas.microsoft.com/office/drawing/2014/main" id="{C4249EEA-BD03-404E-9AEF-2282F49A0C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615" y="2077371"/>
            <a:ext cx="3100386" cy="2784954"/>
          </a:xfrm>
          <a:prstGeom prst="rect">
            <a:avLst/>
          </a:prstGeom>
        </p:spPr>
      </p:pic>
    </p:spTree>
    <p:extLst>
      <p:ext uri="{BB962C8B-B14F-4D97-AF65-F5344CB8AC3E}">
        <p14:creationId xmlns:p14="http://schemas.microsoft.com/office/powerpoint/2010/main" val="2277233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 Machine Learning Implications</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endParaRPr lang="en-US" sz="1800" b="1" u="sng" dirty="0"/>
          </a:p>
          <a:p>
            <a:r>
              <a:rPr lang="en-US" sz="1800" b="1" u="sng" dirty="0"/>
              <a:t>Implications</a:t>
            </a:r>
            <a:r>
              <a:rPr lang="en-US" sz="1400" dirty="0"/>
              <a:t>:</a:t>
            </a:r>
          </a:p>
          <a:p>
            <a:pPr lvl="1"/>
            <a:r>
              <a:rPr lang="en-US" sz="1600" dirty="0"/>
              <a:t>The decent predictions will give the ITS department a firm understanding what is happening with G-Suite data throughout the year and allow the ITS department to prepare in advance to seasonal and overall trends</a:t>
            </a:r>
            <a:r>
              <a:rPr lang="en-US" sz="1400" dirty="0"/>
              <a:t>.</a:t>
            </a:r>
          </a:p>
          <a:p>
            <a:pPr lvl="1"/>
            <a:r>
              <a:rPr lang="en-US" sz="1600" dirty="0"/>
              <a:t>The trends that are seen the current data are also seen in the future data like increase in usage in the semester end and almost no activity during semester breaks.</a:t>
            </a:r>
          </a:p>
          <a:p>
            <a:pPr lvl="1"/>
            <a:r>
              <a:rPr lang="en-US" sz="1600" dirty="0"/>
              <a:t>Allows ITS Department to understand how much data will be consumed by its users.</a:t>
            </a:r>
          </a:p>
          <a:p>
            <a:pPr lvl="1"/>
            <a:endParaRPr lang="en-US" sz="1400" dirty="0"/>
          </a:p>
        </p:txBody>
      </p:sp>
    </p:spTree>
    <p:extLst>
      <p:ext uri="{BB962C8B-B14F-4D97-AF65-F5344CB8AC3E}">
        <p14:creationId xmlns:p14="http://schemas.microsoft.com/office/powerpoint/2010/main" val="3020515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 RESULTS</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endParaRPr lang="en-US" sz="1800" b="1" u="sng" dirty="0"/>
          </a:p>
          <a:p>
            <a:pPr marL="50800" indent="0" algn="ctr">
              <a:buNone/>
            </a:pPr>
            <a:endParaRPr lang="en-US" sz="1800" dirty="0"/>
          </a:p>
          <a:p>
            <a:pPr marL="50800" indent="0" algn="ctr">
              <a:buNone/>
            </a:pPr>
            <a:endParaRPr lang="en-US" sz="1800" dirty="0"/>
          </a:p>
          <a:p>
            <a:pPr marL="50800" indent="0" algn="ctr">
              <a:buNone/>
            </a:pPr>
            <a:r>
              <a:rPr lang="en-US" sz="4400" dirty="0"/>
              <a:t>Dashboard</a:t>
            </a:r>
            <a:r>
              <a:rPr lang="en-US" sz="1800" dirty="0"/>
              <a:t> </a:t>
            </a:r>
          </a:p>
          <a:p>
            <a:pPr marL="508000" lvl="1" indent="0">
              <a:buNone/>
            </a:pPr>
            <a:endParaRPr lang="en-US" sz="1400" dirty="0"/>
          </a:p>
        </p:txBody>
      </p:sp>
    </p:spTree>
    <p:extLst>
      <p:ext uri="{BB962C8B-B14F-4D97-AF65-F5344CB8AC3E}">
        <p14:creationId xmlns:p14="http://schemas.microsoft.com/office/powerpoint/2010/main" val="364502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FFCE320-68B3-4F9A-A871-22F92A9AABF6}"/>
              </a:ext>
            </a:extLst>
          </p:cNvPr>
          <p:cNvSpPr>
            <a:spLocks noGrp="1"/>
          </p:cNvSpPr>
          <p:nvPr>
            <p:ph type="title"/>
          </p:nvPr>
        </p:nvSpPr>
        <p:spPr/>
        <p:txBody>
          <a:bodyPr/>
          <a:lstStyle/>
          <a:p>
            <a:br>
              <a:rPr lang="en-US" dirty="0"/>
            </a:br>
            <a:r>
              <a:rPr lang="en-US" dirty="0"/>
              <a:t>QUESTIONS ASKED</a:t>
            </a:r>
            <a:br>
              <a:rPr lang="en-US" dirty="0"/>
            </a:br>
            <a:endParaRPr lang="en-US" dirty="0"/>
          </a:p>
        </p:txBody>
      </p:sp>
      <p:sp>
        <p:nvSpPr>
          <p:cNvPr id="2" name="Text Placeholder 1">
            <a:extLst>
              <a:ext uri="{FF2B5EF4-FFF2-40B4-BE49-F238E27FC236}">
                <a16:creationId xmlns:a16="http://schemas.microsoft.com/office/drawing/2014/main" id="{72633706-9787-47DC-AD8B-5258918535A8}"/>
              </a:ext>
            </a:extLst>
          </p:cNvPr>
          <p:cNvSpPr>
            <a:spLocks noGrp="1"/>
          </p:cNvSpPr>
          <p:nvPr>
            <p:ph type="body" idx="1"/>
          </p:nvPr>
        </p:nvSpPr>
        <p:spPr>
          <a:xfrm>
            <a:off x="99892" y="1110343"/>
            <a:ext cx="8928848" cy="4652682"/>
          </a:xfrm>
        </p:spPr>
        <p:txBody>
          <a:bodyPr/>
          <a:lstStyle/>
          <a:p>
            <a:r>
              <a:rPr lang="en-US" dirty="0"/>
              <a:t>We have followed a step by step procedure in which our questions are different at different steps.</a:t>
            </a:r>
          </a:p>
          <a:p>
            <a:r>
              <a:rPr lang="en-US" dirty="0"/>
              <a:t>Is there any correlation between two metrics?</a:t>
            </a:r>
          </a:p>
          <a:p>
            <a:r>
              <a:rPr lang="en-US" dirty="0"/>
              <a:t>In hypothesis testing – Is the drive: num_forms_created_ similar to the </a:t>
            </a:r>
            <a:r>
              <a:rPr lang="en-US" dirty="0" err="1"/>
              <a:t>num_forms_edited</a:t>
            </a:r>
            <a:r>
              <a:rPr lang="en-US" dirty="0"/>
              <a:t> ?</a:t>
            </a:r>
          </a:p>
          <a:p>
            <a:r>
              <a:rPr lang="en-US" dirty="0"/>
              <a:t>In Machine learning, Can we predict the data for this metric, can we do classification or clustering on the metrics?</a:t>
            </a:r>
          </a:p>
        </p:txBody>
      </p:sp>
    </p:spTree>
    <p:extLst>
      <p:ext uri="{BB962C8B-B14F-4D97-AF65-F5344CB8AC3E}">
        <p14:creationId xmlns:p14="http://schemas.microsoft.com/office/powerpoint/2010/main" val="642652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dirty="0"/>
              <a:t>Dashboard</a:t>
            </a:r>
            <a:endParaRPr dirty="0"/>
          </a:p>
        </p:txBody>
      </p:sp>
      <p:sp>
        <p:nvSpPr>
          <p:cNvPr id="189" name="Google Shape;189;p35"/>
          <p:cNvSpPr/>
          <p:nvPr/>
        </p:nvSpPr>
        <p:spPr>
          <a:xfrm>
            <a:off x="-8" y="1008860"/>
            <a:ext cx="4572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DASH BOARD RESULTS AND DEMO</a:t>
            </a:r>
            <a:endParaRPr/>
          </a:p>
        </p:txBody>
      </p:sp>
      <p:pic>
        <p:nvPicPr>
          <p:cNvPr id="190" name="Google Shape;190;p35"/>
          <p:cNvPicPr preferRelativeResize="0"/>
          <p:nvPr/>
        </p:nvPicPr>
        <p:blipFill>
          <a:blip r:embed="rId3">
            <a:alphaModFix/>
          </a:blip>
          <a:stretch>
            <a:fillRect/>
          </a:stretch>
        </p:blipFill>
        <p:spPr>
          <a:xfrm>
            <a:off x="105325" y="1395085"/>
            <a:ext cx="4760988" cy="3522041"/>
          </a:xfrm>
          <a:prstGeom prst="rect">
            <a:avLst/>
          </a:prstGeom>
          <a:noFill/>
          <a:ln>
            <a:noFill/>
          </a:ln>
        </p:spPr>
      </p:pic>
      <p:pic>
        <p:nvPicPr>
          <p:cNvPr id="191" name="Google Shape;191;p35"/>
          <p:cNvPicPr preferRelativeResize="0"/>
          <p:nvPr/>
        </p:nvPicPr>
        <p:blipFill>
          <a:blip r:embed="rId4">
            <a:alphaModFix/>
          </a:blip>
          <a:stretch>
            <a:fillRect/>
          </a:stretch>
        </p:blipFill>
        <p:spPr>
          <a:xfrm>
            <a:off x="5018713" y="1746804"/>
            <a:ext cx="3972888" cy="299213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Dashboard</a:t>
            </a:r>
            <a:endParaRPr dirty="0"/>
          </a:p>
        </p:txBody>
      </p:sp>
      <p:pic>
        <p:nvPicPr>
          <p:cNvPr id="198" name="Google Shape;198;p36"/>
          <p:cNvPicPr preferRelativeResize="0"/>
          <p:nvPr/>
        </p:nvPicPr>
        <p:blipFill>
          <a:blip r:embed="rId3">
            <a:alphaModFix/>
          </a:blip>
          <a:stretch>
            <a:fillRect/>
          </a:stretch>
        </p:blipFill>
        <p:spPr>
          <a:xfrm>
            <a:off x="5278930" y="1741442"/>
            <a:ext cx="3631995" cy="2723996"/>
          </a:xfrm>
          <a:prstGeom prst="rect">
            <a:avLst/>
          </a:prstGeom>
          <a:noFill/>
          <a:ln>
            <a:noFill/>
          </a:ln>
        </p:spPr>
      </p:pic>
      <p:sp>
        <p:nvSpPr>
          <p:cNvPr id="2" name="TextBox 1">
            <a:extLst>
              <a:ext uri="{FF2B5EF4-FFF2-40B4-BE49-F238E27FC236}">
                <a16:creationId xmlns:a16="http://schemas.microsoft.com/office/drawing/2014/main" id="{A6EBB019-0A5E-4EF1-9AA8-624E77DCB13B}"/>
              </a:ext>
            </a:extLst>
          </p:cNvPr>
          <p:cNvSpPr txBox="1"/>
          <p:nvPr/>
        </p:nvSpPr>
        <p:spPr>
          <a:xfrm>
            <a:off x="5352892" y="1095111"/>
            <a:ext cx="3712670" cy="646331"/>
          </a:xfrm>
          <a:prstGeom prst="rect">
            <a:avLst/>
          </a:prstGeom>
          <a:noFill/>
        </p:spPr>
        <p:txBody>
          <a:bodyPr wrap="square" rtlCol="0">
            <a:spAutoFit/>
          </a:bodyPr>
          <a:lstStyle/>
          <a:p>
            <a:r>
              <a:rPr lang="en-US" sz="1200" dirty="0"/>
              <a:t>Dashboard Link:</a:t>
            </a:r>
          </a:p>
          <a:p>
            <a:r>
              <a:rPr lang="en-US" sz="1200" dirty="0">
                <a:hlinkClick r:id="rId4"/>
              </a:rPr>
              <a:t>https://datastudio.google.com/reporting/fe89e59f-5ab0-4f5e-bd70-9154c80fd02a</a:t>
            </a:r>
            <a:endParaRPr lang="en-US" sz="1200" dirty="0"/>
          </a:p>
        </p:txBody>
      </p:sp>
      <p:pic>
        <p:nvPicPr>
          <p:cNvPr id="6" name="Picture 5">
            <a:extLst>
              <a:ext uri="{FF2B5EF4-FFF2-40B4-BE49-F238E27FC236}">
                <a16:creationId xmlns:a16="http://schemas.microsoft.com/office/drawing/2014/main" id="{8F074E2D-3089-466C-964F-800FFDCB76DA}"/>
              </a:ext>
            </a:extLst>
          </p:cNvPr>
          <p:cNvPicPr>
            <a:picLocks noChangeAspect="1"/>
          </p:cNvPicPr>
          <p:nvPr/>
        </p:nvPicPr>
        <p:blipFill rotWithShape="1">
          <a:blip r:embed="rId5">
            <a:extLst>
              <a:ext uri="{28A0092B-C50C-407E-A947-70E740481C1C}">
                <a14:useLocalDpi xmlns:a14="http://schemas.microsoft.com/office/drawing/2010/main" val="0"/>
              </a:ext>
            </a:extLst>
          </a:blip>
          <a:srcRect l="10393" t="16718" r="9960" b="10621"/>
          <a:stretch/>
        </p:blipFill>
        <p:spPr>
          <a:xfrm>
            <a:off x="392906" y="1418276"/>
            <a:ext cx="3991566" cy="321087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EA2C-1112-4749-8777-8147E20E8BB2}"/>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F11FAEC3-6D50-4D0A-BAFF-2897C62FC399}"/>
              </a:ext>
            </a:extLst>
          </p:cNvPr>
          <p:cNvSpPr>
            <a:spLocks noGrp="1"/>
          </p:cNvSpPr>
          <p:nvPr>
            <p:ph type="body" idx="1"/>
          </p:nvPr>
        </p:nvSpPr>
        <p:spPr>
          <a:xfrm>
            <a:off x="657226" y="1197406"/>
            <a:ext cx="8037810" cy="3358356"/>
          </a:xfrm>
        </p:spPr>
        <p:txBody>
          <a:bodyPr/>
          <a:lstStyle/>
          <a:p>
            <a:pPr marL="50800" indent="0">
              <a:buNone/>
            </a:pPr>
            <a:r>
              <a:rPr lang="en-US" sz="1400" dirty="0"/>
              <a:t>In conclusion, team has worked in analyzing the raw data that has been provided to us by UNCG ITS. </a:t>
            </a:r>
          </a:p>
          <a:p>
            <a:pPr lvl="1"/>
            <a:r>
              <a:rPr lang="en-US" sz="1400" dirty="0"/>
              <a:t>We have cleaned the data, performed statistical analysis, did the time series prediction for the year 2020</a:t>
            </a:r>
          </a:p>
          <a:p>
            <a:pPr lvl="1"/>
            <a:r>
              <a:rPr lang="en-US" sz="1400" dirty="0"/>
              <a:t>We also predicted the trends like on what day the usage is more, on which months the usage is more and so on. These results are helpful for UNCG ITS to make decisions regarding the G-suite metric services, like planning down time, providing the resources based on usage. </a:t>
            </a:r>
          </a:p>
          <a:p>
            <a:pPr lvl="1"/>
            <a:r>
              <a:rPr lang="en-US" sz="1400" dirty="0"/>
              <a:t>We have also developed the dashboard using google data studio which can help in better visualization of the G-suite data. </a:t>
            </a:r>
          </a:p>
          <a:p>
            <a:pPr lvl="1"/>
            <a:r>
              <a:rPr lang="en-US" sz="1400" dirty="0"/>
              <a:t>The machine learning model, the dashboard can be used even for the future data of the G-suite metrics to do the analysis, prediction and visualization.</a:t>
            </a:r>
          </a:p>
        </p:txBody>
      </p:sp>
    </p:spTree>
    <p:extLst>
      <p:ext uri="{BB962C8B-B14F-4D97-AF65-F5344CB8AC3E}">
        <p14:creationId xmlns:p14="http://schemas.microsoft.com/office/powerpoint/2010/main" val="1279265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217176-37B9-424D-87AE-D45336FF5005}"/>
              </a:ext>
            </a:extLst>
          </p:cNvPr>
          <p:cNvSpPr/>
          <p:nvPr/>
        </p:nvSpPr>
        <p:spPr>
          <a:xfrm>
            <a:off x="2285999" y="2191567"/>
            <a:ext cx="4883203" cy="923330"/>
          </a:xfrm>
          <a:prstGeom prst="rect">
            <a:avLst/>
          </a:prstGeom>
        </p:spPr>
        <p:txBody>
          <a:bodyPr wrap="square">
            <a:spAutoFit/>
          </a:bodyPr>
          <a:lstStyle/>
          <a:p>
            <a:r>
              <a:rPr lang="en-US" sz="5400" dirty="0"/>
              <a:t>QUESTIONS ?</a:t>
            </a:r>
          </a:p>
        </p:txBody>
      </p:sp>
    </p:spTree>
    <p:extLst>
      <p:ext uri="{BB962C8B-B14F-4D97-AF65-F5344CB8AC3E}">
        <p14:creationId xmlns:p14="http://schemas.microsoft.com/office/powerpoint/2010/main" val="1677375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217176-37B9-424D-87AE-D45336FF5005}"/>
              </a:ext>
            </a:extLst>
          </p:cNvPr>
          <p:cNvSpPr/>
          <p:nvPr/>
        </p:nvSpPr>
        <p:spPr>
          <a:xfrm>
            <a:off x="2285999" y="2191567"/>
            <a:ext cx="4883203" cy="923330"/>
          </a:xfrm>
          <a:prstGeom prst="rect">
            <a:avLst/>
          </a:prstGeom>
        </p:spPr>
        <p:txBody>
          <a:bodyPr wrap="square">
            <a:spAutoFit/>
          </a:bodyPr>
          <a:lstStyle/>
          <a:p>
            <a:r>
              <a:rPr lang="en-US" sz="5400" dirty="0"/>
              <a:t> THANK YOU</a:t>
            </a:r>
          </a:p>
        </p:txBody>
      </p:sp>
    </p:spTree>
    <p:extLst>
      <p:ext uri="{BB962C8B-B14F-4D97-AF65-F5344CB8AC3E}">
        <p14:creationId xmlns:p14="http://schemas.microsoft.com/office/powerpoint/2010/main" val="413383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F69293-2CDB-4B55-BC40-F722E4960F3D}"/>
              </a:ext>
            </a:extLst>
          </p:cNvPr>
          <p:cNvSpPr>
            <a:spLocks noGrp="1"/>
          </p:cNvSpPr>
          <p:nvPr>
            <p:ph type="title"/>
          </p:nvPr>
        </p:nvSpPr>
        <p:spPr/>
        <p:txBody>
          <a:bodyPr/>
          <a:lstStyle/>
          <a:p>
            <a:r>
              <a:rPr lang="en-US" dirty="0"/>
              <a:t>RESEARCH OBJECTIVE</a:t>
            </a:r>
          </a:p>
        </p:txBody>
      </p:sp>
      <p:sp>
        <p:nvSpPr>
          <p:cNvPr id="2" name="Text Placeholder 1">
            <a:extLst>
              <a:ext uri="{FF2B5EF4-FFF2-40B4-BE49-F238E27FC236}">
                <a16:creationId xmlns:a16="http://schemas.microsoft.com/office/drawing/2014/main" id="{E677D009-99F3-4729-B75F-983BFBD434CF}"/>
              </a:ext>
            </a:extLst>
          </p:cNvPr>
          <p:cNvSpPr>
            <a:spLocks noGrp="1"/>
          </p:cNvSpPr>
          <p:nvPr>
            <p:ph type="body" idx="1"/>
          </p:nvPr>
        </p:nvSpPr>
        <p:spPr>
          <a:xfrm>
            <a:off x="584948" y="1197406"/>
            <a:ext cx="8110088" cy="3358356"/>
          </a:xfrm>
        </p:spPr>
        <p:txBody>
          <a:bodyPr/>
          <a:lstStyle/>
          <a:p>
            <a:r>
              <a:rPr lang="en-US" dirty="0"/>
              <a:t>Our research objective for this project is develop a model for UNCG ITS, in such a way that they can use this in future for G-Suite data analysis or predictions.</a:t>
            </a:r>
          </a:p>
          <a:p>
            <a:r>
              <a:rPr lang="en-US" dirty="0"/>
              <a:t>To develop a dynamic dashboard model for ITS for its G- Suite data for better visualization.</a:t>
            </a:r>
          </a:p>
        </p:txBody>
      </p:sp>
    </p:spTree>
    <p:extLst>
      <p:ext uri="{BB962C8B-B14F-4D97-AF65-F5344CB8AC3E}">
        <p14:creationId xmlns:p14="http://schemas.microsoft.com/office/powerpoint/2010/main" val="380286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TASKS FOR EACH MEMBER</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dirty="0"/>
          </a:p>
          <a:p>
            <a:pPr marL="457200" lvl="4" indent="0">
              <a:buNone/>
            </a:pPr>
            <a:r>
              <a:rPr lang="en-US" dirty="0"/>
              <a:t>We have broken down the tasks in such a way that each of work with a metric to do data analysis and predictions </a:t>
            </a:r>
          </a:p>
          <a:p>
            <a:pPr marL="742950" lvl="4" indent="-285750">
              <a:buFont typeface="Arial" panose="020B0604020202020204" pitchFamily="34" charset="0"/>
              <a:buChar char="•"/>
            </a:pPr>
            <a:r>
              <a:rPr lang="en-US" dirty="0"/>
              <a:t>Anusha	: Google Meet </a:t>
            </a:r>
          </a:p>
          <a:p>
            <a:pPr marL="742950" lvl="4" indent="-285750">
              <a:buFont typeface="Arial" panose="020B0604020202020204" pitchFamily="34" charset="0"/>
              <a:buChar char="•"/>
            </a:pPr>
            <a:r>
              <a:rPr lang="en-US" dirty="0"/>
              <a:t>Lavanya	: Google Drive</a:t>
            </a:r>
          </a:p>
          <a:p>
            <a:pPr marL="742950" lvl="4" indent="-285750">
              <a:buFont typeface="Arial" panose="020B0604020202020204" pitchFamily="34" charset="0"/>
              <a:buChar char="•"/>
            </a:pPr>
            <a:r>
              <a:rPr lang="en-US" dirty="0"/>
              <a:t>Henry	: Google Mail</a:t>
            </a:r>
          </a:p>
          <a:p>
            <a:pPr marL="742950" lvl="4" indent="-285750">
              <a:buFont typeface="Arial" panose="020B0604020202020204" pitchFamily="34" charset="0"/>
              <a:buChar char="•"/>
            </a:pPr>
            <a:r>
              <a:rPr lang="en-US" dirty="0"/>
              <a:t>Jackie	: Google Calendar and Dashboard development</a:t>
            </a:r>
          </a:p>
          <a:p>
            <a:pPr marL="742950" lvl="4" indent="-285750">
              <a:buFont typeface="Arial" panose="020B0604020202020204" pitchFamily="34" charset="0"/>
              <a:buChar char="•"/>
            </a:pPr>
            <a:r>
              <a:rPr lang="en-US" dirty="0"/>
              <a:t>Hieu	: Google Accounts and Dashboard development</a:t>
            </a:r>
          </a:p>
          <a:p>
            <a:endParaRPr lang="en-US" sz="1400" dirty="0"/>
          </a:p>
        </p:txBody>
      </p:sp>
    </p:spTree>
    <p:extLst>
      <p:ext uri="{BB962C8B-B14F-4D97-AF65-F5344CB8AC3E}">
        <p14:creationId xmlns:p14="http://schemas.microsoft.com/office/powerpoint/2010/main" val="246493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DATA DESCRIPTION</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r>
              <a:rPr lang="en-US" sz="1800" dirty="0"/>
              <a:t>The data set size is </a:t>
            </a:r>
            <a:r>
              <a:rPr lang="en-US" sz="1800" dirty="0">
                <a:solidFill>
                  <a:schemeClr val="accent1">
                    <a:lumMod val="75000"/>
                  </a:schemeClr>
                </a:solidFill>
              </a:rPr>
              <a:t>611,914 rows x 3 columns.</a:t>
            </a:r>
            <a:endParaRPr lang="en-US" sz="1800" dirty="0"/>
          </a:p>
          <a:p>
            <a:r>
              <a:rPr lang="en-US" sz="1800" dirty="0"/>
              <a:t>Data is from March 23</a:t>
            </a:r>
            <a:r>
              <a:rPr lang="en-US" sz="1800" baseline="30000" dirty="0"/>
              <a:t>rd</a:t>
            </a:r>
            <a:r>
              <a:rPr lang="en-US" sz="1800" dirty="0"/>
              <a:t> , 2015 to August 17</a:t>
            </a:r>
            <a:r>
              <a:rPr lang="en-US" sz="1800" baseline="30000" dirty="0"/>
              <a:t>th</a:t>
            </a:r>
            <a:r>
              <a:rPr lang="en-US" sz="1800" dirty="0"/>
              <a:t>, 2019. It has three attributes:</a:t>
            </a:r>
          </a:p>
          <a:p>
            <a:pPr lvl="1"/>
            <a:r>
              <a:rPr lang="en-US" sz="1800" dirty="0"/>
              <a:t>Time: The day for which the data is collected. (format: yy-mm-dd hr:min:sec:msec)</a:t>
            </a:r>
          </a:p>
          <a:p>
            <a:pPr lvl="1"/>
            <a:r>
              <a:rPr lang="en-US" sz="1800" dirty="0"/>
              <a:t>Metric_Name: it is name of the  google service used with their parameter. </a:t>
            </a:r>
          </a:p>
          <a:p>
            <a:pPr lvl="1"/>
            <a:r>
              <a:rPr lang="en-US" sz="1800" dirty="0"/>
              <a:t>Metric_Value : It is no. of. Users  the metric has on that day.</a:t>
            </a:r>
          </a:p>
          <a:p>
            <a:pPr marL="508000" lvl="1" indent="0">
              <a:buNone/>
            </a:pPr>
            <a:endParaRPr lang="en-US" sz="1800" dirty="0"/>
          </a:p>
          <a:p>
            <a:pPr lvl="1">
              <a:buFont typeface="Arial" panose="020B0604020202020204" pitchFamily="34" charset="0"/>
              <a:buChar char="•"/>
            </a:pPr>
            <a:r>
              <a:rPr lang="en-US" sz="1800" dirty="0"/>
              <a:t>We have reshaped the data into separate data set for each metric. </a:t>
            </a:r>
          </a:p>
          <a:p>
            <a:pPr marL="508000" lvl="1" indent="0">
              <a:buNone/>
            </a:pPr>
            <a:r>
              <a:rPr lang="en-US" sz="1800" dirty="0"/>
              <a:t>Drive data set </a:t>
            </a:r>
            <a:r>
              <a:rPr lang="en-US" sz="1800" dirty="0">
                <a:latin typeface="Arial" panose="020B0604020202020204" pitchFamily="34" charset="0"/>
              </a:rPr>
              <a:t>831 rows X 144 columns.</a:t>
            </a:r>
          </a:p>
          <a:p>
            <a:pPr marL="508000" lvl="1" indent="0">
              <a:buNone/>
            </a:pPr>
            <a:r>
              <a:rPr lang="en-US" sz="1800" dirty="0">
                <a:latin typeface="Arial" panose="020B0604020202020204" pitchFamily="34" charset="0"/>
              </a:rPr>
              <a:t>Gmail data set 1545 row X 28 columns</a:t>
            </a:r>
            <a:endParaRPr lang="en-US" sz="1800" dirty="0"/>
          </a:p>
          <a:p>
            <a:endParaRPr lang="en-US" sz="1400" dirty="0"/>
          </a:p>
          <a:p>
            <a:endParaRPr lang="en-US" sz="1400" dirty="0"/>
          </a:p>
          <a:p>
            <a:endParaRPr lang="en-US" sz="1400" dirty="0"/>
          </a:p>
          <a:p>
            <a:pPr marL="50800" indent="0">
              <a:buNone/>
            </a:pPr>
            <a:endParaRPr lang="en-US" sz="1800" dirty="0"/>
          </a:p>
        </p:txBody>
      </p:sp>
    </p:spTree>
    <p:extLst>
      <p:ext uri="{BB962C8B-B14F-4D97-AF65-F5344CB8AC3E}">
        <p14:creationId xmlns:p14="http://schemas.microsoft.com/office/powerpoint/2010/main" val="296068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B6A8F0-2B04-4CAE-8D77-29C87734C76F}"/>
              </a:ext>
            </a:extLst>
          </p:cNvPr>
          <p:cNvSpPr>
            <a:spLocks noGrp="1"/>
          </p:cNvSpPr>
          <p:nvPr>
            <p:ph type="title"/>
          </p:nvPr>
        </p:nvSpPr>
        <p:spPr>
          <a:xfrm>
            <a:off x="457200" y="205979"/>
            <a:ext cx="8229600" cy="771484"/>
          </a:xfrm>
          <a:prstGeom prst="rect">
            <a:avLst/>
          </a:prstGeom>
          <a:noFill/>
          <a:ln>
            <a:noFill/>
          </a:ln>
        </p:spPr>
        <p:txBody>
          <a:bodyPr wrap="square" anchor="ctr">
            <a:normAutofit/>
          </a:bodyPr>
          <a:lstStyle/>
          <a:p>
            <a:pPr>
              <a:lnSpc>
                <a:spcPct val="90000"/>
              </a:lnSpc>
            </a:pPr>
            <a:r>
              <a:rPr lang="en-US" sz="3100" dirty="0"/>
              <a:t>METHODOLOGY TOWARDS RESEARCH OBJECTIVE</a:t>
            </a:r>
          </a:p>
        </p:txBody>
      </p:sp>
      <p:sp>
        <p:nvSpPr>
          <p:cNvPr id="5" name="Rectangle 4">
            <a:extLst>
              <a:ext uri="{FF2B5EF4-FFF2-40B4-BE49-F238E27FC236}">
                <a16:creationId xmlns:a16="http://schemas.microsoft.com/office/drawing/2014/main" id="{DD787E39-DAF6-4B8F-A9AE-2D9961E360D2}"/>
              </a:ext>
            </a:extLst>
          </p:cNvPr>
          <p:cNvSpPr/>
          <p:nvPr/>
        </p:nvSpPr>
        <p:spPr>
          <a:xfrm>
            <a:off x="457200" y="1094838"/>
            <a:ext cx="8476351" cy="4893647"/>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accent1">
                    <a:lumMod val="50000"/>
                  </a:schemeClr>
                </a:solidFill>
              </a:rPr>
              <a:t>ACQUIRING THE DATA – We have extracted the data sets from the raw data .</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DATA CLEANING – Nan values, zeroes, Missing data.</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BASIC STATISTICS -  Min, Max, Mean, Standard deviation of a attribute.</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ADVANCED STATISTICS – Distribution Modelling, Point estimates, Correlation, Hypothesis Testing.</a:t>
            </a:r>
          </a:p>
          <a:p>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MACHINE LEARNING – Time series Analysis.</a:t>
            </a:r>
          </a:p>
          <a:p>
            <a:endParaRPr lang="en-US" sz="1800" dirty="0">
              <a:solidFill>
                <a:schemeClr val="accent1">
                  <a:lumMod val="50000"/>
                </a:schemeClr>
              </a:solidFill>
            </a:endParaRPr>
          </a:p>
          <a:p>
            <a:br>
              <a:rPr lang="en-US" sz="1800" dirty="0">
                <a:solidFill>
                  <a:schemeClr val="accent1">
                    <a:lumMod val="50000"/>
                  </a:schemeClr>
                </a:solidFill>
              </a:rPr>
            </a:br>
            <a:br>
              <a:rPr lang="en-US" sz="1800" dirty="0">
                <a:solidFill>
                  <a:schemeClr val="accent1">
                    <a:lumMod val="50000"/>
                  </a:schemeClr>
                </a:solidFill>
              </a:rPr>
            </a:br>
            <a:endParaRPr lang="en-US" sz="1800" dirty="0">
              <a:solidFill>
                <a:schemeClr val="accent1">
                  <a:lumMod val="50000"/>
                </a:schemeClr>
              </a:solidFill>
            </a:endParaRPr>
          </a:p>
        </p:txBody>
      </p:sp>
    </p:spTree>
    <p:extLst>
      <p:ext uri="{BB962C8B-B14F-4D97-AF65-F5344CB8AC3E}">
        <p14:creationId xmlns:p14="http://schemas.microsoft.com/office/powerpoint/2010/main" val="12705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EA2C-1112-4749-8777-8147E20E8BB2}"/>
              </a:ext>
            </a:extLst>
          </p:cNvPr>
          <p:cNvSpPr>
            <a:spLocks noGrp="1"/>
          </p:cNvSpPr>
          <p:nvPr>
            <p:ph type="title"/>
          </p:nvPr>
        </p:nvSpPr>
        <p:spPr/>
        <p:txBody>
          <a:bodyPr/>
          <a:lstStyle/>
          <a:p>
            <a:r>
              <a:rPr lang="en-US" dirty="0">
                <a:solidFill>
                  <a:schemeClr val="accent1">
                    <a:lumMod val="50000"/>
                  </a:schemeClr>
                </a:solidFill>
              </a:rPr>
              <a:t>RESULTS</a:t>
            </a:r>
          </a:p>
        </p:txBody>
      </p:sp>
      <p:sp>
        <p:nvSpPr>
          <p:cNvPr id="3" name="Rectangle 2">
            <a:extLst>
              <a:ext uri="{FF2B5EF4-FFF2-40B4-BE49-F238E27FC236}">
                <a16:creationId xmlns:a16="http://schemas.microsoft.com/office/drawing/2014/main" id="{EF217176-37B9-424D-87AE-D45336FF5005}"/>
              </a:ext>
            </a:extLst>
          </p:cNvPr>
          <p:cNvSpPr/>
          <p:nvPr/>
        </p:nvSpPr>
        <p:spPr>
          <a:xfrm>
            <a:off x="1363716" y="1569160"/>
            <a:ext cx="6958091" cy="584775"/>
          </a:xfrm>
          <a:prstGeom prst="rect">
            <a:avLst/>
          </a:prstGeom>
        </p:spPr>
        <p:txBody>
          <a:bodyPr wrap="square">
            <a:spAutoFit/>
          </a:bodyPr>
          <a:lstStyle/>
          <a:p>
            <a:r>
              <a:rPr lang="en-US" sz="3200" dirty="0">
                <a:solidFill>
                  <a:schemeClr val="accent1">
                    <a:lumMod val="50000"/>
                  </a:schemeClr>
                </a:solidFill>
              </a:rPr>
              <a:t>BASIC STATISTICS AND INSIGHTS</a:t>
            </a:r>
          </a:p>
        </p:txBody>
      </p:sp>
      <p:pic>
        <p:nvPicPr>
          <p:cNvPr id="7" name="Picture 6">
            <a:extLst>
              <a:ext uri="{FF2B5EF4-FFF2-40B4-BE49-F238E27FC236}">
                <a16:creationId xmlns:a16="http://schemas.microsoft.com/office/drawing/2014/main" id="{AF11BD7E-40E7-46F4-B93C-40DA11B345A0}"/>
              </a:ext>
            </a:extLst>
          </p:cNvPr>
          <p:cNvPicPr>
            <a:picLocks noChangeAspect="1"/>
          </p:cNvPicPr>
          <p:nvPr/>
        </p:nvPicPr>
        <p:blipFill>
          <a:blip r:embed="rId2"/>
          <a:stretch>
            <a:fillRect/>
          </a:stretch>
        </p:blipFill>
        <p:spPr>
          <a:xfrm>
            <a:off x="1594237" y="2315300"/>
            <a:ext cx="6781360" cy="2305168"/>
          </a:xfrm>
          <a:prstGeom prst="rect">
            <a:avLst/>
          </a:prstGeom>
        </p:spPr>
      </p:pic>
    </p:spTree>
    <p:extLst>
      <p:ext uri="{BB962C8B-B14F-4D97-AF65-F5344CB8AC3E}">
        <p14:creationId xmlns:p14="http://schemas.microsoft.com/office/powerpoint/2010/main" val="40920548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2120</Words>
  <Application>Microsoft Office PowerPoint</Application>
  <PresentationFormat>On-screen Show (16:9)</PresentationFormat>
  <Paragraphs>212</Paragraphs>
  <Slides>44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SFMono-Regular</vt:lpstr>
      <vt:lpstr>Office Theme</vt:lpstr>
      <vt:lpstr>G-SUITE METRICS CSC 505/605 Fall 2019</vt:lpstr>
      <vt:lpstr>PROJECT OVERVIEW</vt:lpstr>
      <vt:lpstr>OVERALL GOAL OF THE PROJECT</vt:lpstr>
      <vt:lpstr> QUESTIONS ASKED </vt:lpstr>
      <vt:lpstr>RESEARCH OBJECTIVE</vt:lpstr>
      <vt:lpstr>TASKS FOR EACH MEMBER</vt:lpstr>
      <vt:lpstr>DATA DESCRIPTION</vt:lpstr>
      <vt:lpstr>METHODOLOGY TOWARDS RESEARCH OBJECTIVE</vt:lpstr>
      <vt:lpstr>RESULTS</vt:lpstr>
      <vt:lpstr>RESULTS</vt:lpstr>
      <vt:lpstr>Statistical evaluation of data</vt:lpstr>
      <vt:lpstr>Point Estimates</vt:lpstr>
      <vt:lpstr>Confidence intervals</vt:lpstr>
      <vt:lpstr>Distribution modeling </vt:lpstr>
      <vt:lpstr>Google Meet Distributions</vt:lpstr>
      <vt:lpstr>Google Drive Distributions</vt:lpstr>
      <vt:lpstr>     Correlation and Co-variance within the data</vt:lpstr>
      <vt:lpstr>Hypothesis Testing</vt:lpstr>
      <vt:lpstr>Gmail Hypothesis</vt:lpstr>
      <vt:lpstr>Calendar Hypothesis</vt:lpstr>
      <vt:lpstr>RESULTS</vt:lpstr>
      <vt:lpstr>Gmail Machine Learning</vt:lpstr>
      <vt:lpstr>Gmail Machine Learning</vt:lpstr>
      <vt:lpstr>Gmail Machine Learning</vt:lpstr>
      <vt:lpstr>Gmail Machine Learning</vt:lpstr>
      <vt:lpstr>Gmail Machine Learning</vt:lpstr>
      <vt:lpstr>Gmail Machine Learning</vt:lpstr>
      <vt:lpstr>DRIVE Machine Learning</vt:lpstr>
      <vt:lpstr>DRIVE Machine Learning</vt:lpstr>
      <vt:lpstr>DRIVE Machine Learning</vt:lpstr>
      <vt:lpstr>Meets Machine Learning</vt:lpstr>
      <vt:lpstr>Meets Machine Learning</vt:lpstr>
      <vt:lpstr>Meets Machine Learning</vt:lpstr>
      <vt:lpstr>Accounts and Calender Machine Learning</vt:lpstr>
      <vt:lpstr>Accounts and Calendar Machine Learning</vt:lpstr>
      <vt:lpstr>Meets Machine Learning</vt:lpstr>
      <vt:lpstr>Accounts and Calendar Machine Learning</vt:lpstr>
      <vt:lpstr> Machine Learning Implications</vt:lpstr>
      <vt:lpstr> RESULTS</vt:lpstr>
      <vt:lpstr>Dashboard</vt:lpstr>
      <vt:lpstr>Dashboard</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METRICS CSC 505/605 Fall 2019</dc:title>
  <dc:creator>Lavanya G</dc:creator>
  <cp:lastModifiedBy>Lavanya G</cp:lastModifiedBy>
  <cp:revision>24</cp:revision>
  <dcterms:created xsi:type="dcterms:W3CDTF">2019-12-12T06:01:03Z</dcterms:created>
  <dcterms:modified xsi:type="dcterms:W3CDTF">2019-12-12T17:21:40Z</dcterms:modified>
</cp:coreProperties>
</file>