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76D7898-2853-4C62-8D47-BF9B5C56413D}">
  <a:tblStyle styleId="{676D7898-2853-4C62-8D47-BF9B5C5641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43fcb7c3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43fcb7c3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43fcb7c3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43fcb7c3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43fcb7c3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43fcb7c3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43fcb7c3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43fcb7c3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43fcb7c3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43fcb7c3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43fcb7c3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43fcb7c3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43fcb7c3d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43fcb7c3d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43fcb7c3d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43fcb7c3d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43fcb7c3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43fcb7c3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43fcb7c3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43fcb7c3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43fcb7c3d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43fcb7c3d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43fcb81e4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43fcb81e4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43fcb81e4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43fcb81e4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43fcb81e4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43fcb81e4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43fcb81e4_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43fcb81e4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43fcb81e4_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43fcb81e4_9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43fcb81e4_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43fcb81e4_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43fcb81e4_9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43fcb81e4_9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43fcb81e4_9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43fcb81e4_9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43fcb81e4_9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43fcb81e4_9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43fcb7c3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43fcb7c3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693dfdd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693dfdd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43fcb81e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43fcb81e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43fcb81e4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43fcb81e4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43fcb81e4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43fcb81e4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43fcb81e4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43fcb81e4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43fcb81e4_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43fcb81e4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43fcb81e4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43fcb81e4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43fcb81e4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43fcb81e4_6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43fcb81e4_6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43fcb81e4_6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43fcb81e4_6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43fcb81e4_6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43fcb81e4_6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43fcb81e4_6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43fcb81e4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43fcb81e4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43fcb81e4_6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43fcb81e4_6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43fcb81e4_6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43fcb81e4_6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443fcb81e4_6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43fcb81e4_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43fcb81e4_6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43fcb81e4_6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443fcb81e4_6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443fcb81e4_6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43fcb81e4_1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43fcb81e4_1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43fcb7c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43fcb7c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43fcb81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43fcb81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43fcb7c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43fcb7c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43fcb7c3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43fcb7c3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5.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50.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0.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2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49.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8.png"/><Relationship Id="rId4" Type="http://schemas.openxmlformats.org/officeDocument/2006/relationships/image" Target="../media/image42.png"/><Relationship Id="rId5" Type="http://schemas.openxmlformats.org/officeDocument/2006/relationships/image" Target="../media/image41.png"/><Relationship Id="rId6"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47.png"/><Relationship Id="rId4" Type="http://schemas.openxmlformats.org/officeDocument/2006/relationships/image" Target="../media/image44.png"/><Relationship Id="rId5" Type="http://schemas.openxmlformats.org/officeDocument/2006/relationships/image" Target="../media/image43.png"/><Relationship Id="rId6"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aadmtsa.carto.com/builder/ce7172a8-47c9-44db-adba-516c4fe870e2/embed" TargetMode="External"/><Relationship Id="rId4" Type="http://schemas.openxmlformats.org/officeDocument/2006/relationships/hyperlink" Target="https://saadmtsa.carto.com/builder/9aad782c-c3d3-4340-830f-92f3bcc26064/embe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EMS Update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Daniel(81wingo)</a:t>
            </a:r>
            <a:endParaRPr/>
          </a:p>
          <a:p>
            <a:pPr indent="0" lvl="0" marL="0" rtl="0" algn="ctr">
              <a:spcBef>
                <a:spcPts val="0"/>
              </a:spcBef>
              <a:spcAft>
                <a:spcPts val="0"/>
              </a:spcAft>
              <a:buNone/>
            </a:pPr>
            <a:r>
              <a:rPr lang="en"/>
              <a:t>Linh (</a:t>
            </a:r>
            <a:r>
              <a:rPr lang="en"/>
              <a:t>ltran1109</a:t>
            </a:r>
            <a:r>
              <a:rPr lang="en"/>
              <a:t>)</a:t>
            </a:r>
            <a:endParaRPr/>
          </a:p>
          <a:p>
            <a:pPr indent="0" lvl="0" marL="0" rtl="0" algn="ctr">
              <a:spcBef>
                <a:spcPts val="0"/>
              </a:spcBef>
              <a:spcAft>
                <a:spcPts val="0"/>
              </a:spcAft>
              <a:buClr>
                <a:schemeClr val="dk1"/>
              </a:buClr>
              <a:buSzPts val="1100"/>
              <a:buFont typeface="Arial"/>
              <a:buNone/>
            </a:pPr>
            <a:r>
              <a:rPr lang="en"/>
              <a:t>Oana (odumitr)</a:t>
            </a:r>
            <a:endParaRPr/>
          </a:p>
          <a:p>
            <a:pPr indent="0" lvl="0" marL="0" rtl="0" algn="ctr">
              <a:spcBef>
                <a:spcPts val="0"/>
              </a:spcBef>
              <a:spcAft>
                <a:spcPts val="0"/>
              </a:spcAft>
              <a:buNone/>
            </a:pPr>
            <a:r>
              <a:rPr lang="en"/>
              <a:t>Saed (SaadMTSA)</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the agency</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Trying to predict the agency that relates to the call before any word is said.</a:t>
            </a:r>
            <a:endParaRPr/>
          </a:p>
          <a:p>
            <a:pPr indent="0" lvl="0" marL="0" rtl="0" algn="l">
              <a:spcBef>
                <a:spcPts val="1600"/>
              </a:spcBef>
              <a:spcAft>
                <a:spcPts val="0"/>
              </a:spcAft>
              <a:buNone/>
            </a:pPr>
            <a:r>
              <a:rPr lang="en"/>
              <a:t>Type: Classification problem.</a:t>
            </a:r>
            <a:endParaRPr/>
          </a:p>
          <a:p>
            <a:pPr indent="0" lvl="0" marL="0" rtl="0" algn="l">
              <a:spcBef>
                <a:spcPts val="1600"/>
              </a:spcBef>
              <a:spcAft>
                <a:spcPts val="0"/>
              </a:spcAft>
              <a:buNone/>
            </a:pPr>
            <a:r>
              <a:rPr lang="en"/>
              <a:t>Features:</a:t>
            </a:r>
            <a:br>
              <a:rPr lang="en"/>
            </a:br>
            <a:r>
              <a:rPr lang="en"/>
              <a:t>Call time (Hour, DayOfWeek, DayOfMonth)</a:t>
            </a:r>
            <a:br>
              <a:rPr lang="en"/>
            </a:br>
            <a:r>
              <a:rPr lang="en"/>
              <a:t>Location (Longitude, Latitude)</a:t>
            </a:r>
            <a:br>
              <a:rPr lang="en"/>
            </a:br>
            <a:r>
              <a:rPr lang="en"/>
              <a:t>CallSource (e.g. E911, W911, SELF, XFER, PHONE) - initially, wasn’t considered.</a:t>
            </a:r>
            <a:endParaRPr/>
          </a:p>
          <a:p>
            <a:pPr indent="0" lvl="0" marL="0" rtl="0" algn="l">
              <a:spcBef>
                <a:spcPts val="1600"/>
              </a:spcBef>
              <a:spcAft>
                <a:spcPts val="1600"/>
              </a:spcAft>
              <a:buNone/>
            </a:pPr>
            <a:r>
              <a:rPr lang="en"/>
              <a:t>Output (Prediction): Agency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the agency</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with a Random Forest Classifier.</a:t>
            </a:r>
            <a:endParaRPr/>
          </a:p>
          <a:p>
            <a:pPr indent="0" lvl="0" marL="0" rtl="0" algn="l">
              <a:spcBef>
                <a:spcPts val="1600"/>
              </a:spcBef>
              <a:spcAft>
                <a:spcPts val="0"/>
              </a:spcAft>
              <a:buNone/>
            </a:pPr>
            <a:r>
              <a:rPr lang="en"/>
              <a:t>Random Forest Classifier consists of multiple decision trees.</a:t>
            </a:r>
            <a:endParaRPr/>
          </a:p>
          <a:p>
            <a:pPr indent="0" lvl="0" marL="0" rtl="0" algn="l">
              <a:spcBef>
                <a:spcPts val="1600"/>
              </a:spcBef>
              <a:spcAft>
                <a:spcPts val="1600"/>
              </a:spcAft>
              <a:buNone/>
            </a:pPr>
            <a:r>
              <a:rPr lang="en"/>
              <a:t>A decision tree looks like this</a:t>
            </a:r>
            <a:endParaRPr/>
          </a:p>
        </p:txBody>
      </p:sp>
      <p:pic>
        <p:nvPicPr>
          <p:cNvPr id="122" name="Google Shape;122;p23"/>
          <p:cNvPicPr preferRelativeResize="0"/>
          <p:nvPr/>
        </p:nvPicPr>
        <p:blipFill>
          <a:blip r:embed="rId3">
            <a:alphaModFix/>
          </a:blip>
          <a:stretch>
            <a:fillRect/>
          </a:stretch>
        </p:blipFill>
        <p:spPr>
          <a:xfrm>
            <a:off x="3322144" y="2682475"/>
            <a:ext cx="2629525" cy="2024150"/>
          </a:xfrm>
          <a:prstGeom prst="rect">
            <a:avLst/>
          </a:prstGeom>
          <a:noFill/>
          <a:ln>
            <a:noFill/>
          </a:ln>
        </p:spPr>
      </p:pic>
      <p:sp>
        <p:nvSpPr>
          <p:cNvPr id="123" name="Google Shape;123;p23"/>
          <p:cNvSpPr txBox="1"/>
          <p:nvPr/>
        </p:nvSpPr>
        <p:spPr>
          <a:xfrm>
            <a:off x="3580600" y="4603450"/>
            <a:ext cx="40236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becominghuman.ai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the agency</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 a Random Forest would look like this!</a:t>
            </a:r>
            <a:endParaRPr/>
          </a:p>
        </p:txBody>
      </p:sp>
      <p:pic>
        <p:nvPicPr>
          <p:cNvPr id="130" name="Google Shape;130;p24"/>
          <p:cNvPicPr preferRelativeResize="0"/>
          <p:nvPr/>
        </p:nvPicPr>
        <p:blipFill rotWithShape="1">
          <a:blip r:embed="rId3">
            <a:alphaModFix/>
          </a:blip>
          <a:srcRect b="0" l="0" r="0" t="12449"/>
          <a:stretch/>
        </p:blipFill>
        <p:spPr>
          <a:xfrm>
            <a:off x="3471025" y="1907050"/>
            <a:ext cx="3402701" cy="2234400"/>
          </a:xfrm>
          <a:prstGeom prst="rect">
            <a:avLst/>
          </a:prstGeom>
          <a:noFill/>
          <a:ln>
            <a:noFill/>
          </a:ln>
        </p:spPr>
      </p:pic>
      <p:sp>
        <p:nvSpPr>
          <p:cNvPr id="131" name="Google Shape;131;p24"/>
          <p:cNvSpPr txBox="1"/>
          <p:nvPr/>
        </p:nvSpPr>
        <p:spPr>
          <a:xfrm>
            <a:off x="4114475" y="3918850"/>
            <a:ext cx="40236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medium.com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Tweaking</a:t>
            </a:r>
            <a:r>
              <a:rPr lang="en"/>
              <a:t> the model</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GridSearchCrossValidation.</a:t>
            </a:r>
            <a:endParaRPr/>
          </a:p>
          <a:p>
            <a:pPr indent="0" lvl="0" marL="0" rtl="0" algn="l">
              <a:spcBef>
                <a:spcPts val="1600"/>
              </a:spcBef>
              <a:spcAft>
                <a:spcPts val="0"/>
              </a:spcAft>
              <a:buNone/>
            </a:pPr>
            <a:r>
              <a:rPr lang="en"/>
              <a:t>You give it two things, and it gets the job done for you.</a:t>
            </a:r>
            <a:endParaRPr/>
          </a:p>
          <a:p>
            <a:pPr indent="-342900" lvl="0" marL="457200" rtl="0" algn="l">
              <a:spcBef>
                <a:spcPts val="1600"/>
              </a:spcBef>
              <a:spcAft>
                <a:spcPts val="0"/>
              </a:spcAft>
              <a:buSzPts val="1800"/>
              <a:buAutoNum type="arabicPeriod"/>
            </a:pPr>
            <a:r>
              <a:rPr lang="en"/>
              <a:t># of cross validations.</a:t>
            </a:r>
            <a:endParaRPr/>
          </a:p>
          <a:p>
            <a:pPr indent="-342900" lvl="0" marL="457200" rtl="0" algn="l">
              <a:spcBef>
                <a:spcPts val="0"/>
              </a:spcBef>
              <a:spcAft>
                <a:spcPts val="0"/>
              </a:spcAft>
              <a:buSzPts val="1800"/>
              <a:buAutoNum type="arabicPeriod"/>
            </a:pPr>
            <a:r>
              <a:rPr lang="en"/>
              <a:t>Set of parameters.</a:t>
            </a:r>
            <a:endParaRPr/>
          </a:p>
          <a:p>
            <a:pPr indent="0" lvl="0" marL="0" rtl="0" algn="l">
              <a:spcBef>
                <a:spcPts val="1600"/>
              </a:spcBef>
              <a:spcAft>
                <a:spcPts val="1600"/>
              </a:spcAft>
              <a:buNone/>
            </a:pPr>
            <a:r>
              <a:t/>
            </a:r>
            <a:endParaRPr/>
          </a:p>
        </p:txBody>
      </p:sp>
      <p:pic>
        <p:nvPicPr>
          <p:cNvPr id="138" name="Google Shape;138;p25"/>
          <p:cNvPicPr preferRelativeResize="0"/>
          <p:nvPr/>
        </p:nvPicPr>
        <p:blipFill>
          <a:blip r:embed="rId3">
            <a:alphaModFix/>
          </a:blip>
          <a:stretch>
            <a:fillRect/>
          </a:stretch>
        </p:blipFill>
        <p:spPr>
          <a:xfrm>
            <a:off x="3107388" y="3139838"/>
            <a:ext cx="3362325" cy="105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performance measure was F1 scores.</a:t>
            </a:r>
            <a:endParaRPr/>
          </a:p>
        </p:txBody>
      </p:sp>
      <p:graphicFrame>
        <p:nvGraphicFramePr>
          <p:cNvPr id="145" name="Google Shape;145;p26"/>
          <p:cNvGraphicFramePr/>
          <p:nvPr/>
        </p:nvGraphicFramePr>
        <p:xfrm>
          <a:off x="2007300" y="2663575"/>
          <a:ext cx="3000000" cy="3000000"/>
        </p:xfrm>
        <a:graphic>
          <a:graphicData uri="http://schemas.openxmlformats.org/drawingml/2006/table">
            <a:tbl>
              <a:tblPr>
                <a:noFill/>
                <a:tableStyleId>{676D7898-2853-4C62-8D47-BF9B5C56413D}</a:tableStyleId>
              </a:tblPr>
              <a:tblGrid>
                <a:gridCol w="3952950"/>
                <a:gridCol w="1266225"/>
              </a:tblGrid>
              <a:tr h="3962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F1 Score</a:t>
                      </a:r>
                      <a:endParaRPr/>
                    </a:p>
                  </a:txBody>
                  <a:tcPr marT="91425" marB="91425" marR="91425" marL="91425"/>
                </a:tc>
              </a:tr>
              <a:tr h="381000">
                <a:tc>
                  <a:txBody>
                    <a:bodyPr>
                      <a:noAutofit/>
                    </a:bodyPr>
                    <a:lstStyle/>
                    <a:p>
                      <a:pPr indent="0" lvl="0" marL="0" rtl="0" algn="l">
                        <a:spcBef>
                          <a:spcPts val="0"/>
                        </a:spcBef>
                        <a:spcAft>
                          <a:spcPts val="0"/>
                        </a:spcAft>
                        <a:buNone/>
                      </a:pPr>
                      <a:r>
                        <a:rPr lang="en"/>
                        <a:t>Initial model (before adding callsource)</a:t>
                      </a:r>
                      <a:endParaRPr/>
                    </a:p>
                  </a:txBody>
                  <a:tcPr marT="91425" marB="91425" marR="91425" marL="91425"/>
                </a:tc>
                <a:tc>
                  <a:txBody>
                    <a:bodyPr>
                      <a:noAutofit/>
                    </a:bodyPr>
                    <a:lstStyle/>
                    <a:p>
                      <a:pPr indent="0" lvl="0" marL="0" rtl="0" algn="l">
                        <a:spcBef>
                          <a:spcPts val="0"/>
                        </a:spcBef>
                        <a:spcAft>
                          <a:spcPts val="0"/>
                        </a:spcAft>
                        <a:buNone/>
                      </a:pPr>
                      <a:r>
                        <a:rPr lang="en"/>
                        <a:t>68.8%</a:t>
                      </a:r>
                      <a:endParaRPr/>
                    </a:p>
                  </a:txBody>
                  <a:tcPr marT="91425" marB="91425" marR="91425" marL="91425"/>
                </a:tc>
              </a:tr>
              <a:tr h="396200">
                <a:tc>
                  <a:txBody>
                    <a:bodyPr>
                      <a:noAutofit/>
                    </a:bodyPr>
                    <a:lstStyle/>
                    <a:p>
                      <a:pPr indent="0" lvl="0" marL="0" rtl="0" algn="l">
                        <a:spcBef>
                          <a:spcPts val="0"/>
                        </a:spcBef>
                        <a:spcAft>
                          <a:spcPts val="0"/>
                        </a:spcAft>
                        <a:buNone/>
                      </a:pPr>
                      <a:r>
                        <a:rPr lang="en"/>
                        <a:t>Before GridSearchCV (after adding callsource)</a:t>
                      </a:r>
                      <a:endParaRPr/>
                    </a:p>
                  </a:txBody>
                  <a:tcPr marT="91425" marB="91425" marR="91425" marL="91425"/>
                </a:tc>
                <a:tc>
                  <a:txBody>
                    <a:bodyPr>
                      <a:noAutofit/>
                    </a:bodyPr>
                    <a:lstStyle/>
                    <a:p>
                      <a:pPr indent="0" lvl="0" marL="0" rtl="0" algn="l">
                        <a:spcBef>
                          <a:spcPts val="0"/>
                        </a:spcBef>
                        <a:spcAft>
                          <a:spcPts val="0"/>
                        </a:spcAft>
                        <a:buNone/>
                      </a:pPr>
                      <a:r>
                        <a:rPr lang="en"/>
                        <a:t>77.8%</a:t>
                      </a:r>
                      <a:endParaRPr/>
                    </a:p>
                  </a:txBody>
                  <a:tcPr marT="91425" marB="91425" marR="91425" marL="91425"/>
                </a:tc>
              </a:tr>
              <a:tr h="396200">
                <a:tc>
                  <a:txBody>
                    <a:bodyPr>
                      <a:noAutofit/>
                    </a:bodyPr>
                    <a:lstStyle/>
                    <a:p>
                      <a:pPr indent="0" lvl="0" marL="0" rtl="0" algn="l">
                        <a:spcBef>
                          <a:spcPts val="0"/>
                        </a:spcBef>
                        <a:spcAft>
                          <a:spcPts val="0"/>
                        </a:spcAft>
                        <a:buNone/>
                      </a:pPr>
                      <a:r>
                        <a:rPr lang="en"/>
                        <a:t>After GridSearchCV</a:t>
                      </a:r>
                      <a:endParaRPr/>
                    </a:p>
                  </a:txBody>
                  <a:tcPr marT="91425" marB="91425" marR="91425" marL="91425"/>
                </a:tc>
                <a:tc>
                  <a:txBody>
                    <a:bodyPr>
                      <a:noAutofit/>
                    </a:bodyPr>
                    <a:lstStyle/>
                    <a:p>
                      <a:pPr indent="0" lvl="0" marL="0" rtl="0" algn="l">
                        <a:spcBef>
                          <a:spcPts val="0"/>
                        </a:spcBef>
                        <a:spcAft>
                          <a:spcPts val="0"/>
                        </a:spcAft>
                        <a:buNone/>
                      </a:pPr>
                      <a:r>
                        <a:rPr lang="en"/>
                        <a:t>78.7%</a:t>
                      </a:r>
                      <a:endParaRPr/>
                    </a:p>
                  </a:txBody>
                  <a:tcPr marT="91425" marB="91425" marR="91425" marL="91425"/>
                </a:tc>
              </a:tr>
            </a:tbl>
          </a:graphicData>
        </a:graphic>
      </p:graphicFrame>
      <p:pic>
        <p:nvPicPr>
          <p:cNvPr id="146" name="Google Shape;146;p26"/>
          <p:cNvPicPr preferRelativeResize="0"/>
          <p:nvPr/>
        </p:nvPicPr>
        <p:blipFill rotWithShape="1">
          <a:blip r:embed="rId3">
            <a:alphaModFix/>
          </a:blip>
          <a:srcRect b="18302" l="0" r="0" t="17990"/>
          <a:stretch/>
        </p:blipFill>
        <p:spPr>
          <a:xfrm>
            <a:off x="3373350" y="1809863"/>
            <a:ext cx="2062000" cy="454975"/>
          </a:xfrm>
          <a:prstGeom prst="rect">
            <a:avLst/>
          </a:prstGeom>
          <a:noFill/>
          <a:ln>
            <a:noFill/>
          </a:ln>
        </p:spPr>
      </p:pic>
      <p:sp>
        <p:nvSpPr>
          <p:cNvPr id="147" name="Google Shape;147;p26"/>
          <p:cNvSpPr txBox="1"/>
          <p:nvPr/>
        </p:nvSpPr>
        <p:spPr>
          <a:xfrm>
            <a:off x="3597525" y="4289100"/>
            <a:ext cx="40236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Higher is better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Hypothesis #1</a:t>
            </a:r>
            <a:r>
              <a:rPr lang="en"/>
              <a:t>: Calls for Greensboro &amp; High-Point are </a:t>
            </a:r>
            <a:r>
              <a:rPr lang="en"/>
              <a:t>received</a:t>
            </a:r>
            <a:r>
              <a:rPr lang="en"/>
              <a:t> at different hour</a:t>
            </a:r>
            <a:r>
              <a:rPr lang="en"/>
              <a:t>s</a:t>
            </a:r>
            <a:r>
              <a:rPr lang="en"/>
              <a:t> (0-23).</a:t>
            </a:r>
            <a:br>
              <a:rPr lang="en"/>
            </a:br>
            <a:r>
              <a:rPr lang="en"/>
              <a:t>H0 would be that calls are received at the same </a:t>
            </a:r>
            <a:r>
              <a:rPr lang="en"/>
              <a:t>hours</a:t>
            </a:r>
            <a:r>
              <a:rPr lang="en"/>
              <a:t>.</a:t>
            </a:r>
            <a:br>
              <a:rPr lang="en"/>
            </a:br>
            <a:r>
              <a:rPr lang="en"/>
              <a:t>Result: p-value </a:t>
            </a:r>
            <a:r>
              <a:rPr lang="en"/>
              <a:t>~= 2.78E-70</a:t>
            </a:r>
            <a:r>
              <a:rPr lang="en"/>
              <a:t>.  So the H0 is </a:t>
            </a:r>
            <a:r>
              <a:rPr lang="en"/>
              <a:t>definitely rejected; which means they are different.</a:t>
            </a:r>
            <a:r>
              <a:rPr lang="en"/>
              <a:t> </a:t>
            </a:r>
            <a:endParaRPr/>
          </a:p>
          <a:p>
            <a:pPr indent="0" lvl="0" marL="0" rtl="0" algn="l">
              <a:spcBef>
                <a:spcPts val="1600"/>
              </a:spcBef>
              <a:spcAft>
                <a:spcPts val="0"/>
              </a:spcAft>
              <a:buClr>
                <a:srgbClr val="000000"/>
              </a:buClr>
              <a:buSzPts val="1100"/>
              <a:buFont typeface="Arial"/>
              <a:buNone/>
            </a:pPr>
            <a:r>
              <a:rPr b="1" lang="en"/>
              <a:t>Hypothesis #2</a:t>
            </a:r>
            <a:r>
              <a:rPr lang="en"/>
              <a:t>: </a:t>
            </a:r>
            <a:r>
              <a:rPr lang="en"/>
              <a:t>Calls for Greensboro &amp; Guilford county are received at different hours (0-23).</a:t>
            </a:r>
            <a:br>
              <a:rPr lang="en"/>
            </a:br>
            <a:r>
              <a:rPr lang="en"/>
              <a:t>H0 would be that calls are received at the same hours.</a:t>
            </a:r>
            <a:br>
              <a:rPr lang="en"/>
            </a:br>
            <a:r>
              <a:rPr lang="en"/>
              <a:t>Result: p-value ~= 264E-73.  So the H0 is definitely rejected; which means they are different.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Hypothesis testing</a:t>
            </a:r>
            <a:endParaRPr/>
          </a:p>
          <a:p>
            <a:pPr indent="0" lvl="0" marL="0" rtl="0" algn="l">
              <a:spcBef>
                <a:spcPts val="0"/>
              </a:spcBef>
              <a:spcAft>
                <a:spcPts val="0"/>
              </a:spcAft>
              <a:buNone/>
            </a:pPr>
            <a:r>
              <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Hypothesis #3</a:t>
            </a:r>
            <a:r>
              <a:rPr lang="en"/>
              <a:t>: Greensboro &amp; High-Point have different call rates per agency.</a:t>
            </a:r>
            <a:br>
              <a:rPr lang="en"/>
            </a:br>
            <a:r>
              <a:rPr lang="en"/>
              <a:t>H0 would be that they have the same call rates per agency.</a:t>
            </a:r>
            <a:br>
              <a:rPr lang="en"/>
            </a:br>
            <a:r>
              <a:rPr lang="en"/>
              <a:t>Result: p-value = 0.  So the H0 is definitely rejected; which means they are different. </a:t>
            </a:r>
            <a:endParaRPr/>
          </a:p>
          <a:p>
            <a:pPr indent="0" lvl="0" marL="0" rtl="0" algn="l">
              <a:spcBef>
                <a:spcPts val="1600"/>
              </a:spcBef>
              <a:spcAft>
                <a:spcPts val="1600"/>
              </a:spcAft>
              <a:buClr>
                <a:schemeClr val="dk1"/>
              </a:buClr>
              <a:buSzPts val="1100"/>
              <a:buFont typeface="Arial"/>
              <a:buNone/>
            </a:pPr>
            <a:r>
              <a:rPr b="1" lang="en"/>
              <a:t>Hypothesis #4</a:t>
            </a:r>
            <a:r>
              <a:rPr lang="en"/>
              <a:t>: Greensboro &amp; Guilford county have different call rates per agency.</a:t>
            </a:r>
            <a:br>
              <a:rPr lang="en"/>
            </a:br>
            <a:r>
              <a:rPr lang="en"/>
              <a:t>H0 would be that they have the same call rates per agency.</a:t>
            </a:r>
            <a:br>
              <a:rPr lang="en"/>
            </a:br>
            <a:r>
              <a:rPr lang="en"/>
              <a:t>Result: p-value = 0.  So the H0 is definitely rejected; which means they are different.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Hypothesis #5</a:t>
            </a:r>
            <a:r>
              <a:rPr lang="en"/>
              <a:t>: Calls for EMS &amp; GCSD are received at different hours (0-23).</a:t>
            </a:r>
            <a:br>
              <a:rPr lang="en"/>
            </a:br>
            <a:r>
              <a:rPr lang="en"/>
              <a:t>H0 would be that they have the same calls per each hour.</a:t>
            </a:r>
            <a:br>
              <a:rPr lang="en"/>
            </a:br>
            <a:r>
              <a:rPr lang="en"/>
              <a:t>Result: p-value ~= 2.78E-70.  So the H0 is definitely rejected; which means they are different.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46275" y="428625"/>
            <a:ext cx="8520600" cy="450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Linh</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Nature vs. response time</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Further clean up: </a:t>
            </a:r>
            <a:endParaRPr/>
          </a:p>
          <a:p>
            <a:pPr indent="-317500" lvl="1" marL="914400" rtl="0" algn="l">
              <a:spcBef>
                <a:spcPts val="0"/>
              </a:spcBef>
              <a:spcAft>
                <a:spcPts val="0"/>
              </a:spcAft>
              <a:buSzPts val="1400"/>
              <a:buChar char="-"/>
            </a:pPr>
            <a:r>
              <a:rPr lang="en"/>
              <a:t>Remove records with label “ Traffic Stop”</a:t>
            </a:r>
            <a:r>
              <a:rPr lang="en"/>
              <a:t>  </a:t>
            </a:r>
            <a:endParaRPr/>
          </a:p>
          <a:p>
            <a:pPr indent="-342900" lvl="0" marL="457200" rtl="0" algn="l">
              <a:spcBef>
                <a:spcPts val="0"/>
              </a:spcBef>
              <a:spcAft>
                <a:spcPts val="0"/>
              </a:spcAft>
              <a:buSzPts val="1800"/>
              <a:buChar char="-"/>
            </a:pPr>
            <a:r>
              <a:rPr lang="en"/>
              <a:t>Check the Distribution of the of response time and see patterns</a:t>
            </a:r>
            <a:endParaRPr/>
          </a:p>
          <a:p>
            <a:pPr indent="-342900" lvl="0" marL="457200" rtl="0" algn="l">
              <a:spcBef>
                <a:spcPts val="0"/>
              </a:spcBef>
              <a:spcAft>
                <a:spcPts val="0"/>
              </a:spcAft>
              <a:buSzPts val="1800"/>
              <a:buChar char="-"/>
            </a:pPr>
            <a:r>
              <a:rPr lang="en"/>
              <a:t>Check Relationships of response time and  number of calls</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426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Daniel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EMS - Guilford county Emergency Medical Service</a:t>
            </a:r>
            <a:endParaRPr sz="2400"/>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br>
              <a:rPr lang="en" sz="1050">
                <a:solidFill>
                  <a:schemeClr val="dk1"/>
                </a:solidFill>
                <a:highlight>
                  <a:srgbClr val="FFFFFF"/>
                </a:highlight>
              </a:rPr>
            </a:br>
            <a:r>
              <a:rPr lang="en" sz="1050">
                <a:solidFill>
                  <a:schemeClr val="dk1"/>
                </a:solidFill>
                <a:highlight>
                  <a:srgbClr val="FFFFFF"/>
                </a:highlight>
              </a:rPr>
              <a:t>Mean	  5229.659341</a:t>
            </a:r>
            <a:br>
              <a:rPr lang="en" sz="1050">
                <a:solidFill>
                  <a:schemeClr val="dk1"/>
                </a:solidFill>
                <a:highlight>
                  <a:srgbClr val="FFFFFF"/>
                </a:highlight>
              </a:rPr>
            </a:br>
            <a:r>
              <a:rPr lang="en" sz="1050">
                <a:solidFill>
                  <a:schemeClr val="dk1"/>
                </a:solidFill>
                <a:highlight>
                  <a:srgbClr val="FFFFFF"/>
                </a:highlight>
              </a:rPr>
              <a:t>Std	11453.974392</a:t>
            </a:r>
            <a:br>
              <a:rPr lang="en" sz="1050">
                <a:solidFill>
                  <a:schemeClr val="dk1"/>
                </a:solidFill>
                <a:highlight>
                  <a:srgbClr val="FFFFFF"/>
                </a:highlight>
              </a:rPr>
            </a:br>
            <a:r>
              <a:rPr lang="en" sz="1050">
                <a:solidFill>
                  <a:schemeClr val="dk1"/>
                </a:solidFill>
                <a:highlight>
                  <a:srgbClr val="FFFFFF"/>
                </a:highlight>
              </a:rPr>
              <a:t>Min	        1.000000</a:t>
            </a:r>
            <a:br>
              <a:rPr lang="en" sz="1050">
                <a:solidFill>
                  <a:schemeClr val="dk1"/>
                </a:solidFill>
                <a:highlight>
                  <a:srgbClr val="FFFFFF"/>
                </a:highlight>
              </a:rPr>
            </a:br>
            <a:r>
              <a:rPr lang="en" sz="1050">
                <a:solidFill>
                  <a:schemeClr val="dk1"/>
                </a:solidFill>
                <a:highlight>
                  <a:srgbClr val="FFFFFF"/>
                </a:highlight>
              </a:rPr>
              <a:t>25%	        4.000000</a:t>
            </a:r>
            <a:br>
              <a:rPr lang="en" sz="1050">
                <a:solidFill>
                  <a:schemeClr val="dk1"/>
                </a:solidFill>
                <a:highlight>
                  <a:srgbClr val="FFFFFF"/>
                </a:highlight>
              </a:rPr>
            </a:br>
            <a:r>
              <a:rPr lang="en" sz="1050">
                <a:solidFill>
                  <a:schemeClr val="dk1"/>
                </a:solidFill>
                <a:highlight>
                  <a:srgbClr val="FFFFFF"/>
                </a:highlight>
              </a:rPr>
              <a:t>50%	    206.000000</a:t>
            </a:r>
            <a:br>
              <a:rPr lang="en" sz="1050">
                <a:solidFill>
                  <a:schemeClr val="dk1"/>
                </a:solidFill>
                <a:highlight>
                  <a:srgbClr val="FFFFFF"/>
                </a:highlight>
              </a:rPr>
            </a:br>
            <a:r>
              <a:rPr lang="en" sz="1050">
                <a:solidFill>
                  <a:schemeClr val="dk1"/>
                </a:solidFill>
                <a:highlight>
                  <a:srgbClr val="FFFFFF"/>
                </a:highlight>
              </a:rPr>
              <a:t>75%	  4038.500000</a:t>
            </a:r>
            <a:br>
              <a:rPr lang="en" sz="1050">
                <a:solidFill>
                  <a:schemeClr val="dk1"/>
                </a:solidFill>
                <a:highlight>
                  <a:srgbClr val="FFFFFF"/>
                </a:highlight>
              </a:rPr>
            </a:br>
            <a:r>
              <a:rPr lang="en" sz="1050">
                <a:solidFill>
                  <a:schemeClr val="dk1"/>
                </a:solidFill>
                <a:highlight>
                  <a:srgbClr val="FFFFFF"/>
                </a:highlight>
              </a:rPr>
              <a:t>Max	64109.000000</a:t>
            </a:r>
            <a:br>
              <a:rPr lang="en" sz="1050">
                <a:solidFill>
                  <a:schemeClr val="dk1"/>
                </a:solidFill>
                <a:highlight>
                  <a:srgbClr val="FFFFFF"/>
                </a:highlight>
              </a:rPr>
            </a:br>
            <a:endParaRPr sz="1050">
              <a:solidFill>
                <a:schemeClr val="dk1"/>
              </a:solidFill>
              <a:highlight>
                <a:srgbClr val="FFFFFF"/>
              </a:highlight>
            </a:endParaRPr>
          </a:p>
          <a:p>
            <a:pPr indent="0" lvl="0" marL="0" rtl="0" algn="l">
              <a:spcBef>
                <a:spcPts val="0"/>
              </a:spcBef>
              <a:spcAft>
                <a:spcPts val="1600"/>
              </a:spcAft>
              <a:buNone/>
            </a:pPr>
            <a:r>
              <a:t/>
            </a:r>
            <a:endParaRPr/>
          </a:p>
        </p:txBody>
      </p:sp>
      <p:pic>
        <p:nvPicPr>
          <p:cNvPr id="183" name="Google Shape;183;p32"/>
          <p:cNvPicPr preferRelativeResize="0"/>
          <p:nvPr/>
        </p:nvPicPr>
        <p:blipFill>
          <a:blip r:embed="rId3">
            <a:alphaModFix/>
          </a:blip>
          <a:stretch>
            <a:fillRect/>
          </a:stretch>
        </p:blipFill>
        <p:spPr>
          <a:xfrm>
            <a:off x="2442485" y="910775"/>
            <a:ext cx="4362966" cy="4125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33"/>
          <p:cNvPicPr preferRelativeResize="0"/>
          <p:nvPr/>
        </p:nvPicPr>
        <p:blipFill>
          <a:blip r:embed="rId3">
            <a:alphaModFix/>
          </a:blip>
          <a:stretch>
            <a:fillRect/>
          </a:stretch>
        </p:blipFill>
        <p:spPr>
          <a:xfrm>
            <a:off x="123275" y="221675"/>
            <a:ext cx="8706400" cy="4450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2.1 ACO - Animal control</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br>
              <a:rPr lang="en" sz="1050">
                <a:solidFill>
                  <a:schemeClr val="dk1"/>
                </a:solidFill>
                <a:highlight>
                  <a:srgbClr val="FFFFFF"/>
                </a:highlight>
              </a:rPr>
            </a:br>
            <a:r>
              <a:rPr lang="en" sz="1050">
                <a:solidFill>
                  <a:schemeClr val="dk1"/>
                </a:solidFill>
                <a:highlight>
                  <a:srgbClr val="FFFFFF"/>
                </a:highlight>
              </a:rPr>
              <a:t>Mean	 1653.583333</a:t>
            </a:r>
            <a:br>
              <a:rPr lang="en" sz="1050">
                <a:solidFill>
                  <a:schemeClr val="dk1"/>
                </a:solidFill>
                <a:highlight>
                  <a:srgbClr val="FFFFFF"/>
                </a:highlight>
              </a:rPr>
            </a:br>
            <a:r>
              <a:rPr lang="en" sz="1050">
                <a:solidFill>
                  <a:schemeClr val="dk1"/>
                </a:solidFill>
                <a:highlight>
                  <a:srgbClr val="FFFFFF"/>
                </a:highlight>
              </a:rPr>
              <a:t>Std	 2719.360335</a:t>
            </a:r>
            <a:br>
              <a:rPr lang="en" sz="1050">
                <a:solidFill>
                  <a:schemeClr val="dk1"/>
                </a:solidFill>
                <a:highlight>
                  <a:srgbClr val="FFFFFF"/>
                </a:highlight>
              </a:rPr>
            </a:br>
            <a:r>
              <a:rPr lang="en" sz="1050">
                <a:solidFill>
                  <a:schemeClr val="dk1"/>
                </a:solidFill>
                <a:highlight>
                  <a:srgbClr val="FFFFFF"/>
                </a:highlight>
              </a:rPr>
              <a:t>min              1.000000</a:t>
            </a:r>
            <a:br>
              <a:rPr lang="en" sz="1050">
                <a:solidFill>
                  <a:schemeClr val="dk1"/>
                </a:solidFill>
                <a:highlight>
                  <a:srgbClr val="FFFFFF"/>
                </a:highlight>
              </a:rPr>
            </a:br>
            <a:r>
              <a:rPr lang="en" sz="1050">
                <a:solidFill>
                  <a:schemeClr val="dk1"/>
                </a:solidFill>
                <a:highlight>
                  <a:srgbClr val="FFFFFF"/>
                </a:highlight>
              </a:rPr>
              <a:t>25%           52.250000</a:t>
            </a:r>
            <a:br>
              <a:rPr lang="en" sz="1050">
                <a:solidFill>
                  <a:schemeClr val="dk1"/>
                </a:solidFill>
                <a:highlight>
                  <a:srgbClr val="FFFFFF"/>
                </a:highlight>
              </a:rPr>
            </a:br>
            <a:r>
              <a:rPr lang="en" sz="1050">
                <a:solidFill>
                  <a:schemeClr val="dk1"/>
                </a:solidFill>
                <a:highlight>
                  <a:srgbClr val="FFFFFF"/>
                </a:highlight>
              </a:rPr>
              <a:t>50%         543.500000</a:t>
            </a:r>
            <a:br>
              <a:rPr lang="en" sz="1050">
                <a:solidFill>
                  <a:schemeClr val="dk1"/>
                </a:solidFill>
                <a:highlight>
                  <a:srgbClr val="FFFFFF"/>
                </a:highlight>
              </a:rPr>
            </a:br>
            <a:r>
              <a:rPr lang="en" sz="1050">
                <a:solidFill>
                  <a:schemeClr val="dk1"/>
                </a:solidFill>
                <a:highlight>
                  <a:srgbClr val="FFFFFF"/>
                </a:highlight>
              </a:rPr>
              <a:t>75%       1440.000000</a:t>
            </a:r>
            <a:br>
              <a:rPr lang="en" sz="1050">
                <a:solidFill>
                  <a:schemeClr val="dk1"/>
                </a:solidFill>
                <a:highlight>
                  <a:srgbClr val="FFFFFF"/>
                </a:highlight>
              </a:rPr>
            </a:br>
            <a:r>
              <a:rPr lang="en" sz="1050">
                <a:solidFill>
                  <a:schemeClr val="dk1"/>
                </a:solidFill>
                <a:highlight>
                  <a:srgbClr val="FFFFFF"/>
                </a:highlight>
              </a:rPr>
              <a:t>max      13207.000000</a:t>
            </a:r>
            <a:endParaRPr sz="1050">
              <a:solidFill>
                <a:schemeClr val="dk1"/>
              </a:solidFill>
              <a:highlight>
                <a:srgbClr val="FFFFFF"/>
              </a:highlight>
            </a:endParaRPr>
          </a:p>
          <a:p>
            <a:pPr indent="0" lvl="0" marL="0" rtl="0" algn="l">
              <a:spcBef>
                <a:spcPts val="0"/>
              </a:spcBef>
              <a:spcAft>
                <a:spcPts val="1600"/>
              </a:spcAft>
              <a:buNone/>
            </a:pPr>
            <a:r>
              <a:t/>
            </a:r>
            <a:endParaRPr/>
          </a:p>
        </p:txBody>
      </p:sp>
      <p:pic>
        <p:nvPicPr>
          <p:cNvPr id="197" name="Google Shape;197;p34"/>
          <p:cNvPicPr preferRelativeResize="0"/>
          <p:nvPr/>
        </p:nvPicPr>
        <p:blipFill>
          <a:blip r:embed="rId3">
            <a:alphaModFix/>
          </a:blip>
          <a:stretch>
            <a:fillRect/>
          </a:stretch>
        </p:blipFill>
        <p:spPr>
          <a:xfrm>
            <a:off x="2487851" y="1077325"/>
            <a:ext cx="3909226" cy="3696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35"/>
          <p:cNvPicPr preferRelativeResize="0"/>
          <p:nvPr/>
        </p:nvPicPr>
        <p:blipFill>
          <a:blip r:embed="rId3">
            <a:alphaModFix/>
          </a:blip>
          <a:stretch>
            <a:fillRect/>
          </a:stretch>
        </p:blipFill>
        <p:spPr>
          <a:xfrm>
            <a:off x="314325" y="328650"/>
            <a:ext cx="8515350" cy="4343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3.1 GCSD -Guilford County Sheriff Department</a:t>
            </a:r>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br>
              <a:rPr lang="en" sz="1050">
                <a:solidFill>
                  <a:schemeClr val="dk1"/>
                </a:solidFill>
                <a:highlight>
                  <a:srgbClr val="FFFFFF"/>
                </a:highlight>
              </a:rPr>
            </a:br>
            <a:r>
              <a:rPr lang="en" sz="1050">
                <a:solidFill>
                  <a:schemeClr val="dk1"/>
                </a:solidFill>
                <a:highlight>
                  <a:srgbClr val="FFFFFF"/>
                </a:highlight>
              </a:rPr>
              <a:t>mean      1653.583333</a:t>
            </a:r>
            <a:br>
              <a:rPr lang="en" sz="1050">
                <a:solidFill>
                  <a:schemeClr val="dk1"/>
                </a:solidFill>
                <a:highlight>
                  <a:srgbClr val="FFFFFF"/>
                </a:highlight>
              </a:rPr>
            </a:br>
            <a:r>
              <a:rPr lang="en" sz="1050">
                <a:solidFill>
                  <a:schemeClr val="dk1"/>
                </a:solidFill>
                <a:highlight>
                  <a:srgbClr val="FFFFFF"/>
                </a:highlight>
              </a:rPr>
              <a:t>std          2719.360335</a:t>
            </a:r>
            <a:br>
              <a:rPr lang="en" sz="1050">
                <a:solidFill>
                  <a:schemeClr val="dk1"/>
                </a:solidFill>
                <a:highlight>
                  <a:srgbClr val="FFFFFF"/>
                </a:highlight>
              </a:rPr>
            </a:br>
            <a:r>
              <a:rPr lang="en" sz="1050">
                <a:solidFill>
                  <a:schemeClr val="dk1"/>
                </a:solidFill>
                <a:highlight>
                  <a:srgbClr val="FFFFFF"/>
                </a:highlight>
              </a:rPr>
              <a:t>min               1.000000</a:t>
            </a:r>
            <a:br>
              <a:rPr lang="en" sz="1050">
                <a:solidFill>
                  <a:schemeClr val="dk1"/>
                </a:solidFill>
                <a:highlight>
                  <a:srgbClr val="FFFFFF"/>
                </a:highlight>
              </a:rPr>
            </a:br>
            <a:r>
              <a:rPr lang="en" sz="1050">
                <a:solidFill>
                  <a:schemeClr val="dk1"/>
                </a:solidFill>
                <a:highlight>
                  <a:srgbClr val="FFFFFF"/>
                </a:highlight>
              </a:rPr>
              <a:t>25%            52.250000</a:t>
            </a:r>
            <a:br>
              <a:rPr lang="en" sz="1050">
                <a:solidFill>
                  <a:schemeClr val="dk1"/>
                </a:solidFill>
                <a:highlight>
                  <a:srgbClr val="FFFFFF"/>
                </a:highlight>
              </a:rPr>
            </a:br>
            <a:r>
              <a:rPr lang="en" sz="1050">
                <a:solidFill>
                  <a:schemeClr val="dk1"/>
                </a:solidFill>
                <a:highlight>
                  <a:srgbClr val="FFFFFF"/>
                </a:highlight>
              </a:rPr>
              <a:t>50%          543.500000</a:t>
            </a:r>
            <a:br>
              <a:rPr lang="en" sz="1050">
                <a:solidFill>
                  <a:schemeClr val="dk1"/>
                </a:solidFill>
                <a:highlight>
                  <a:srgbClr val="FFFFFF"/>
                </a:highlight>
              </a:rPr>
            </a:br>
            <a:r>
              <a:rPr lang="en" sz="1050">
                <a:solidFill>
                  <a:schemeClr val="dk1"/>
                </a:solidFill>
                <a:highlight>
                  <a:srgbClr val="FFFFFF"/>
                </a:highlight>
              </a:rPr>
              <a:t>75%        1440.000000</a:t>
            </a:r>
            <a:br>
              <a:rPr lang="en" sz="1050">
                <a:solidFill>
                  <a:schemeClr val="dk1"/>
                </a:solidFill>
                <a:highlight>
                  <a:srgbClr val="FFFFFF"/>
                </a:highlight>
              </a:rPr>
            </a:br>
            <a:r>
              <a:rPr lang="en" sz="1050">
                <a:solidFill>
                  <a:schemeClr val="dk1"/>
                </a:solidFill>
                <a:highlight>
                  <a:srgbClr val="FFFFFF"/>
                </a:highlight>
              </a:rPr>
              <a:t>max      13207.000000</a:t>
            </a:r>
            <a:endParaRPr sz="1050">
              <a:solidFill>
                <a:schemeClr val="dk1"/>
              </a:solidFill>
              <a:highlight>
                <a:srgbClr val="FFFFFF"/>
              </a:highlight>
            </a:endParaRPr>
          </a:p>
          <a:p>
            <a:pPr indent="0" lvl="0" marL="0" rtl="0" algn="l">
              <a:spcBef>
                <a:spcPts val="0"/>
              </a:spcBef>
              <a:spcAft>
                <a:spcPts val="1600"/>
              </a:spcAft>
              <a:buNone/>
            </a:pPr>
            <a:r>
              <a:t/>
            </a:r>
            <a:endParaRPr/>
          </a:p>
        </p:txBody>
      </p:sp>
      <p:pic>
        <p:nvPicPr>
          <p:cNvPr id="211" name="Google Shape;211;p36"/>
          <p:cNvPicPr preferRelativeResize="0"/>
          <p:nvPr/>
        </p:nvPicPr>
        <p:blipFill>
          <a:blip r:embed="rId3">
            <a:alphaModFix/>
          </a:blip>
          <a:stretch>
            <a:fillRect/>
          </a:stretch>
        </p:blipFill>
        <p:spPr>
          <a:xfrm>
            <a:off x="2381183" y="1017725"/>
            <a:ext cx="4381631" cy="4143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8" name="Google Shape;218;p37"/>
          <p:cNvPicPr preferRelativeResize="0"/>
          <p:nvPr/>
        </p:nvPicPr>
        <p:blipFill>
          <a:blip r:embed="rId3">
            <a:alphaModFix/>
          </a:blip>
          <a:stretch>
            <a:fillRect/>
          </a:stretch>
        </p:blipFill>
        <p:spPr>
          <a:xfrm>
            <a:off x="314325" y="309200"/>
            <a:ext cx="8515350" cy="4362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4.1 GFD - Guilford County Fire Department</a:t>
            </a:r>
            <a:endParaRPr/>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br>
              <a:rPr lang="en" sz="1050">
                <a:solidFill>
                  <a:schemeClr val="dk1"/>
                </a:solidFill>
                <a:highlight>
                  <a:srgbClr val="FFFFFF"/>
                </a:highlight>
              </a:rPr>
            </a:br>
            <a:r>
              <a:rPr lang="en" sz="1050">
                <a:solidFill>
                  <a:schemeClr val="dk1"/>
                </a:solidFill>
                <a:highlight>
                  <a:srgbClr val="FFFFFF"/>
                </a:highlight>
              </a:rPr>
              <a:t>mean      955.670588</a:t>
            </a:r>
            <a:br>
              <a:rPr lang="en" sz="1050">
                <a:solidFill>
                  <a:schemeClr val="dk1"/>
                </a:solidFill>
                <a:highlight>
                  <a:srgbClr val="FFFFFF"/>
                </a:highlight>
              </a:rPr>
            </a:br>
            <a:r>
              <a:rPr lang="en" sz="1050">
                <a:solidFill>
                  <a:schemeClr val="dk1"/>
                </a:solidFill>
                <a:highlight>
                  <a:srgbClr val="FFFFFF"/>
                </a:highlight>
              </a:rPr>
              <a:t>std        1746.353053</a:t>
            </a:r>
            <a:br>
              <a:rPr lang="en" sz="1050">
                <a:solidFill>
                  <a:schemeClr val="dk1"/>
                </a:solidFill>
                <a:highlight>
                  <a:srgbClr val="FFFFFF"/>
                </a:highlight>
              </a:rPr>
            </a:br>
            <a:r>
              <a:rPr lang="en" sz="1050">
                <a:solidFill>
                  <a:schemeClr val="dk1"/>
                </a:solidFill>
                <a:highlight>
                  <a:srgbClr val="FFFFFF"/>
                </a:highlight>
              </a:rPr>
              <a:t>min             1.000000</a:t>
            </a:r>
            <a:br>
              <a:rPr lang="en" sz="1050">
                <a:solidFill>
                  <a:schemeClr val="dk1"/>
                </a:solidFill>
                <a:highlight>
                  <a:srgbClr val="FFFFFF"/>
                </a:highlight>
              </a:rPr>
            </a:br>
            <a:r>
              <a:rPr lang="en" sz="1050">
                <a:solidFill>
                  <a:schemeClr val="dk1"/>
                </a:solidFill>
                <a:highlight>
                  <a:srgbClr val="FFFFFF"/>
                </a:highlight>
              </a:rPr>
              <a:t>25%          13.000000</a:t>
            </a:r>
            <a:br>
              <a:rPr lang="en" sz="1050">
                <a:solidFill>
                  <a:schemeClr val="dk1"/>
                </a:solidFill>
                <a:highlight>
                  <a:srgbClr val="FFFFFF"/>
                </a:highlight>
              </a:rPr>
            </a:br>
            <a:r>
              <a:rPr lang="en" sz="1050">
                <a:solidFill>
                  <a:schemeClr val="dk1"/>
                </a:solidFill>
                <a:highlight>
                  <a:srgbClr val="FFFFFF"/>
                </a:highlight>
              </a:rPr>
              <a:t>50%        113.000000</a:t>
            </a:r>
            <a:br>
              <a:rPr lang="en" sz="1050">
                <a:solidFill>
                  <a:schemeClr val="dk1"/>
                </a:solidFill>
                <a:highlight>
                  <a:srgbClr val="FFFFFF"/>
                </a:highlight>
              </a:rPr>
            </a:br>
            <a:r>
              <a:rPr lang="en" sz="1050">
                <a:solidFill>
                  <a:schemeClr val="dk1"/>
                </a:solidFill>
                <a:highlight>
                  <a:srgbClr val="FFFFFF"/>
                </a:highlight>
              </a:rPr>
              <a:t>75%      1077.000000</a:t>
            </a:r>
            <a:br>
              <a:rPr lang="en" sz="1050">
                <a:solidFill>
                  <a:schemeClr val="dk1"/>
                </a:solidFill>
                <a:highlight>
                  <a:srgbClr val="FFFFFF"/>
                </a:highlight>
              </a:rPr>
            </a:br>
            <a:r>
              <a:rPr lang="en" sz="1050">
                <a:solidFill>
                  <a:schemeClr val="dk1"/>
                </a:solidFill>
                <a:highlight>
                  <a:srgbClr val="FFFFFF"/>
                </a:highlight>
              </a:rPr>
              <a:t>max      6705.000000</a:t>
            </a:r>
            <a:endParaRPr sz="1050">
              <a:solidFill>
                <a:schemeClr val="dk1"/>
              </a:solidFill>
              <a:highlight>
                <a:srgbClr val="FFFFFF"/>
              </a:highlight>
            </a:endParaRPr>
          </a:p>
          <a:p>
            <a:pPr indent="0" lvl="0" marL="0" rtl="0" algn="l">
              <a:spcBef>
                <a:spcPts val="0"/>
              </a:spcBef>
              <a:spcAft>
                <a:spcPts val="1600"/>
              </a:spcAft>
              <a:buNone/>
            </a:pPr>
            <a:r>
              <a:t/>
            </a:r>
            <a:endParaRPr/>
          </a:p>
        </p:txBody>
      </p:sp>
      <p:pic>
        <p:nvPicPr>
          <p:cNvPr id="225" name="Google Shape;225;p38"/>
          <p:cNvPicPr preferRelativeResize="0"/>
          <p:nvPr/>
        </p:nvPicPr>
        <p:blipFill>
          <a:blip r:embed="rId3">
            <a:alphaModFix/>
          </a:blip>
          <a:stretch>
            <a:fillRect/>
          </a:stretch>
        </p:blipFill>
        <p:spPr>
          <a:xfrm>
            <a:off x="2355700" y="1017725"/>
            <a:ext cx="4043675" cy="3862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2" name="Google Shape;232;p39"/>
          <p:cNvPicPr preferRelativeResize="0"/>
          <p:nvPr/>
        </p:nvPicPr>
        <p:blipFill>
          <a:blip r:embed="rId3">
            <a:alphaModFix/>
          </a:blip>
          <a:stretch>
            <a:fillRect/>
          </a:stretch>
        </p:blipFill>
        <p:spPr>
          <a:xfrm>
            <a:off x="314325" y="309200"/>
            <a:ext cx="8515350" cy="4362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Tasks</a:t>
            </a:r>
            <a:endParaRPr/>
          </a:p>
        </p:txBody>
      </p:sp>
      <p:sp>
        <p:nvSpPr>
          <p:cNvPr id="238" name="Google Shape;23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Response time vs. nature and month of the years </a:t>
            </a:r>
            <a:r>
              <a:rPr lang="en" sz="1200"/>
              <a:t>( note: did you work on this but the results are not </a:t>
            </a:r>
            <a:r>
              <a:rPr lang="en" sz="1200"/>
              <a:t>representable</a:t>
            </a:r>
            <a:r>
              <a:rPr lang="en" sz="1200"/>
              <a:t>)</a:t>
            </a:r>
            <a:endParaRPr sz="1200"/>
          </a:p>
          <a:p>
            <a:pPr indent="-342900" lvl="0" marL="457200" rtl="0" algn="l">
              <a:spcBef>
                <a:spcPts val="0"/>
              </a:spcBef>
              <a:spcAft>
                <a:spcPts val="0"/>
              </a:spcAft>
              <a:buSzPts val="1800"/>
              <a:buChar char="-"/>
            </a:pPr>
            <a:r>
              <a:rPr lang="en"/>
              <a:t>Use key feature to apply machine learning</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11700" y="445025"/>
            <a:ext cx="8520600" cy="40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Oana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Priorities</a:t>
            </a:r>
            <a:endParaRPr/>
          </a:p>
          <a:p>
            <a:pPr indent="0" lvl="0" marL="0" rtl="0" algn="l">
              <a:spcBef>
                <a:spcPts val="1600"/>
              </a:spcBef>
              <a:spcAft>
                <a:spcPts val="0"/>
              </a:spcAft>
              <a:buNone/>
            </a:pPr>
            <a:r>
              <a:rPr lang="en"/>
              <a:t>Add more dimensions besides just nature and priority</a:t>
            </a:r>
            <a:endParaRPr/>
          </a:p>
          <a:p>
            <a:pPr indent="0" lvl="0" marL="0" rtl="0" algn="l">
              <a:spcBef>
                <a:spcPts val="1600"/>
              </a:spcBef>
              <a:spcAft>
                <a:spcPts val="1600"/>
              </a:spcAft>
              <a:buNone/>
            </a:pPr>
            <a:r>
              <a:rPr lang="en"/>
              <a:t>Adding agency, sec2ar and district to see if the </a:t>
            </a:r>
            <a:r>
              <a:rPr lang="en"/>
              <a:t>accuracy</a:t>
            </a:r>
            <a:r>
              <a:rPr lang="en"/>
              <a:t> will increase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166375"/>
            <a:ext cx="8520600" cy="6030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b="1" lang="en" sz="1700">
                <a:solidFill>
                  <a:srgbClr val="000000"/>
                </a:solidFill>
              </a:rPr>
              <a:t>Top reasons why people call per agency</a:t>
            </a:r>
            <a:endParaRPr b="1" sz="1700">
              <a:solidFill>
                <a:srgbClr val="000000"/>
              </a:solidFill>
            </a:endParaRPr>
          </a:p>
          <a:p>
            <a:pPr indent="0" lvl="0" marL="0" rtl="0" algn="l">
              <a:spcBef>
                <a:spcPts val="400"/>
              </a:spcBef>
              <a:spcAft>
                <a:spcPts val="0"/>
              </a:spcAft>
              <a:buNone/>
            </a:pPr>
            <a:r>
              <a:t/>
            </a:r>
            <a:endParaRPr/>
          </a:p>
        </p:txBody>
      </p:sp>
      <p:sp>
        <p:nvSpPr>
          <p:cNvPr id="249" name="Google Shape;249;p4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0" name="Google Shape;250;p42"/>
          <p:cNvSpPr txBox="1"/>
          <p:nvPr>
            <p:ph idx="2" type="body"/>
          </p:nvPr>
        </p:nvSpPr>
        <p:spPr>
          <a:xfrm>
            <a:off x="4832400" y="1152475"/>
            <a:ext cx="3999900" cy="308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1" name="Google Shape;251;p42"/>
          <p:cNvPicPr preferRelativeResize="0"/>
          <p:nvPr/>
        </p:nvPicPr>
        <p:blipFill>
          <a:blip r:embed="rId3">
            <a:alphaModFix/>
          </a:blip>
          <a:stretch>
            <a:fillRect/>
          </a:stretch>
        </p:blipFill>
        <p:spPr>
          <a:xfrm>
            <a:off x="4832400" y="1176313"/>
            <a:ext cx="4114800" cy="3368725"/>
          </a:xfrm>
          <a:prstGeom prst="rect">
            <a:avLst/>
          </a:prstGeom>
          <a:noFill/>
          <a:ln>
            <a:noFill/>
          </a:ln>
        </p:spPr>
      </p:pic>
      <p:pic>
        <p:nvPicPr>
          <p:cNvPr id="252" name="Google Shape;252;p42"/>
          <p:cNvPicPr preferRelativeResize="0"/>
          <p:nvPr/>
        </p:nvPicPr>
        <p:blipFill>
          <a:blip r:embed="rId4">
            <a:alphaModFix/>
          </a:blip>
          <a:stretch>
            <a:fillRect/>
          </a:stretch>
        </p:blipFill>
        <p:spPr>
          <a:xfrm>
            <a:off x="254250" y="1200150"/>
            <a:ext cx="4114800" cy="3368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11700" y="166375"/>
            <a:ext cx="8520600" cy="6030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b="1" lang="en" sz="1700">
                <a:solidFill>
                  <a:srgbClr val="000000"/>
                </a:solidFill>
              </a:rPr>
              <a:t>Top reasons why people call per agency</a:t>
            </a:r>
            <a:endParaRPr b="1" sz="1700">
              <a:solidFill>
                <a:srgbClr val="000000"/>
              </a:solidFill>
            </a:endParaRPr>
          </a:p>
          <a:p>
            <a:pPr indent="0" lvl="0" marL="0" rtl="0" algn="l">
              <a:spcBef>
                <a:spcPts val="400"/>
              </a:spcBef>
              <a:spcAft>
                <a:spcPts val="0"/>
              </a:spcAft>
              <a:buNone/>
            </a:pPr>
            <a:r>
              <a:t/>
            </a:r>
            <a:endParaRPr/>
          </a:p>
        </p:txBody>
      </p:sp>
      <p:sp>
        <p:nvSpPr>
          <p:cNvPr id="258" name="Google Shape;258;p4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9" name="Google Shape;259;p43"/>
          <p:cNvSpPr txBox="1"/>
          <p:nvPr>
            <p:ph idx="2" type="body"/>
          </p:nvPr>
        </p:nvSpPr>
        <p:spPr>
          <a:xfrm>
            <a:off x="4832400" y="1152475"/>
            <a:ext cx="3999900" cy="308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0" name="Google Shape;260;p43"/>
          <p:cNvPicPr preferRelativeResize="0"/>
          <p:nvPr/>
        </p:nvPicPr>
        <p:blipFill>
          <a:blip r:embed="rId3">
            <a:alphaModFix/>
          </a:blip>
          <a:stretch>
            <a:fillRect/>
          </a:stretch>
        </p:blipFill>
        <p:spPr>
          <a:xfrm>
            <a:off x="254250" y="1152475"/>
            <a:ext cx="4114800" cy="3360225"/>
          </a:xfrm>
          <a:prstGeom prst="rect">
            <a:avLst/>
          </a:prstGeom>
          <a:noFill/>
          <a:ln>
            <a:noFill/>
          </a:ln>
        </p:spPr>
      </p:pic>
      <p:pic>
        <p:nvPicPr>
          <p:cNvPr id="261" name="Google Shape;261;p43"/>
          <p:cNvPicPr preferRelativeResize="0"/>
          <p:nvPr/>
        </p:nvPicPr>
        <p:blipFill>
          <a:blip r:embed="rId4">
            <a:alphaModFix/>
          </a:blip>
          <a:stretch>
            <a:fillRect/>
          </a:stretch>
        </p:blipFill>
        <p:spPr>
          <a:xfrm>
            <a:off x="4832400" y="1200150"/>
            <a:ext cx="4114800" cy="3312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138650"/>
            <a:ext cx="8520600" cy="755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b="1" lang="en" sz="1700"/>
              <a:t>Natures with the biggest variance in calls</a:t>
            </a:r>
            <a:endParaRPr b="1" sz="1700"/>
          </a:p>
          <a:p>
            <a:pPr indent="0" lvl="0" marL="0" rtl="0" algn="l">
              <a:spcBef>
                <a:spcPts val="400"/>
              </a:spcBef>
              <a:spcAft>
                <a:spcPts val="0"/>
              </a:spcAft>
              <a:buNone/>
            </a:pPr>
            <a:r>
              <a:t/>
            </a:r>
            <a:endParaRPr/>
          </a:p>
        </p:txBody>
      </p:sp>
      <p:sp>
        <p:nvSpPr>
          <p:cNvPr id="267" name="Google Shape;267;p4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8" name="Google Shape;268;p4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9" name="Google Shape;269;p44"/>
          <p:cNvPicPr preferRelativeResize="0"/>
          <p:nvPr/>
        </p:nvPicPr>
        <p:blipFill>
          <a:blip r:embed="rId3">
            <a:alphaModFix/>
          </a:blip>
          <a:stretch>
            <a:fillRect/>
          </a:stretch>
        </p:blipFill>
        <p:spPr>
          <a:xfrm>
            <a:off x="311700" y="1152475"/>
            <a:ext cx="4114800" cy="3416400"/>
          </a:xfrm>
          <a:prstGeom prst="rect">
            <a:avLst/>
          </a:prstGeom>
          <a:noFill/>
          <a:ln>
            <a:noFill/>
          </a:ln>
        </p:spPr>
      </p:pic>
      <p:pic>
        <p:nvPicPr>
          <p:cNvPr id="270" name="Google Shape;270;p44"/>
          <p:cNvPicPr preferRelativeResize="0"/>
          <p:nvPr/>
        </p:nvPicPr>
        <p:blipFill>
          <a:blip r:embed="rId4">
            <a:alphaModFix/>
          </a:blip>
          <a:stretch>
            <a:fillRect/>
          </a:stretch>
        </p:blipFill>
        <p:spPr>
          <a:xfrm>
            <a:off x="4717500" y="1152475"/>
            <a:ext cx="4114800" cy="341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311700" y="138650"/>
            <a:ext cx="8520600" cy="755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b="1" lang="en" sz="1700"/>
              <a:t>Natures with the biggest variance in calls</a:t>
            </a:r>
            <a:endParaRPr b="1" sz="1700"/>
          </a:p>
          <a:p>
            <a:pPr indent="0" lvl="0" marL="0" rtl="0" algn="l">
              <a:spcBef>
                <a:spcPts val="400"/>
              </a:spcBef>
              <a:spcAft>
                <a:spcPts val="0"/>
              </a:spcAft>
              <a:buNone/>
            </a:pPr>
            <a:r>
              <a:t/>
            </a:r>
            <a:endParaRPr/>
          </a:p>
        </p:txBody>
      </p:sp>
      <p:sp>
        <p:nvSpPr>
          <p:cNvPr id="276" name="Google Shape;276;p4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77" name="Google Shape;277;p4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8" name="Google Shape;278;p45"/>
          <p:cNvPicPr preferRelativeResize="0"/>
          <p:nvPr/>
        </p:nvPicPr>
        <p:blipFill>
          <a:blip r:embed="rId3">
            <a:alphaModFix/>
          </a:blip>
          <a:stretch>
            <a:fillRect/>
          </a:stretch>
        </p:blipFill>
        <p:spPr>
          <a:xfrm>
            <a:off x="311700" y="1152475"/>
            <a:ext cx="4114800" cy="3416400"/>
          </a:xfrm>
          <a:prstGeom prst="rect">
            <a:avLst/>
          </a:prstGeom>
          <a:noFill/>
          <a:ln>
            <a:noFill/>
          </a:ln>
        </p:spPr>
      </p:pic>
      <p:pic>
        <p:nvPicPr>
          <p:cNvPr id="279" name="Google Shape;279;p45"/>
          <p:cNvPicPr preferRelativeResize="0"/>
          <p:nvPr/>
        </p:nvPicPr>
        <p:blipFill>
          <a:blip r:embed="rId4">
            <a:alphaModFix/>
          </a:blip>
          <a:stretch>
            <a:fillRect/>
          </a:stretch>
        </p:blipFill>
        <p:spPr>
          <a:xfrm>
            <a:off x="4832400" y="1152475"/>
            <a:ext cx="4114800" cy="3416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187150"/>
            <a:ext cx="8520600" cy="7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Natures with highest priority per agency-ACO</a:t>
            </a:r>
            <a:endParaRPr/>
          </a:p>
        </p:txBody>
      </p:sp>
      <p:sp>
        <p:nvSpPr>
          <p:cNvPr id="285" name="Google Shape;285;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86" name="Google Shape;286;p4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7" name="Google Shape;287;p46"/>
          <p:cNvPicPr preferRelativeResize="0"/>
          <p:nvPr/>
        </p:nvPicPr>
        <p:blipFill>
          <a:blip r:embed="rId3">
            <a:alphaModFix/>
          </a:blip>
          <a:stretch>
            <a:fillRect/>
          </a:stretch>
        </p:blipFill>
        <p:spPr>
          <a:xfrm>
            <a:off x="311700" y="1152475"/>
            <a:ext cx="4114800" cy="3416400"/>
          </a:xfrm>
          <a:prstGeom prst="rect">
            <a:avLst/>
          </a:prstGeom>
          <a:noFill/>
          <a:ln>
            <a:noFill/>
          </a:ln>
        </p:spPr>
      </p:pic>
      <p:pic>
        <p:nvPicPr>
          <p:cNvPr id="288" name="Google Shape;288;p46"/>
          <p:cNvPicPr preferRelativeResize="0"/>
          <p:nvPr/>
        </p:nvPicPr>
        <p:blipFill>
          <a:blip r:embed="rId4">
            <a:alphaModFix/>
          </a:blip>
          <a:stretch>
            <a:fillRect/>
          </a:stretch>
        </p:blipFill>
        <p:spPr>
          <a:xfrm>
            <a:off x="4774950" y="1152475"/>
            <a:ext cx="4114800" cy="3416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187150"/>
            <a:ext cx="8520600" cy="7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Natures with highest priority per agency-EMS</a:t>
            </a:r>
            <a:endParaRPr/>
          </a:p>
        </p:txBody>
      </p:sp>
      <p:sp>
        <p:nvSpPr>
          <p:cNvPr id="294" name="Google Shape;294;p4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95" name="Google Shape;295;p4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6" name="Google Shape;296;p47"/>
          <p:cNvPicPr preferRelativeResize="0"/>
          <p:nvPr/>
        </p:nvPicPr>
        <p:blipFill>
          <a:blip r:embed="rId3">
            <a:alphaModFix/>
          </a:blip>
          <a:stretch>
            <a:fillRect/>
          </a:stretch>
        </p:blipFill>
        <p:spPr>
          <a:xfrm>
            <a:off x="311700" y="1116975"/>
            <a:ext cx="4114800" cy="3451900"/>
          </a:xfrm>
          <a:prstGeom prst="rect">
            <a:avLst/>
          </a:prstGeom>
          <a:noFill/>
          <a:ln>
            <a:noFill/>
          </a:ln>
        </p:spPr>
      </p:pic>
      <p:pic>
        <p:nvPicPr>
          <p:cNvPr id="297" name="Google Shape;297;p47"/>
          <p:cNvPicPr preferRelativeResize="0"/>
          <p:nvPr/>
        </p:nvPicPr>
        <p:blipFill>
          <a:blip r:embed="rId4">
            <a:alphaModFix/>
          </a:blip>
          <a:stretch>
            <a:fillRect/>
          </a:stretch>
        </p:blipFill>
        <p:spPr>
          <a:xfrm>
            <a:off x="4832400" y="1200150"/>
            <a:ext cx="4114800" cy="3368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311700" y="187150"/>
            <a:ext cx="8520600" cy="7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Natures with highest priority per agency-GCSD</a:t>
            </a:r>
            <a:endParaRPr/>
          </a:p>
        </p:txBody>
      </p:sp>
      <p:sp>
        <p:nvSpPr>
          <p:cNvPr id="303" name="Google Shape;303;p4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04" name="Google Shape;304;p4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5" name="Google Shape;305;p48"/>
          <p:cNvPicPr preferRelativeResize="0"/>
          <p:nvPr/>
        </p:nvPicPr>
        <p:blipFill>
          <a:blip r:embed="rId3">
            <a:alphaModFix/>
          </a:blip>
          <a:stretch>
            <a:fillRect/>
          </a:stretch>
        </p:blipFill>
        <p:spPr>
          <a:xfrm>
            <a:off x="311700" y="1152475"/>
            <a:ext cx="4114800" cy="3416400"/>
          </a:xfrm>
          <a:prstGeom prst="rect">
            <a:avLst/>
          </a:prstGeom>
          <a:noFill/>
          <a:ln>
            <a:noFill/>
          </a:ln>
        </p:spPr>
      </p:pic>
      <p:pic>
        <p:nvPicPr>
          <p:cNvPr id="306" name="Google Shape;306;p48"/>
          <p:cNvPicPr preferRelativeResize="0"/>
          <p:nvPr/>
        </p:nvPicPr>
        <p:blipFill>
          <a:blip r:embed="rId4">
            <a:alphaModFix/>
          </a:blip>
          <a:stretch>
            <a:fillRect/>
          </a:stretch>
        </p:blipFill>
        <p:spPr>
          <a:xfrm>
            <a:off x="4774950" y="1152475"/>
            <a:ext cx="4114800" cy="341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311700" y="187150"/>
            <a:ext cx="8520600" cy="7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Natures with highest priority per agency-GCF</a:t>
            </a:r>
            <a:endParaRPr/>
          </a:p>
        </p:txBody>
      </p:sp>
      <p:sp>
        <p:nvSpPr>
          <p:cNvPr id="312" name="Google Shape;312;p4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13" name="Google Shape;313;p4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4" name="Google Shape;314;p49"/>
          <p:cNvPicPr preferRelativeResize="0"/>
          <p:nvPr/>
        </p:nvPicPr>
        <p:blipFill>
          <a:blip r:embed="rId3">
            <a:alphaModFix/>
          </a:blip>
          <a:stretch>
            <a:fillRect/>
          </a:stretch>
        </p:blipFill>
        <p:spPr>
          <a:xfrm>
            <a:off x="311700" y="1152475"/>
            <a:ext cx="4114800" cy="3416400"/>
          </a:xfrm>
          <a:prstGeom prst="rect">
            <a:avLst/>
          </a:prstGeom>
          <a:noFill/>
          <a:ln>
            <a:noFill/>
          </a:ln>
        </p:spPr>
      </p:pic>
      <p:pic>
        <p:nvPicPr>
          <p:cNvPr id="315" name="Google Shape;315;p49"/>
          <p:cNvPicPr preferRelativeResize="0"/>
          <p:nvPr/>
        </p:nvPicPr>
        <p:blipFill>
          <a:blip r:embed="rId4">
            <a:alphaModFix/>
          </a:blip>
          <a:stretch>
            <a:fillRect/>
          </a:stretch>
        </p:blipFill>
        <p:spPr>
          <a:xfrm>
            <a:off x="4717500" y="1152475"/>
            <a:ext cx="4114800" cy="3416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311700" y="62375"/>
            <a:ext cx="8520600" cy="6168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lang="en" sz="1800"/>
              <a:t>Bussiest months for each agency</a:t>
            </a:r>
            <a:endParaRPr sz="1800"/>
          </a:p>
          <a:p>
            <a:pPr indent="0" lvl="0" marL="0" rtl="0" algn="l">
              <a:spcBef>
                <a:spcPts val="400"/>
              </a:spcBef>
              <a:spcAft>
                <a:spcPts val="0"/>
              </a:spcAft>
              <a:buNone/>
            </a:pPr>
            <a:r>
              <a:t/>
            </a:r>
            <a:endParaRPr/>
          </a:p>
        </p:txBody>
      </p:sp>
      <p:sp>
        <p:nvSpPr>
          <p:cNvPr id="321" name="Google Shape;321;p5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2" name="Google Shape;322;p5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3" name="Google Shape;323;p50"/>
          <p:cNvPicPr preferRelativeResize="0"/>
          <p:nvPr/>
        </p:nvPicPr>
        <p:blipFill>
          <a:blip r:embed="rId3">
            <a:alphaModFix/>
          </a:blip>
          <a:stretch>
            <a:fillRect/>
          </a:stretch>
        </p:blipFill>
        <p:spPr>
          <a:xfrm>
            <a:off x="435000" y="2856900"/>
            <a:ext cx="3346725" cy="2231150"/>
          </a:xfrm>
          <a:prstGeom prst="rect">
            <a:avLst/>
          </a:prstGeom>
          <a:noFill/>
          <a:ln>
            <a:noFill/>
          </a:ln>
        </p:spPr>
      </p:pic>
      <p:pic>
        <p:nvPicPr>
          <p:cNvPr id="324" name="Google Shape;324;p50"/>
          <p:cNvPicPr preferRelativeResize="0"/>
          <p:nvPr/>
        </p:nvPicPr>
        <p:blipFill>
          <a:blip r:embed="rId4">
            <a:alphaModFix/>
          </a:blip>
          <a:stretch>
            <a:fillRect/>
          </a:stretch>
        </p:blipFill>
        <p:spPr>
          <a:xfrm>
            <a:off x="435000" y="624800"/>
            <a:ext cx="3450725" cy="2300475"/>
          </a:xfrm>
          <a:prstGeom prst="rect">
            <a:avLst/>
          </a:prstGeom>
          <a:noFill/>
          <a:ln>
            <a:noFill/>
          </a:ln>
        </p:spPr>
      </p:pic>
      <p:pic>
        <p:nvPicPr>
          <p:cNvPr id="325" name="Google Shape;325;p50"/>
          <p:cNvPicPr preferRelativeResize="0"/>
          <p:nvPr/>
        </p:nvPicPr>
        <p:blipFill>
          <a:blip r:embed="rId5">
            <a:alphaModFix/>
          </a:blip>
          <a:stretch>
            <a:fillRect/>
          </a:stretch>
        </p:blipFill>
        <p:spPr>
          <a:xfrm>
            <a:off x="4926925" y="624800"/>
            <a:ext cx="3346725" cy="2231150"/>
          </a:xfrm>
          <a:prstGeom prst="rect">
            <a:avLst/>
          </a:prstGeom>
          <a:noFill/>
          <a:ln>
            <a:noFill/>
          </a:ln>
        </p:spPr>
      </p:pic>
      <p:pic>
        <p:nvPicPr>
          <p:cNvPr id="326" name="Google Shape;326;p50"/>
          <p:cNvPicPr preferRelativeResize="0"/>
          <p:nvPr/>
        </p:nvPicPr>
        <p:blipFill rotWithShape="1">
          <a:blip r:embed="rId6">
            <a:alphaModFix/>
          </a:blip>
          <a:srcRect b="-7032" l="0" r="-7032" t="0"/>
          <a:stretch/>
        </p:blipFill>
        <p:spPr>
          <a:xfrm>
            <a:off x="4926925" y="2855950"/>
            <a:ext cx="3637875" cy="2425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311700" y="69325"/>
            <a:ext cx="8520600" cy="533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lang="en" sz="1700"/>
              <a:t>Phone call duration statistics per agency</a:t>
            </a:r>
            <a:endParaRPr sz="1700"/>
          </a:p>
          <a:p>
            <a:pPr indent="0" lvl="0" marL="0" rtl="0" algn="l">
              <a:spcBef>
                <a:spcPts val="400"/>
              </a:spcBef>
              <a:spcAft>
                <a:spcPts val="0"/>
              </a:spcAft>
              <a:buNone/>
            </a:pPr>
            <a:r>
              <a:t/>
            </a:r>
            <a:endParaRPr/>
          </a:p>
        </p:txBody>
      </p:sp>
      <p:sp>
        <p:nvSpPr>
          <p:cNvPr id="332" name="Google Shape;332;p5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33" name="Google Shape;333;p5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34" name="Google Shape;334;p51"/>
          <p:cNvSpPr txBox="1"/>
          <p:nvPr/>
        </p:nvSpPr>
        <p:spPr>
          <a:xfrm>
            <a:off x="311925" y="3611550"/>
            <a:ext cx="3999900" cy="9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ACO mean call duration-587 sec</a:t>
            </a:r>
            <a:endParaRPr/>
          </a:p>
          <a:p>
            <a:pPr indent="0" lvl="0" marL="0" rtl="0" algn="l">
              <a:spcBef>
                <a:spcPts val="0"/>
              </a:spcBef>
              <a:spcAft>
                <a:spcPts val="0"/>
              </a:spcAft>
              <a:buClr>
                <a:schemeClr val="dk1"/>
              </a:buClr>
              <a:buSzPts val="1100"/>
              <a:buFont typeface="Arial"/>
              <a:buNone/>
            </a:pPr>
            <a:r>
              <a:rPr lang="en"/>
              <a:t>Mean call duration for highest P nature INJURED ANIMAL-344 sec</a:t>
            </a:r>
            <a:endParaRPr/>
          </a:p>
          <a:p>
            <a:pPr indent="0" lvl="0" marL="0" rtl="0" algn="l">
              <a:spcBef>
                <a:spcPts val="0"/>
              </a:spcBef>
              <a:spcAft>
                <a:spcPts val="0"/>
              </a:spcAft>
              <a:buNone/>
            </a:pPr>
            <a:r>
              <a:t/>
            </a:r>
            <a:endParaRPr/>
          </a:p>
        </p:txBody>
      </p:sp>
      <p:sp>
        <p:nvSpPr>
          <p:cNvPr id="335" name="Google Shape;335;p51"/>
          <p:cNvSpPr txBox="1"/>
          <p:nvPr/>
        </p:nvSpPr>
        <p:spPr>
          <a:xfrm>
            <a:off x="4838500" y="3611550"/>
            <a:ext cx="4034400" cy="9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EMS mean call duration-68 sec</a:t>
            </a:r>
            <a:endParaRPr/>
          </a:p>
          <a:p>
            <a:pPr indent="0" lvl="0" marL="0" rtl="0" algn="l">
              <a:spcBef>
                <a:spcPts val="0"/>
              </a:spcBef>
              <a:spcAft>
                <a:spcPts val="0"/>
              </a:spcAft>
              <a:buClr>
                <a:schemeClr val="dk1"/>
              </a:buClr>
              <a:buSzPts val="1100"/>
              <a:buFont typeface="Arial"/>
              <a:buNone/>
            </a:pPr>
            <a:r>
              <a:rPr lang="en"/>
              <a:t>Mean call duration for highest P nature CARDIAC / RESPIRATORY ARREST-26 sec</a:t>
            </a:r>
            <a:endParaRPr/>
          </a:p>
          <a:p>
            <a:pPr indent="0" lvl="0" marL="0" rtl="0" algn="l">
              <a:spcBef>
                <a:spcPts val="0"/>
              </a:spcBef>
              <a:spcAft>
                <a:spcPts val="0"/>
              </a:spcAft>
              <a:buNone/>
            </a:pPr>
            <a:r>
              <a:t/>
            </a:r>
            <a:endParaRPr/>
          </a:p>
        </p:txBody>
      </p:sp>
      <p:pic>
        <p:nvPicPr>
          <p:cNvPr id="336" name="Google Shape;336;p51"/>
          <p:cNvPicPr preferRelativeResize="0"/>
          <p:nvPr/>
        </p:nvPicPr>
        <p:blipFill>
          <a:blip r:embed="rId3">
            <a:alphaModFix/>
          </a:blip>
          <a:stretch>
            <a:fillRect/>
          </a:stretch>
        </p:blipFill>
        <p:spPr>
          <a:xfrm>
            <a:off x="311925" y="789850"/>
            <a:ext cx="4114800" cy="2743200"/>
          </a:xfrm>
          <a:prstGeom prst="rect">
            <a:avLst/>
          </a:prstGeom>
          <a:noFill/>
          <a:ln>
            <a:noFill/>
          </a:ln>
        </p:spPr>
      </p:pic>
      <p:pic>
        <p:nvPicPr>
          <p:cNvPr id="337" name="Google Shape;337;p51"/>
          <p:cNvPicPr preferRelativeResize="0"/>
          <p:nvPr/>
        </p:nvPicPr>
        <p:blipFill>
          <a:blip r:embed="rId4">
            <a:alphaModFix/>
          </a:blip>
          <a:stretch>
            <a:fillRect/>
          </a:stretch>
        </p:blipFill>
        <p:spPr>
          <a:xfrm>
            <a:off x="4798300" y="868350"/>
            <a:ext cx="4114800" cy="274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nvSpPr>
        <p:spPr>
          <a:xfrm>
            <a:off x="10575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Original Question</a:t>
            </a:r>
            <a:endParaRPr sz="2800">
              <a:solidFill>
                <a:srgbClr val="000000"/>
              </a:solidFill>
            </a:endParaRPr>
          </a:p>
        </p:txBody>
      </p:sp>
      <p:sp>
        <p:nvSpPr>
          <p:cNvPr id="72" name="Google Shape;72;p16"/>
          <p:cNvSpPr txBox="1"/>
          <p:nvPr/>
        </p:nvSpPr>
        <p:spPr>
          <a:xfrm>
            <a:off x="265425" y="12982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Do the Priorities change over the years?</a:t>
            </a:r>
            <a:endParaRPr sz="1800">
              <a:solidFill>
                <a:srgbClr val="595959"/>
              </a:solidFill>
            </a:endParaRPr>
          </a:p>
          <a:p>
            <a:pPr indent="0" lvl="0" marL="0" rtl="0" algn="l">
              <a:lnSpc>
                <a:spcPct val="115000"/>
              </a:lnSpc>
              <a:spcBef>
                <a:spcPts val="1600"/>
              </a:spcBef>
              <a:spcAft>
                <a:spcPts val="0"/>
              </a:spcAft>
              <a:buNone/>
            </a:pPr>
            <a:r>
              <a:rPr lang="en" sz="1800">
                <a:solidFill>
                  <a:srgbClr val="595959"/>
                </a:solidFill>
              </a:rPr>
              <a:t>PROBLEM!</a:t>
            </a:r>
            <a:endParaRPr sz="1800">
              <a:solidFill>
                <a:srgbClr val="595959"/>
              </a:solidFill>
            </a:endParaRPr>
          </a:p>
          <a:p>
            <a:pPr indent="0" lvl="0" marL="0" rtl="0" algn="l">
              <a:lnSpc>
                <a:spcPct val="115000"/>
              </a:lnSpc>
              <a:spcBef>
                <a:spcPts val="1600"/>
              </a:spcBef>
              <a:spcAft>
                <a:spcPts val="0"/>
              </a:spcAft>
              <a:buNone/>
            </a:pPr>
            <a:r>
              <a:rPr lang="en" sz="1000">
                <a:solidFill>
                  <a:srgbClr val="595959"/>
                </a:solidFill>
              </a:rPr>
              <a:t>This shows us that the idea that the priorities being solely based on the nature is FALSE. If there are overlapping in priorities with in the first year it would be very difficult to find a way to show how priorities have changed throughout the years. I understand why they would overlap after looking at the natures that did overlap. We assumed they would have similar titles. We just don't assume they would have them same titles. I understand it priority would be based on the nature and the severity of nature.</a:t>
            </a:r>
            <a:endParaRPr sz="1800">
              <a:solidFill>
                <a:srgbClr val="595959"/>
              </a:solidFill>
            </a:endParaRPr>
          </a:p>
          <a:p>
            <a:pPr indent="0" lvl="0" marL="0" rtl="0" algn="l">
              <a:lnSpc>
                <a:spcPct val="115000"/>
              </a:lnSpc>
              <a:spcBef>
                <a:spcPts val="1600"/>
              </a:spcBef>
              <a:spcAft>
                <a:spcPts val="1600"/>
              </a:spcAft>
              <a:buNone/>
            </a:pPr>
            <a:r>
              <a:t/>
            </a:r>
            <a:endParaRPr sz="1800">
              <a:solidFill>
                <a:srgbClr val="595959"/>
              </a:solidFill>
            </a:endParaRPr>
          </a:p>
        </p:txBody>
      </p:sp>
      <p:pic>
        <p:nvPicPr>
          <p:cNvPr id="73" name="Google Shape;73;p16"/>
          <p:cNvPicPr preferRelativeResize="0"/>
          <p:nvPr/>
        </p:nvPicPr>
        <p:blipFill rotWithShape="1">
          <a:blip r:embed="rId3">
            <a:alphaModFix/>
          </a:blip>
          <a:srcRect b="0" l="-6850" r="6850" t="0"/>
          <a:stretch/>
        </p:blipFill>
        <p:spPr>
          <a:xfrm>
            <a:off x="4525725" y="445025"/>
            <a:ext cx="3305357" cy="2472549"/>
          </a:xfrm>
          <a:prstGeom prst="rect">
            <a:avLst/>
          </a:prstGeom>
          <a:noFill/>
          <a:ln>
            <a:noFill/>
          </a:ln>
        </p:spPr>
      </p:pic>
      <p:pic>
        <p:nvPicPr>
          <p:cNvPr id="74" name="Google Shape;74;p16"/>
          <p:cNvPicPr preferRelativeResize="0"/>
          <p:nvPr/>
        </p:nvPicPr>
        <p:blipFill>
          <a:blip r:embed="rId4">
            <a:alphaModFix/>
          </a:blip>
          <a:stretch>
            <a:fillRect/>
          </a:stretch>
        </p:blipFill>
        <p:spPr>
          <a:xfrm>
            <a:off x="6101500" y="1653500"/>
            <a:ext cx="2730800" cy="2705950"/>
          </a:xfrm>
          <a:prstGeom prst="rect">
            <a:avLst/>
          </a:prstGeom>
          <a:noFill/>
          <a:ln>
            <a:noFill/>
          </a:ln>
        </p:spPr>
      </p:pic>
      <p:pic>
        <p:nvPicPr>
          <p:cNvPr id="75" name="Google Shape;75;p16"/>
          <p:cNvPicPr preferRelativeResize="0"/>
          <p:nvPr/>
        </p:nvPicPr>
        <p:blipFill>
          <a:blip r:embed="rId5">
            <a:alphaModFix/>
          </a:blip>
          <a:stretch>
            <a:fillRect/>
          </a:stretch>
        </p:blipFill>
        <p:spPr>
          <a:xfrm>
            <a:off x="4237053" y="4359450"/>
            <a:ext cx="3305350" cy="5396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311700" y="69325"/>
            <a:ext cx="8520600" cy="533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lang="en" sz="1700"/>
              <a:t>Phone call duration statistics per agency</a:t>
            </a:r>
            <a:endParaRPr sz="1700"/>
          </a:p>
          <a:p>
            <a:pPr indent="0" lvl="0" marL="0" rtl="0" algn="l">
              <a:spcBef>
                <a:spcPts val="400"/>
              </a:spcBef>
              <a:spcAft>
                <a:spcPts val="0"/>
              </a:spcAft>
              <a:buNone/>
            </a:pPr>
            <a:r>
              <a:t/>
            </a:r>
            <a:endParaRPr/>
          </a:p>
        </p:txBody>
      </p:sp>
      <p:sp>
        <p:nvSpPr>
          <p:cNvPr id="343" name="Google Shape;343;p5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44" name="Google Shape;344;p5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45" name="Google Shape;345;p52"/>
          <p:cNvSpPr txBox="1"/>
          <p:nvPr/>
        </p:nvSpPr>
        <p:spPr>
          <a:xfrm>
            <a:off x="311925" y="3611550"/>
            <a:ext cx="3999900" cy="9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GCSD mean call duration-51 sec</a:t>
            </a:r>
            <a:endParaRPr/>
          </a:p>
          <a:p>
            <a:pPr indent="0" lvl="0" marL="0" rtl="0" algn="l">
              <a:spcBef>
                <a:spcPts val="0"/>
              </a:spcBef>
              <a:spcAft>
                <a:spcPts val="0"/>
              </a:spcAft>
              <a:buNone/>
            </a:pPr>
            <a:r>
              <a:rPr lang="en"/>
              <a:t>Mean call duration for highest P nature OVERDOSE-INGESTION-POISONING-42 sec</a:t>
            </a:r>
            <a:endParaRPr/>
          </a:p>
          <a:p>
            <a:pPr indent="0" lvl="0" marL="0" rtl="0" algn="l">
              <a:spcBef>
                <a:spcPts val="0"/>
              </a:spcBef>
              <a:spcAft>
                <a:spcPts val="0"/>
              </a:spcAft>
              <a:buNone/>
            </a:pPr>
            <a:r>
              <a:t/>
            </a:r>
            <a:endParaRPr/>
          </a:p>
        </p:txBody>
      </p:sp>
      <p:sp>
        <p:nvSpPr>
          <p:cNvPr id="346" name="Google Shape;346;p52"/>
          <p:cNvSpPr txBox="1"/>
          <p:nvPr/>
        </p:nvSpPr>
        <p:spPr>
          <a:xfrm>
            <a:off x="4838500" y="3611550"/>
            <a:ext cx="4034400" cy="9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GCF mean call duration-23 sec</a:t>
            </a:r>
            <a:endParaRPr/>
          </a:p>
          <a:p>
            <a:pPr indent="0" lvl="0" marL="0" rtl="0" algn="l">
              <a:spcBef>
                <a:spcPts val="0"/>
              </a:spcBef>
              <a:spcAft>
                <a:spcPts val="0"/>
              </a:spcAft>
              <a:buNone/>
            </a:pPr>
            <a:r>
              <a:rPr lang="en"/>
              <a:t>Mean call duration for highest P nature ACCIDENT WITH PERSONAL INJURY-21 sec</a:t>
            </a:r>
            <a:endParaRPr/>
          </a:p>
          <a:p>
            <a:pPr indent="0" lvl="0" marL="0" rtl="0" algn="l">
              <a:spcBef>
                <a:spcPts val="0"/>
              </a:spcBef>
              <a:spcAft>
                <a:spcPts val="0"/>
              </a:spcAft>
              <a:buNone/>
            </a:pPr>
            <a:r>
              <a:t/>
            </a:r>
            <a:endParaRPr/>
          </a:p>
        </p:txBody>
      </p:sp>
      <p:pic>
        <p:nvPicPr>
          <p:cNvPr id="347" name="Google Shape;347;p52"/>
          <p:cNvPicPr preferRelativeResize="0"/>
          <p:nvPr/>
        </p:nvPicPr>
        <p:blipFill>
          <a:blip r:embed="rId3">
            <a:alphaModFix/>
          </a:blip>
          <a:stretch>
            <a:fillRect/>
          </a:stretch>
        </p:blipFill>
        <p:spPr>
          <a:xfrm>
            <a:off x="311925" y="868350"/>
            <a:ext cx="4114800" cy="2743200"/>
          </a:xfrm>
          <a:prstGeom prst="rect">
            <a:avLst/>
          </a:prstGeom>
          <a:noFill/>
          <a:ln>
            <a:noFill/>
          </a:ln>
        </p:spPr>
      </p:pic>
      <p:pic>
        <p:nvPicPr>
          <p:cNvPr id="348" name="Google Shape;348;p52"/>
          <p:cNvPicPr preferRelativeResize="0"/>
          <p:nvPr/>
        </p:nvPicPr>
        <p:blipFill>
          <a:blip r:embed="rId4">
            <a:alphaModFix/>
          </a:blip>
          <a:stretch>
            <a:fillRect/>
          </a:stretch>
        </p:blipFill>
        <p:spPr>
          <a:xfrm>
            <a:off x="4838500" y="868350"/>
            <a:ext cx="4114800" cy="2743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311700" y="0"/>
            <a:ext cx="8520600" cy="727800"/>
          </a:xfrm>
          <a:prstGeom prst="rect">
            <a:avLst/>
          </a:prstGeom>
        </p:spPr>
        <p:txBody>
          <a:bodyPr anchorCtr="0" anchor="t" bIns="91425" lIns="91425" spcFirstLastPara="1" rIns="91425" wrap="square" tIns="91425">
            <a:noAutofit/>
          </a:bodyPr>
          <a:lstStyle/>
          <a:p>
            <a:pPr indent="0" lvl="0" marL="0" rtl="0" algn="ctr">
              <a:lnSpc>
                <a:spcPct val="100000"/>
              </a:lnSpc>
              <a:spcBef>
                <a:spcPts val="1800"/>
              </a:spcBef>
              <a:spcAft>
                <a:spcPts val="0"/>
              </a:spcAft>
              <a:buClr>
                <a:schemeClr val="dk1"/>
              </a:buClr>
              <a:buSzPts val="1100"/>
              <a:buFont typeface="Arial"/>
              <a:buNone/>
            </a:pPr>
            <a:r>
              <a:rPr lang="en" sz="1800"/>
              <a:t>Patterns between geographic areas and </a:t>
            </a:r>
            <a:r>
              <a:rPr lang="en" sz="1700"/>
              <a:t>top</a:t>
            </a:r>
            <a:r>
              <a:rPr lang="en" sz="1800"/>
              <a:t> natures</a:t>
            </a:r>
            <a:endParaRPr sz="1800"/>
          </a:p>
          <a:p>
            <a:pPr indent="0" lvl="0" marL="0" rtl="0" algn="ctr">
              <a:lnSpc>
                <a:spcPct val="100000"/>
              </a:lnSpc>
              <a:spcBef>
                <a:spcPts val="400"/>
              </a:spcBef>
              <a:spcAft>
                <a:spcPts val="0"/>
              </a:spcAft>
              <a:buNone/>
            </a:pPr>
            <a:r>
              <a:t/>
            </a:r>
            <a:endParaRPr/>
          </a:p>
        </p:txBody>
      </p:sp>
      <p:sp>
        <p:nvSpPr>
          <p:cNvPr id="354" name="Google Shape;354;p5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55" name="Google Shape;355;p5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6" name="Google Shape;356;p53"/>
          <p:cNvPicPr preferRelativeResize="0"/>
          <p:nvPr/>
        </p:nvPicPr>
        <p:blipFill>
          <a:blip r:embed="rId3">
            <a:alphaModFix/>
          </a:blip>
          <a:stretch>
            <a:fillRect/>
          </a:stretch>
        </p:blipFill>
        <p:spPr>
          <a:xfrm>
            <a:off x="311700" y="686350"/>
            <a:ext cx="3660300" cy="2176550"/>
          </a:xfrm>
          <a:prstGeom prst="rect">
            <a:avLst/>
          </a:prstGeom>
          <a:noFill/>
          <a:ln>
            <a:noFill/>
          </a:ln>
        </p:spPr>
      </p:pic>
      <p:pic>
        <p:nvPicPr>
          <p:cNvPr id="357" name="Google Shape;357;p53"/>
          <p:cNvPicPr preferRelativeResize="0"/>
          <p:nvPr/>
        </p:nvPicPr>
        <p:blipFill>
          <a:blip r:embed="rId4">
            <a:alphaModFix/>
          </a:blip>
          <a:stretch>
            <a:fillRect/>
          </a:stretch>
        </p:blipFill>
        <p:spPr>
          <a:xfrm>
            <a:off x="4832400" y="568525"/>
            <a:ext cx="3805550" cy="2377550"/>
          </a:xfrm>
          <a:prstGeom prst="rect">
            <a:avLst/>
          </a:prstGeom>
          <a:noFill/>
          <a:ln>
            <a:noFill/>
          </a:ln>
        </p:spPr>
      </p:pic>
      <p:pic>
        <p:nvPicPr>
          <p:cNvPr id="358" name="Google Shape;358;p53"/>
          <p:cNvPicPr preferRelativeResize="0"/>
          <p:nvPr/>
        </p:nvPicPr>
        <p:blipFill>
          <a:blip r:embed="rId5">
            <a:alphaModFix/>
          </a:blip>
          <a:stretch>
            <a:fillRect/>
          </a:stretch>
        </p:blipFill>
        <p:spPr>
          <a:xfrm>
            <a:off x="311700" y="2779700"/>
            <a:ext cx="3866625" cy="2322200"/>
          </a:xfrm>
          <a:prstGeom prst="rect">
            <a:avLst/>
          </a:prstGeom>
          <a:noFill/>
          <a:ln>
            <a:noFill/>
          </a:ln>
        </p:spPr>
      </p:pic>
      <p:pic>
        <p:nvPicPr>
          <p:cNvPr id="359" name="Google Shape;359;p53"/>
          <p:cNvPicPr preferRelativeResize="0"/>
          <p:nvPr/>
        </p:nvPicPr>
        <p:blipFill>
          <a:blip r:embed="rId6">
            <a:alphaModFix/>
          </a:blip>
          <a:stretch>
            <a:fillRect/>
          </a:stretch>
        </p:blipFill>
        <p:spPr>
          <a:xfrm>
            <a:off x="4832400" y="2805924"/>
            <a:ext cx="3866625" cy="2269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4"/>
          <p:cNvSpPr txBox="1"/>
          <p:nvPr>
            <p:ph type="title"/>
          </p:nvPr>
        </p:nvSpPr>
        <p:spPr>
          <a:xfrm>
            <a:off x="311700" y="0"/>
            <a:ext cx="8520600" cy="727800"/>
          </a:xfrm>
          <a:prstGeom prst="rect">
            <a:avLst/>
          </a:prstGeom>
        </p:spPr>
        <p:txBody>
          <a:bodyPr anchorCtr="0" anchor="t" bIns="91425" lIns="91425" spcFirstLastPara="1" rIns="91425" wrap="square" tIns="91425">
            <a:noAutofit/>
          </a:bodyPr>
          <a:lstStyle/>
          <a:p>
            <a:pPr indent="0" lvl="0" marL="0" rtl="0" algn="ctr">
              <a:lnSpc>
                <a:spcPct val="100000"/>
              </a:lnSpc>
              <a:spcBef>
                <a:spcPts val="1800"/>
              </a:spcBef>
              <a:spcAft>
                <a:spcPts val="0"/>
              </a:spcAft>
              <a:buNone/>
            </a:pPr>
            <a:r>
              <a:rPr lang="en" sz="1800"/>
              <a:t>Patterns between geographic areas and </a:t>
            </a:r>
            <a:r>
              <a:rPr lang="en" sz="1700"/>
              <a:t>highest Priority nature</a:t>
            </a:r>
            <a:endParaRPr sz="1800"/>
          </a:p>
          <a:p>
            <a:pPr indent="0" lvl="0" marL="0" rtl="0" algn="ctr">
              <a:lnSpc>
                <a:spcPct val="100000"/>
              </a:lnSpc>
              <a:spcBef>
                <a:spcPts val="400"/>
              </a:spcBef>
              <a:spcAft>
                <a:spcPts val="0"/>
              </a:spcAft>
              <a:buNone/>
            </a:pPr>
            <a:r>
              <a:t/>
            </a:r>
            <a:endParaRPr/>
          </a:p>
        </p:txBody>
      </p:sp>
      <p:sp>
        <p:nvSpPr>
          <p:cNvPr id="365" name="Google Shape;365;p5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66" name="Google Shape;366;p5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7" name="Google Shape;367;p54"/>
          <p:cNvPicPr preferRelativeResize="0"/>
          <p:nvPr/>
        </p:nvPicPr>
        <p:blipFill>
          <a:blip r:embed="rId3">
            <a:alphaModFix/>
          </a:blip>
          <a:stretch>
            <a:fillRect/>
          </a:stretch>
        </p:blipFill>
        <p:spPr>
          <a:xfrm>
            <a:off x="311700" y="659450"/>
            <a:ext cx="3722700" cy="2263450"/>
          </a:xfrm>
          <a:prstGeom prst="rect">
            <a:avLst/>
          </a:prstGeom>
          <a:noFill/>
          <a:ln>
            <a:noFill/>
          </a:ln>
        </p:spPr>
      </p:pic>
      <p:pic>
        <p:nvPicPr>
          <p:cNvPr id="368" name="Google Shape;368;p54"/>
          <p:cNvPicPr preferRelativeResize="0"/>
          <p:nvPr/>
        </p:nvPicPr>
        <p:blipFill>
          <a:blip r:embed="rId4">
            <a:alphaModFix/>
          </a:blip>
          <a:stretch>
            <a:fillRect/>
          </a:stretch>
        </p:blipFill>
        <p:spPr>
          <a:xfrm>
            <a:off x="4601100" y="659450"/>
            <a:ext cx="3876650" cy="2342075"/>
          </a:xfrm>
          <a:prstGeom prst="rect">
            <a:avLst/>
          </a:prstGeom>
          <a:noFill/>
          <a:ln>
            <a:noFill/>
          </a:ln>
        </p:spPr>
      </p:pic>
      <p:pic>
        <p:nvPicPr>
          <p:cNvPr id="369" name="Google Shape;369;p54"/>
          <p:cNvPicPr preferRelativeResize="0"/>
          <p:nvPr/>
        </p:nvPicPr>
        <p:blipFill>
          <a:blip r:embed="rId5">
            <a:alphaModFix/>
          </a:blip>
          <a:stretch>
            <a:fillRect/>
          </a:stretch>
        </p:blipFill>
        <p:spPr>
          <a:xfrm>
            <a:off x="351825" y="2766473"/>
            <a:ext cx="3783600" cy="2377027"/>
          </a:xfrm>
          <a:prstGeom prst="rect">
            <a:avLst/>
          </a:prstGeom>
          <a:noFill/>
          <a:ln>
            <a:noFill/>
          </a:ln>
        </p:spPr>
      </p:pic>
      <p:pic>
        <p:nvPicPr>
          <p:cNvPr id="370" name="Google Shape;370;p54"/>
          <p:cNvPicPr preferRelativeResize="0"/>
          <p:nvPr/>
        </p:nvPicPr>
        <p:blipFill>
          <a:blip r:embed="rId6">
            <a:alphaModFix/>
          </a:blip>
          <a:stretch>
            <a:fillRect/>
          </a:stretch>
        </p:blipFill>
        <p:spPr>
          <a:xfrm>
            <a:off x="4832400" y="2839462"/>
            <a:ext cx="3722700" cy="2231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311700" y="97050"/>
            <a:ext cx="8520600" cy="54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Hypothesis testing </a:t>
            </a:r>
            <a:endParaRPr sz="2400"/>
          </a:p>
          <a:p>
            <a:pPr indent="0" lvl="0" marL="0" rtl="0" algn="ctr">
              <a:spcBef>
                <a:spcPts val="0"/>
              </a:spcBef>
              <a:spcAft>
                <a:spcPts val="0"/>
              </a:spcAft>
              <a:buNone/>
            </a:pPr>
            <a:r>
              <a:rPr lang="en" sz="1100"/>
              <a:t>scipy.stats.ttest_ind</a:t>
            </a:r>
            <a:endParaRPr sz="1100"/>
          </a:p>
        </p:txBody>
      </p:sp>
      <p:sp>
        <p:nvSpPr>
          <p:cNvPr id="376" name="Google Shape;376;p5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H1. Hours at which phone calls were received for GCSD are the same as the ones for calls received for GCF.</a:t>
            </a:r>
            <a:endParaRPr/>
          </a:p>
          <a:p>
            <a:pPr indent="0" lvl="0" marL="0" rtl="0" algn="l">
              <a:spcBef>
                <a:spcPts val="1600"/>
              </a:spcBef>
              <a:spcAft>
                <a:spcPts val="0"/>
              </a:spcAft>
              <a:buNone/>
            </a:pPr>
            <a:r>
              <a:rPr lang="en"/>
              <a:t>2 Tailed test:</a:t>
            </a:r>
            <a:endParaRPr/>
          </a:p>
          <a:p>
            <a:pPr indent="0" lvl="0" marL="0" rtl="0" algn="l">
              <a:spcBef>
                <a:spcPts val="1600"/>
              </a:spcBef>
              <a:spcAft>
                <a:spcPts val="0"/>
              </a:spcAft>
              <a:buClr>
                <a:schemeClr val="dk1"/>
              </a:buClr>
              <a:buSzPts val="1100"/>
              <a:buFont typeface="Arial"/>
              <a:buNone/>
            </a:pPr>
            <a:r>
              <a:rPr lang="en"/>
              <a:t>t-statistics is -27.869819</a:t>
            </a:r>
            <a:br>
              <a:rPr lang="en"/>
            </a:br>
            <a:r>
              <a:rPr lang="en"/>
              <a:t>p value is 0.000000000000000000000000000000000000000000000000000000000000000000000000000000000000000000000000000000000000000000000000000000000000000000000000000000000000000000000000008</a:t>
            </a:r>
            <a:endParaRPr/>
          </a:p>
          <a:p>
            <a:pPr indent="0" lvl="0" marL="0" rtl="0" algn="l">
              <a:spcBef>
                <a:spcPts val="1600"/>
              </a:spcBef>
              <a:spcAft>
                <a:spcPts val="1600"/>
              </a:spcAft>
              <a:buNone/>
            </a:pPr>
            <a:r>
              <a:t/>
            </a:r>
            <a:endParaRPr/>
          </a:p>
        </p:txBody>
      </p:sp>
      <p:sp>
        <p:nvSpPr>
          <p:cNvPr id="377" name="Google Shape;377;p55"/>
          <p:cNvSpPr txBox="1"/>
          <p:nvPr>
            <p:ph idx="2" type="body"/>
          </p:nvPr>
        </p:nvSpPr>
        <p:spPr>
          <a:xfrm>
            <a:off x="4832400" y="707050"/>
            <a:ext cx="3999900" cy="43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H2. Time needed for nature identification for calls received for Agency x are the same as the ones for calls received for Agency y.</a:t>
            </a:r>
            <a:endParaRPr/>
          </a:p>
          <a:p>
            <a:pPr indent="0" lvl="0" marL="0" rtl="0" algn="l">
              <a:spcBef>
                <a:spcPts val="1600"/>
              </a:spcBef>
              <a:spcAft>
                <a:spcPts val="0"/>
              </a:spcAft>
              <a:buNone/>
            </a:pPr>
            <a:r>
              <a:rPr lang="en"/>
              <a:t>2 Tailed test:</a:t>
            </a:r>
            <a:endParaRPr/>
          </a:p>
          <a:p>
            <a:pPr indent="0" lvl="0" marL="0" rtl="0" algn="l">
              <a:spcBef>
                <a:spcPts val="1600"/>
              </a:spcBef>
              <a:spcAft>
                <a:spcPts val="1600"/>
              </a:spcAft>
              <a:buClr>
                <a:schemeClr val="dk1"/>
              </a:buClr>
              <a:buSzPts val="1100"/>
              <a:buFont typeface="Arial"/>
              <a:buNone/>
            </a:pPr>
            <a:r>
              <a:t/>
            </a:r>
            <a:endParaRPr/>
          </a:p>
        </p:txBody>
      </p:sp>
      <p:graphicFrame>
        <p:nvGraphicFramePr>
          <p:cNvPr id="378" name="Google Shape;378;p55"/>
          <p:cNvGraphicFramePr/>
          <p:nvPr/>
        </p:nvGraphicFramePr>
        <p:xfrm>
          <a:off x="5059650" y="1993650"/>
          <a:ext cx="3000000" cy="3000000"/>
        </p:xfrm>
        <a:graphic>
          <a:graphicData uri="http://schemas.openxmlformats.org/drawingml/2006/table">
            <a:tbl>
              <a:tblPr>
                <a:noFill/>
                <a:tableStyleId>{676D7898-2853-4C62-8D47-BF9B5C56413D}</a:tableStyleId>
              </a:tblPr>
              <a:tblGrid>
                <a:gridCol w="940250"/>
                <a:gridCol w="856700"/>
                <a:gridCol w="815000"/>
              </a:tblGrid>
              <a:tr h="378800">
                <a:tc>
                  <a:txBody>
                    <a:bodyPr>
                      <a:noAutofit/>
                    </a:bodyPr>
                    <a:lstStyle/>
                    <a:p>
                      <a:pPr indent="0" lvl="0" marL="0" rtl="0" algn="l">
                        <a:spcBef>
                          <a:spcPts val="0"/>
                        </a:spcBef>
                        <a:spcAft>
                          <a:spcPts val="0"/>
                        </a:spcAft>
                        <a:buNone/>
                      </a:pPr>
                      <a:r>
                        <a:rPr lang="en" sz="1000"/>
                        <a:t>Agencies</a:t>
                      </a:r>
                      <a:endParaRPr sz="1000"/>
                    </a:p>
                  </a:txBody>
                  <a:tcPr marT="91425" marB="91425" marR="91425" marL="91425"/>
                </a:tc>
                <a:tc>
                  <a:txBody>
                    <a:bodyPr>
                      <a:noAutofit/>
                    </a:bodyPr>
                    <a:lstStyle/>
                    <a:p>
                      <a:pPr indent="0" lvl="0" marL="0" rtl="0" algn="l">
                        <a:spcBef>
                          <a:spcPts val="0"/>
                        </a:spcBef>
                        <a:spcAft>
                          <a:spcPts val="0"/>
                        </a:spcAft>
                        <a:buNone/>
                      </a:pPr>
                      <a:r>
                        <a:rPr lang="en" sz="1000"/>
                        <a:t>t-stat</a:t>
                      </a:r>
                      <a:endParaRPr sz="1000"/>
                    </a:p>
                  </a:txBody>
                  <a:tcPr marT="91425" marB="91425" marR="91425" marL="91425"/>
                </a:tc>
                <a:tc>
                  <a:txBody>
                    <a:bodyPr>
                      <a:noAutofit/>
                    </a:bodyPr>
                    <a:lstStyle/>
                    <a:p>
                      <a:pPr indent="0" lvl="0" marL="0" rtl="0" algn="l">
                        <a:spcBef>
                          <a:spcPts val="0"/>
                        </a:spcBef>
                        <a:spcAft>
                          <a:spcPts val="0"/>
                        </a:spcAft>
                        <a:buNone/>
                      </a:pPr>
                      <a:r>
                        <a:rPr lang="en" sz="1000"/>
                        <a:t>p-value</a:t>
                      </a:r>
                      <a:endParaRPr sz="1000"/>
                    </a:p>
                  </a:txBody>
                  <a:tcPr marT="91425" marB="91425" marR="91425" marL="91425"/>
                </a:tc>
              </a:tr>
              <a:tr h="378800">
                <a:tc>
                  <a:txBody>
                    <a:bodyPr>
                      <a:noAutofit/>
                    </a:bodyPr>
                    <a:lstStyle/>
                    <a:p>
                      <a:pPr indent="0" lvl="0" marL="0" rtl="0" algn="l">
                        <a:spcBef>
                          <a:spcPts val="0"/>
                        </a:spcBef>
                        <a:spcAft>
                          <a:spcPts val="0"/>
                        </a:spcAft>
                        <a:buNone/>
                      </a:pPr>
                      <a:r>
                        <a:rPr lang="en" sz="1000"/>
                        <a:t>ACO/EMS</a:t>
                      </a:r>
                      <a:endParaRPr sz="1000"/>
                    </a:p>
                  </a:txBody>
                  <a:tcPr marT="91425" marB="91425" marR="91425" marL="91425"/>
                </a:tc>
                <a:tc>
                  <a:txBody>
                    <a:bodyPr>
                      <a:noAutofit/>
                    </a:bodyPr>
                    <a:lstStyle/>
                    <a:p>
                      <a:pPr indent="0" lvl="0" marL="0" rtl="0" algn="l">
                        <a:spcBef>
                          <a:spcPts val="0"/>
                        </a:spcBef>
                        <a:spcAft>
                          <a:spcPts val="0"/>
                        </a:spcAft>
                        <a:buNone/>
                      </a:pPr>
                      <a:r>
                        <a:rPr lang="en" sz="1000"/>
                        <a:t>102.740235</a:t>
                      </a:r>
                      <a:endParaRPr sz="1000"/>
                    </a:p>
                  </a:txBody>
                  <a:tcPr marT="91425" marB="91425" marR="91425" marL="91425"/>
                </a:tc>
                <a:tc>
                  <a:txBody>
                    <a:bodyPr>
                      <a:noAutofit/>
                    </a:bodyPr>
                    <a:lstStyle/>
                    <a:p>
                      <a:pPr indent="0" lvl="0" marL="0" rtl="0" algn="l">
                        <a:spcBef>
                          <a:spcPts val="0"/>
                        </a:spcBef>
                        <a:spcAft>
                          <a:spcPts val="0"/>
                        </a:spcAft>
                        <a:buNone/>
                      </a:pPr>
                      <a:r>
                        <a:rPr lang="en" sz="1000"/>
                        <a:t>&lt;&lt;&lt;0.05</a:t>
                      </a:r>
                      <a:endParaRPr sz="1000"/>
                    </a:p>
                  </a:txBody>
                  <a:tcPr marT="91425" marB="91425" marR="91425" marL="91425"/>
                </a:tc>
              </a:tr>
              <a:tr h="378800">
                <a:tc>
                  <a:txBody>
                    <a:bodyPr>
                      <a:noAutofit/>
                    </a:bodyPr>
                    <a:lstStyle/>
                    <a:p>
                      <a:pPr indent="0" lvl="0" marL="0" rtl="0" algn="l">
                        <a:spcBef>
                          <a:spcPts val="0"/>
                        </a:spcBef>
                        <a:spcAft>
                          <a:spcPts val="0"/>
                        </a:spcAft>
                        <a:buNone/>
                      </a:pPr>
                      <a:r>
                        <a:rPr lang="en" sz="1000"/>
                        <a:t>ACO/GCSD</a:t>
                      </a:r>
                      <a:endParaRPr sz="1000"/>
                    </a:p>
                  </a:txBody>
                  <a:tcPr marT="91425" marB="91425" marR="91425" marL="91425"/>
                </a:tc>
                <a:tc>
                  <a:txBody>
                    <a:bodyPr>
                      <a:noAutofit/>
                    </a:bodyPr>
                    <a:lstStyle/>
                    <a:p>
                      <a:pPr indent="0" lvl="0" marL="0" rtl="0" algn="l">
                        <a:spcBef>
                          <a:spcPts val="0"/>
                        </a:spcBef>
                        <a:spcAft>
                          <a:spcPts val="0"/>
                        </a:spcAft>
                        <a:buNone/>
                      </a:pPr>
                      <a:r>
                        <a:rPr lang="en" sz="1000"/>
                        <a:t>174.731262</a:t>
                      </a:r>
                      <a:endParaRPr sz="10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&lt;&lt;&lt;0.05</a:t>
                      </a:r>
                      <a:endParaRPr sz="1000"/>
                    </a:p>
                  </a:txBody>
                  <a:tcPr marT="91425" marB="91425" marR="91425" marL="91425"/>
                </a:tc>
              </a:tr>
              <a:tr h="378800">
                <a:tc>
                  <a:txBody>
                    <a:bodyPr>
                      <a:noAutofit/>
                    </a:bodyPr>
                    <a:lstStyle/>
                    <a:p>
                      <a:pPr indent="0" lvl="0" marL="0" rtl="0" algn="l">
                        <a:spcBef>
                          <a:spcPts val="0"/>
                        </a:spcBef>
                        <a:spcAft>
                          <a:spcPts val="0"/>
                        </a:spcAft>
                        <a:buNone/>
                      </a:pPr>
                      <a:r>
                        <a:rPr lang="en" sz="1000"/>
                        <a:t>ACO/GCF</a:t>
                      </a:r>
                      <a:endParaRPr sz="1000"/>
                    </a:p>
                  </a:txBody>
                  <a:tcPr marT="91425" marB="91425" marR="91425" marL="91425"/>
                </a:tc>
                <a:tc>
                  <a:txBody>
                    <a:bodyPr>
                      <a:noAutofit/>
                    </a:bodyPr>
                    <a:lstStyle/>
                    <a:p>
                      <a:pPr indent="0" lvl="0" marL="0" rtl="0" algn="l">
                        <a:spcBef>
                          <a:spcPts val="0"/>
                        </a:spcBef>
                        <a:spcAft>
                          <a:spcPts val="0"/>
                        </a:spcAft>
                        <a:buNone/>
                      </a:pPr>
                      <a:r>
                        <a:rPr lang="en" sz="1000"/>
                        <a:t>71.651993</a:t>
                      </a:r>
                      <a:endParaRPr sz="10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&lt;&lt;&lt;0.05</a:t>
                      </a:r>
                      <a:endParaRPr sz="1000"/>
                    </a:p>
                  </a:txBody>
                  <a:tcPr marT="91425" marB="91425" marR="91425" marL="91425"/>
                </a:tc>
              </a:tr>
              <a:tr h="484825">
                <a:tc>
                  <a:txBody>
                    <a:bodyPr>
                      <a:noAutofit/>
                    </a:bodyPr>
                    <a:lstStyle/>
                    <a:p>
                      <a:pPr indent="0" lvl="0" marL="0" rtl="0" algn="l">
                        <a:spcBef>
                          <a:spcPts val="0"/>
                        </a:spcBef>
                        <a:spcAft>
                          <a:spcPts val="0"/>
                        </a:spcAft>
                        <a:buNone/>
                      </a:pPr>
                      <a:r>
                        <a:rPr lang="en" sz="1000"/>
                        <a:t>EMS/GCSD</a:t>
                      </a:r>
                      <a:endParaRPr sz="10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000"/>
                        <a:t>305.754329</a:t>
                      </a:r>
                      <a:endParaRPr sz="1000"/>
                    </a:p>
                    <a:p>
                      <a:pPr indent="0" lvl="0" marL="0" rtl="0" algn="l">
                        <a:spcBef>
                          <a:spcPts val="0"/>
                        </a:spcBef>
                        <a:spcAft>
                          <a:spcPts val="0"/>
                        </a:spcAft>
                        <a:buNone/>
                      </a:pPr>
                      <a:r>
                        <a:t/>
                      </a:r>
                      <a:endParaRPr sz="10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&lt;&lt;&lt;0.05</a:t>
                      </a:r>
                      <a:endParaRPr sz="1000"/>
                    </a:p>
                  </a:txBody>
                  <a:tcPr marT="91425" marB="91425" marR="91425" marL="91425"/>
                </a:tc>
              </a:tr>
              <a:tr h="484825">
                <a:tc>
                  <a:txBody>
                    <a:bodyPr>
                      <a:noAutofit/>
                    </a:bodyPr>
                    <a:lstStyle/>
                    <a:p>
                      <a:pPr indent="0" lvl="0" marL="0" rtl="0" algn="l">
                        <a:spcBef>
                          <a:spcPts val="0"/>
                        </a:spcBef>
                        <a:spcAft>
                          <a:spcPts val="0"/>
                        </a:spcAft>
                        <a:buNone/>
                      </a:pPr>
                      <a:r>
                        <a:rPr lang="en" sz="1000"/>
                        <a:t>EMS/GCF</a:t>
                      </a:r>
                      <a:endParaRPr sz="10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000"/>
                        <a:t>128.314612</a:t>
                      </a:r>
                      <a:endParaRPr sz="1000"/>
                    </a:p>
                    <a:p>
                      <a:pPr indent="0" lvl="0" marL="0" rtl="0" algn="l">
                        <a:spcBef>
                          <a:spcPts val="0"/>
                        </a:spcBef>
                        <a:spcAft>
                          <a:spcPts val="0"/>
                        </a:spcAft>
                        <a:buNone/>
                      </a:pPr>
                      <a:r>
                        <a:t/>
                      </a:r>
                      <a:endParaRPr sz="10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&lt;&lt;&lt;0.05</a:t>
                      </a:r>
                      <a:endParaRPr sz="1000"/>
                    </a:p>
                  </a:txBody>
                  <a:tcPr marT="91425" marB="91425" marR="91425" marL="91425"/>
                </a:tc>
              </a:tr>
              <a:tr h="484825">
                <a:tc>
                  <a:txBody>
                    <a:bodyPr>
                      <a:noAutofit/>
                    </a:bodyPr>
                    <a:lstStyle/>
                    <a:p>
                      <a:pPr indent="0" lvl="0" marL="0" rtl="0" algn="l">
                        <a:spcBef>
                          <a:spcPts val="0"/>
                        </a:spcBef>
                        <a:spcAft>
                          <a:spcPts val="0"/>
                        </a:spcAft>
                        <a:buNone/>
                      </a:pPr>
                      <a:r>
                        <a:rPr lang="en" sz="1000"/>
                        <a:t>GCSD/GCF</a:t>
                      </a:r>
                      <a:endParaRPr sz="10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000"/>
                        <a:t>-50.955215</a:t>
                      </a:r>
                      <a:endParaRPr sz="1000"/>
                    </a:p>
                    <a:p>
                      <a:pPr indent="0" lvl="0" marL="0" rtl="0" algn="l">
                        <a:spcBef>
                          <a:spcPts val="0"/>
                        </a:spcBef>
                        <a:spcAft>
                          <a:spcPts val="0"/>
                        </a:spcAft>
                        <a:buNone/>
                      </a:pPr>
                      <a:r>
                        <a:t/>
                      </a:r>
                      <a:endParaRPr sz="10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&lt;&lt;&lt;0.05</a:t>
                      </a:r>
                      <a:endParaRPr sz="1000"/>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a:p>
            <a:pPr indent="0" lvl="0" marL="0" rtl="0" algn="l">
              <a:spcBef>
                <a:spcPts val="0"/>
              </a:spcBef>
              <a:spcAft>
                <a:spcPts val="0"/>
              </a:spcAft>
              <a:buNone/>
            </a:pPr>
            <a:r>
              <a:t/>
            </a:r>
            <a:endParaRPr/>
          </a:p>
        </p:txBody>
      </p:sp>
      <p:sp>
        <p:nvSpPr>
          <p:cNvPr id="384" name="Google Shape;384;p56"/>
          <p:cNvSpPr txBox="1"/>
          <p:nvPr>
            <p:ph idx="1" type="body"/>
          </p:nvPr>
        </p:nvSpPr>
        <p:spPr>
          <a:xfrm>
            <a:off x="311700" y="1217850"/>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For some ‘key’ natures, apply machine learning to predict them (Oana)</a:t>
            </a:r>
            <a:endParaRPr sz="1400"/>
          </a:p>
          <a:p>
            <a:pPr indent="-317500" lvl="0" marL="457200" rtl="0" algn="l">
              <a:lnSpc>
                <a:spcPct val="100000"/>
              </a:lnSpc>
              <a:spcBef>
                <a:spcPts val="0"/>
              </a:spcBef>
              <a:spcAft>
                <a:spcPts val="0"/>
              </a:spcAft>
              <a:buSzPts val="1400"/>
              <a:buChar char="●"/>
            </a:pPr>
            <a:r>
              <a:rPr lang="en" sz="1400"/>
              <a:t>Use k-nearest neighbours to predict where new hospitals/fire dept/animal shelters should be built based on the location from where the calls are made (Oana)</a:t>
            </a:r>
            <a:endParaRPr sz="1400"/>
          </a:p>
          <a:p>
            <a:pPr indent="-317500" lvl="0" marL="457200" rtl="0" algn="l">
              <a:lnSpc>
                <a:spcPct val="100000"/>
              </a:lnSpc>
              <a:spcBef>
                <a:spcPts val="0"/>
              </a:spcBef>
              <a:spcAft>
                <a:spcPts val="0"/>
              </a:spcAft>
              <a:buSzPts val="1400"/>
              <a:buChar char="●"/>
            </a:pPr>
            <a:r>
              <a:rPr lang="en" sz="1400"/>
              <a:t>Use geolocation data to identify clusters and for public interest clusters (UNCG, downtown, etc) identify which are the top/highest priority reasons people call about(Oana)</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Clr>
                <a:srgbClr val="000000"/>
              </a:buClr>
              <a:buSzPts val="1100"/>
              <a:buFont typeface="Arial"/>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Ways to fix this:</a:t>
            </a:r>
            <a:endParaRPr sz="1800">
              <a:solidFill>
                <a:schemeClr val="dk2"/>
              </a:solidFill>
            </a:endParaRPr>
          </a:p>
          <a:p>
            <a:pPr indent="0" lvl="0" marL="0" rtl="0" algn="l">
              <a:spcBef>
                <a:spcPts val="1600"/>
              </a:spcBef>
              <a:spcAft>
                <a:spcPts val="0"/>
              </a:spcAft>
              <a:buNone/>
            </a:pPr>
            <a:r>
              <a:t/>
            </a:r>
            <a:endParaRPr sz="1800">
              <a:solidFill>
                <a:schemeClr val="dk2"/>
              </a:solidFill>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Possibly find the mean Priority  of each Nature and set natures of that type equal to the mean value.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4823250" y="2186100"/>
            <a:ext cx="2438400" cy="2476500"/>
          </a:xfrm>
          <a:prstGeom prst="rect">
            <a:avLst/>
          </a:prstGeom>
          <a:noFill/>
          <a:ln>
            <a:noFill/>
          </a:ln>
        </p:spPr>
      </p:pic>
      <p:sp>
        <p:nvSpPr>
          <p:cNvPr id="83" name="Google Shape;83;p17"/>
          <p:cNvSpPr txBox="1"/>
          <p:nvPr/>
        </p:nvSpPr>
        <p:spPr>
          <a:xfrm>
            <a:off x="4973675" y="1877250"/>
            <a:ext cx="2331300" cy="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Priorities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33325"/>
            <a:ext cx="3352800" cy="3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 broke the data set into only 5 columns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And found the Rsquared value is .25 so a regression line model may not be the best for the data.</a:t>
            </a:r>
            <a:endParaRPr/>
          </a:p>
        </p:txBody>
      </p:sp>
      <p:pic>
        <p:nvPicPr>
          <p:cNvPr id="90" name="Google Shape;90;p18"/>
          <p:cNvPicPr preferRelativeResize="0"/>
          <p:nvPr/>
        </p:nvPicPr>
        <p:blipFill>
          <a:blip r:embed="rId3">
            <a:alphaModFix/>
          </a:blip>
          <a:stretch>
            <a:fillRect/>
          </a:stretch>
        </p:blipFill>
        <p:spPr>
          <a:xfrm>
            <a:off x="1135600" y="3790100"/>
            <a:ext cx="1704975" cy="638175"/>
          </a:xfrm>
          <a:prstGeom prst="rect">
            <a:avLst/>
          </a:prstGeom>
          <a:noFill/>
          <a:ln>
            <a:noFill/>
          </a:ln>
        </p:spPr>
      </p:pic>
      <p:pic>
        <p:nvPicPr>
          <p:cNvPr id="91" name="Google Shape;91;p18"/>
          <p:cNvPicPr preferRelativeResize="0"/>
          <p:nvPr/>
        </p:nvPicPr>
        <p:blipFill>
          <a:blip r:embed="rId4">
            <a:alphaModFix/>
          </a:blip>
          <a:stretch>
            <a:fillRect/>
          </a:stretch>
        </p:blipFill>
        <p:spPr>
          <a:xfrm>
            <a:off x="3641250" y="1380275"/>
            <a:ext cx="3352800" cy="304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406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Saed</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Geocoded Data</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utilize the geocoded data, we used carto.com</a:t>
            </a:r>
            <a:endParaRPr/>
          </a:p>
          <a:p>
            <a:pPr indent="0" lvl="0" marL="0" rtl="0" algn="l">
              <a:spcBef>
                <a:spcPts val="1600"/>
              </a:spcBef>
              <a:spcAft>
                <a:spcPts val="0"/>
              </a:spcAft>
              <a:buNone/>
            </a:pPr>
            <a:r>
              <a:rPr lang="en"/>
              <a:t>You can use it for free with your</a:t>
            </a:r>
            <a:br>
              <a:rPr lang="en"/>
            </a:br>
            <a:r>
              <a:rPr lang="en"/>
              <a:t>github student developer pack.</a:t>
            </a:r>
            <a:endParaRPr/>
          </a:p>
          <a:p>
            <a:pPr indent="0" lvl="0" marL="0" rtl="0" algn="l">
              <a:spcBef>
                <a:spcPts val="160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3906553" y="1613650"/>
            <a:ext cx="2112375" cy="3348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Geocoded data</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lang="en" u="sng">
                <a:solidFill>
                  <a:schemeClr val="accent5"/>
                </a:solidFill>
                <a:hlinkClick r:id="rId3"/>
              </a:rPr>
              <a:t>https://saadmtsa.carto.com/builder/ce7172a8-47c9-44db-adba-516c4fe870e2/embed</a:t>
            </a:r>
            <a:endParaRPr/>
          </a:p>
          <a:p>
            <a:pPr indent="-317500" lvl="1" marL="914400" rtl="0" algn="l">
              <a:spcBef>
                <a:spcPts val="0"/>
              </a:spcBef>
              <a:spcAft>
                <a:spcPts val="0"/>
              </a:spcAft>
              <a:buSzPts val="1400"/>
              <a:buChar char="○"/>
            </a:pPr>
            <a:r>
              <a:rPr lang="en" u="sng">
                <a:solidFill>
                  <a:schemeClr val="accent5"/>
                </a:solidFill>
                <a:hlinkClick r:id="rId4"/>
              </a:rPr>
              <a:t>https://saadmtsa.carto.com/builder/9aad782c-c3d3-4340-830f-92f3bcc26064/embed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