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4049ad14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4049ad14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4049ad14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4049ad14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4049ad14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4049ad14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4049ad14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4049ad14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4049ad14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4049ad14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4049ad14c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4049ad14c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4049ad14c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4049ad14c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4049ad14c_1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4049ad14c_1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4049ad14c_1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4049ad14c_1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4049ad14c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4049ad14c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5021cf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5021cf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4049ad14c_1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4049ad14c_1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4049ad14c_1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4049ad14c_1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4049ad14c_1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4049ad14c_1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4049ad14c_1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4049ad14c_1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4049ad14c_1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4049ad14c_1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4049ad14c_1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4049ad14c_1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50d318b18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50d318b18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50d318b18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50d318b18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50d318b18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50d318b18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50d318b18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50d318b18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5021cf3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5021cf3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50d318b18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50d318b18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4049ad14c_1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4049ad14c_1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50d318b18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50d318b18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4049ad14c_1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4049ad14c_1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4049ad14c_1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4049ad14c_1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4049ad14c_1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4049ad14c_1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4049ad14c_1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4049ad14c_1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4049ad14c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4049ad14c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5021cf36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5021cf36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4049ad1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4049ad1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4049ad14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4049ad14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4049ad14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4049ad14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4049ad1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4049ad1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4049ad1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4049ad1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42.png"/><Relationship Id="rId5" Type="http://schemas.openxmlformats.org/officeDocument/2006/relationships/image" Target="../media/image22.png"/><Relationship Id="rId6"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image" Target="../media/image38.png"/><Relationship Id="rId6"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35675"/>
            <a:ext cx="8520600" cy="20589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a:t>Public Safety calls </a:t>
            </a:r>
            <a:endParaRPr/>
          </a:p>
          <a:p>
            <a:pPr indent="457200" lvl="0" marL="1371600" rtl="0" algn="l">
              <a:spcBef>
                <a:spcPts val="0"/>
              </a:spcBef>
              <a:spcAft>
                <a:spcPts val="0"/>
              </a:spcAft>
              <a:buNone/>
            </a:pPr>
            <a:r>
              <a:rPr lang="en"/>
              <a:t>Data Analytics</a:t>
            </a:r>
            <a:endParaRPr/>
          </a:p>
        </p:txBody>
      </p:sp>
      <p:sp>
        <p:nvSpPr>
          <p:cNvPr id="55" name="Google Shape;55;p13"/>
          <p:cNvSpPr txBox="1"/>
          <p:nvPr>
            <p:ph idx="1" type="subTitle"/>
          </p:nvPr>
        </p:nvSpPr>
        <p:spPr>
          <a:xfrm>
            <a:off x="311700" y="2834125"/>
            <a:ext cx="8520600" cy="197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Daniel Wingo</a:t>
            </a:r>
            <a:endParaRPr/>
          </a:p>
          <a:p>
            <a:pPr indent="0" lvl="0" marL="0" rtl="0" algn="ctr">
              <a:spcBef>
                <a:spcPts val="0"/>
              </a:spcBef>
              <a:spcAft>
                <a:spcPts val="0"/>
              </a:spcAft>
              <a:buNone/>
            </a:pPr>
            <a:r>
              <a:rPr lang="en"/>
              <a:t>Linh Tran</a:t>
            </a:r>
            <a:endParaRPr/>
          </a:p>
          <a:p>
            <a:pPr indent="0" lvl="0" marL="0" rtl="0" algn="ctr">
              <a:spcBef>
                <a:spcPts val="0"/>
              </a:spcBef>
              <a:spcAft>
                <a:spcPts val="0"/>
              </a:spcAft>
              <a:buNone/>
            </a:pPr>
            <a:r>
              <a:rPr lang="en"/>
              <a:t>Oana Dumitrescu</a:t>
            </a:r>
            <a:endParaRPr/>
          </a:p>
          <a:p>
            <a:pPr indent="0" lvl="0" marL="0" rtl="0" algn="ctr">
              <a:spcBef>
                <a:spcPts val="0"/>
              </a:spcBef>
              <a:spcAft>
                <a:spcPts val="0"/>
              </a:spcAft>
              <a:buNone/>
            </a:pPr>
            <a:r>
              <a:rPr lang="en"/>
              <a:t>Saed SayedAhmed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62375"/>
            <a:ext cx="8520600" cy="6168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lang="en" sz="1800"/>
              <a:t>Bussiest months for each agency</a:t>
            </a:r>
            <a:endParaRPr sz="1800"/>
          </a:p>
          <a:p>
            <a:pPr indent="0" lvl="0" marL="0" rtl="0" algn="l">
              <a:spcBef>
                <a:spcPts val="400"/>
              </a:spcBef>
              <a:spcAft>
                <a:spcPts val="0"/>
              </a:spcAft>
              <a:buNone/>
            </a:pPr>
            <a:r>
              <a:t/>
            </a:r>
            <a:endParaRPr/>
          </a:p>
        </p:txBody>
      </p:sp>
      <p:sp>
        <p:nvSpPr>
          <p:cNvPr id="133" name="Google Shape;133;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4" name="Google Shape;134;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2"/>
          <p:cNvPicPr preferRelativeResize="0"/>
          <p:nvPr/>
        </p:nvPicPr>
        <p:blipFill>
          <a:blip r:embed="rId3">
            <a:alphaModFix/>
          </a:blip>
          <a:stretch>
            <a:fillRect/>
          </a:stretch>
        </p:blipFill>
        <p:spPr>
          <a:xfrm>
            <a:off x="435000" y="2856900"/>
            <a:ext cx="3346725" cy="2231150"/>
          </a:xfrm>
          <a:prstGeom prst="rect">
            <a:avLst/>
          </a:prstGeom>
          <a:noFill/>
          <a:ln>
            <a:noFill/>
          </a:ln>
        </p:spPr>
      </p:pic>
      <p:pic>
        <p:nvPicPr>
          <p:cNvPr id="136" name="Google Shape;136;p22"/>
          <p:cNvPicPr preferRelativeResize="0"/>
          <p:nvPr/>
        </p:nvPicPr>
        <p:blipFill>
          <a:blip r:embed="rId4">
            <a:alphaModFix/>
          </a:blip>
          <a:stretch>
            <a:fillRect/>
          </a:stretch>
        </p:blipFill>
        <p:spPr>
          <a:xfrm>
            <a:off x="435000" y="624800"/>
            <a:ext cx="3450725" cy="2300475"/>
          </a:xfrm>
          <a:prstGeom prst="rect">
            <a:avLst/>
          </a:prstGeom>
          <a:noFill/>
          <a:ln>
            <a:noFill/>
          </a:ln>
        </p:spPr>
      </p:pic>
      <p:pic>
        <p:nvPicPr>
          <p:cNvPr id="137" name="Google Shape;137;p22"/>
          <p:cNvPicPr preferRelativeResize="0"/>
          <p:nvPr/>
        </p:nvPicPr>
        <p:blipFill>
          <a:blip r:embed="rId5">
            <a:alphaModFix/>
          </a:blip>
          <a:stretch>
            <a:fillRect/>
          </a:stretch>
        </p:blipFill>
        <p:spPr>
          <a:xfrm>
            <a:off x="4926925" y="624800"/>
            <a:ext cx="3346725" cy="2231150"/>
          </a:xfrm>
          <a:prstGeom prst="rect">
            <a:avLst/>
          </a:prstGeom>
          <a:noFill/>
          <a:ln>
            <a:noFill/>
          </a:ln>
        </p:spPr>
      </p:pic>
      <p:pic>
        <p:nvPicPr>
          <p:cNvPr id="138" name="Google Shape;138;p22"/>
          <p:cNvPicPr preferRelativeResize="0"/>
          <p:nvPr/>
        </p:nvPicPr>
        <p:blipFill rotWithShape="1">
          <a:blip r:embed="rId6">
            <a:alphaModFix/>
          </a:blip>
          <a:srcRect b="-7032" l="0" r="-7032" t="0"/>
          <a:stretch/>
        </p:blipFill>
        <p:spPr>
          <a:xfrm>
            <a:off x="4926925" y="2855950"/>
            <a:ext cx="3637875" cy="242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69325"/>
            <a:ext cx="8520600" cy="533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lang="en" sz="1700"/>
              <a:t>Phone call duration statistics per agency</a:t>
            </a:r>
            <a:endParaRPr sz="1700"/>
          </a:p>
          <a:p>
            <a:pPr indent="0" lvl="0" marL="0" rtl="0" algn="l">
              <a:spcBef>
                <a:spcPts val="400"/>
              </a:spcBef>
              <a:spcAft>
                <a:spcPts val="0"/>
              </a:spcAft>
              <a:buNone/>
            </a:pPr>
            <a:r>
              <a:t/>
            </a:r>
            <a:endParaRPr/>
          </a:p>
        </p:txBody>
      </p:sp>
      <p:sp>
        <p:nvSpPr>
          <p:cNvPr id="144" name="Google Shape;144;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5" name="Google Shape;145;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6" name="Google Shape;146;p23"/>
          <p:cNvSpPr txBox="1"/>
          <p:nvPr/>
        </p:nvSpPr>
        <p:spPr>
          <a:xfrm>
            <a:off x="311925" y="3611550"/>
            <a:ext cx="3999900" cy="9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ACO mean call duration-587 sec</a:t>
            </a:r>
            <a:endParaRPr/>
          </a:p>
          <a:p>
            <a:pPr indent="0" lvl="0" marL="0" rtl="0" algn="l">
              <a:spcBef>
                <a:spcPts val="0"/>
              </a:spcBef>
              <a:spcAft>
                <a:spcPts val="0"/>
              </a:spcAft>
              <a:buClr>
                <a:schemeClr val="dk1"/>
              </a:buClr>
              <a:buSzPts val="1100"/>
              <a:buFont typeface="Arial"/>
              <a:buNone/>
            </a:pPr>
            <a:r>
              <a:rPr lang="en"/>
              <a:t>Mean call duration for highest P nature INJURED ANIMAL-344 sec</a:t>
            </a:r>
            <a:endParaRPr/>
          </a:p>
          <a:p>
            <a:pPr indent="0" lvl="0" marL="0" rtl="0" algn="l">
              <a:spcBef>
                <a:spcPts val="0"/>
              </a:spcBef>
              <a:spcAft>
                <a:spcPts val="0"/>
              </a:spcAft>
              <a:buNone/>
            </a:pPr>
            <a:r>
              <a:t/>
            </a:r>
            <a:endParaRPr/>
          </a:p>
        </p:txBody>
      </p:sp>
      <p:sp>
        <p:nvSpPr>
          <p:cNvPr id="147" name="Google Shape;147;p23"/>
          <p:cNvSpPr txBox="1"/>
          <p:nvPr/>
        </p:nvSpPr>
        <p:spPr>
          <a:xfrm>
            <a:off x="4838500" y="3611550"/>
            <a:ext cx="40344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EMS mean call duration-68 sec</a:t>
            </a:r>
            <a:endParaRPr/>
          </a:p>
          <a:p>
            <a:pPr indent="0" lvl="0" marL="0" rtl="0" algn="l">
              <a:spcBef>
                <a:spcPts val="0"/>
              </a:spcBef>
              <a:spcAft>
                <a:spcPts val="0"/>
              </a:spcAft>
              <a:buClr>
                <a:schemeClr val="dk1"/>
              </a:buClr>
              <a:buSzPts val="1100"/>
              <a:buFont typeface="Arial"/>
              <a:buNone/>
            </a:pPr>
            <a:r>
              <a:rPr lang="en"/>
              <a:t>Mean call duration for highest P nature CARDIAC / RESPIRATORY ARREST-26 sec</a:t>
            </a:r>
            <a:endParaRPr/>
          </a:p>
          <a:p>
            <a:pPr indent="0" lvl="0" marL="0" rtl="0" algn="l">
              <a:spcBef>
                <a:spcPts val="0"/>
              </a:spcBef>
              <a:spcAft>
                <a:spcPts val="0"/>
              </a:spcAft>
              <a:buNone/>
            </a:pPr>
            <a:r>
              <a:t/>
            </a:r>
            <a:endParaRPr/>
          </a:p>
        </p:txBody>
      </p:sp>
      <p:pic>
        <p:nvPicPr>
          <p:cNvPr id="148" name="Google Shape;148;p23"/>
          <p:cNvPicPr preferRelativeResize="0"/>
          <p:nvPr/>
        </p:nvPicPr>
        <p:blipFill>
          <a:blip r:embed="rId3">
            <a:alphaModFix/>
          </a:blip>
          <a:stretch>
            <a:fillRect/>
          </a:stretch>
        </p:blipFill>
        <p:spPr>
          <a:xfrm>
            <a:off x="311925" y="789850"/>
            <a:ext cx="4114800" cy="2743200"/>
          </a:xfrm>
          <a:prstGeom prst="rect">
            <a:avLst/>
          </a:prstGeom>
          <a:noFill/>
          <a:ln>
            <a:noFill/>
          </a:ln>
        </p:spPr>
      </p:pic>
      <p:pic>
        <p:nvPicPr>
          <p:cNvPr id="149" name="Google Shape;149;p23"/>
          <p:cNvPicPr preferRelativeResize="0"/>
          <p:nvPr/>
        </p:nvPicPr>
        <p:blipFill>
          <a:blip r:embed="rId4">
            <a:alphaModFix/>
          </a:blip>
          <a:stretch>
            <a:fillRect/>
          </a:stretch>
        </p:blipFill>
        <p:spPr>
          <a:xfrm>
            <a:off x="4798300" y="868350"/>
            <a:ext cx="4114800" cy="274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69325"/>
            <a:ext cx="8520600" cy="533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lang="en" sz="1700"/>
              <a:t>Phone call duration statistics per agency</a:t>
            </a:r>
            <a:endParaRPr sz="1700"/>
          </a:p>
          <a:p>
            <a:pPr indent="0" lvl="0" marL="0" rtl="0" algn="l">
              <a:spcBef>
                <a:spcPts val="400"/>
              </a:spcBef>
              <a:spcAft>
                <a:spcPts val="0"/>
              </a:spcAft>
              <a:buNone/>
            </a:pPr>
            <a:r>
              <a:t/>
            </a:r>
            <a:endParaRPr/>
          </a:p>
        </p:txBody>
      </p:sp>
      <p:sp>
        <p:nvSpPr>
          <p:cNvPr id="155" name="Google Shape;155;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6" name="Google Shape;156;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7" name="Google Shape;157;p24"/>
          <p:cNvSpPr txBox="1"/>
          <p:nvPr/>
        </p:nvSpPr>
        <p:spPr>
          <a:xfrm>
            <a:off x="311925" y="3611550"/>
            <a:ext cx="3999900" cy="9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GCSD mean call duration-51 sec</a:t>
            </a:r>
            <a:endParaRPr/>
          </a:p>
          <a:p>
            <a:pPr indent="0" lvl="0" marL="0" rtl="0" algn="l">
              <a:spcBef>
                <a:spcPts val="0"/>
              </a:spcBef>
              <a:spcAft>
                <a:spcPts val="0"/>
              </a:spcAft>
              <a:buNone/>
            </a:pPr>
            <a:r>
              <a:rPr lang="en"/>
              <a:t>Mean call duration for highest P nature </a:t>
            </a:r>
            <a:r>
              <a:rPr lang="en"/>
              <a:t>OVERDOSE-INGESTION-POISONING</a:t>
            </a:r>
            <a:r>
              <a:rPr lang="en"/>
              <a:t>-</a:t>
            </a:r>
            <a:r>
              <a:rPr lang="en"/>
              <a:t>42 </a:t>
            </a:r>
            <a:r>
              <a:rPr lang="en"/>
              <a:t>sec</a:t>
            </a:r>
            <a:endParaRPr/>
          </a:p>
          <a:p>
            <a:pPr indent="0" lvl="0" marL="0" rtl="0" algn="l">
              <a:spcBef>
                <a:spcPts val="0"/>
              </a:spcBef>
              <a:spcAft>
                <a:spcPts val="0"/>
              </a:spcAft>
              <a:buNone/>
            </a:pPr>
            <a:r>
              <a:t/>
            </a:r>
            <a:endParaRPr/>
          </a:p>
        </p:txBody>
      </p:sp>
      <p:sp>
        <p:nvSpPr>
          <p:cNvPr id="158" name="Google Shape;158;p24"/>
          <p:cNvSpPr txBox="1"/>
          <p:nvPr/>
        </p:nvSpPr>
        <p:spPr>
          <a:xfrm>
            <a:off x="4838500" y="3611550"/>
            <a:ext cx="40344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GCF mean call duration-23</a:t>
            </a:r>
            <a:r>
              <a:rPr lang="en"/>
              <a:t> sec</a:t>
            </a:r>
            <a:endParaRPr/>
          </a:p>
          <a:p>
            <a:pPr indent="0" lvl="0" marL="0" rtl="0" algn="l">
              <a:spcBef>
                <a:spcPts val="0"/>
              </a:spcBef>
              <a:spcAft>
                <a:spcPts val="0"/>
              </a:spcAft>
              <a:buNone/>
            </a:pPr>
            <a:r>
              <a:rPr lang="en"/>
              <a:t>Mean call duration for highest P nature </a:t>
            </a:r>
            <a:r>
              <a:rPr lang="en"/>
              <a:t>ACCIDENT WITH PERSONAL INJURY</a:t>
            </a:r>
            <a:r>
              <a:rPr lang="en"/>
              <a:t>-21 sec</a:t>
            </a:r>
            <a:endParaRPr/>
          </a:p>
          <a:p>
            <a:pPr indent="0" lvl="0" marL="0" rtl="0" algn="l">
              <a:spcBef>
                <a:spcPts val="0"/>
              </a:spcBef>
              <a:spcAft>
                <a:spcPts val="0"/>
              </a:spcAft>
              <a:buNone/>
            </a:pPr>
            <a:r>
              <a:t/>
            </a:r>
            <a:endParaRPr/>
          </a:p>
        </p:txBody>
      </p:sp>
      <p:pic>
        <p:nvPicPr>
          <p:cNvPr id="159" name="Google Shape;159;p24"/>
          <p:cNvPicPr preferRelativeResize="0"/>
          <p:nvPr/>
        </p:nvPicPr>
        <p:blipFill>
          <a:blip r:embed="rId3">
            <a:alphaModFix/>
          </a:blip>
          <a:stretch>
            <a:fillRect/>
          </a:stretch>
        </p:blipFill>
        <p:spPr>
          <a:xfrm>
            <a:off x="311925" y="868350"/>
            <a:ext cx="4114800" cy="2743200"/>
          </a:xfrm>
          <a:prstGeom prst="rect">
            <a:avLst/>
          </a:prstGeom>
          <a:noFill/>
          <a:ln>
            <a:noFill/>
          </a:ln>
        </p:spPr>
      </p:pic>
      <p:pic>
        <p:nvPicPr>
          <p:cNvPr id="160" name="Google Shape;160;p24"/>
          <p:cNvPicPr preferRelativeResize="0"/>
          <p:nvPr/>
        </p:nvPicPr>
        <p:blipFill>
          <a:blip r:embed="rId4">
            <a:alphaModFix/>
          </a:blip>
          <a:stretch>
            <a:fillRect/>
          </a:stretch>
        </p:blipFill>
        <p:spPr>
          <a:xfrm>
            <a:off x="4838500" y="868350"/>
            <a:ext cx="4114800" cy="27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0"/>
            <a:ext cx="8520600" cy="727800"/>
          </a:xfrm>
          <a:prstGeom prst="rect">
            <a:avLst/>
          </a:prstGeom>
        </p:spPr>
        <p:txBody>
          <a:bodyPr anchorCtr="0" anchor="t" bIns="91425" lIns="91425" spcFirstLastPara="1" rIns="91425" wrap="square" tIns="91425">
            <a:noAutofit/>
          </a:bodyPr>
          <a:lstStyle/>
          <a:p>
            <a:pPr indent="0" lvl="0" marL="0" rtl="0" algn="ctr">
              <a:lnSpc>
                <a:spcPct val="100000"/>
              </a:lnSpc>
              <a:spcBef>
                <a:spcPts val="1800"/>
              </a:spcBef>
              <a:spcAft>
                <a:spcPts val="0"/>
              </a:spcAft>
              <a:buClr>
                <a:schemeClr val="dk1"/>
              </a:buClr>
              <a:buSzPts val="1100"/>
              <a:buFont typeface="Arial"/>
              <a:buNone/>
            </a:pPr>
            <a:r>
              <a:rPr lang="en" sz="1800"/>
              <a:t>Patterns between geographic areas and </a:t>
            </a:r>
            <a:r>
              <a:rPr lang="en" sz="1700"/>
              <a:t>t</a:t>
            </a:r>
            <a:r>
              <a:rPr lang="en" sz="1700"/>
              <a:t>op</a:t>
            </a:r>
            <a:r>
              <a:rPr lang="en" sz="1800"/>
              <a:t> natures</a:t>
            </a:r>
            <a:endParaRPr sz="1800"/>
          </a:p>
          <a:p>
            <a:pPr indent="0" lvl="0" marL="0" rtl="0" algn="ctr">
              <a:lnSpc>
                <a:spcPct val="100000"/>
              </a:lnSpc>
              <a:spcBef>
                <a:spcPts val="400"/>
              </a:spcBef>
              <a:spcAft>
                <a:spcPts val="0"/>
              </a:spcAft>
              <a:buNone/>
            </a:pPr>
            <a:r>
              <a:t/>
            </a:r>
            <a:endParaRPr/>
          </a:p>
        </p:txBody>
      </p:sp>
      <p:sp>
        <p:nvSpPr>
          <p:cNvPr id="166" name="Google Shape;166;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7" name="Google Shape;167;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5"/>
          <p:cNvPicPr preferRelativeResize="0"/>
          <p:nvPr/>
        </p:nvPicPr>
        <p:blipFill>
          <a:blip r:embed="rId3">
            <a:alphaModFix/>
          </a:blip>
          <a:stretch>
            <a:fillRect/>
          </a:stretch>
        </p:blipFill>
        <p:spPr>
          <a:xfrm>
            <a:off x="311700" y="686350"/>
            <a:ext cx="3660300" cy="2176550"/>
          </a:xfrm>
          <a:prstGeom prst="rect">
            <a:avLst/>
          </a:prstGeom>
          <a:noFill/>
          <a:ln>
            <a:noFill/>
          </a:ln>
        </p:spPr>
      </p:pic>
      <p:pic>
        <p:nvPicPr>
          <p:cNvPr id="169" name="Google Shape;169;p25"/>
          <p:cNvPicPr preferRelativeResize="0"/>
          <p:nvPr/>
        </p:nvPicPr>
        <p:blipFill>
          <a:blip r:embed="rId4">
            <a:alphaModFix/>
          </a:blip>
          <a:stretch>
            <a:fillRect/>
          </a:stretch>
        </p:blipFill>
        <p:spPr>
          <a:xfrm>
            <a:off x="4832400" y="568525"/>
            <a:ext cx="3805550" cy="2377550"/>
          </a:xfrm>
          <a:prstGeom prst="rect">
            <a:avLst/>
          </a:prstGeom>
          <a:noFill/>
          <a:ln>
            <a:noFill/>
          </a:ln>
        </p:spPr>
      </p:pic>
      <p:pic>
        <p:nvPicPr>
          <p:cNvPr id="170" name="Google Shape;170;p25"/>
          <p:cNvPicPr preferRelativeResize="0"/>
          <p:nvPr/>
        </p:nvPicPr>
        <p:blipFill>
          <a:blip r:embed="rId5">
            <a:alphaModFix/>
          </a:blip>
          <a:stretch>
            <a:fillRect/>
          </a:stretch>
        </p:blipFill>
        <p:spPr>
          <a:xfrm>
            <a:off x="311700" y="2779700"/>
            <a:ext cx="3866625" cy="2322200"/>
          </a:xfrm>
          <a:prstGeom prst="rect">
            <a:avLst/>
          </a:prstGeom>
          <a:noFill/>
          <a:ln>
            <a:noFill/>
          </a:ln>
        </p:spPr>
      </p:pic>
      <p:pic>
        <p:nvPicPr>
          <p:cNvPr id="171" name="Google Shape;171;p25"/>
          <p:cNvPicPr preferRelativeResize="0"/>
          <p:nvPr/>
        </p:nvPicPr>
        <p:blipFill>
          <a:blip r:embed="rId6">
            <a:alphaModFix/>
          </a:blip>
          <a:stretch>
            <a:fillRect/>
          </a:stretch>
        </p:blipFill>
        <p:spPr>
          <a:xfrm>
            <a:off x="4832400" y="2805924"/>
            <a:ext cx="3866625" cy="226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0"/>
            <a:ext cx="8520600" cy="727800"/>
          </a:xfrm>
          <a:prstGeom prst="rect">
            <a:avLst/>
          </a:prstGeom>
        </p:spPr>
        <p:txBody>
          <a:bodyPr anchorCtr="0" anchor="t" bIns="91425" lIns="91425" spcFirstLastPara="1" rIns="91425" wrap="square" tIns="91425">
            <a:noAutofit/>
          </a:bodyPr>
          <a:lstStyle/>
          <a:p>
            <a:pPr indent="0" lvl="0" marL="0" rtl="0" algn="ctr">
              <a:lnSpc>
                <a:spcPct val="100000"/>
              </a:lnSpc>
              <a:spcBef>
                <a:spcPts val="1800"/>
              </a:spcBef>
              <a:spcAft>
                <a:spcPts val="0"/>
              </a:spcAft>
              <a:buNone/>
            </a:pPr>
            <a:r>
              <a:rPr lang="en" sz="1800"/>
              <a:t>Patterns between geographic areas and </a:t>
            </a:r>
            <a:r>
              <a:rPr lang="en" sz="1700"/>
              <a:t>highest Priority nature</a:t>
            </a:r>
            <a:endParaRPr sz="1800"/>
          </a:p>
          <a:p>
            <a:pPr indent="0" lvl="0" marL="0" rtl="0" algn="ctr">
              <a:lnSpc>
                <a:spcPct val="100000"/>
              </a:lnSpc>
              <a:spcBef>
                <a:spcPts val="400"/>
              </a:spcBef>
              <a:spcAft>
                <a:spcPts val="0"/>
              </a:spcAft>
              <a:buNone/>
            </a:pPr>
            <a:r>
              <a:t/>
            </a:r>
            <a:endParaRPr/>
          </a:p>
        </p:txBody>
      </p:sp>
      <p:sp>
        <p:nvSpPr>
          <p:cNvPr id="177" name="Google Shape;177;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8" name="Google Shape;178;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6"/>
          <p:cNvPicPr preferRelativeResize="0"/>
          <p:nvPr/>
        </p:nvPicPr>
        <p:blipFill>
          <a:blip r:embed="rId3">
            <a:alphaModFix/>
          </a:blip>
          <a:stretch>
            <a:fillRect/>
          </a:stretch>
        </p:blipFill>
        <p:spPr>
          <a:xfrm>
            <a:off x="311700" y="659450"/>
            <a:ext cx="3722700" cy="2263450"/>
          </a:xfrm>
          <a:prstGeom prst="rect">
            <a:avLst/>
          </a:prstGeom>
          <a:noFill/>
          <a:ln>
            <a:noFill/>
          </a:ln>
        </p:spPr>
      </p:pic>
      <p:pic>
        <p:nvPicPr>
          <p:cNvPr id="180" name="Google Shape;180;p26"/>
          <p:cNvPicPr preferRelativeResize="0"/>
          <p:nvPr/>
        </p:nvPicPr>
        <p:blipFill>
          <a:blip r:embed="rId4">
            <a:alphaModFix/>
          </a:blip>
          <a:stretch>
            <a:fillRect/>
          </a:stretch>
        </p:blipFill>
        <p:spPr>
          <a:xfrm>
            <a:off x="4601100" y="659450"/>
            <a:ext cx="3876650" cy="2342075"/>
          </a:xfrm>
          <a:prstGeom prst="rect">
            <a:avLst/>
          </a:prstGeom>
          <a:noFill/>
          <a:ln>
            <a:noFill/>
          </a:ln>
        </p:spPr>
      </p:pic>
      <p:pic>
        <p:nvPicPr>
          <p:cNvPr id="181" name="Google Shape;181;p26"/>
          <p:cNvPicPr preferRelativeResize="0"/>
          <p:nvPr/>
        </p:nvPicPr>
        <p:blipFill>
          <a:blip r:embed="rId5">
            <a:alphaModFix/>
          </a:blip>
          <a:stretch>
            <a:fillRect/>
          </a:stretch>
        </p:blipFill>
        <p:spPr>
          <a:xfrm>
            <a:off x="351825" y="2766473"/>
            <a:ext cx="3783600" cy="2377027"/>
          </a:xfrm>
          <a:prstGeom prst="rect">
            <a:avLst/>
          </a:prstGeom>
          <a:noFill/>
          <a:ln>
            <a:noFill/>
          </a:ln>
        </p:spPr>
      </p:pic>
      <p:pic>
        <p:nvPicPr>
          <p:cNvPr id="182" name="Google Shape;182;p26"/>
          <p:cNvPicPr preferRelativeResize="0"/>
          <p:nvPr/>
        </p:nvPicPr>
        <p:blipFill>
          <a:blip r:embed="rId6">
            <a:alphaModFix/>
          </a:blip>
          <a:stretch>
            <a:fillRect/>
          </a:stretch>
        </p:blipFill>
        <p:spPr>
          <a:xfrm>
            <a:off x="4832400" y="2839462"/>
            <a:ext cx="3722700" cy="223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volume share among Guilford’s cities.</a:t>
            </a:r>
            <a:endParaRPr/>
          </a:p>
        </p:txBody>
      </p:sp>
      <p:pic>
        <p:nvPicPr>
          <p:cNvPr id="188" name="Google Shape;188;p27"/>
          <p:cNvPicPr preferRelativeResize="0"/>
          <p:nvPr/>
        </p:nvPicPr>
        <p:blipFill>
          <a:blip r:embed="rId3">
            <a:alphaModFix/>
          </a:blip>
          <a:stretch>
            <a:fillRect/>
          </a:stretch>
        </p:blipFill>
        <p:spPr>
          <a:xfrm>
            <a:off x="151500" y="1462425"/>
            <a:ext cx="8680800" cy="320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volumes per Month</a:t>
            </a:r>
            <a:endParaRPr/>
          </a:p>
        </p:txBody>
      </p:sp>
      <p:pic>
        <p:nvPicPr>
          <p:cNvPr id="194" name="Google Shape;194;p28"/>
          <p:cNvPicPr preferRelativeResize="0"/>
          <p:nvPr/>
        </p:nvPicPr>
        <p:blipFill>
          <a:blip r:embed="rId3">
            <a:alphaModFix/>
          </a:blip>
          <a:stretch>
            <a:fillRect/>
          </a:stretch>
        </p:blipFill>
        <p:spPr>
          <a:xfrm>
            <a:off x="103700" y="1154369"/>
            <a:ext cx="9144006" cy="34431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volumes per Day of Week</a:t>
            </a:r>
            <a:endParaRPr/>
          </a:p>
        </p:txBody>
      </p:sp>
      <p:pic>
        <p:nvPicPr>
          <p:cNvPr id="200" name="Google Shape;200;p29"/>
          <p:cNvPicPr preferRelativeResize="0"/>
          <p:nvPr/>
        </p:nvPicPr>
        <p:blipFill>
          <a:blip r:embed="rId3">
            <a:alphaModFix/>
          </a:blip>
          <a:stretch>
            <a:fillRect/>
          </a:stretch>
        </p:blipFill>
        <p:spPr>
          <a:xfrm>
            <a:off x="0" y="1126719"/>
            <a:ext cx="9144006" cy="34431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volumes per Hour</a:t>
            </a:r>
            <a:endParaRPr/>
          </a:p>
        </p:txBody>
      </p:sp>
      <p:pic>
        <p:nvPicPr>
          <p:cNvPr id="206" name="Google Shape;206;p30"/>
          <p:cNvPicPr preferRelativeResize="0"/>
          <p:nvPr/>
        </p:nvPicPr>
        <p:blipFill>
          <a:blip r:embed="rId3">
            <a:alphaModFix/>
          </a:blip>
          <a:stretch>
            <a:fillRect/>
          </a:stretch>
        </p:blipFill>
        <p:spPr>
          <a:xfrm>
            <a:off x="152400" y="1170125"/>
            <a:ext cx="8839200" cy="33283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Changes along the years</a:t>
            </a:r>
            <a:endParaRPr/>
          </a:p>
        </p:txBody>
      </p:sp>
      <p:pic>
        <p:nvPicPr>
          <p:cNvPr id="212" name="Google Shape;212;p31"/>
          <p:cNvPicPr preferRelativeResize="0"/>
          <p:nvPr/>
        </p:nvPicPr>
        <p:blipFill>
          <a:blip r:embed="rId3">
            <a:alphaModFix/>
          </a:blip>
          <a:stretch>
            <a:fillRect/>
          </a:stretch>
        </p:blipFill>
        <p:spPr>
          <a:xfrm>
            <a:off x="152400" y="1170125"/>
            <a:ext cx="8839200" cy="30937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66375"/>
            <a:ext cx="8520600" cy="6030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700">
                <a:solidFill>
                  <a:srgbClr val="000000"/>
                </a:solidFill>
              </a:rPr>
              <a:t>Top reasons why people call per agency</a:t>
            </a:r>
            <a:endParaRPr b="1" sz="1700">
              <a:solidFill>
                <a:srgbClr val="000000"/>
              </a:solidFill>
            </a:endParaRPr>
          </a:p>
          <a:p>
            <a:pPr indent="0" lvl="0" marL="0" rtl="0" algn="l">
              <a:spcBef>
                <a:spcPts val="400"/>
              </a:spcBef>
              <a:spcAft>
                <a:spcPts val="0"/>
              </a:spcAft>
              <a:buNone/>
            </a:pPr>
            <a:r>
              <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2" name="Google Shape;62;p14"/>
          <p:cNvSpPr txBox="1"/>
          <p:nvPr>
            <p:ph idx="2" type="body"/>
          </p:nvPr>
        </p:nvSpPr>
        <p:spPr>
          <a:xfrm>
            <a:off x="4832400" y="1152475"/>
            <a:ext cx="3999900" cy="308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4832400" y="1176313"/>
            <a:ext cx="4114800" cy="3368725"/>
          </a:xfrm>
          <a:prstGeom prst="rect">
            <a:avLst/>
          </a:prstGeom>
          <a:noFill/>
          <a:ln>
            <a:noFill/>
          </a:ln>
        </p:spPr>
      </p:pic>
      <p:pic>
        <p:nvPicPr>
          <p:cNvPr id="64" name="Google Shape;64;p14"/>
          <p:cNvPicPr preferRelativeResize="0"/>
          <p:nvPr/>
        </p:nvPicPr>
        <p:blipFill>
          <a:blip r:embed="rId4">
            <a:alphaModFix/>
          </a:blip>
          <a:stretch>
            <a:fillRect/>
          </a:stretch>
        </p:blipFill>
        <p:spPr>
          <a:xfrm>
            <a:off x="254250" y="1200150"/>
            <a:ext cx="4114800" cy="3368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along the years</a:t>
            </a:r>
            <a:endParaRPr/>
          </a:p>
        </p:txBody>
      </p:sp>
      <p:pic>
        <p:nvPicPr>
          <p:cNvPr id="218" name="Google Shape;218;p32"/>
          <p:cNvPicPr preferRelativeResize="0"/>
          <p:nvPr/>
        </p:nvPicPr>
        <p:blipFill>
          <a:blip r:embed="rId3">
            <a:alphaModFix/>
          </a:blip>
          <a:stretch>
            <a:fillRect/>
          </a:stretch>
        </p:blipFill>
        <p:spPr>
          <a:xfrm>
            <a:off x="131375" y="1220425"/>
            <a:ext cx="9144000" cy="320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along the years</a:t>
            </a:r>
            <a:endParaRPr/>
          </a:p>
        </p:txBody>
      </p:sp>
      <p:pic>
        <p:nvPicPr>
          <p:cNvPr id="224" name="Google Shape;224;p33"/>
          <p:cNvPicPr preferRelativeResize="0"/>
          <p:nvPr/>
        </p:nvPicPr>
        <p:blipFill>
          <a:blip r:embed="rId3">
            <a:alphaModFix/>
          </a:blip>
          <a:stretch>
            <a:fillRect/>
          </a:stretch>
        </p:blipFill>
        <p:spPr>
          <a:xfrm>
            <a:off x="83250" y="1273825"/>
            <a:ext cx="8839200" cy="30937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along the years</a:t>
            </a:r>
            <a:endParaRPr/>
          </a:p>
        </p:txBody>
      </p:sp>
      <p:pic>
        <p:nvPicPr>
          <p:cNvPr id="230" name="Google Shape;230;p34"/>
          <p:cNvPicPr preferRelativeResize="0"/>
          <p:nvPr/>
        </p:nvPicPr>
        <p:blipFill>
          <a:blip r:embed="rId3">
            <a:alphaModFix/>
          </a:blip>
          <a:stretch>
            <a:fillRect/>
          </a:stretch>
        </p:blipFill>
        <p:spPr>
          <a:xfrm>
            <a:off x="0" y="1069500"/>
            <a:ext cx="9144000" cy="3200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along the years</a:t>
            </a:r>
            <a:endParaRPr/>
          </a:p>
        </p:txBody>
      </p:sp>
      <p:pic>
        <p:nvPicPr>
          <p:cNvPr id="236" name="Google Shape;236;p35"/>
          <p:cNvPicPr preferRelativeResize="0"/>
          <p:nvPr/>
        </p:nvPicPr>
        <p:blipFill>
          <a:blip r:embed="rId3">
            <a:alphaModFix/>
          </a:blip>
          <a:stretch>
            <a:fillRect/>
          </a:stretch>
        </p:blipFill>
        <p:spPr>
          <a:xfrm>
            <a:off x="152400" y="1170125"/>
            <a:ext cx="8839200" cy="30937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along the years</a:t>
            </a:r>
            <a:endParaRPr/>
          </a:p>
        </p:txBody>
      </p:sp>
      <p:pic>
        <p:nvPicPr>
          <p:cNvPr id="242" name="Google Shape;242;p36"/>
          <p:cNvPicPr preferRelativeResize="0"/>
          <p:nvPr/>
        </p:nvPicPr>
        <p:blipFill>
          <a:blip r:embed="rId3">
            <a:alphaModFix/>
          </a:blip>
          <a:stretch>
            <a:fillRect/>
          </a:stretch>
        </p:blipFill>
        <p:spPr>
          <a:xfrm>
            <a:off x="152400" y="1170125"/>
            <a:ext cx="8839200" cy="30937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253350" y="435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Nature_ response time</a:t>
            </a:r>
            <a:endParaRPr/>
          </a:p>
        </p:txBody>
      </p:sp>
      <p:sp>
        <p:nvSpPr>
          <p:cNvPr id="248" name="Google Shape;248;p37"/>
          <p:cNvSpPr txBox="1"/>
          <p:nvPr>
            <p:ph idx="1" type="body"/>
          </p:nvPr>
        </p:nvSpPr>
        <p:spPr>
          <a:xfrm>
            <a:off x="311700" y="1152475"/>
            <a:ext cx="846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Clean up data:</a:t>
            </a:r>
            <a:endParaRPr b="1"/>
          </a:p>
          <a:p>
            <a:pPr indent="-317500" lvl="0" marL="457200" rtl="0" algn="l">
              <a:spcBef>
                <a:spcPts val="1600"/>
              </a:spcBef>
              <a:spcAft>
                <a:spcPts val="0"/>
              </a:spcAft>
              <a:buClr>
                <a:schemeClr val="dk1"/>
              </a:buClr>
              <a:buSzPts val="1400"/>
              <a:buAutoNum type="arabicPeriod"/>
            </a:pPr>
            <a:r>
              <a:rPr lang="en">
                <a:solidFill>
                  <a:schemeClr val="dk1"/>
                </a:solidFill>
                <a:highlight>
                  <a:srgbClr val="FFFFFF"/>
                </a:highlight>
              </a:rPr>
              <a:t>Filter out rows where nature = Transport to Animal Shelter</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AutoNum type="arabicPeriod"/>
            </a:pPr>
            <a:r>
              <a:rPr lang="en">
                <a:solidFill>
                  <a:schemeClr val="dk1"/>
                </a:solidFill>
                <a:highlight>
                  <a:srgbClr val="FFFFFF"/>
                </a:highlight>
              </a:rPr>
              <a:t>Split calltime into more than one field</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AutoNum type="arabicPeriod"/>
            </a:pPr>
            <a:r>
              <a:rPr lang="en">
                <a:solidFill>
                  <a:schemeClr val="dk1"/>
                </a:solidFill>
                <a:highlight>
                  <a:srgbClr val="FFFFFF"/>
                </a:highlight>
              </a:rPr>
              <a:t>Drop unnecessary Columns</a:t>
            </a:r>
            <a:endParaRPr>
              <a:solidFill>
                <a:schemeClr val="dk1"/>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49" name="Google Shape;249;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6" name="Google Shape;256;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7" name="Google Shape;257;p38"/>
          <p:cNvPicPr preferRelativeResize="0"/>
          <p:nvPr/>
        </p:nvPicPr>
        <p:blipFill>
          <a:blip r:embed="rId3">
            <a:alphaModFix/>
          </a:blip>
          <a:stretch>
            <a:fillRect/>
          </a:stretch>
        </p:blipFill>
        <p:spPr>
          <a:xfrm>
            <a:off x="1" y="41994"/>
            <a:ext cx="9144000" cy="5059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4" name="Google Shape;264;p3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5" name="Google Shape;265;p39"/>
          <p:cNvPicPr preferRelativeResize="0"/>
          <p:nvPr/>
        </p:nvPicPr>
        <p:blipFill>
          <a:blip r:embed="rId3">
            <a:alphaModFix/>
          </a:blip>
          <a:stretch>
            <a:fillRect/>
          </a:stretch>
        </p:blipFill>
        <p:spPr>
          <a:xfrm>
            <a:off x="38900" y="152400"/>
            <a:ext cx="9013274" cy="4991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2" name="Google Shape;272;p4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3" name="Google Shape;273;p40"/>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0" name="Google Shape;280;p4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1" name="Google Shape;281;p41"/>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66375"/>
            <a:ext cx="8520600" cy="6030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None/>
            </a:pPr>
            <a:r>
              <a:rPr b="1" lang="en" sz="1700">
                <a:solidFill>
                  <a:srgbClr val="000000"/>
                </a:solidFill>
              </a:rPr>
              <a:t>Top reasons why people call per agency</a:t>
            </a:r>
            <a:endParaRPr b="1" sz="1700">
              <a:solidFill>
                <a:srgbClr val="000000"/>
              </a:solidFill>
            </a:endParaRPr>
          </a:p>
          <a:p>
            <a:pPr indent="0" lvl="0" marL="0" rtl="0" algn="l">
              <a:spcBef>
                <a:spcPts val="400"/>
              </a:spcBef>
              <a:spcAft>
                <a:spcPts val="0"/>
              </a:spcAft>
              <a:buNone/>
            </a:pPr>
            <a:r>
              <a:t/>
            </a:r>
            <a:endParaRPr/>
          </a:p>
        </p:txBody>
      </p:sp>
      <p:sp>
        <p:nvSpPr>
          <p:cNvPr id="70" name="Google Shape;70;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1" name="Google Shape;71;p15"/>
          <p:cNvSpPr txBox="1"/>
          <p:nvPr>
            <p:ph idx="2" type="body"/>
          </p:nvPr>
        </p:nvSpPr>
        <p:spPr>
          <a:xfrm>
            <a:off x="4832400" y="1152475"/>
            <a:ext cx="3999900" cy="308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2" name="Google Shape;72;p15"/>
          <p:cNvPicPr preferRelativeResize="0"/>
          <p:nvPr/>
        </p:nvPicPr>
        <p:blipFill>
          <a:blip r:embed="rId3">
            <a:alphaModFix/>
          </a:blip>
          <a:stretch>
            <a:fillRect/>
          </a:stretch>
        </p:blipFill>
        <p:spPr>
          <a:xfrm>
            <a:off x="254250" y="1152475"/>
            <a:ext cx="4114800" cy="3360225"/>
          </a:xfrm>
          <a:prstGeom prst="rect">
            <a:avLst/>
          </a:prstGeom>
          <a:noFill/>
          <a:ln>
            <a:noFill/>
          </a:ln>
        </p:spPr>
      </p:pic>
      <p:pic>
        <p:nvPicPr>
          <p:cNvPr id="73" name="Google Shape;73;p15"/>
          <p:cNvPicPr preferRelativeResize="0"/>
          <p:nvPr/>
        </p:nvPicPr>
        <p:blipFill>
          <a:blip r:embed="rId4">
            <a:alphaModFix/>
          </a:blip>
          <a:stretch>
            <a:fillRect/>
          </a:stretch>
        </p:blipFill>
        <p:spPr>
          <a:xfrm>
            <a:off x="4832400" y="1200150"/>
            <a:ext cx="4114800" cy="3312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tasks: </a:t>
            </a:r>
            <a:endParaRPr/>
          </a:p>
          <a:p>
            <a:pPr indent="0" lvl="0" marL="0" rtl="0" algn="l">
              <a:spcBef>
                <a:spcPts val="1600"/>
              </a:spcBef>
              <a:spcAft>
                <a:spcPts val="0"/>
              </a:spcAft>
              <a:buNone/>
            </a:pPr>
            <a:r>
              <a:rPr lang="en"/>
              <a:t>Find out what time of year the agency response the quickest</a:t>
            </a:r>
            <a:endParaRPr/>
          </a:p>
          <a:p>
            <a:pPr indent="0" lvl="0" marL="0" rtl="0" algn="l">
              <a:spcBef>
                <a:spcPts val="1600"/>
              </a:spcBef>
              <a:spcAft>
                <a:spcPts val="1600"/>
              </a:spcAft>
              <a:buNone/>
            </a:pPr>
            <a:r>
              <a:rPr lang="en"/>
              <a:t>Does the agency response time improve/ decrease over the year</a:t>
            </a:r>
            <a:endParaRPr/>
          </a:p>
        </p:txBody>
      </p:sp>
      <p:sp>
        <p:nvSpPr>
          <p:cNvPr id="288" name="Google Shape;288;p4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Priorities</a:t>
            </a:r>
            <a:endParaRPr/>
          </a:p>
        </p:txBody>
      </p:sp>
      <p:sp>
        <p:nvSpPr>
          <p:cNvPr id="294" name="Google Shape;29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5" name="Google Shape;295;p43"/>
          <p:cNvPicPr preferRelativeResize="0"/>
          <p:nvPr/>
        </p:nvPicPr>
        <p:blipFill>
          <a:blip r:embed="rId3">
            <a:alphaModFix/>
          </a:blip>
          <a:stretch>
            <a:fillRect/>
          </a:stretch>
        </p:blipFill>
        <p:spPr>
          <a:xfrm>
            <a:off x="77925" y="163134"/>
            <a:ext cx="8988150" cy="481722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1" name="Google Shape;301;p44"/>
          <p:cNvPicPr preferRelativeResize="0"/>
          <p:nvPr/>
        </p:nvPicPr>
        <p:blipFill>
          <a:blip r:embed="rId3">
            <a:alphaModFix/>
          </a:blip>
          <a:stretch>
            <a:fillRect/>
          </a:stretch>
        </p:blipFill>
        <p:spPr>
          <a:xfrm>
            <a:off x="0" y="724550"/>
            <a:ext cx="9027776" cy="3844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8" name="Google Shape;308;p45"/>
          <p:cNvPicPr preferRelativeResize="0"/>
          <p:nvPr/>
        </p:nvPicPr>
        <p:blipFill>
          <a:blip r:embed="rId3">
            <a:alphaModFix/>
          </a:blip>
          <a:stretch>
            <a:fillRect/>
          </a:stretch>
        </p:blipFill>
        <p:spPr>
          <a:xfrm>
            <a:off x="0" y="280700"/>
            <a:ext cx="9144000" cy="45821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5" name="Google Shape;315;p46"/>
          <p:cNvPicPr preferRelativeResize="0"/>
          <p:nvPr/>
        </p:nvPicPr>
        <p:blipFill>
          <a:blip r:embed="rId3">
            <a:alphaModFix/>
          </a:blip>
          <a:stretch>
            <a:fillRect/>
          </a:stretch>
        </p:blipFill>
        <p:spPr>
          <a:xfrm>
            <a:off x="257175" y="381000"/>
            <a:ext cx="8629650" cy="4381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2" name="Google Shape;322;p47"/>
          <p:cNvPicPr preferRelativeResize="0"/>
          <p:nvPr/>
        </p:nvPicPr>
        <p:blipFill>
          <a:blip r:embed="rId3">
            <a:alphaModFix/>
          </a:blip>
          <a:stretch>
            <a:fillRect/>
          </a:stretch>
        </p:blipFill>
        <p:spPr>
          <a:xfrm>
            <a:off x="257175" y="328613"/>
            <a:ext cx="8629650" cy="4486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Question</a:t>
            </a:r>
            <a:endParaRPr/>
          </a:p>
        </p:txBody>
      </p:sp>
      <p:sp>
        <p:nvSpPr>
          <p:cNvPr id="328" name="Google Shape;328;p4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the Priorities change over the years?</a:t>
            </a:r>
            <a:endParaRPr/>
          </a:p>
          <a:p>
            <a:pPr indent="0" lvl="0" marL="0" rtl="0" algn="l">
              <a:spcBef>
                <a:spcPts val="1600"/>
              </a:spcBef>
              <a:spcAft>
                <a:spcPts val="0"/>
              </a:spcAft>
              <a:buNone/>
            </a:pPr>
            <a:r>
              <a:rPr lang="en"/>
              <a:t>PROBLEM!</a:t>
            </a:r>
            <a:endParaRPr/>
          </a:p>
          <a:p>
            <a:pPr indent="0" lvl="0" marL="0" rtl="0" algn="l">
              <a:spcBef>
                <a:spcPts val="1600"/>
              </a:spcBef>
              <a:spcAft>
                <a:spcPts val="0"/>
              </a:spcAft>
              <a:buClr>
                <a:schemeClr val="dk1"/>
              </a:buClr>
              <a:buSzPts val="1100"/>
              <a:buFont typeface="Arial"/>
              <a:buNone/>
            </a:pPr>
            <a:r>
              <a:rPr lang="en" sz="1000"/>
              <a:t>This shows us that the idea that the priorities being solely based on the nature is FALSE. If there are overlapping in priorities with in the first year it would be very difficult to find a way to show how priorities have changed throughout the years. I understand why they would overlap after looking at the natures that did overlap. We assumed they would have similar titles. We just don't assume they would have them same titles. I understand it priority would be based on the nature and the severity of nature.</a:t>
            </a:r>
            <a:endParaRPr/>
          </a:p>
          <a:p>
            <a:pPr indent="0" lvl="0" marL="0" rtl="0" algn="l">
              <a:spcBef>
                <a:spcPts val="1600"/>
              </a:spcBef>
              <a:spcAft>
                <a:spcPts val="1600"/>
              </a:spcAft>
              <a:buNone/>
            </a:pPr>
            <a:r>
              <a:t/>
            </a:r>
            <a:endParaRPr/>
          </a:p>
        </p:txBody>
      </p:sp>
      <p:pic>
        <p:nvPicPr>
          <p:cNvPr id="329" name="Google Shape;329;p48"/>
          <p:cNvPicPr preferRelativeResize="0"/>
          <p:nvPr/>
        </p:nvPicPr>
        <p:blipFill rotWithShape="1">
          <a:blip r:embed="rId3">
            <a:alphaModFix/>
          </a:blip>
          <a:srcRect b="0" l="-6850" r="6850" t="0"/>
          <a:stretch/>
        </p:blipFill>
        <p:spPr>
          <a:xfrm>
            <a:off x="4525725" y="445025"/>
            <a:ext cx="3305357" cy="2472549"/>
          </a:xfrm>
          <a:prstGeom prst="rect">
            <a:avLst/>
          </a:prstGeom>
          <a:noFill/>
          <a:ln>
            <a:noFill/>
          </a:ln>
        </p:spPr>
      </p:pic>
      <p:pic>
        <p:nvPicPr>
          <p:cNvPr id="330" name="Google Shape;330;p48"/>
          <p:cNvPicPr preferRelativeResize="0"/>
          <p:nvPr/>
        </p:nvPicPr>
        <p:blipFill>
          <a:blip r:embed="rId4">
            <a:alphaModFix/>
          </a:blip>
          <a:stretch>
            <a:fillRect/>
          </a:stretch>
        </p:blipFill>
        <p:spPr>
          <a:xfrm>
            <a:off x="6101500" y="1653500"/>
            <a:ext cx="2730800" cy="2705950"/>
          </a:xfrm>
          <a:prstGeom prst="rect">
            <a:avLst/>
          </a:prstGeom>
          <a:noFill/>
          <a:ln>
            <a:noFill/>
          </a:ln>
        </p:spPr>
      </p:pic>
      <p:pic>
        <p:nvPicPr>
          <p:cNvPr id="331" name="Google Shape;331;p48"/>
          <p:cNvPicPr preferRelativeResize="0"/>
          <p:nvPr/>
        </p:nvPicPr>
        <p:blipFill>
          <a:blip r:embed="rId5">
            <a:alphaModFix/>
          </a:blip>
          <a:stretch>
            <a:fillRect/>
          </a:stretch>
        </p:blipFill>
        <p:spPr>
          <a:xfrm>
            <a:off x="4237053" y="4359450"/>
            <a:ext cx="3305350" cy="5396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9"/>
          <p:cNvSpPr txBox="1"/>
          <p:nvPr>
            <p:ph type="ctrTitle"/>
          </p:nvPr>
        </p:nvSpPr>
        <p:spPr>
          <a:xfrm>
            <a:off x="267725" y="231700"/>
            <a:ext cx="8520600" cy="62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t>Future tasks</a:t>
            </a:r>
            <a:endParaRPr b="1" sz="2400"/>
          </a:p>
        </p:txBody>
      </p:sp>
      <p:sp>
        <p:nvSpPr>
          <p:cNvPr id="337" name="Google Shape;337;p49"/>
          <p:cNvSpPr txBox="1"/>
          <p:nvPr>
            <p:ph idx="1" type="subTitle"/>
          </p:nvPr>
        </p:nvSpPr>
        <p:spPr>
          <a:xfrm>
            <a:off x="311700" y="1047750"/>
            <a:ext cx="8520600" cy="384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some ‘key’ natures, apply machine learning to predict them (Oana)</a:t>
            </a:r>
            <a:endParaRPr sz="1400"/>
          </a:p>
          <a:p>
            <a:pPr indent="-317500" lvl="0" marL="457200" rtl="0" algn="l">
              <a:spcBef>
                <a:spcPts val="0"/>
              </a:spcBef>
              <a:spcAft>
                <a:spcPts val="0"/>
              </a:spcAft>
              <a:buSzPts val="1400"/>
              <a:buChar char="●"/>
            </a:pPr>
            <a:r>
              <a:rPr lang="en" sz="1400"/>
              <a:t>Use k-nearest neighbours to predict where new hospitals/fire dept/animal shelters should be built based on the location from where the calls are made </a:t>
            </a:r>
            <a:r>
              <a:rPr lang="en" sz="1400"/>
              <a:t>(Oana)</a:t>
            </a:r>
            <a:endParaRPr sz="1400"/>
          </a:p>
          <a:p>
            <a:pPr indent="-317500" lvl="0" marL="457200" rtl="0" algn="l">
              <a:spcBef>
                <a:spcPts val="0"/>
              </a:spcBef>
              <a:spcAft>
                <a:spcPts val="0"/>
              </a:spcAft>
              <a:buSzPts val="1400"/>
              <a:buChar char="●"/>
            </a:pPr>
            <a:r>
              <a:rPr lang="en" sz="1400"/>
              <a:t>Use geolocation data to identify clusters and for public interest clusters (UNCG, downtown, etc) identify which are the top</a:t>
            </a:r>
            <a:r>
              <a:rPr lang="en" sz="1400"/>
              <a:t>/highest priority</a:t>
            </a:r>
            <a:r>
              <a:rPr lang="en" sz="1400"/>
              <a:t> reasons people call about</a:t>
            </a:r>
            <a:r>
              <a:rPr lang="en" sz="1400"/>
              <a:t>(Oana)</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38650"/>
            <a:ext cx="8520600" cy="755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700"/>
              <a:t>Natures with the biggest variance in calls</a:t>
            </a:r>
            <a:endParaRPr b="1" sz="1700"/>
          </a:p>
          <a:p>
            <a:pPr indent="0" lvl="0" marL="0" rtl="0" algn="l">
              <a:spcBef>
                <a:spcPts val="400"/>
              </a:spcBef>
              <a:spcAft>
                <a:spcPts val="0"/>
              </a:spcAft>
              <a:buNone/>
            </a:pPr>
            <a:r>
              <a:t/>
            </a:r>
            <a:endParaRPr/>
          </a:p>
        </p:txBody>
      </p:sp>
      <p:sp>
        <p:nvSpPr>
          <p:cNvPr id="79" name="Google Shape;79;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0" name="Google Shape;80;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6"/>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82" name="Google Shape;82;p16"/>
          <p:cNvPicPr preferRelativeResize="0"/>
          <p:nvPr/>
        </p:nvPicPr>
        <p:blipFill>
          <a:blip r:embed="rId4">
            <a:alphaModFix/>
          </a:blip>
          <a:stretch>
            <a:fillRect/>
          </a:stretch>
        </p:blipFill>
        <p:spPr>
          <a:xfrm>
            <a:off x="4717500" y="1152475"/>
            <a:ext cx="411480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38650"/>
            <a:ext cx="8520600" cy="755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700"/>
              <a:t>Natures with the biggest variance in calls</a:t>
            </a:r>
            <a:endParaRPr b="1" sz="1700"/>
          </a:p>
          <a:p>
            <a:pPr indent="0" lvl="0" marL="0" rtl="0" algn="l">
              <a:spcBef>
                <a:spcPts val="400"/>
              </a:spcBef>
              <a:spcAft>
                <a:spcPts val="0"/>
              </a:spcAft>
              <a:buNone/>
            </a:pPr>
            <a:r>
              <a:t/>
            </a:r>
            <a:endParaRPr/>
          </a:p>
        </p:txBody>
      </p:sp>
      <p:sp>
        <p:nvSpPr>
          <p:cNvPr id="88" name="Google Shape;8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9" name="Google Shape;8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7"/>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91" name="Google Shape;91;p17"/>
          <p:cNvPicPr preferRelativeResize="0"/>
          <p:nvPr/>
        </p:nvPicPr>
        <p:blipFill>
          <a:blip r:embed="rId4">
            <a:alphaModFix/>
          </a:blip>
          <a:stretch>
            <a:fillRect/>
          </a:stretch>
        </p:blipFill>
        <p:spPr>
          <a:xfrm>
            <a:off x="4832400" y="1152475"/>
            <a:ext cx="41148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87150"/>
            <a:ext cx="85206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Natures with highest priority per agency-ACO</a:t>
            </a:r>
            <a:endParaRPr/>
          </a:p>
        </p:txBody>
      </p:sp>
      <p:sp>
        <p:nvSpPr>
          <p:cNvPr id="97" name="Google Shape;9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8" name="Google Shape;98;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8"/>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100" name="Google Shape;100;p18"/>
          <p:cNvPicPr preferRelativeResize="0"/>
          <p:nvPr/>
        </p:nvPicPr>
        <p:blipFill>
          <a:blip r:embed="rId4">
            <a:alphaModFix/>
          </a:blip>
          <a:stretch>
            <a:fillRect/>
          </a:stretch>
        </p:blipFill>
        <p:spPr>
          <a:xfrm>
            <a:off x="4774950" y="1152475"/>
            <a:ext cx="41148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187150"/>
            <a:ext cx="85206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Natures with highest priority per agency-EMS</a:t>
            </a:r>
            <a:endParaRPr/>
          </a:p>
        </p:txBody>
      </p:sp>
      <p:sp>
        <p:nvSpPr>
          <p:cNvPr id="106" name="Google Shape;106;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7" name="Google Shape;107;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19"/>
          <p:cNvPicPr preferRelativeResize="0"/>
          <p:nvPr/>
        </p:nvPicPr>
        <p:blipFill>
          <a:blip r:embed="rId3">
            <a:alphaModFix/>
          </a:blip>
          <a:stretch>
            <a:fillRect/>
          </a:stretch>
        </p:blipFill>
        <p:spPr>
          <a:xfrm>
            <a:off x="311700" y="1116975"/>
            <a:ext cx="4114800" cy="3451900"/>
          </a:xfrm>
          <a:prstGeom prst="rect">
            <a:avLst/>
          </a:prstGeom>
          <a:noFill/>
          <a:ln>
            <a:noFill/>
          </a:ln>
        </p:spPr>
      </p:pic>
      <p:pic>
        <p:nvPicPr>
          <p:cNvPr id="109" name="Google Shape;109;p19"/>
          <p:cNvPicPr preferRelativeResize="0"/>
          <p:nvPr/>
        </p:nvPicPr>
        <p:blipFill>
          <a:blip r:embed="rId4">
            <a:alphaModFix/>
          </a:blip>
          <a:stretch>
            <a:fillRect/>
          </a:stretch>
        </p:blipFill>
        <p:spPr>
          <a:xfrm>
            <a:off x="4832400" y="1200150"/>
            <a:ext cx="4114800" cy="336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87150"/>
            <a:ext cx="85206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Natures with highest priority per agency-GCSD</a:t>
            </a:r>
            <a:endParaRPr/>
          </a:p>
        </p:txBody>
      </p:sp>
      <p:sp>
        <p:nvSpPr>
          <p:cNvPr id="115" name="Google Shape;115;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6" name="Google Shape;116;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0"/>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118" name="Google Shape;118;p20"/>
          <p:cNvPicPr preferRelativeResize="0"/>
          <p:nvPr/>
        </p:nvPicPr>
        <p:blipFill>
          <a:blip r:embed="rId4">
            <a:alphaModFix/>
          </a:blip>
          <a:stretch>
            <a:fillRect/>
          </a:stretch>
        </p:blipFill>
        <p:spPr>
          <a:xfrm>
            <a:off x="4774950" y="1152475"/>
            <a:ext cx="411480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87150"/>
            <a:ext cx="85206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Natures with highest priority per agency-GCF</a:t>
            </a:r>
            <a:endParaRPr/>
          </a:p>
        </p:txBody>
      </p:sp>
      <p:sp>
        <p:nvSpPr>
          <p:cNvPr id="124" name="Google Shape;124;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5" name="Google Shape;125;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1"/>
          <p:cNvPicPr preferRelativeResize="0"/>
          <p:nvPr/>
        </p:nvPicPr>
        <p:blipFill>
          <a:blip r:embed="rId3">
            <a:alphaModFix/>
          </a:blip>
          <a:stretch>
            <a:fillRect/>
          </a:stretch>
        </p:blipFill>
        <p:spPr>
          <a:xfrm>
            <a:off x="311700" y="1152475"/>
            <a:ext cx="4114800" cy="3416400"/>
          </a:xfrm>
          <a:prstGeom prst="rect">
            <a:avLst/>
          </a:prstGeom>
          <a:noFill/>
          <a:ln>
            <a:noFill/>
          </a:ln>
        </p:spPr>
      </p:pic>
      <p:pic>
        <p:nvPicPr>
          <p:cNvPr id="127" name="Google Shape;127;p21"/>
          <p:cNvPicPr preferRelativeResize="0"/>
          <p:nvPr/>
        </p:nvPicPr>
        <p:blipFill>
          <a:blip r:embed="rId4">
            <a:alphaModFix/>
          </a:blip>
          <a:stretch>
            <a:fillRect/>
          </a:stretch>
        </p:blipFill>
        <p:spPr>
          <a:xfrm>
            <a:off x="4717500" y="1152475"/>
            <a:ext cx="41148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