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71716a35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71716a35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1dbb72c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1dbb72c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1dbb72c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1dbb72c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1dbb72c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1dbb72c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71716a35_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71716a35_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871716a3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871716a3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71716a35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71716a35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71716a35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71716a35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and debt services only have one sub-department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871716a35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871716a3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871716a35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871716a3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71716a3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71716a3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871716a35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871716a3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871716a3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871716a3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871716a3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871716a3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871716a35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871716a35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871716a35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871716a35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1dbb72c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1dbb72c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86946c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86946c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86946c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86946c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6946c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6946c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86946c8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86946c8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71716a3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71716a3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86946c8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86946c8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86946c8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86946c8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86946c8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86946c8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6946c8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86946c8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871716a35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871716a35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100-310002         	Law Enf Administration 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with &gt; 25 anomalies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871716a35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871716a35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with &gt; 300 anomalies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100-320410         	Medical-Emergency Med Services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100-310002         	Law Enf Administration 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871716a35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871716a35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871716a35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871716a35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871716a3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871716a3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871716a35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871716a35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71716a35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71716a35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871716a35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871716a35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71716a35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71716a35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871716a35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871716a35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871716a35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871716a35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871716a35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871716a35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871716a35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871716a35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871716a35_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871716a35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1dbb72c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1dbb72c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1dbb72c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1dbb72c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1dbb72c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1dbb72c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1dbb72c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1dbb72c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1dbb72c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1dbb72c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0450" y="3182339"/>
            <a:ext cx="81231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Greg Purvine (gnpurvin)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Shiyang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Xiao (MrVinegar)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Evan Crabtree (Crabtr)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Rohit Gulia (rohit-gulia)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Cody Cothern (Mask487)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Statistics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Correlation Table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00625" y="3561650"/>
            <a:ext cx="7038900" cy="16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Service &amp; Department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 always associated with same department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 Capita &amp; Amount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 Capita = Amount ÷ Population</a:t>
            </a:r>
            <a:endParaRPr sz="18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349" y="1307850"/>
            <a:ext cx="5711300" cy="22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/>
          <p:nvPr/>
        </p:nvSpPr>
        <p:spPr>
          <a:xfrm>
            <a:off x="5521200" y="3261900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751725" y="2789375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3669725" y="1643900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441800" y="2112175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Department (2013)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25" y="971100"/>
            <a:ext cx="7542450" cy="41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Department (2013)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1" y="944675"/>
            <a:ext cx="7692901" cy="3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</a:t>
            </a:r>
            <a:r>
              <a:rPr lang="en"/>
              <a:t>Hypothesis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52400" y="1053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One-Sample T-Test</a:t>
            </a:r>
            <a:endParaRPr b="1"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whether the average money spent in 2013 differs from the population: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 Hypethoesis H0 - 'Total Expenses in 2013 is similar to all expenses'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Alternative Hypothesis H1 - 'Total Expenses in 2013 is different to all expenses'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925" y="2255890"/>
            <a:ext cx="6249301" cy="5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925" y="2824975"/>
            <a:ext cx="3147531" cy="7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926" y="3895624"/>
            <a:ext cx="6934649" cy="7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Expenses for </a:t>
            </a:r>
            <a:r>
              <a:rPr lang="en"/>
              <a:t>Different</a:t>
            </a:r>
            <a:r>
              <a:rPr lang="en"/>
              <a:t>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350" y="1038475"/>
            <a:ext cx="6730749" cy="39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937" y="1459925"/>
            <a:ext cx="4998125" cy="30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50" y="1467900"/>
            <a:ext cx="5261700" cy="31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38" y="1394375"/>
            <a:ext cx="5668324" cy="33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62375" y="30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216050" y="1578100"/>
            <a:ext cx="785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is our dataset?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❖Financial Data including adopted budget data (2013-2018) and</a:t>
            </a:r>
            <a:r>
              <a:rPr lang="en" sz="1800">
                <a:solidFill>
                  <a:schemeClr val="lt1"/>
                </a:solidFill>
              </a:rPr>
              <a:t> historical</a:t>
            </a:r>
            <a:r>
              <a:rPr lang="en" sz="1800">
                <a:solidFill>
                  <a:schemeClr val="lt1"/>
                </a:solidFill>
              </a:rPr>
              <a:t> transaction data (2006-2017) for Guilford County.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is our idea?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❖Develop models of the data that can detect anomalous values and predict future values.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purpose does that serve?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❖To help the Financial and Budget Department of Guilford County maintain their expected spending and transactions.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13" y="1458625"/>
            <a:ext cx="5666875" cy="33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861" y="1401575"/>
            <a:ext cx="5278276" cy="35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87" y="1480875"/>
            <a:ext cx="5438824" cy="35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312800" y="25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month by Guilford County Public Schools </a:t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25" y="1426000"/>
            <a:ext cx="3906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Methodology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297500" y="1063475"/>
            <a:ext cx="70389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Sigma 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Implementation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Definition of Anomaly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Anomaly - Value is ≥ 3 standard deviations above or below the mean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IQR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Implement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Anomalies Defined as: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Below Q1 - 3 * IQR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Above Q3 + 3 * IQR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Considered “extreme anomalies”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Trying to account for changes in prices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/>
          <p:nvPr/>
        </p:nvSpPr>
        <p:spPr>
          <a:xfrm>
            <a:off x="1302750" y="1211125"/>
            <a:ext cx="65385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Anomalies per Department (Sig 3)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25" y="1095850"/>
            <a:ext cx="6223123" cy="37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/>
          <p:nvPr/>
        </p:nvSpPr>
        <p:spPr>
          <a:xfrm>
            <a:off x="1377150" y="1174800"/>
            <a:ext cx="63897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Anomalies per Department (IQR)</a:t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50" y="1174800"/>
            <a:ext cx="6197868" cy="36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Expense Anomalies per Department per Year (Sig 3)</a:t>
            </a:r>
            <a:endParaRPr sz="2000"/>
          </a:p>
        </p:txBody>
      </p:sp>
      <p:pic>
        <p:nvPicPr>
          <p:cNvPr id="304" name="Google Shape;304;p40"/>
          <p:cNvPicPr preferRelativeResize="0"/>
          <p:nvPr/>
        </p:nvPicPr>
        <p:blipFill rotWithShape="1">
          <a:blip r:embed="rId3">
            <a:alphaModFix/>
          </a:blip>
          <a:srcRect b="3736" l="11987" r="13463" t="23857"/>
          <a:stretch/>
        </p:blipFill>
        <p:spPr>
          <a:xfrm>
            <a:off x="1569575" y="1307850"/>
            <a:ext cx="6004843" cy="36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Expense Anomalies per Department per Year (IQR)</a:t>
            </a:r>
            <a:endParaRPr sz="2000"/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4287" l="13551" r="14287" t="24370"/>
          <a:stretch/>
        </p:blipFill>
        <p:spPr>
          <a:xfrm>
            <a:off x="1887762" y="1389075"/>
            <a:ext cx="5368474" cy="34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25200" y="1601900"/>
            <a:ext cx="718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</a:t>
            </a:r>
            <a:r>
              <a:rPr lang="en" sz="1800"/>
              <a:t>Dictionary</a:t>
            </a:r>
            <a:r>
              <a:rPr lang="en" sz="1800"/>
              <a:t> and Documentation - Greg, Vincent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any patterns/relationships in the Data - Vincent, Rohit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Data Statistics - Evan, Rohit, Cody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Anomaly Detection - Cody, Greg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Budget Prediction - Rohit, Evan, Vincent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/>
          <p:nvPr/>
        </p:nvSpPr>
        <p:spPr>
          <a:xfrm>
            <a:off x="1565400" y="1176550"/>
            <a:ext cx="60132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Anomalies per Department (Sig 3)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00" y="1176550"/>
            <a:ext cx="5748429" cy="36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/>
          <p:nvPr/>
        </p:nvSpPr>
        <p:spPr>
          <a:xfrm>
            <a:off x="1265850" y="1040900"/>
            <a:ext cx="7102200" cy="384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Anomalies per Department (IQR)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850" y="1081850"/>
            <a:ext cx="7038900" cy="3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Revenue Anomalies per Department per Year (Sig 3)</a:t>
            </a:r>
            <a:endParaRPr sz="2000"/>
          </a:p>
        </p:txBody>
      </p:sp>
      <p:pic>
        <p:nvPicPr>
          <p:cNvPr id="330" name="Google Shape;330;p44"/>
          <p:cNvPicPr preferRelativeResize="0"/>
          <p:nvPr/>
        </p:nvPicPr>
        <p:blipFill rotWithShape="1">
          <a:blip r:embed="rId3">
            <a:alphaModFix/>
          </a:blip>
          <a:srcRect b="0" l="17868" r="13933" t="24322"/>
          <a:stretch/>
        </p:blipFill>
        <p:spPr>
          <a:xfrm>
            <a:off x="1867188" y="1433925"/>
            <a:ext cx="5409624" cy="33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Revenue Anomalies per Department per Year (IQR)</a:t>
            </a:r>
            <a:endParaRPr sz="2000"/>
          </a:p>
        </p:txBody>
      </p:sp>
      <p:pic>
        <p:nvPicPr>
          <p:cNvPr id="336" name="Google Shape;336;p45"/>
          <p:cNvPicPr preferRelativeResize="0"/>
          <p:nvPr/>
        </p:nvPicPr>
        <p:blipFill rotWithShape="1">
          <a:blip r:embed="rId3">
            <a:alphaModFix/>
          </a:blip>
          <a:srcRect b="3841" l="19593" r="13806" t="24355"/>
          <a:stretch/>
        </p:blipFill>
        <p:spPr>
          <a:xfrm>
            <a:off x="1926975" y="1371525"/>
            <a:ext cx="5779949" cy="3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Anomalies (Sig 3)</a:t>
            </a:r>
            <a:endParaRPr/>
          </a:p>
        </p:txBody>
      </p:sp>
      <p:pic>
        <p:nvPicPr>
          <p:cNvPr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4698" r="0" t="0"/>
          <a:stretch/>
        </p:blipFill>
        <p:spPr>
          <a:xfrm>
            <a:off x="1245125" y="1058700"/>
            <a:ext cx="7143651" cy="39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Anomalies (IQR)</a:t>
            </a:r>
            <a:endParaRPr/>
          </a:p>
        </p:txBody>
      </p:sp>
      <p:pic>
        <p:nvPicPr>
          <p:cNvPr id="348" name="Google Shape;348;p47"/>
          <p:cNvPicPr preferRelativeResize="0"/>
          <p:nvPr/>
        </p:nvPicPr>
        <p:blipFill rotWithShape="1">
          <a:blip r:embed="rId3">
            <a:alphaModFix/>
          </a:blip>
          <a:srcRect b="0" l="3110" r="0" t="0"/>
          <a:stretch/>
        </p:blipFill>
        <p:spPr>
          <a:xfrm>
            <a:off x="1131612" y="1000775"/>
            <a:ext cx="7370676" cy="40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Anomalies in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classifications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304" y="0"/>
            <a:ext cx="26590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Forecasting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366" name="Google Shape;366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50"/>
          <p:cNvPicPr preferRelativeResize="0"/>
          <p:nvPr/>
        </p:nvPicPr>
        <p:blipFill rotWithShape="1">
          <a:blip r:embed="rId3">
            <a:alphaModFix/>
          </a:blip>
          <a:srcRect b="49114" l="0" r="0" t="0"/>
          <a:stretch/>
        </p:blipFill>
        <p:spPr>
          <a:xfrm>
            <a:off x="1297500" y="1361213"/>
            <a:ext cx="2544317" cy="33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0"/>
          <p:cNvPicPr preferRelativeResize="0"/>
          <p:nvPr/>
        </p:nvPicPr>
        <p:blipFill rotWithShape="1">
          <a:blip r:embed="rId4">
            <a:alphaModFix/>
          </a:blip>
          <a:srcRect b="0" l="0" r="0" t="50211"/>
          <a:stretch/>
        </p:blipFill>
        <p:spPr>
          <a:xfrm>
            <a:off x="3841825" y="1361216"/>
            <a:ext cx="2600303" cy="3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374" name="Google Shape;374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 b="49789" l="0" r="0" t="0"/>
          <a:stretch/>
        </p:blipFill>
        <p:spPr>
          <a:xfrm>
            <a:off x="1297500" y="1283854"/>
            <a:ext cx="2548454" cy="347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1"/>
          <p:cNvPicPr preferRelativeResize="0"/>
          <p:nvPr/>
        </p:nvPicPr>
        <p:blipFill rotWithShape="1">
          <a:blip r:embed="rId4">
            <a:alphaModFix/>
          </a:blip>
          <a:srcRect b="0" l="0" r="0" t="49874"/>
          <a:stretch/>
        </p:blipFill>
        <p:spPr>
          <a:xfrm>
            <a:off x="3845950" y="1286737"/>
            <a:ext cx="2548450" cy="347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Budget File </a:t>
            </a:r>
            <a:endParaRPr/>
          </a:p>
        </p:txBody>
      </p:sp>
      <p:sp>
        <p:nvSpPr>
          <p:cNvPr id="382" name="Google Shape;382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9"/>
            <a:ext cx="7038900" cy="283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K-Nearest-Neighbor</a:t>
            </a:r>
            <a:endParaRPr/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1297488" y="1179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Using K values from 1 - 40 </a:t>
            </a:r>
            <a:endParaRPr b="1"/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42300"/>
            <a:ext cx="5244050" cy="31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Machine Learning for Budget 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1" cy="280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tationarity Test for Time Series Data </a:t>
            </a:r>
            <a:endParaRPr/>
          </a:p>
        </p:txBody>
      </p:sp>
      <p:pic>
        <p:nvPicPr>
          <p:cNvPr id="403" name="Google Shape;4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25" y="1307850"/>
            <a:ext cx="5895150" cy="3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Log Transformation and moving average for Stationary </a:t>
            </a:r>
            <a:endParaRPr/>
          </a:p>
        </p:txBody>
      </p:sp>
      <p:pic>
        <p:nvPicPr>
          <p:cNvPr id="409" name="Google Shape;4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50" y="1464550"/>
            <a:ext cx="5454900" cy="3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Prediction using ARIMA Model </a:t>
            </a:r>
            <a:endParaRPr/>
          </a:p>
        </p:txBody>
      </p:sp>
      <p:pic>
        <p:nvPicPr>
          <p:cNvPr id="415" name="Google Shape;4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029" y="1395879"/>
            <a:ext cx="5105825" cy="3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1" name="Google Shape;421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For Listening!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Question?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Departments have sub-departments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Sub-departments perform related services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Services either generate or cost money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Account represents specific revenue/expense source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Money paid into/from Funds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Data Dictionary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5" y="1387575"/>
            <a:ext cx="766035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Transaction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Occurs between an Entity and an Account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Entity - fund &amp; service number relationship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Description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Amount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Data Dictionary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0" y="2078000"/>
            <a:ext cx="8839200" cy="98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Missing values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Service didn’t exist that year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redundancies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Fund #s ≥ 400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 Data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Expenses &amp; Revenue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