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embeddedFontLst>
    <p:embeddedFont>
      <p:font typeface="Nunito"/>
      <p:regular r:id="rId31"/>
      <p:bold r:id="rId32"/>
      <p:italic r:id="rId33"/>
      <p:boldItalic r:id="rId34"/>
    </p:embeddedFont>
    <p:embeddedFont>
      <p:font typeface="Maven Pro"/>
      <p:regular r:id="rId35"/>
      <p:bold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Nunito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Nunito-italic.fntdata"/><Relationship Id="rId10" Type="http://schemas.openxmlformats.org/officeDocument/2006/relationships/slide" Target="slides/slide5.xml"/><Relationship Id="rId32" Type="http://schemas.openxmlformats.org/officeDocument/2006/relationships/font" Target="fonts/Nunito-bold.fntdata"/><Relationship Id="rId13" Type="http://schemas.openxmlformats.org/officeDocument/2006/relationships/slide" Target="slides/slide8.xml"/><Relationship Id="rId35" Type="http://schemas.openxmlformats.org/officeDocument/2006/relationships/font" Target="fonts/MavenPro-regular.fntdata"/><Relationship Id="rId12" Type="http://schemas.openxmlformats.org/officeDocument/2006/relationships/slide" Target="slides/slide7.xml"/><Relationship Id="rId34" Type="http://schemas.openxmlformats.org/officeDocument/2006/relationships/font" Target="fonts/Nunito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MavenPro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450cac4ced_3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450cac4ced_3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450cac4ced_3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450cac4ced_3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GCS and debt services only have one sub-department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450cac4ced_3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450cac4ced_3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450cac4ced_3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450cac4ced_3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450cac4ced_3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450cac4ced_3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450cac4ced_0_4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450cac4ced_0_4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450cac4ced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450cac4ced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450cac4ced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450cac4ced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450cac4ced_1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450cac4ced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450cac4ced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450cac4ced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450cac4ced_0_4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450cac4ced_0_4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450cac4ced_0_4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450cac4ced_0_4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450cac4ced_0_4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450cac4ced_0_4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450cac4ced_0_4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450cac4ced_0_4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450cac4ced_0_4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450cac4ced_0_4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450cac4ced_0_4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450cac4ced_0_4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4408b8d0d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4408b8d0d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450cac4ced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450cac4ced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450cac4ced_3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450cac4ced_3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450cac4ced_0_4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450cac4ced_0_4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450cac4ced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450cac4ced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450cac4ced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450cac4ced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450cac4ced_3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450cac4ced_3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450cac4ced_3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450cac4ced_3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Relationship Id="rId4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newonlinecourses.science.psu.edu/stat501/node/358/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4.png"/><Relationship Id="rId4" Type="http://schemas.openxmlformats.org/officeDocument/2006/relationships/hyperlink" Target="http://www.wildml.com/2015/09/recurrent-neural-networks-tutorial-part-2-implementing-a-language-model-rnn-with-python-numpy-and-theano/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1: Guilford County Financial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5262000" cy="9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Gregory Purvine (gnpurvin), Evan Crabtree (crabtr), Cody Cothern (Mask487), Rohit Gulia (rohit-gulia), Shiyang Xiao (MrVinegar)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2"/>
          <p:cNvSpPr txBox="1"/>
          <p:nvPr>
            <p:ph type="title"/>
          </p:nvPr>
        </p:nvSpPr>
        <p:spPr>
          <a:xfrm>
            <a:off x="1177700" y="4910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Expenses By Department (2013)</a:t>
            </a:r>
            <a:endParaRPr/>
          </a:p>
        </p:txBody>
      </p:sp>
      <p:pic>
        <p:nvPicPr>
          <p:cNvPr id="332" name="Google Shape;33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325" y="576500"/>
            <a:ext cx="8377324" cy="4567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3"/>
          <p:cNvSpPr txBox="1"/>
          <p:nvPr>
            <p:ph type="title"/>
          </p:nvPr>
        </p:nvSpPr>
        <p:spPr>
          <a:xfrm>
            <a:off x="1213725" y="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Expenses by sub-departments</a:t>
            </a:r>
            <a:endParaRPr/>
          </a:p>
        </p:txBody>
      </p:sp>
      <p:sp>
        <p:nvSpPr>
          <p:cNvPr id="338" name="Google Shape;338;p23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39" name="Google Shape;33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1325" y="711625"/>
            <a:ext cx="7221350" cy="4431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4"/>
          <p:cNvSpPr txBox="1"/>
          <p:nvPr>
            <p:ph type="title"/>
          </p:nvPr>
        </p:nvSpPr>
        <p:spPr>
          <a:xfrm>
            <a:off x="1258750" y="13015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5" name="Google Shape;34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6075" y="990875"/>
            <a:ext cx="6954074" cy="4152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5"/>
          <p:cNvSpPr txBox="1"/>
          <p:nvPr>
            <p:ph type="title"/>
          </p:nvPr>
        </p:nvSpPr>
        <p:spPr>
          <a:xfrm>
            <a:off x="1276775" y="15720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1" name="Google Shape;35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2025" y="882775"/>
            <a:ext cx="7206300" cy="426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6"/>
          <p:cNvSpPr txBox="1"/>
          <p:nvPr>
            <p:ph type="title"/>
          </p:nvPr>
        </p:nvSpPr>
        <p:spPr>
          <a:xfrm>
            <a:off x="1312800" y="2562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Expenses by month by Guilford County Public Schools </a:t>
            </a:r>
            <a:endParaRPr/>
          </a:p>
        </p:txBody>
      </p:sp>
      <p:pic>
        <p:nvPicPr>
          <p:cNvPr id="357" name="Google Shape;35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1225" y="1426000"/>
            <a:ext cx="3906995" cy="324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7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3: Revenue Data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7" name="Google Shape;36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025" y="1458488"/>
            <a:ext cx="4169575" cy="260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9825" y="1457494"/>
            <a:ext cx="4169575" cy="2604993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p2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Revenue Data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4" name="Google Shape;37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025" y="1431638"/>
            <a:ext cx="4169575" cy="260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5475" y="1431651"/>
            <a:ext cx="3831752" cy="2603000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2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Revenue Data</a:t>
            </a:r>
            <a:endParaRPr/>
          </a:p>
        </p:txBody>
      </p:sp>
      <p:sp>
        <p:nvSpPr>
          <p:cNvPr id="377" name="Google Shape;377;p29"/>
          <p:cNvSpPr txBox="1"/>
          <p:nvPr>
            <p:ph type="title"/>
          </p:nvPr>
        </p:nvSpPr>
        <p:spPr>
          <a:xfrm>
            <a:off x="264625" y="4034650"/>
            <a:ext cx="8397300" cy="102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Amount of revenue budgeted went up over the 6 year period, 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but number of entity pairs receiving budgets went down</a:t>
            </a:r>
            <a:endParaRPr sz="1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0"/>
          <p:cNvSpPr txBox="1"/>
          <p:nvPr>
            <p:ph type="title"/>
          </p:nvPr>
        </p:nvSpPr>
        <p:spPr>
          <a:xfrm>
            <a:off x="1317225" y="8825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Revenue By Department (2013)</a:t>
            </a:r>
            <a:endParaRPr/>
          </a:p>
        </p:txBody>
      </p:sp>
      <p:pic>
        <p:nvPicPr>
          <p:cNvPr id="383" name="Google Shape;38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04325"/>
            <a:ext cx="8885651" cy="4539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1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4: </a:t>
            </a:r>
            <a:r>
              <a:rPr lang="en"/>
              <a:t>Anomaly Detection Research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1: Data Cleaning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Detection of Outliers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Future Plans: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Per Department, Per Year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Finding Departments with Greatest Number of Anomalies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Finding Greatest Number of Anomalies per Year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Revenue and Expense</a:t>
            </a:r>
            <a:endParaRPr sz="2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Anomaly Detection Methods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Autoregression Models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Uses preceding data values to predict present value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Different models available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 u="sng">
                <a:solidFill>
                  <a:schemeClr val="hlink"/>
                </a:solidFill>
                <a:hlinkClick r:id="rId3"/>
              </a:rPr>
              <a:t>Link</a:t>
            </a:r>
            <a:endParaRPr sz="2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Recurrent Neural Networks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409" name="Google Shape;40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3550" y="2117225"/>
            <a:ext cx="4838700" cy="2428875"/>
          </a:xfrm>
          <a:prstGeom prst="rect">
            <a:avLst/>
          </a:prstGeom>
          <a:noFill/>
          <a:ln>
            <a:noFill/>
          </a:ln>
        </p:spPr>
      </p:pic>
      <p:sp>
        <p:nvSpPr>
          <p:cNvPr id="410" name="Google Shape;410;p35"/>
          <p:cNvSpPr txBox="1"/>
          <p:nvPr/>
        </p:nvSpPr>
        <p:spPr>
          <a:xfrm>
            <a:off x="6902575" y="1376400"/>
            <a:ext cx="1790100" cy="31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Example:</a:t>
            </a:r>
            <a:endParaRPr b="1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</a:pPr>
            <a:r>
              <a:rPr b="1"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Using 15,000 Reddit posts and comments to train network to generate new realistic comments</a:t>
            </a:r>
            <a:endParaRPr b="1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</a:pPr>
            <a:r>
              <a:rPr b="1"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Uses Numpy and Theano</a:t>
            </a:r>
            <a:endParaRPr b="1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</a:pPr>
            <a:r>
              <a:rPr b="1" lang="en" u="sng">
                <a:solidFill>
                  <a:schemeClr val="hlink"/>
                </a:solidFill>
                <a:latin typeface="Maven Pro"/>
                <a:ea typeface="Maven Pro"/>
                <a:cs typeface="Maven Pro"/>
                <a:sym typeface="Maven Pro"/>
                <a:hlinkClick r:id="rId4"/>
              </a:rPr>
              <a:t>Link</a:t>
            </a:r>
            <a:endParaRPr b="1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411" name="Google Shape;411;p3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3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Sigma 3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Simple and easy to implement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X is an anomaly if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(X - data mean) is greater than 3 standard deviations</a:t>
            </a:r>
            <a:endParaRPr sz="24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7"/>
          <p:cNvSpPr txBox="1"/>
          <p:nvPr>
            <p:ph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422" name="Google Shape;422;p37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/>
              <a:t>Questions?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</a:t>
            </a:r>
            <a:endParaRPr/>
          </a:p>
        </p:txBody>
      </p:sp>
      <p:sp>
        <p:nvSpPr>
          <p:cNvPr id="289" name="Google Shape;289;p15"/>
          <p:cNvSpPr txBox="1"/>
          <p:nvPr>
            <p:ph idx="1" type="body"/>
          </p:nvPr>
        </p:nvSpPr>
        <p:spPr>
          <a:xfrm>
            <a:off x="855750" y="1597875"/>
            <a:ext cx="83322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Filling the missing values in “Amount” with 0. 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Dropping the column “ExpSort” from dataset.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Removing observations where “Fund #” is greater than or equal to 400.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Split dataset into two categories “Expense” and “Revenue” based on </a:t>
            </a: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their</a:t>
            </a: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Type.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21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Revenue vs Expense Counts</a:t>
            </a:r>
            <a:endParaRPr/>
          </a:p>
        </p:txBody>
      </p:sp>
      <p:pic>
        <p:nvPicPr>
          <p:cNvPr id="295" name="Google Shape;29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6025" y="1516050"/>
            <a:ext cx="4200525" cy="307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7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2: Expense Data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 Data Statistics Correlation - </a:t>
            </a:r>
            <a:endParaRPr/>
          </a:p>
        </p:txBody>
      </p:sp>
      <p:pic>
        <p:nvPicPr>
          <p:cNvPr id="306" name="Google Shape;30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1525" y="1732275"/>
            <a:ext cx="6372225" cy="25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Expense</a:t>
            </a:r>
            <a:r>
              <a:rPr lang="en"/>
              <a:t> Data</a:t>
            </a:r>
            <a:endParaRPr/>
          </a:p>
        </p:txBody>
      </p:sp>
      <p:sp>
        <p:nvSpPr>
          <p:cNvPr id="312" name="Google Shape;312;p19"/>
          <p:cNvSpPr txBox="1"/>
          <p:nvPr>
            <p:ph type="title"/>
          </p:nvPr>
        </p:nvSpPr>
        <p:spPr>
          <a:xfrm>
            <a:off x="264625" y="4034650"/>
            <a:ext cx="8397300" cy="102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Expenses budgeted increased, 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while the number of expense entities decreased</a:t>
            </a:r>
            <a:endParaRPr sz="1400"/>
          </a:p>
        </p:txBody>
      </p:sp>
      <p:pic>
        <p:nvPicPr>
          <p:cNvPr id="313" name="Google Shape;31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350" y="1363857"/>
            <a:ext cx="3981475" cy="2797793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7575" y="1363850"/>
            <a:ext cx="3928175" cy="279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0"/>
          <p:cNvSpPr txBox="1"/>
          <p:nvPr>
            <p:ph type="title"/>
          </p:nvPr>
        </p:nvSpPr>
        <p:spPr>
          <a:xfrm>
            <a:off x="1249750" y="5810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Density Graph for Amount</a:t>
            </a:r>
            <a:endParaRPr/>
          </a:p>
        </p:txBody>
      </p:sp>
      <p:pic>
        <p:nvPicPr>
          <p:cNvPr id="320" name="Google Shape;32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1162025"/>
            <a:ext cx="6278499" cy="3639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1"/>
          <p:cNvSpPr txBox="1"/>
          <p:nvPr>
            <p:ph type="title"/>
          </p:nvPr>
        </p:nvSpPr>
        <p:spPr>
          <a:xfrm>
            <a:off x="1285775" y="14820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Expenses per month per year</a:t>
            </a:r>
            <a:endParaRPr/>
          </a:p>
        </p:txBody>
      </p:sp>
      <p:pic>
        <p:nvPicPr>
          <p:cNvPr id="326" name="Google Shape;32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9425" y="1147500"/>
            <a:ext cx="6071325" cy="369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