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9a76597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9a76597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39a7659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39a7659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39a7659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39a7659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39a7659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39a7659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41c00ec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41c00ec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41c00ec5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41c00ec5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a036fc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a036fc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4104a17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4104a17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41c00e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41c00e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41c00ec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41c00ec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4104a17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4104a17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41c00ec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41c00ec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41c00ec5_6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41c00ec5_6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441c00ec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441c00ec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44104a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44104a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44104a1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44104a1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4104a1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44104a1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44104a1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44104a1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44104a1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44104a1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44104a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44104a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39a765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39a765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39a765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39a765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4104a1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4104a1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4104a1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4104a1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4104a17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4104a17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4104a17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4104a17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4104a1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4104a1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10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Purvine (gnpurvin)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Xiao (MrVinegar)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Crabtree (Crabtr)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Gulia (rohit-gulia)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Cothern (Mask487)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4742" l="0" r="25116" t="15305"/>
          <a:stretch/>
        </p:blipFill>
        <p:spPr>
          <a:xfrm>
            <a:off x="1351225" y="419700"/>
            <a:ext cx="6672624" cy="4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1275600" y="111250"/>
            <a:ext cx="7272600" cy="44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00" y="111250"/>
            <a:ext cx="7272826" cy="44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6888" l="17006" r="6698" t="24231"/>
          <a:stretch/>
        </p:blipFill>
        <p:spPr>
          <a:xfrm>
            <a:off x="1290450" y="409425"/>
            <a:ext cx="7258051" cy="43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4246" l="20826" r="12444" t="24619"/>
          <a:stretch/>
        </p:blipFill>
        <p:spPr>
          <a:xfrm>
            <a:off x="1137500" y="615175"/>
            <a:ext cx="6869002" cy="4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315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Anomaly Detection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Work Progress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5" y="1460250"/>
            <a:ext cx="3530849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475" y="1460250"/>
            <a:ext cx="52962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Null Hypothesis Test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1376000" y="1092975"/>
            <a:ext cx="75144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FFFFFF"/>
                </a:solidFill>
              </a:rPr>
              <a:t>One-Sample T-Test</a:t>
            </a:r>
            <a:endParaRPr b="1" sz="1350">
              <a:solidFill>
                <a:srgbClr val="FFFFFF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050"/>
              <a:buChar char="●"/>
            </a:pPr>
            <a:r>
              <a:rPr lang="en" sz="1050">
                <a:solidFill>
                  <a:srgbClr val="FFFFFF"/>
                </a:solidFill>
              </a:rPr>
              <a:t>whether the average money spent in 2013 differs from the population: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○"/>
            </a:pPr>
            <a:r>
              <a:rPr lang="en" sz="1050">
                <a:solidFill>
                  <a:srgbClr val="FFFFFF"/>
                </a:solidFill>
              </a:rPr>
              <a:t>Null Hypethoesis H0 - 'Total Expenses in 2013 is similar to all expenses'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○"/>
            </a:pPr>
            <a:r>
              <a:rPr lang="en" sz="1050">
                <a:solidFill>
                  <a:srgbClr val="FFFFFF"/>
                </a:solidFill>
              </a:rPr>
              <a:t>Alternative Hypothesis H1 - 'Total Expenses in 2013 is different to all expenses'</a:t>
            </a:r>
            <a:endParaRPr sz="1050">
              <a:solidFill>
                <a:srgbClr val="FFFFFF"/>
              </a:solidFill>
            </a:endParaRPr>
          </a:p>
          <a:p>
            <a:pPr indent="0" lvl="0" marL="101600" marR="101600" rtl="0" algn="l">
              <a:lnSpc>
                <a:spcPct val="121429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</a:rPr>
              <a:t>Ttest_1sampResult(statistic=-1.515156899148224, pvalue=0.12996711371424147)</a:t>
            </a:r>
            <a:endParaRPr sz="1050">
              <a:solidFill>
                <a:srgbClr val="FFFFFF"/>
              </a:solidFill>
            </a:endParaRPr>
          </a:p>
          <a:p>
            <a:pPr indent="-295275" lvl="0" marL="5588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●"/>
            </a:pPr>
            <a:r>
              <a:rPr lang="en" sz="1050">
                <a:solidFill>
                  <a:srgbClr val="FFFFFF"/>
                </a:solidFill>
              </a:rPr>
              <a:t>The test result shows</a:t>
            </a:r>
            <a:endParaRPr sz="1050">
              <a:solidFill>
                <a:srgbClr val="FFFFFF"/>
              </a:solidFill>
            </a:endParaRPr>
          </a:p>
          <a:p>
            <a:pPr indent="-295275" lvl="1" marL="10160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○"/>
            </a:pPr>
            <a:r>
              <a:rPr lang="en" sz="1050">
                <a:solidFill>
                  <a:srgbClr val="FFFFFF"/>
                </a:solidFill>
              </a:rPr>
              <a:t>the test statstic "t" is euqal to -1.515</a:t>
            </a:r>
            <a:endParaRPr sz="1050">
              <a:solidFill>
                <a:srgbClr val="FFFFFF"/>
              </a:solidFill>
            </a:endParaRPr>
          </a:p>
          <a:p>
            <a:pPr indent="-295275" lvl="1" marL="10160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○"/>
            </a:pPr>
            <a:r>
              <a:rPr lang="en" sz="1050">
                <a:solidFill>
                  <a:srgbClr val="FFFFFF"/>
                </a:solidFill>
              </a:rPr>
              <a:t>the p-value is 0.130 (&gt; 0.05)</a:t>
            </a:r>
            <a:endParaRPr sz="10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00" y="3235947"/>
            <a:ext cx="5577151" cy="16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297500" y="38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</a:t>
            </a:r>
            <a:endParaRPr b="1" sz="3000"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51" y="1082922"/>
            <a:ext cx="6927200" cy="38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 (&gt; 50)</a:t>
            </a:r>
            <a:endParaRPr b="1" sz="3000"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63" y="1208650"/>
            <a:ext cx="6884775" cy="3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Total</a:t>
            </a:r>
            <a:r>
              <a:rPr b="1" lang="en" sz="3000"/>
              <a:t> Counts of Anomalies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1875"/>
            <a:ext cx="69260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Regression Modelling -&gt; Greg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Budget Anomaly Detection -&gt; Cody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Anomaly Detection -&gt; Vincent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Probability Distribution -&gt; Rohit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Spending &amp; Probability Distribution By Entity -&gt; Evan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 for </a:t>
            </a:r>
            <a:r>
              <a:rPr b="1" lang="en" sz="3000"/>
              <a:t>Transaction</a:t>
            </a:r>
            <a:r>
              <a:rPr b="1" lang="en" sz="3000"/>
              <a:t> Anomalies Detection</a:t>
            </a:r>
            <a:endParaRPr b="1" sz="3000"/>
          </a:p>
        </p:txBody>
      </p:sp>
      <p:sp>
        <p:nvSpPr>
          <p:cNvPr id="245" name="Google Shape;245;p32"/>
          <p:cNvSpPr txBox="1"/>
          <p:nvPr/>
        </p:nvSpPr>
        <p:spPr>
          <a:xfrm>
            <a:off x="1460875" y="1551050"/>
            <a:ext cx="7367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probability of the chances of getting anomalies would be helpful towards making null hypothesis.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need to be taken for entity number with large amount of anomalies (eg. 100-310020).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Law Enf Administration      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Nearest neighbor techniques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Clustering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Knowing what are the differences between grouping by Entity number and Account number.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transactions down so they’re usable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1744075" y="2516475"/>
            <a:ext cx="4783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25" y="909225"/>
            <a:ext cx="3836049" cy="406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00" y="1307850"/>
            <a:ext cx="7961726" cy="34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in 2013 for a few departments grouped by month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275" y="1443050"/>
            <a:ext cx="2490301" cy="2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475" y="1424338"/>
            <a:ext cx="2652951" cy="24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325" y="1453400"/>
            <a:ext cx="2695775" cy="2501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1096300" y="3910400"/>
            <a:ext cx="7775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</a:t>
            </a:r>
            <a:r>
              <a:rPr lang="en"/>
              <a:t>enforcement                        animal services                              emergency services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180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Top Spending Departments</a:t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75" y="1370150"/>
            <a:ext cx="567009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Least Spending Departments</a:t>
            </a:r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13" y="1307850"/>
            <a:ext cx="552147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Amount Spend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1222850"/>
            <a:ext cx="567251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Additional data cleaning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Unknown accounts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2017 transactions end in June?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the future we will be working with outliers and anomalies.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Finding where they are coming from or where does that expense made.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Suggesting what could be the future budget  of different departments.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Top spending departments and on what services they are spending more.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Any correlation between department budgets.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97" name="Google Shape;297;p4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x Amount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75" y="1041150"/>
            <a:ext cx="6008850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</a:t>
            </a:r>
            <a:r>
              <a:rPr lang="en"/>
              <a:t>x Amount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816" r="816" t="0"/>
          <a:stretch/>
        </p:blipFill>
        <p:spPr>
          <a:xfrm>
            <a:off x="1567575" y="1041150"/>
            <a:ext cx="6008851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</a:t>
            </a:r>
            <a:r>
              <a:rPr lang="en"/>
              <a:t>Date + Amount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Date + Amount (Revenue)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69600" y="1307850"/>
            <a:ext cx="76668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Question: Can we predict/estimate a transaction amount?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Method: Plot transaction data to see if there seems to be any trend.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Outcomes: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Single variable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Plotting by account number or date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Multiple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Implications: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Linear regression may not work for transaction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Next Step: Regression per entity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Note: Transaction data variables mostly categorical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