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9" r:id="rId42"/>
    <p:sldId id="297" r:id="rId43"/>
    <p:sldId id="298" r:id="rId44"/>
    <p:sldId id="295" r:id="rId45"/>
    <p:sldId id="300" r:id="rId46"/>
  </p:sldIdLst>
  <p:sldSz cx="9144000" cy="5143500" type="screen16x9"/>
  <p:notesSz cx="6858000" cy="9144000"/>
  <p:embeddedFontLst>
    <p:embeddedFont>
      <p:font typeface="Lato" panose="020B0604020202020204" charset="0"/>
      <p:regular r:id="rId48"/>
      <p:bold r:id="rId49"/>
      <p:italic r:id="rId50"/>
      <p:boldItalic r:id="rId51"/>
    </p:embeddedFont>
    <p:embeddedFont>
      <p:font typeface="Montserrat" panose="020B0604020202020204" charset="0"/>
      <p:regular r:id="rId52"/>
      <p:bold r:id="rId53"/>
      <p:italic r:id="rId54"/>
      <p:boldItalic r:id="rId55"/>
    </p:embeddedFont>
    <p:embeddedFont>
      <p:font typeface="Verdana" panose="020B0604030504040204" pitchFamily="3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8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871716a35_5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871716a35_5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61dbb72c1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61dbb72c1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61dbb72c1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61dbb72c1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61dbb72c1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61dbb72c1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871716a35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871716a35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871716a35_5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871716a35_5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871716a35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871716a35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GCS and debt services only have one sub-department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871716a35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871716a35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871716a35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871716a35_2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871716a35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871716a35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871716a35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871716a35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871716a35_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871716a35_6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871716a35_6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871716a35_6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871716a35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871716a35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871716a35_5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871716a35_5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61dbb72c1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61dbb72c1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86946c8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86946c8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86946c84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86946c84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86946c84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86946c84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86946c84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86946c84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86946c84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86946c84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871716a35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871716a35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86946c84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86946c84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86946c84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86946c84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86946c84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86946c84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871716a35_5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871716a35_5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100-310002         	Law Enf Administration       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Anything with &gt; 25 anomalies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871716a35_5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871716a35_5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Anything with &gt; 300 anomalies</a:t>
            </a:r>
            <a:endParaRPr/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100-320410         	Medical-Emergency Med Services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100-310002         	Law Enf Administration       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871716a35_1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871716a35_1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871716a35_6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871716a35_6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871716a35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871716a35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871716a35_9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4871716a35_9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4871716a35_9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4871716a35_9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871716a35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871716a35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4871716a35_9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4871716a35_9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871716a35_9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871716a35_9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4871716a35_6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4871716a35_6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4871716a35_6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4871716a35_6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4871716a35_6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4871716a35_6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871716a35_9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4871716a35_9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61dbb72c1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61dbb72c1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61dbb72c1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61dbb72c1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61dbb72c1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61dbb72c1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61dbb72c1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61dbb72c1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61dbb72c1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61dbb72c1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Guilford County Financial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10450" y="3182339"/>
            <a:ext cx="8123100" cy="13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Greg Purvine (gnpurvin)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Vincent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Xiao (MrVinegar)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Evan Crabtree (Crabtr)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Rohit Gulia (rohit-gulia)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Cody Cothern (Mask487)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Data Statistics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Correlation Table</a:t>
            </a:r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body" idx="1"/>
          </p:nvPr>
        </p:nvSpPr>
        <p:spPr>
          <a:xfrm>
            <a:off x="1200625" y="3561650"/>
            <a:ext cx="7038900" cy="16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Service &amp; Department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Service always associated with same department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 Capita &amp; Amount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Per Capita = Amount ÷ Population</a:t>
            </a:r>
            <a:endParaRPr sz="1800"/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349" y="1307850"/>
            <a:ext cx="5711300" cy="225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3"/>
          <p:cNvSpPr/>
          <p:nvPr/>
        </p:nvSpPr>
        <p:spPr>
          <a:xfrm>
            <a:off x="5521200" y="3261900"/>
            <a:ext cx="583800" cy="2403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6751725" y="2789375"/>
            <a:ext cx="583800" cy="2403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3669725" y="1643900"/>
            <a:ext cx="583800" cy="2403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2441800" y="2112175"/>
            <a:ext cx="583800" cy="2403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Expenses By Department (2013)</a:t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725" y="971100"/>
            <a:ext cx="7542450" cy="411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By Department (2013)</a:t>
            </a:r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501" y="944675"/>
            <a:ext cx="7692901" cy="39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Expenses for Different Department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350" y="1038475"/>
            <a:ext cx="6730749" cy="396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937" y="1459925"/>
            <a:ext cx="4998125" cy="306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spending Departments and their Sub-departments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150" y="1467900"/>
            <a:ext cx="5261700" cy="314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spending Departments and their Sub-departments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838" y="1394375"/>
            <a:ext cx="5668324" cy="335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spending Departments and their Sub-departments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Least spending Departments and their Sub-departments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6" name="Google Shape;2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513" y="1458625"/>
            <a:ext cx="5666875" cy="339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62375" y="3036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Arial"/>
                <a:ea typeface="Arial"/>
                <a:cs typeface="Arial"/>
                <a:sym typeface="Arial"/>
              </a:rPr>
              <a:t>Project Overview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216050" y="1578100"/>
            <a:ext cx="7854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</a:rPr>
              <a:t>What is our dataset?</a:t>
            </a:r>
            <a:endParaRPr sz="1800" b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❖Financial Data including adopted budget data (2013-2018) and historical transaction data (2006-2017) for Guilford County.</a:t>
            </a: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</a:rPr>
              <a:t>What is our idea?</a:t>
            </a:r>
            <a:endParaRPr sz="1800" b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❖Develop models of the data that can detect anomalous values and predict future values.</a:t>
            </a: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</a:rPr>
              <a:t>What purpose does that serve?</a:t>
            </a:r>
            <a:endParaRPr sz="1800" b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❖To help the Financial and Budget Department of Guilford County maintain their expected spending and transactions.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861" y="1401575"/>
            <a:ext cx="5278276" cy="359225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Least spending Departments and their Sub-departments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587" y="1480875"/>
            <a:ext cx="5438824" cy="354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Least spending Departments and their Sub-departments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>
            <a:spLocks noGrp="1"/>
          </p:cNvSpPr>
          <p:nvPr>
            <p:ph type="title"/>
          </p:nvPr>
        </p:nvSpPr>
        <p:spPr>
          <a:xfrm>
            <a:off x="1312800" y="2562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Expenses by month by Guilford County Public Schools </a:t>
            </a:r>
            <a:endParaRPr/>
          </a:p>
        </p:txBody>
      </p:sp>
      <p:pic>
        <p:nvPicPr>
          <p:cNvPr id="264" name="Google Shape;2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225" y="1426000"/>
            <a:ext cx="390699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 Detection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 Detection Methodology</a:t>
            </a:r>
            <a:endParaRPr/>
          </a:p>
        </p:txBody>
      </p:sp>
      <p:sp>
        <p:nvSpPr>
          <p:cNvPr id="275" name="Google Shape;275;p36"/>
          <p:cNvSpPr txBox="1">
            <a:spLocks noGrp="1"/>
          </p:cNvSpPr>
          <p:nvPr>
            <p:ph type="body" idx="1"/>
          </p:nvPr>
        </p:nvSpPr>
        <p:spPr>
          <a:xfrm>
            <a:off x="1297500" y="1063475"/>
            <a:ext cx="7038900" cy="3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Sigma 3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Easy Implementation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Simple Definition of Anomaly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Anomaly - Value is ≥ 3 standard deviations above or below the mean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IQR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Easy to Implement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Anomalies Defined as: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Below Q1 - 3 * IQR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Above Q3 + 3 * IQR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Considered “extreme anomalies” </a:t>
            </a:r>
            <a:endParaRPr sz="1800"/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Trying to account for changes in prices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/>
          <p:nvPr/>
        </p:nvSpPr>
        <p:spPr>
          <a:xfrm>
            <a:off x="1302750" y="1211125"/>
            <a:ext cx="6538500" cy="368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Expense Anomalies per Department (Sig 3)</a:t>
            </a:r>
            <a:endParaRPr/>
          </a:p>
        </p:txBody>
      </p:sp>
      <p:pic>
        <p:nvPicPr>
          <p:cNvPr id="282" name="Google Shape;28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525" y="1095850"/>
            <a:ext cx="6223123" cy="379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/>
          <p:nvPr/>
        </p:nvSpPr>
        <p:spPr>
          <a:xfrm>
            <a:off x="1377150" y="1174800"/>
            <a:ext cx="6389700" cy="368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Expense Anomalies per Department (IQR)</a:t>
            </a:r>
            <a:endParaRPr/>
          </a:p>
        </p:txBody>
      </p:sp>
      <p:pic>
        <p:nvPicPr>
          <p:cNvPr id="289" name="Google Shape;2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150" y="1174800"/>
            <a:ext cx="6197868" cy="36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Expense Anomalies per Department per Year (Sig 3)</a:t>
            </a:r>
            <a:endParaRPr sz="2000"/>
          </a:p>
        </p:txBody>
      </p:sp>
      <p:pic>
        <p:nvPicPr>
          <p:cNvPr id="295" name="Google Shape;295;p39"/>
          <p:cNvPicPr preferRelativeResize="0"/>
          <p:nvPr/>
        </p:nvPicPr>
        <p:blipFill rotWithShape="1">
          <a:blip r:embed="rId3">
            <a:alphaModFix/>
          </a:blip>
          <a:srcRect l="11987" t="23857" r="13463" b="3736"/>
          <a:stretch/>
        </p:blipFill>
        <p:spPr>
          <a:xfrm>
            <a:off x="1569575" y="1307850"/>
            <a:ext cx="6004843" cy="368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Expense Anomalies per Department per Year (IQR)</a:t>
            </a:r>
            <a:endParaRPr sz="2000"/>
          </a:p>
        </p:txBody>
      </p:sp>
      <p:pic>
        <p:nvPicPr>
          <p:cNvPr id="301" name="Google Shape;301;p40"/>
          <p:cNvPicPr preferRelativeResize="0"/>
          <p:nvPr/>
        </p:nvPicPr>
        <p:blipFill rotWithShape="1">
          <a:blip r:embed="rId3">
            <a:alphaModFix/>
          </a:blip>
          <a:srcRect l="13551" t="24370" r="14287" b="4287"/>
          <a:stretch/>
        </p:blipFill>
        <p:spPr>
          <a:xfrm>
            <a:off x="1887762" y="1389075"/>
            <a:ext cx="5368474" cy="346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/>
          <p:nvPr/>
        </p:nvSpPr>
        <p:spPr>
          <a:xfrm>
            <a:off x="1565400" y="1176550"/>
            <a:ext cx="6013200" cy="368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Anomalies per Department (Sig 3)</a:t>
            </a:r>
            <a:endParaRPr/>
          </a:p>
        </p:txBody>
      </p:sp>
      <p:pic>
        <p:nvPicPr>
          <p:cNvPr id="308" name="Google Shape;30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400" y="1176550"/>
            <a:ext cx="5748429" cy="36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25200" y="1601900"/>
            <a:ext cx="71835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Dictionary and Documentation - Greg, Vincent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Finding any patterns/relationships in the Data - Vincent, Rohit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Basic Data Statistics - Evan, Rohit, Cody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Anomaly Detection - Cody, Greg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Future Budget Prediction - Rohit, Evan, Vincent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/>
          <p:nvPr/>
        </p:nvSpPr>
        <p:spPr>
          <a:xfrm>
            <a:off x="1265850" y="1040900"/>
            <a:ext cx="7102200" cy="384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4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Anomalies per Department (IQR)</a:t>
            </a:r>
            <a:endParaRPr/>
          </a:p>
        </p:txBody>
      </p:sp>
      <p:pic>
        <p:nvPicPr>
          <p:cNvPr id="315" name="Google Shape;31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850" y="1081850"/>
            <a:ext cx="7038900" cy="38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Revenue Anomalies per Department per Year (Sig 3)</a:t>
            </a:r>
            <a:endParaRPr sz="2000"/>
          </a:p>
        </p:txBody>
      </p:sp>
      <p:pic>
        <p:nvPicPr>
          <p:cNvPr id="321" name="Google Shape;321;p43"/>
          <p:cNvPicPr preferRelativeResize="0"/>
          <p:nvPr/>
        </p:nvPicPr>
        <p:blipFill rotWithShape="1">
          <a:blip r:embed="rId3">
            <a:alphaModFix/>
          </a:blip>
          <a:srcRect l="17868" t="24322" r="13933"/>
          <a:stretch/>
        </p:blipFill>
        <p:spPr>
          <a:xfrm>
            <a:off x="1867188" y="1433925"/>
            <a:ext cx="5409624" cy="33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Revenue Anomalies per Department per Year (IQR)</a:t>
            </a:r>
            <a:endParaRPr sz="2000"/>
          </a:p>
        </p:txBody>
      </p:sp>
      <p:pic>
        <p:nvPicPr>
          <p:cNvPr id="327" name="Google Shape;327;p44"/>
          <p:cNvPicPr preferRelativeResize="0"/>
          <p:nvPr/>
        </p:nvPicPr>
        <p:blipFill rotWithShape="1">
          <a:blip r:embed="rId3">
            <a:alphaModFix/>
          </a:blip>
          <a:srcRect l="19593" t="24355" r="13806" b="3841"/>
          <a:stretch/>
        </p:blipFill>
        <p:spPr>
          <a:xfrm>
            <a:off x="1926975" y="1371525"/>
            <a:ext cx="5779949" cy="35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Anomalies (Sig 3)</a:t>
            </a:r>
            <a:endParaRPr/>
          </a:p>
        </p:txBody>
      </p:sp>
      <p:pic>
        <p:nvPicPr>
          <p:cNvPr id="333" name="Google Shape;333;p45"/>
          <p:cNvPicPr preferRelativeResize="0"/>
          <p:nvPr/>
        </p:nvPicPr>
        <p:blipFill rotWithShape="1">
          <a:blip r:embed="rId3">
            <a:alphaModFix/>
          </a:blip>
          <a:srcRect l="4698"/>
          <a:stretch/>
        </p:blipFill>
        <p:spPr>
          <a:xfrm>
            <a:off x="1245125" y="1058700"/>
            <a:ext cx="7143651" cy="391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Anomalies (IQR)</a:t>
            </a:r>
            <a:endParaRPr/>
          </a:p>
        </p:txBody>
      </p:sp>
      <p:pic>
        <p:nvPicPr>
          <p:cNvPr id="339" name="Google Shape;339;p46"/>
          <p:cNvPicPr preferRelativeResize="0"/>
          <p:nvPr/>
        </p:nvPicPr>
        <p:blipFill rotWithShape="1">
          <a:blip r:embed="rId3">
            <a:alphaModFix/>
          </a:blip>
          <a:srcRect l="3110"/>
          <a:stretch/>
        </p:blipFill>
        <p:spPr>
          <a:xfrm>
            <a:off x="1131612" y="1000775"/>
            <a:ext cx="7370676" cy="40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Anomalies in department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classifications</a:t>
            </a:r>
            <a:endParaRPr/>
          </a:p>
        </p:txBody>
      </p:sp>
      <p:sp>
        <p:nvSpPr>
          <p:cNvPr id="345" name="Google Shape;345;p4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46" name="Google Shape;34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7304" y="0"/>
            <a:ext cx="265909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Forecasting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</a:t>
            </a:r>
            <a:endParaRPr/>
          </a:p>
        </p:txBody>
      </p:sp>
      <p:sp>
        <p:nvSpPr>
          <p:cNvPr id="357" name="Google Shape;357;p4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58" name="Google Shape;358;p49"/>
          <p:cNvPicPr preferRelativeResize="0"/>
          <p:nvPr/>
        </p:nvPicPr>
        <p:blipFill rotWithShape="1">
          <a:blip r:embed="rId3">
            <a:alphaModFix/>
          </a:blip>
          <a:srcRect b="49114"/>
          <a:stretch/>
        </p:blipFill>
        <p:spPr>
          <a:xfrm>
            <a:off x="1297500" y="1361213"/>
            <a:ext cx="2544317" cy="33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9"/>
          <p:cNvPicPr preferRelativeResize="0"/>
          <p:nvPr/>
        </p:nvPicPr>
        <p:blipFill rotWithShape="1">
          <a:blip r:embed="rId3">
            <a:alphaModFix/>
          </a:blip>
          <a:srcRect t="50211"/>
          <a:stretch/>
        </p:blipFill>
        <p:spPr>
          <a:xfrm>
            <a:off x="3841825" y="1361216"/>
            <a:ext cx="2600303" cy="33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regression</a:t>
            </a:r>
            <a:endParaRPr/>
          </a:p>
        </p:txBody>
      </p:sp>
      <p:sp>
        <p:nvSpPr>
          <p:cNvPr id="365" name="Google Shape;365;p5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66" name="Google Shape;366;p50"/>
          <p:cNvPicPr preferRelativeResize="0"/>
          <p:nvPr/>
        </p:nvPicPr>
        <p:blipFill rotWithShape="1">
          <a:blip r:embed="rId3">
            <a:alphaModFix/>
          </a:blip>
          <a:srcRect b="49789"/>
          <a:stretch/>
        </p:blipFill>
        <p:spPr>
          <a:xfrm>
            <a:off x="1297500" y="1283854"/>
            <a:ext cx="2548454" cy="3478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50"/>
          <p:cNvPicPr preferRelativeResize="0"/>
          <p:nvPr/>
        </p:nvPicPr>
        <p:blipFill rotWithShape="1">
          <a:blip r:embed="rId3">
            <a:alphaModFix/>
          </a:blip>
          <a:srcRect t="49874"/>
          <a:stretch/>
        </p:blipFill>
        <p:spPr>
          <a:xfrm>
            <a:off x="3845950" y="1286737"/>
            <a:ext cx="2548450" cy="3472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for Budget File </a:t>
            </a:r>
            <a:endParaRPr/>
          </a:p>
        </p:txBody>
      </p:sp>
      <p:sp>
        <p:nvSpPr>
          <p:cNvPr id="373" name="Google Shape;373;p5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74" name="Google Shape;37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48"/>
            <a:ext cx="5574417" cy="221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Machine Learning for Budget File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87" name="Google Shape;38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47"/>
            <a:ext cx="5987774" cy="23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K-Nearest-Neighbor</a:t>
            </a:r>
            <a:endParaRPr/>
          </a:p>
        </p:txBody>
      </p:sp>
      <p:sp>
        <p:nvSpPr>
          <p:cNvPr id="405" name="Google Shape;405;p56"/>
          <p:cNvSpPr txBox="1">
            <a:spLocks noGrp="1"/>
          </p:cNvSpPr>
          <p:nvPr>
            <p:ph type="body" idx="1"/>
          </p:nvPr>
        </p:nvSpPr>
        <p:spPr>
          <a:xfrm>
            <a:off x="1297488" y="11798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Using K values from 1 - 40 </a:t>
            </a:r>
            <a:endParaRPr b="1"/>
          </a:p>
        </p:txBody>
      </p:sp>
      <p:pic>
        <p:nvPicPr>
          <p:cNvPr id="406" name="Google Shape;40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42300"/>
            <a:ext cx="5244050" cy="31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Stationarity Test for Time Series Data </a:t>
            </a:r>
            <a:endParaRPr/>
          </a:p>
        </p:txBody>
      </p:sp>
      <p:pic>
        <p:nvPicPr>
          <p:cNvPr id="393" name="Google Shape;39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425" y="1307850"/>
            <a:ext cx="5895150" cy="36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Log Transformation and moving average for Stationary </a:t>
            </a:r>
            <a:endParaRPr/>
          </a:p>
        </p:txBody>
      </p:sp>
      <p:pic>
        <p:nvPicPr>
          <p:cNvPr id="399" name="Google Shape;39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550" y="1464550"/>
            <a:ext cx="5454900" cy="34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Prediction using ARIMA Model </a:t>
            </a:r>
            <a:endParaRPr/>
          </a:p>
        </p:txBody>
      </p:sp>
      <p:pic>
        <p:nvPicPr>
          <p:cNvPr id="380" name="Google Shape;38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029" y="1395879"/>
            <a:ext cx="5105825" cy="33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12" name="Google Shape;412;p5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 For Listening!</a:t>
            </a:r>
            <a:endParaRPr sz="36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/>
              <a:t>Question?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Budgets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Departments have sub-departments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Sub-departments perform related services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Services either generate or cost money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Account represents specific revenue/expense source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Money paid into/from Funds</a:t>
            </a:r>
            <a:endParaRPr sz="180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Data Dictionary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825" y="1387575"/>
            <a:ext cx="7660354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Transaction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Occurs between an Entity and an Account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Entity - fund &amp; service number relationship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Date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Description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Amount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Data Dictionary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50" y="2078000"/>
            <a:ext cx="8839200" cy="987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Budget Data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Missing values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Service didn’t exist that year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Remove redundancies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Fund #s ≥ 400 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Split Data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Expenses &amp; Revenue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Microsoft Office PowerPoint</Application>
  <PresentationFormat>On-screen Show (16:9)</PresentationFormat>
  <Paragraphs>106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Verdana</vt:lpstr>
      <vt:lpstr>Montserrat</vt:lpstr>
      <vt:lpstr>Lato</vt:lpstr>
      <vt:lpstr>Arial</vt:lpstr>
      <vt:lpstr>Focus</vt:lpstr>
      <vt:lpstr>Guilford County Financial</vt:lpstr>
      <vt:lpstr>Project Overview</vt:lpstr>
      <vt:lpstr>Tasks</vt:lpstr>
      <vt:lpstr>Data Description</vt:lpstr>
      <vt:lpstr>Data Description</vt:lpstr>
      <vt:lpstr>Budget Data Dictionary</vt:lpstr>
      <vt:lpstr>Data Description</vt:lpstr>
      <vt:lpstr>Transaction Data Dictionary</vt:lpstr>
      <vt:lpstr>Data Cleaning</vt:lpstr>
      <vt:lpstr>Basic Data Statistics</vt:lpstr>
      <vt:lpstr>Budget Correlation Table</vt:lpstr>
      <vt:lpstr>Expenses By Department (2013)</vt:lpstr>
      <vt:lpstr>Revenue By Department (2013)</vt:lpstr>
      <vt:lpstr>Expenses for Different Department </vt:lpstr>
      <vt:lpstr>Patterns</vt:lpstr>
      <vt:lpstr>Top spending Departments and their Sub-departments</vt:lpstr>
      <vt:lpstr>Top spending Departments and their Sub-departments</vt:lpstr>
      <vt:lpstr>Top spending Departments and their Sub-departments</vt:lpstr>
      <vt:lpstr>Least spending Departments and their Sub-departments </vt:lpstr>
      <vt:lpstr>Least spending Departments and their Sub-departments </vt:lpstr>
      <vt:lpstr>Least spending Departments and their Sub-departments </vt:lpstr>
      <vt:lpstr>Expenses by month by Guilford County Public Schools </vt:lpstr>
      <vt:lpstr>Anomaly Detection</vt:lpstr>
      <vt:lpstr>Anomaly Detection Methodology</vt:lpstr>
      <vt:lpstr>Expense Anomalies per Department (Sig 3)</vt:lpstr>
      <vt:lpstr>Expense Anomalies per Department (IQR)</vt:lpstr>
      <vt:lpstr>Expense Anomalies per Department per Year (Sig 3)</vt:lpstr>
      <vt:lpstr>Expense Anomalies per Department per Year (IQR)</vt:lpstr>
      <vt:lpstr>Revenue Anomalies per Department (Sig 3)</vt:lpstr>
      <vt:lpstr>Revenue Anomalies per Department (IQR)</vt:lpstr>
      <vt:lpstr>Revenue Anomalies per Department per Year (Sig 3)</vt:lpstr>
      <vt:lpstr>Revenue Anomalies per Department per Year (IQR)</vt:lpstr>
      <vt:lpstr>Transaction Anomalies (Sig 3)</vt:lpstr>
      <vt:lpstr>Transaction Anomalies (IQR)</vt:lpstr>
      <vt:lpstr>Anomalies in department classifications</vt:lpstr>
      <vt:lpstr>Budget Forecasting</vt:lpstr>
      <vt:lpstr>Linear regression model</vt:lpstr>
      <vt:lpstr>Random forest regression</vt:lpstr>
      <vt:lpstr>Machine Learning for Budget File </vt:lpstr>
      <vt:lpstr>Machine Learning for Budget File  </vt:lpstr>
      <vt:lpstr>K-Nearest-Neighbor</vt:lpstr>
      <vt:lpstr>Stationarity Test for Time Series Data </vt:lpstr>
      <vt:lpstr>After Log Transformation and moving average for Stationary </vt:lpstr>
      <vt:lpstr>Time Series Prediction using ARIMA Model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Guilford County Financial</dc:title>
  <cp:lastModifiedBy>hp-pc</cp:lastModifiedBy>
  <cp:revision>1</cp:revision>
  <dcterms:modified xsi:type="dcterms:W3CDTF">2018-11-30T20:51:33Z</dcterms:modified>
</cp:coreProperties>
</file>