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897920" y="1828800"/>
            <a:ext cx="5347440" cy="42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143000" y="457200"/>
            <a:ext cx="68576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14300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4266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56960" y="405756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56960" y="1828800"/>
            <a:ext cx="334620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143000" y="4057560"/>
            <a:ext cx="6857640" cy="203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2824920"/>
            <a:ext cx="9141480" cy="318060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075840"/>
            <a:ext cx="9141480" cy="2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800280" y="3165840"/>
            <a:ext cx="7543440" cy="17107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lang="en-US" sz="5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143000" y="1828800"/>
            <a:ext cx="6857640" cy="426672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</a:p>
          <a:p>
            <a:pPr marL="914400" lvl="2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</a:p>
          <a:p>
            <a:pPr marL="1234440" lvl="3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</a:p>
          <a:p>
            <a:pPr marL="1508760" lvl="4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ftr"/>
          </p:nvPr>
        </p:nvSpPr>
        <p:spPr>
          <a:xfrm>
            <a:off x="1143000" y="6362640"/>
            <a:ext cx="5160960" cy="256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6458040" y="6362640"/>
            <a:ext cx="74268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5A5149-E4F3-4A68-BC39-36DBB5CEEED6}" type="datetime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10/30/2017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372440" y="6362640"/>
            <a:ext cx="62820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4F583A-FD3A-41B8-A89D-DB78552B5181}" type="slidenum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‹#›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764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Click to edit Master title style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43000" y="1825560"/>
            <a:ext cx="3257280" cy="4269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</a:p>
          <a:p>
            <a:pPr marL="914400" lvl="2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</a:p>
          <a:p>
            <a:pPr marL="1234440" lvl="3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</a:p>
          <a:p>
            <a:pPr marL="1508760" lvl="4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43360" y="1825560"/>
            <a:ext cx="3257280" cy="4269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Edit Master text styles</a:t>
            </a:r>
          </a:p>
          <a:p>
            <a:pPr marL="594360" lvl="1" indent="-228240">
              <a:lnSpc>
                <a:spcPct val="100000"/>
              </a:lnSpc>
              <a:spcBef>
                <a:spcPts val="1001"/>
              </a:spcBef>
              <a:buClr>
                <a:srgbClr val="92D05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level</a:t>
            </a:r>
          </a:p>
          <a:p>
            <a:pPr marL="914400" lvl="2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level</a:t>
            </a:r>
          </a:p>
          <a:p>
            <a:pPr marL="1234440" lvl="3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level</a:t>
            </a:r>
          </a:p>
          <a:p>
            <a:pPr marL="1508760" lvl="4" indent="-228240">
              <a:lnSpc>
                <a:spcPct val="100000"/>
              </a:lnSpc>
              <a:spcBef>
                <a:spcPts val="799"/>
              </a:spcBef>
              <a:buClr>
                <a:srgbClr val="92D05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level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1143000" y="6362640"/>
            <a:ext cx="5160960" cy="256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/>
          </p:nvPr>
        </p:nvSpPr>
        <p:spPr>
          <a:xfrm>
            <a:off x="6458040" y="6362640"/>
            <a:ext cx="74268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C35E72-84EB-47D3-812A-70C45151C26D}" type="datetime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10/30/2017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7372440" y="6362640"/>
            <a:ext cx="628200" cy="256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28EDD45-195D-4915-A42B-0EA4ADD4142D}" type="slidenum">
              <a:rPr lang="en-US" sz="11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‹#›</a:t>
            </a:fld>
            <a:endParaRPr lang="en-US" sz="11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00280" y="3165840"/>
            <a:ext cx="7543440" cy="1710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5400" b="0" strike="noStrike" spc="-1" dirty="0">
                <a:uFill>
                  <a:solidFill>
                    <a:srgbClr val="FFFFFF"/>
                  </a:solidFill>
                </a:uFill>
                <a:latin typeface="Consolas"/>
              </a:rPr>
              <a:t>Library-Computer-Usage-Analysis</a:t>
            </a:r>
            <a:endParaRPr lang="en-US" sz="5400" b="0" strike="noStrike" spc="-1" dirty="0"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00280" y="4952880"/>
            <a:ext cx="754344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Brown Biggers • Michael Ellis</a:t>
            </a:r>
            <a:br/>
            <a:r>
              <a:rPr lang="en-US" sz="20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Nickolas Lloyd • Patricia Tanzer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94362"/>
            <a:ext cx="6857640" cy="1142640"/>
          </a:xfrm>
        </p:spPr>
        <p:txBody>
          <a:bodyPr/>
          <a:lstStyle/>
          <a:p>
            <a:pPr algn="ctr"/>
            <a:br>
              <a:rPr lang="en-US" sz="3200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</a:br>
            <a:r>
              <a:rPr lang="en-US" sz="3600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Average Usage per Hour</a:t>
            </a:r>
            <a:b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1" y="1248067"/>
            <a:ext cx="8142278" cy="54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5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Future Goals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143000" y="1828800"/>
            <a:ext cx="6857640" cy="4266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Nick: Hypothesis testing 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Brown: </a:t>
            </a:r>
            <a:r>
              <a:rPr lang="en-US" sz="2000" b="0" strike="noStrike" spc="-1" dirty="0" err="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Bokeh</a:t>
            </a: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interactive graphs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Patti: Presentation.docx </a:t>
            </a:r>
            <a:r>
              <a:rPr lang="en-US" sz="2000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-</a:t>
            </a: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explanation of each process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Michael: Visualization of Weather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Overall goals: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143000" y="1828800"/>
            <a:ext cx="6857640" cy="4266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What criteria lead to the best placement of public access machines in the library?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What effect, if any, do changes in configuration, location, and outside elements have on usage?</a:t>
            </a:r>
          </a:p>
          <a:p>
            <a:pPr marL="228600" indent="-228240">
              <a:lnSpc>
                <a:spcPct val="9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Can a better solution be derived from analysis of data and machine learning?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Gate Counts with Semester Schedule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2" name="Content Placeholder 10"/>
          <p:cNvPicPr/>
          <p:nvPr/>
        </p:nvPicPr>
        <p:blipFill>
          <a:blip r:embed="rId2"/>
          <a:stretch/>
        </p:blipFill>
        <p:spPr>
          <a:xfrm>
            <a:off x="1523880" y="1596240"/>
            <a:ext cx="5714640" cy="313200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990720" y="4724280"/>
            <a:ext cx="7009920" cy="1371240"/>
          </a:xfrm>
          <a:prstGeom prst="rect">
            <a:avLst/>
          </a:prstGeom>
          <a:noFill/>
          <a:ln>
            <a:noFill/>
          </a:ln>
        </p:spPr>
        <p:txBody>
          <a:bodyPr numCol="2">
            <a:normAutofit fontScale="55000" lnSpcReduction="20000"/>
          </a:bodyPr>
          <a:lstStyle/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01/17/17, Tues:  Classes begin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03/11/17, Sat: Spring Break begins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03/20/17, Mon: Spring Break ends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04/14/2017, Fri: Holiday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05/03/17, Wed: Reading Day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05/04/17, Thurs: Finals start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92D05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05/12/17, Fri: Commencement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20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143000" y="45720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Decoding the weather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0880" y="1199520"/>
            <a:ext cx="8152920" cy="5419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('METAR: ', 'METAR KEWR 111851Z VRB03G19KT 2SM R04R/3000VP6000FT TSRA BR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FEW015 BKN040CB BKN065 OVC200 22/22 A2987 RMK AO2 PK WND 29028/1817 WSHFT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1812 TSB05RAB22 SLP114 FRQ LTGICCCCG TS OHD AND NW-N-E MOV NE P0013 T02270215’)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-----------------------------------------------------------------------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station: KEWR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type: routine report, cycle 19 (automatic report)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time: Wed Oct 11 18:51:00 2017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temperature: 22.7 C dew point: 21.5 C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wind: variable at 3 knots, gusting to 19 knots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wind: WNW at 28 knots at 18:17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visibility: 2 miles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visual range: on runway 04R, from 3000 to greater than 6000 meters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pressure: 1011.5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mb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precipitation: 0.13in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weather: thunderstorm with rain; mist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sky: 	-a few clouds at 1500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-broken cumulonimbus at 4000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-broken clouds at 6500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-overcast at 20000 feet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remarks: 	- Automated station (type 2)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peak wind 28kt from 290 degrees at 18:17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wind shift at 18:12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frequent lightning (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intracloud,cloud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-to-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cloud,cloud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-to-ground) 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	- thunderstorm overhead and NW-N-E moving NE</a:t>
            </a:r>
            <a:endParaRPr lang="en-US" sz="1400" b="0" strike="noStrike" spc="-1" dirty="0">
              <a:solidFill>
                <a:srgbClr val="D9D9D9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Avg Computer Use vs Temp</a:t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One semester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7" name="Content Placeholder 7"/>
          <p:cNvPicPr/>
          <p:nvPr/>
        </p:nvPicPr>
        <p:blipFill>
          <a:blip r:embed="rId2"/>
          <a:stretch/>
        </p:blipFill>
        <p:spPr>
          <a:xfrm>
            <a:off x="1981080" y="1661760"/>
            <a:ext cx="4886280" cy="433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Use vs. temp per machine</a:t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One semester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29" name="Content Placeholder 4"/>
          <p:cNvPicPr/>
          <p:nvPr/>
        </p:nvPicPr>
        <p:blipFill>
          <a:blip r:embed="rId2"/>
          <a:stretch/>
        </p:blipFill>
        <p:spPr>
          <a:xfrm>
            <a:off x="2303640" y="1596960"/>
            <a:ext cx="4536360" cy="478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97280" y="-4536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Avg Computer Use vs Temp</a:t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Seven years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1280160" y="1188720"/>
            <a:ext cx="6521040" cy="56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143000" y="-4536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Use vs. temp per machine</a:t>
            </a:r>
            <a:br/>
            <a:r>
              <a:rPr lang="en-US" sz="3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Seven years of data</a:t>
            </a:r>
            <a:endParaRPr lang="en-US" sz="3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1343160" y="1188720"/>
            <a:ext cx="6521040" cy="56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143000" y="457200"/>
            <a:ext cx="68576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400" b="0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More on Utilization vs Temp</a:t>
            </a:r>
            <a:endParaRPr lang="en-US" sz="3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135" name="Content Placeholder 4"/>
          <p:cNvPicPr/>
          <p:nvPr/>
        </p:nvPicPr>
        <p:blipFill>
          <a:blip r:embed="rId2"/>
          <a:stretch/>
        </p:blipFill>
        <p:spPr>
          <a:xfrm>
            <a:off x="756720" y="1828800"/>
            <a:ext cx="7655400" cy="2898000"/>
          </a:xfrm>
          <a:prstGeom prst="rect">
            <a:avLst/>
          </a:prstGeom>
          <a:ln>
            <a:noFill/>
          </a:ln>
        </p:spPr>
      </p:pic>
      <p:sp>
        <p:nvSpPr>
          <p:cNvPr id="136" name="TextShape 2"/>
          <p:cNvSpPr txBox="1"/>
          <p:nvPr/>
        </p:nvSpPr>
        <p:spPr>
          <a:xfrm>
            <a:off x="5120640" y="4206240"/>
            <a:ext cx="2834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 months of data</a:t>
            </a:r>
          </a:p>
        </p:txBody>
      </p:sp>
      <p:pic>
        <p:nvPicPr>
          <p:cNvPr id="137" name="Picture 136"/>
          <p:cNvPicPr/>
          <p:nvPr/>
        </p:nvPicPr>
        <p:blipFill>
          <a:blip r:embed="rId3"/>
          <a:stretch/>
        </p:blipFill>
        <p:spPr>
          <a:xfrm>
            <a:off x="756720" y="4714920"/>
            <a:ext cx="7655400" cy="862920"/>
          </a:xfrm>
          <a:prstGeom prst="rect">
            <a:avLst/>
          </a:prstGeom>
          <a:ln>
            <a:noFill/>
          </a:ln>
        </p:spPr>
      </p:pic>
      <p:sp>
        <p:nvSpPr>
          <p:cNvPr id="138" name="TextShape 3"/>
          <p:cNvSpPr txBox="1"/>
          <p:nvPr/>
        </p:nvSpPr>
        <p:spPr>
          <a:xfrm>
            <a:off x="5120640" y="4937760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 year’s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294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Unicode MS</vt:lpstr>
      <vt:lpstr>Candara</vt:lpstr>
      <vt:lpstr>Consolas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Average Usage per Hour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in the Libraries</dc:title>
  <dc:subject/>
  <dc:creator>Frederick B Biggers</dc:creator>
  <dc:description/>
  <cp:lastModifiedBy>patricia</cp:lastModifiedBy>
  <cp:revision>30</cp:revision>
  <dcterms:created xsi:type="dcterms:W3CDTF">2017-09-19T11:40:33Z</dcterms:created>
  <dcterms:modified xsi:type="dcterms:W3CDTF">2017-10-30T17:30:05Z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InternalTags">
    <vt:lpwstr/>
  </property>
  <property fmtid="{D5CDD505-2E9C-101B-9397-08002B2CF9AE}" pid="9" name="LinksUpToDate">
    <vt:bool>false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On-screen Show (4:3)</vt:lpwstr>
  </property>
  <property fmtid="{D5CDD505-2E9C-101B-9397-08002B2CF9AE}" pid="14" name="ScaleCrop">
    <vt:bool>false</vt:bool>
  </property>
  <property fmtid="{D5CDD505-2E9C-101B-9397-08002B2CF9AE}" pid="15" name="ScenarioTags">
    <vt:lpwstr/>
  </property>
  <property fmtid="{D5CDD505-2E9C-101B-9397-08002B2CF9AE}" pid="16" name="ShareDoc">
    <vt:bool>false</vt:bool>
  </property>
  <property fmtid="{D5CDD505-2E9C-101B-9397-08002B2CF9AE}" pid="17" name="Slides">
    <vt:i4>8</vt:i4>
  </property>
</Properties>
</file>