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143000" y="4057560"/>
            <a:ext cx="685764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5696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114300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1897920" y="1828800"/>
            <a:ext cx="5347440" cy="426672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1897920" y="1828800"/>
            <a:ext cx="5347440" cy="426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1143000" y="457200"/>
            <a:ext cx="68576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114300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5696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143000" y="4057560"/>
            <a:ext cx="685764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143000" y="4057560"/>
            <a:ext cx="685764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5696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114300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75" name="Picture 74"/>
          <p:cNvPicPr/>
          <p:nvPr/>
        </p:nvPicPr>
        <p:blipFill>
          <a:blip r:embed="rId2"/>
          <a:stretch/>
        </p:blipFill>
        <p:spPr>
          <a:xfrm>
            <a:off x="1897920" y="1828800"/>
            <a:ext cx="5347440" cy="4266720"/>
          </a:xfrm>
          <a:prstGeom prst="rect">
            <a:avLst/>
          </a:prstGeom>
          <a:ln>
            <a:noFill/>
          </a:ln>
        </p:spPr>
      </p:pic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897920" y="1828800"/>
            <a:ext cx="5347440" cy="426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1143000" y="457200"/>
            <a:ext cx="68576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14300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5696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1143000" y="4057560"/>
            <a:ext cx="685764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1143000" y="4057560"/>
            <a:ext cx="685764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5696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114300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115" name="Picture 114"/>
          <p:cNvPicPr/>
          <p:nvPr/>
        </p:nvPicPr>
        <p:blipFill>
          <a:blip r:embed="rId2"/>
          <a:stretch/>
        </p:blipFill>
        <p:spPr>
          <a:xfrm>
            <a:off x="1897920" y="1828800"/>
            <a:ext cx="5347440" cy="426672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1897920" y="1828800"/>
            <a:ext cx="5347440" cy="426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143000" y="457200"/>
            <a:ext cx="68576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14300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5696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143000" y="4057560"/>
            <a:ext cx="685764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2824920"/>
            <a:ext cx="9141480" cy="318060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0" y="3075840"/>
            <a:ext cx="9141480" cy="263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800280" y="3165840"/>
            <a:ext cx="7543440" cy="171072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Click to edit Master title style</a:t>
            </a:r>
            <a:endParaRPr lang="en-US" sz="5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Click to edit Master title style</a:t>
            </a:r>
            <a:endParaRPr lang="en-US" sz="3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Edit Master text styles</a:t>
            </a:r>
          </a:p>
          <a:p>
            <a:pPr marL="594360" lvl="1" indent="-228240">
              <a:lnSpc>
                <a:spcPct val="100000"/>
              </a:lnSpc>
              <a:spcBef>
                <a:spcPts val="1001"/>
              </a:spcBef>
              <a:buClr>
                <a:srgbClr val="92D05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Second level</a:t>
            </a:r>
          </a:p>
          <a:p>
            <a:pPr marL="914400" lvl="2" indent="-228240">
              <a:lnSpc>
                <a:spcPct val="10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Third level</a:t>
            </a:r>
          </a:p>
          <a:p>
            <a:pPr marL="1234440" lvl="3" indent="-228240">
              <a:lnSpc>
                <a:spcPct val="10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Fourth level</a:t>
            </a:r>
          </a:p>
          <a:p>
            <a:pPr marL="1508760" lvl="4" indent="-228240">
              <a:lnSpc>
                <a:spcPct val="10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Fifth level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ftr"/>
          </p:nvPr>
        </p:nvSpPr>
        <p:spPr>
          <a:xfrm>
            <a:off x="1143000" y="6362640"/>
            <a:ext cx="5160960" cy="256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6458040" y="6362640"/>
            <a:ext cx="742680" cy="256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95A5149-E4F3-4A68-BC39-36DBB5CEEED6}" type="datetime">
              <a:rPr lang="en-US" sz="11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10/30/2017</a:t>
            </a:fld>
            <a:endParaRPr lang="en-US" sz="1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7372440" y="6362640"/>
            <a:ext cx="628200" cy="256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C4F583A-FD3A-41B8-A89D-DB78552B5181}" type="slidenum">
              <a:rPr lang="en-US" sz="11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‹#›</a:t>
            </a:fld>
            <a:endParaRPr lang="en-US" sz="1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Click to edit Master title style</a:t>
            </a:r>
            <a:endParaRPr lang="en-US" sz="3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143000" y="1825560"/>
            <a:ext cx="3257280" cy="4269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Edit Master text styles</a:t>
            </a:r>
          </a:p>
          <a:p>
            <a:pPr marL="594360" lvl="1" indent="-228240">
              <a:lnSpc>
                <a:spcPct val="100000"/>
              </a:lnSpc>
              <a:spcBef>
                <a:spcPts val="1001"/>
              </a:spcBef>
              <a:buClr>
                <a:srgbClr val="92D05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Second level</a:t>
            </a:r>
          </a:p>
          <a:p>
            <a:pPr marL="914400" lvl="2" indent="-228240">
              <a:lnSpc>
                <a:spcPct val="10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Third level</a:t>
            </a:r>
          </a:p>
          <a:p>
            <a:pPr marL="1234440" lvl="3" indent="-228240">
              <a:lnSpc>
                <a:spcPct val="10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Fourth level</a:t>
            </a:r>
          </a:p>
          <a:p>
            <a:pPr marL="1508760" lvl="4" indent="-228240">
              <a:lnSpc>
                <a:spcPct val="10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Fifth level</a:t>
            </a: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743360" y="1825560"/>
            <a:ext cx="3257280" cy="4269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Edit Master text styles</a:t>
            </a:r>
          </a:p>
          <a:p>
            <a:pPr marL="594360" lvl="1" indent="-228240">
              <a:lnSpc>
                <a:spcPct val="100000"/>
              </a:lnSpc>
              <a:spcBef>
                <a:spcPts val="1001"/>
              </a:spcBef>
              <a:buClr>
                <a:srgbClr val="92D05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Second level</a:t>
            </a:r>
          </a:p>
          <a:p>
            <a:pPr marL="914400" lvl="2" indent="-228240">
              <a:lnSpc>
                <a:spcPct val="10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Third level</a:t>
            </a:r>
          </a:p>
          <a:p>
            <a:pPr marL="1234440" lvl="3" indent="-228240">
              <a:lnSpc>
                <a:spcPct val="10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Fourth level</a:t>
            </a:r>
          </a:p>
          <a:p>
            <a:pPr marL="1508760" lvl="4" indent="-228240">
              <a:lnSpc>
                <a:spcPct val="10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Fifth level</a:t>
            </a:r>
          </a:p>
        </p:txBody>
      </p:sp>
      <p:sp>
        <p:nvSpPr>
          <p:cNvPr id="80" name="PlaceHolder 4"/>
          <p:cNvSpPr>
            <a:spLocks noGrp="1"/>
          </p:cNvSpPr>
          <p:nvPr>
            <p:ph type="ftr"/>
          </p:nvPr>
        </p:nvSpPr>
        <p:spPr>
          <a:xfrm>
            <a:off x="1143000" y="6362640"/>
            <a:ext cx="5160960" cy="256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dt"/>
          </p:nvPr>
        </p:nvSpPr>
        <p:spPr>
          <a:xfrm>
            <a:off x="6458040" y="6362640"/>
            <a:ext cx="742680" cy="256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BC35E72-84EB-47D3-812A-70C45151C26D}" type="datetime">
              <a:rPr lang="en-US" sz="11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10/30/2017</a:t>
            </a:fld>
            <a:endParaRPr lang="en-US" sz="1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sldNum"/>
          </p:nvPr>
        </p:nvSpPr>
        <p:spPr>
          <a:xfrm>
            <a:off x="7372440" y="6362640"/>
            <a:ext cx="628200" cy="256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28EDD45-195D-4915-A42B-0EA4ADD4142D}" type="slidenum">
              <a:rPr lang="en-US" sz="11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‹#›</a:t>
            </a:fld>
            <a:endParaRPr lang="en-US" sz="1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00280" y="3165840"/>
            <a:ext cx="7543440" cy="1710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0000"/>
              </a:lnSpc>
            </a:pPr>
            <a:r>
              <a:rPr lang="en-US" sz="5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Library-Computer-Usage-Analysis</a:t>
            </a:r>
            <a:endParaRPr lang="en-US" sz="5400" b="0" strike="noStrike" spc="-1" dirty="0"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800280" y="4952880"/>
            <a:ext cx="7543440" cy="685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Brown Biggers • Michael Ellis</a:t>
            </a:r>
            <a:br/>
            <a:r>
              <a:rPr lang="en-US" sz="20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Nickolas Lloyd • Patricia Tanzer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143000" y="457200"/>
            <a:ext cx="68576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Future Goals</a:t>
            </a:r>
            <a:endParaRPr lang="en-US" sz="3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1143000" y="1828800"/>
            <a:ext cx="6857640" cy="4266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Nick: Hypothesis testing </a:t>
            </a: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Brown: </a:t>
            </a:r>
            <a:r>
              <a:rPr lang="en-US" sz="2000" b="0" strike="noStrike" spc="-1" dirty="0" err="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Bookeh</a:t>
            </a: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 interactive graphs</a:t>
            </a: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Patti: Presentation.docx </a:t>
            </a:r>
            <a:r>
              <a:rPr lang="en-US" sz="2000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-</a:t>
            </a: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explanation of each process</a:t>
            </a: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Michael: Visualization of Weather codes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143000" y="457200"/>
            <a:ext cx="68576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Overall goals:</a:t>
            </a:r>
            <a:endParaRPr lang="en-US" sz="3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1143000" y="1828800"/>
            <a:ext cx="6857640" cy="4266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What criteria lead to the best placement of public access machines in the library?</a:t>
            </a: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What effect, if any, do changes in configuration, location, and outside elements have on usage?</a:t>
            </a: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Can a better solution be derived from analysis of data and machine learning?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143000" y="457200"/>
            <a:ext cx="68576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Gate Counts with Semester Schedule</a:t>
            </a:r>
            <a:endParaRPr lang="en-US" sz="3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122" name="Content Placeholder 10"/>
          <p:cNvPicPr/>
          <p:nvPr/>
        </p:nvPicPr>
        <p:blipFill>
          <a:blip r:embed="rId2"/>
          <a:stretch/>
        </p:blipFill>
        <p:spPr>
          <a:xfrm>
            <a:off x="1523880" y="1596240"/>
            <a:ext cx="5714640" cy="3132000"/>
          </a:xfrm>
          <a:prstGeom prst="rect">
            <a:avLst/>
          </a:prstGeom>
          <a:ln>
            <a:noFill/>
          </a:ln>
        </p:spPr>
      </p:pic>
      <p:sp>
        <p:nvSpPr>
          <p:cNvPr id="123" name="TextShape 2"/>
          <p:cNvSpPr txBox="1"/>
          <p:nvPr/>
        </p:nvSpPr>
        <p:spPr>
          <a:xfrm>
            <a:off x="990720" y="4724280"/>
            <a:ext cx="7009920" cy="1371240"/>
          </a:xfrm>
          <a:prstGeom prst="rect">
            <a:avLst/>
          </a:prstGeom>
          <a:noFill/>
          <a:ln>
            <a:noFill/>
          </a:ln>
        </p:spPr>
        <p:txBody>
          <a:bodyPr numCol="2">
            <a:normAutofit fontScale="55000" lnSpcReduction="20000"/>
          </a:bodyPr>
          <a:lstStyle/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01/17/17, Tues:  Classes begin</a:t>
            </a:r>
          </a:p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03/11/17, Sat: Spring Break begins</a:t>
            </a:r>
          </a:p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03/20/17, Mon: Spring Break ends</a:t>
            </a:r>
          </a:p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04/14/2017, Fri: Holiday</a:t>
            </a:r>
          </a:p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05/03/17, Wed: Reading Day</a:t>
            </a:r>
          </a:p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05/04/17, Thurs: Finals start</a:t>
            </a:r>
          </a:p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05/12/17, Fri: Commencement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sz="20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143000" y="457200"/>
            <a:ext cx="6857640" cy="685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Decoding the weather</a:t>
            </a:r>
            <a:endParaRPr lang="en-US" sz="3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80880" y="1199520"/>
            <a:ext cx="8152920" cy="5419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('METAR: ', 'METAR KEWR 111851Z VRB03G19KT 2SM R04R/3000VP6000FT TSRA BR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FEW015 BKN040CB BKN065 OVC200 22/22 A2987 RMK AO2 PK WND 29028/1817 WSHFT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1812 TSB05RAB22 SLP114 FRQ LTGICCCCG TS OHD AND NW-N-E MOV NE P0013 T02270215’)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-----------------------------------------------------------------------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station: KEWR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type: routine report, cycle 19 (automatic report)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time: Wed Oct 11 18:51:00 2017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temperature: 22.7 C dew point: 21.5 C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wind: variable at 3 knots, gusting to 19 knots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wind: WNW at 28 knots at 18:17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visibility: 2 miles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visual range: on runway 04R, from 3000 to greater than 6000 meters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pressure: 1011.5 </a:t>
            </a: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mb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precipitation: 0.13in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weather: thunderstorm with rain; mist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sky: 	-a few clouds at 1500 feet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	-broken cumulonimbus at 4000 feet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	-broken clouds at 6500 feet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	-overcast at 20000 feet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remarks: 	- Automated station (type 2)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	- peak wind 28kt from 290 degrees at 18:17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	- wind shift at 18:12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	- frequent lightning (</a:t>
            </a: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intracloud,cloud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-to-</a:t>
            </a: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cloud,cloud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-to-ground)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	- thunderstorm overhead and NW-N-E moving NE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143000" y="457200"/>
            <a:ext cx="68576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Avg Computer Use vs Temp</a:t>
            </a:r>
            <a:br/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One semester of data</a:t>
            </a:r>
            <a:endParaRPr lang="en-US" sz="3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127" name="Content Placeholder 7"/>
          <p:cNvPicPr/>
          <p:nvPr/>
        </p:nvPicPr>
        <p:blipFill>
          <a:blip r:embed="rId2"/>
          <a:stretch/>
        </p:blipFill>
        <p:spPr>
          <a:xfrm>
            <a:off x="1981080" y="1661760"/>
            <a:ext cx="4886280" cy="433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143000" y="457200"/>
            <a:ext cx="68576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Use vs. temp per machine</a:t>
            </a:r>
            <a:br/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One semester of data</a:t>
            </a:r>
            <a:endParaRPr lang="en-US" sz="3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129" name="Content Placeholder 4"/>
          <p:cNvPicPr/>
          <p:nvPr/>
        </p:nvPicPr>
        <p:blipFill>
          <a:blip r:embed="rId2"/>
          <a:stretch/>
        </p:blipFill>
        <p:spPr>
          <a:xfrm>
            <a:off x="2303640" y="1596960"/>
            <a:ext cx="4536360" cy="478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097280" y="-45360"/>
            <a:ext cx="68576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Avg Computer Use vs Temp</a:t>
            </a:r>
            <a:br/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Seven years of data</a:t>
            </a:r>
            <a:endParaRPr lang="en-US" sz="3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131" name="Picture 130"/>
          <p:cNvPicPr/>
          <p:nvPr/>
        </p:nvPicPr>
        <p:blipFill>
          <a:blip r:embed="rId2"/>
          <a:stretch/>
        </p:blipFill>
        <p:spPr>
          <a:xfrm>
            <a:off x="1280160" y="1188720"/>
            <a:ext cx="6521040" cy="566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143000" y="-45360"/>
            <a:ext cx="68576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Use vs. temp per machine</a:t>
            </a:r>
            <a:br/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Seven years of data</a:t>
            </a:r>
            <a:endParaRPr lang="en-US" sz="3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133" name="Picture 132"/>
          <p:cNvPicPr/>
          <p:nvPr/>
        </p:nvPicPr>
        <p:blipFill>
          <a:blip r:embed="rId2"/>
          <a:stretch/>
        </p:blipFill>
        <p:spPr>
          <a:xfrm>
            <a:off x="1343160" y="1188720"/>
            <a:ext cx="6521040" cy="566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143000" y="457200"/>
            <a:ext cx="68576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More on Utilization vs Temp</a:t>
            </a:r>
            <a:endParaRPr lang="en-US" sz="3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135" name="Content Placeholder 4"/>
          <p:cNvPicPr/>
          <p:nvPr/>
        </p:nvPicPr>
        <p:blipFill>
          <a:blip r:embed="rId2"/>
          <a:stretch/>
        </p:blipFill>
        <p:spPr>
          <a:xfrm>
            <a:off x="756720" y="1828800"/>
            <a:ext cx="7655400" cy="2898000"/>
          </a:xfrm>
          <a:prstGeom prst="rect">
            <a:avLst/>
          </a:prstGeom>
          <a:ln>
            <a:noFill/>
          </a:ln>
        </p:spPr>
      </p:pic>
      <p:sp>
        <p:nvSpPr>
          <p:cNvPr id="136" name="TextShape 2"/>
          <p:cNvSpPr txBox="1"/>
          <p:nvPr/>
        </p:nvSpPr>
        <p:spPr>
          <a:xfrm>
            <a:off x="5120640" y="4206240"/>
            <a:ext cx="28346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 months of data</a:t>
            </a:r>
          </a:p>
        </p:txBody>
      </p:sp>
      <p:pic>
        <p:nvPicPr>
          <p:cNvPr id="137" name="Picture 136"/>
          <p:cNvPicPr/>
          <p:nvPr/>
        </p:nvPicPr>
        <p:blipFill>
          <a:blip r:embed="rId3"/>
          <a:stretch/>
        </p:blipFill>
        <p:spPr>
          <a:xfrm>
            <a:off x="756720" y="4714920"/>
            <a:ext cx="7655400" cy="862920"/>
          </a:xfrm>
          <a:prstGeom prst="rect">
            <a:avLst/>
          </a:prstGeom>
          <a:ln>
            <a:noFill/>
          </a:ln>
        </p:spPr>
      </p:pic>
      <p:sp>
        <p:nvSpPr>
          <p:cNvPr id="138" name="TextShape 3"/>
          <p:cNvSpPr txBox="1"/>
          <p:nvPr/>
        </p:nvSpPr>
        <p:spPr>
          <a:xfrm>
            <a:off x="5120640" y="4937760"/>
            <a:ext cx="2743200" cy="36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 year’s of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294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Arial Unicode MS</vt:lpstr>
      <vt:lpstr>Candara</vt:lpstr>
      <vt:lpstr>Consolas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Computers in the Libraries</dc:title>
  <dc:subject/>
  <dc:creator>Frederick B Biggers</dc:creator>
  <dc:description/>
  <cp:lastModifiedBy>patricia</cp:lastModifiedBy>
  <cp:revision>26</cp:revision>
  <dcterms:created xsi:type="dcterms:W3CDTF">2017-09-19T11:40:33Z</dcterms:created>
  <dcterms:modified xsi:type="dcterms:W3CDTF">2017-10-30T13:11:05Z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ampaignTags">
    <vt:lpwstr/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HiddenSlides">
    <vt:i4>0</vt:i4>
  </property>
  <property fmtid="{D5CDD505-2E9C-101B-9397-08002B2CF9AE}" pid="7" name="HyperlinksChanged">
    <vt:bool>false</vt:bool>
  </property>
  <property fmtid="{D5CDD505-2E9C-101B-9397-08002B2CF9AE}" pid="8" name="InternalTags">
    <vt:lpwstr/>
  </property>
  <property fmtid="{D5CDD505-2E9C-101B-9397-08002B2CF9AE}" pid="9" name="LinksUpToDate">
    <vt:bool>false</vt:bool>
  </property>
  <property fmtid="{D5CDD505-2E9C-101B-9397-08002B2CF9AE}" pid="10" name="LocalizationTags">
    <vt:lpwstr/>
  </property>
  <property fmtid="{D5CDD505-2E9C-101B-9397-08002B2CF9AE}" pid="11" name="MMClips">
    <vt:i4>0</vt:i4>
  </property>
  <property fmtid="{D5CDD505-2E9C-101B-9397-08002B2CF9AE}" pid="12" name="Notes">
    <vt:i4>0</vt:i4>
  </property>
  <property fmtid="{D5CDD505-2E9C-101B-9397-08002B2CF9AE}" pid="13" name="PresentationFormat">
    <vt:lpwstr>On-screen Show (4:3)</vt:lpwstr>
  </property>
  <property fmtid="{D5CDD505-2E9C-101B-9397-08002B2CF9AE}" pid="14" name="ScaleCrop">
    <vt:bool>false</vt:bool>
  </property>
  <property fmtid="{D5CDD505-2E9C-101B-9397-08002B2CF9AE}" pid="15" name="ScenarioTags">
    <vt:lpwstr/>
  </property>
  <property fmtid="{D5CDD505-2E9C-101B-9397-08002B2CF9AE}" pid="16" name="ShareDoc">
    <vt:bool>false</vt:bool>
  </property>
  <property fmtid="{D5CDD505-2E9C-101B-9397-08002B2CF9AE}" pid="17" name="Slides">
    <vt:i4>8</vt:i4>
  </property>
</Properties>
</file>