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C6BD42-5949-44EB-9D98-58A0B33C0C3F}">
  <a:tblStyle styleId="{DCC6BD42-5949-44EB-9D98-58A0B33C0C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d6130b2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d6130b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e2999f37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e2999f3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e2999f37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e2999f3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e2999f37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e2999f3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c26e4a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c26e4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e2999f3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e2999f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e2999f37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e2999f3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c26e4a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c26e4a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e2999f37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e2999f3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e2999f37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e2999f3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e2999f37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e2999f3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6130b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6130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c08bb9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c08bb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c08bb9f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5c08bb9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c08bb9fc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c08bb9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c08bb9f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c08bb9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d6130b2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d6130b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d6130b2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d6130b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e2999f3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e2999f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e2999f3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e2999f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e2999f3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e2999f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e2999f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e2999f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e2999f3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e2999f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Navy">
  <p:cSld name="Cover-Projection Nav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3150" y="2119312"/>
            <a:ext cx="7505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vy Cover-Title with Logo " showMasterSp="0">
  <p:cSld name="Navy Cover-Title with Logo 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1362" y="1153740"/>
            <a:ext cx="5629275" cy="19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idx="2" type="body"/>
          </p:nvPr>
        </p:nvSpPr>
        <p:spPr>
          <a:xfrm>
            <a:off x="1524000" y="3031066"/>
            <a:ext cx="9143999" cy="1337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-Projection White">
  <p:cSld name="Cover-Projection Whit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487" y="2195512"/>
            <a:ext cx="7439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Cover-Title with Logo">
  <p:cSld name="White Cover-Title with Logo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524000" y="4484905"/>
            <a:ext cx="9144000" cy="107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918" y="1201978"/>
            <a:ext cx="5629275" cy="18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idx="2" type="body"/>
          </p:nvPr>
        </p:nvSpPr>
        <p:spPr>
          <a:xfrm>
            <a:off x="1524000" y="3141133"/>
            <a:ext cx="9144000" cy="1227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7145" y="6237485"/>
            <a:ext cx="1492469" cy="502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1524000" y="12239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Vulnerability Metrics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0" y="4003417"/>
            <a:ext cx="12192000" cy="220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Dr. Tate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Seth Goodwin, Michael Follari, Jaron Dunham, Gabe Wilmoth, Rohit Gade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838200" y="365125"/>
            <a:ext cx="5047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Analytics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42125" y="1765750"/>
            <a:ext cx="47868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Top 15 most common / impactful tokens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Distinct, intuitive difference in word banks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Most impactful words are </a:t>
            </a:r>
            <a:r>
              <a:rPr b="1" lang="en-US" u="sng">
                <a:latin typeface="Georgia"/>
                <a:ea typeface="Georgia"/>
                <a:cs typeface="Georgia"/>
                <a:sym typeface="Georgia"/>
              </a:rPr>
              <a:t>release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lang="en-US" u="sng">
                <a:latin typeface="Georgia"/>
                <a:ea typeface="Georgia"/>
                <a:cs typeface="Georgia"/>
                <a:sym typeface="Georgia"/>
              </a:rPr>
              <a:t>update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851" y="726100"/>
            <a:ext cx="3270900" cy="3545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37760" t="0"/>
          <a:stretch/>
        </p:blipFill>
        <p:spPr>
          <a:xfrm>
            <a:off x="8615875" y="3244925"/>
            <a:ext cx="3440638" cy="354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271850" y="93550"/>
            <a:ext cx="3270900" cy="6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Release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615875" y="2524575"/>
            <a:ext cx="3270900" cy="6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Revision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NVD Base Score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Task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Usin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g cvssV2 variables, attempt to predict Base Score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Goal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See how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accurately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the predicted Base Score would be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Machine Learning Algorithm that was used is called Support Vector Machine (SVM), and since our output Base Score is an integer value, it will be the regression form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NVD Base Score Outcome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17950" y="1825625"/>
            <a:ext cx="5946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Comparing these predicted outputs to what we expected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The predicted value was at most ~1 away from its expected value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772" y="1825625"/>
            <a:ext cx="5513499" cy="4513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9"/>
          <p:cNvGraphicFramePr/>
          <p:nvPr/>
        </p:nvGraphicFramePr>
        <p:xfrm>
          <a:off x="935200" y="232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{DCC6BD42-5949-44EB-9D98-58A0B33C0C3F}</a:tableStyleId>
              </a:tblPr>
              <a:tblGrid>
                <a:gridCol w="2287375"/>
                <a:gridCol w="228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Predicted (Rounded)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Expected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7.0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7.1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7.4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7.5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4.4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4.3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2.2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2.1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4.9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5.0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9"/>
          <p:cNvSpPr txBox="1"/>
          <p:nvPr/>
        </p:nvSpPr>
        <p:spPr>
          <a:xfrm>
            <a:off x="6250875" y="1413625"/>
            <a:ext cx="5823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inputs were taken from rows within the data used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Van. Fix Duration.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Task : Develop a model to predict the duration between a vulnerability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published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its fix.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Question : Given No. of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contributors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for a project predict, No. of days required to fix a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vulnerability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 that project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Van. Fix Duration. 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Initial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Independent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Variables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 of.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contributors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Dependent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variable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Fix Duration (Update_time)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175" y="1825625"/>
            <a:ext cx="5617202" cy="46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Van. Fix Duration.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Model Selection Process: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K-fold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Cross Validation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between Linear Regression and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Random Forest Regression.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400" y="2151395"/>
            <a:ext cx="5164550" cy="3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Van. Fix Duration.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Model : Random Forest Model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 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	R-Squared : 11.0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		RMS : 617.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model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was poor  in both the test and trained dataset. possible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occurrence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underfit. (both the Rms for test and train ware similar.)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Van. Fix Duration.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To solve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underfitting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added more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features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to the dataset.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And Converted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categorical values.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325" y="1893591"/>
            <a:ext cx="6953100" cy="222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300" y="4265603"/>
            <a:ext cx="5991950" cy="185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768825" y="284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Van. Fix Duration.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768825" y="1837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Graph 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Representing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fix duration,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there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severity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HIGH,LOW,MEDIUM.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803" y="1270775"/>
            <a:ext cx="6303625" cy="49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Predicting Van. Fix Duration.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Final Results: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Model : Random Forest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R-2 Value: 57.19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RMS-Value : 379.46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 Release Count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Goal: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Predict count of Releases from count of Revisions and Date of Revisions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Question Asked: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Looking at the amount of Revisions per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week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can we accurately predict the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amount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Releases in the following week to come?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Predicting Vulnerability Base Score with CVSS v3 Metrics</a:t>
            </a:r>
            <a:endParaRPr sz="4200"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Task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Using CVSS v3 Metrics, try to predict vulnerability base score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Question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How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accurately can we predict vulnerability base scores, given the CVSS v3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metrics?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Predicting Vulnerability Base Score with CVSS v3 Metrics</a:t>
            </a:r>
            <a:endParaRPr sz="4200"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Encode data: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115818 observations,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11 features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Split the data: 70% training, 30% testing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Fit a multiple linear regression estimator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Evaluate model accuracy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root mean squared error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measures the avg distance between predicted values and actual values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r-squared value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measures strength of relationship between model and dependent variable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Used model to make predictions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700" y="1354401"/>
            <a:ext cx="3122349" cy="14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709" y="2944575"/>
            <a:ext cx="3122329" cy="1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Predicting Vulnerability Base Score with CVSS v3 Metrics</a:t>
            </a:r>
            <a:endParaRPr sz="4200"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838200" y="1825625"/>
            <a:ext cx="5943900" cy="47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root mean squared error = 1.1268934132918227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On average, the predicted value will be no more than ~1.13 units above/below the actual value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r-squared = 0.7039903174473343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About 70.4% of the data fits the regression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Insignificant features?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300" y="2003150"/>
            <a:ext cx="5151326" cy="39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7348963" y="5898850"/>
            <a:ext cx="41700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15 random predictions paired with actual values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4116750" y="2766150"/>
            <a:ext cx="3958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0" y="676275"/>
            <a:ext cx="9934575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 Between Releases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Revisions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Specifically looking at this gap of time we can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see a correlation between the amount of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releases to the amount of revisions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X → 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X = Revisions Count &amp; Revisions Date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Y = Releases Count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900" y="0"/>
            <a:ext cx="31350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Model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50" y="1017950"/>
            <a:ext cx="9122499" cy="51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Model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37" y="1022149"/>
            <a:ext cx="9242526" cy="51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0" y="-2045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flipH="1">
            <a:off x="3787950" y="6228750"/>
            <a:ext cx="4616100" cy="52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Mean Squared Error: 86.19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88" y="689225"/>
            <a:ext cx="9619624" cy="54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Message Classification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838200" y="1825625"/>
            <a:ext cx="11163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Task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Explore, analyze, model commit messages.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Goal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Noticable difference in commit messages?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Can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release/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revision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be distinguished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by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observing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commit message?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Learn about the differences in these kinds of messages.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What words are used most often?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Any single word that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largely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indicates type?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“Release”, “version”, “fix”, “update”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Method / Outcome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85000" y="1227600"/>
            <a:ext cx="4876800" cy="49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Method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Label messages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Vectorize messages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Train with RandomForestClassifier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Outcome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Conf. Matrix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Release not super strong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Report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precision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recall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■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f1-score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-25628" r="0" t="0"/>
          <a:stretch/>
        </p:blipFill>
        <p:spPr>
          <a:xfrm>
            <a:off x="7037725" y="1227600"/>
            <a:ext cx="50018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975" y="3818400"/>
            <a:ext cx="6730624" cy="28176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114275" y="1109900"/>
            <a:ext cx="2892300" cy="270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Good Matrix!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Nice Report!!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0291725" y="1980675"/>
            <a:ext cx="1328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revision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8810275" y="1980675"/>
            <a:ext cx="1328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release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046125" y="1227600"/>
            <a:ext cx="1034100" cy="24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7241625" y="2384175"/>
            <a:ext cx="1328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release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7241625" y="2847800"/>
            <a:ext cx="1328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revision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CG Cover-Projection Slides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