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79d16278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79d162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8cc00ef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8cc00ef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8cc00e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8cc00e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8cc00ef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8cc00e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58a3c7dc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8a3c7dc5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8a3c7dc5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8a3c7dc5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8a3c7dc5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58a3c7dc5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have a large variance as our data is spread out pretty far, but after </a:t>
            </a:r>
            <a:r>
              <a:rPr lang="en"/>
              <a:t>calculating</a:t>
            </a:r>
            <a:r>
              <a:rPr lang="en"/>
              <a:t> the </a:t>
            </a:r>
            <a:r>
              <a:rPr lang="en"/>
              <a:t>coefficient</a:t>
            </a:r>
            <a:r>
              <a:rPr lang="en"/>
              <a:t> of variation we can see that its below 1 meaning most of the data are close to average.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58a3c7dc5_1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58a3c7dc5_1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the square root of the previous histogram results in a close to normal distribution in which we can work with.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58a3c7dc5_1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8a3c7dc5_1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overlaying both releases and </a:t>
            </a:r>
            <a:r>
              <a:rPr lang="en"/>
              <a:t>vulnerabilities</a:t>
            </a:r>
            <a:r>
              <a:rPr lang="en"/>
              <a:t> per week we see they don’t line up as expected as Github grows in popularity it tends to have far more releases per week than there are vulnerabilities discovered although vulnerabilities have increased to match it in the past 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interesting thing to further </a:t>
            </a:r>
            <a:r>
              <a:rPr lang="en"/>
              <a:t>investigate</a:t>
            </a:r>
            <a:r>
              <a:rPr lang="en"/>
              <a:t> would be if there is a spike in releases in the following week or two or following month is there a spike in vulnerabilities...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58cc00ef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58cc00ef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58cc00ef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58cc00ef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79d1627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79d1627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579d16278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579d16278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58a3c7dc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8a3c7dc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8a3c7dc5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8a3c7dc5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8a3c7dc5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8a3c7dc5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579d1627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579d1627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8a3c7dc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8a3c7dc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8a3c7dc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8a3c7dc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79d1627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79d1627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ubtitle">
  <p:cSld name="Title-Sub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accent1"/>
              </a:buClr>
              <a:buSzPts val="6000"/>
              <a:buFont typeface="Georgia"/>
              <a:buNone/>
              <a:defRPr b="0" i="0" sz="60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 name="Google Shape;14;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11"/>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12"/>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2"/>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9" name="Shape 69"/>
        <p:cNvGrpSpPr/>
        <p:nvPr/>
      </p:nvGrpSpPr>
      <p:grpSpPr>
        <a:xfrm>
          <a:off x="0" y="0"/>
          <a:ext cx="0" cy="0"/>
          <a:chOff x="0" y="0"/>
          <a:chExt cx="0" cy="0"/>
        </a:xfrm>
      </p:grpSpPr>
      <p:sp>
        <p:nvSpPr>
          <p:cNvPr id="70" name="Google Shape;70;p13"/>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 name="Google Shape;71;p13"/>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500"/>
              </a:spcBef>
              <a:spcAft>
                <a:spcPts val="0"/>
              </a:spcAft>
              <a:buSzPts val="2800"/>
              <a:buNone/>
              <a:defRPr sz="2800"/>
            </a:lvl6pPr>
            <a:lvl7pPr lvl="6" rtl="0" algn="ctr">
              <a:lnSpc>
                <a:spcPct val="100000"/>
              </a:lnSpc>
              <a:spcBef>
                <a:spcPts val="500"/>
              </a:spcBef>
              <a:spcAft>
                <a:spcPts val="0"/>
              </a:spcAft>
              <a:buSzPts val="2800"/>
              <a:buNone/>
              <a:defRPr sz="2800"/>
            </a:lvl7pPr>
            <a:lvl8pPr lvl="7" rtl="0" algn="ctr">
              <a:lnSpc>
                <a:spcPct val="100000"/>
              </a:lnSpc>
              <a:spcBef>
                <a:spcPts val="500"/>
              </a:spcBef>
              <a:spcAft>
                <a:spcPts val="0"/>
              </a:spcAft>
              <a:buSzPts val="2800"/>
              <a:buNone/>
              <a:defRPr sz="2800"/>
            </a:lvl8pPr>
            <a:lvl9pPr lvl="8" rtl="0" algn="ctr">
              <a:lnSpc>
                <a:spcPct val="100000"/>
              </a:lnSpc>
              <a:spcBef>
                <a:spcPts val="500"/>
              </a:spcBef>
              <a:spcAft>
                <a:spcPts val="0"/>
              </a:spcAft>
              <a:buSzPts val="2800"/>
              <a:buNone/>
              <a:defRPr sz="2800"/>
            </a:lvl9pPr>
          </a:lstStyle>
          <a:p/>
        </p:txBody>
      </p:sp>
      <p:sp>
        <p:nvSpPr>
          <p:cNvPr id="72" name="Google Shape;72;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1"/>
              </a:buClr>
              <a:buSzPts val="6000"/>
              <a:buFont typeface="Georgia"/>
              <a:buNone/>
              <a:defRPr b="0" i="0" sz="60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24" name="Google Shape;24;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5"/>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6"/>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5" name="Google Shape;35;p6"/>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6"/>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7" name="Google Shape;37;p6"/>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 name="Shape 47"/>
        <p:cNvGrpSpPr/>
        <p:nvPr/>
      </p:nvGrpSpPr>
      <p:grpSpPr>
        <a:xfrm>
          <a:off x="0" y="0"/>
          <a:ext cx="0" cy="0"/>
          <a:chOff x="0" y="0"/>
          <a:chExt cx="0" cy="0"/>
        </a:xfrm>
      </p:grpSpPr>
      <p:sp>
        <p:nvSpPr>
          <p:cNvPr id="48" name="Google Shape;48;p9"/>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1"/>
              </a:buClr>
              <a:buSzPts val="3200"/>
              <a:buFont typeface="Georgia"/>
              <a:buNone/>
              <a:defRPr b="0" i="0" sz="32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9"/>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9"/>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51" name="Google Shape;51;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1"/>
              </a:buClr>
              <a:buSzPts val="3200"/>
              <a:buFont typeface="Georgia"/>
              <a:buNone/>
              <a:defRPr b="0" i="0" sz="32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0"/>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10"/>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Georgia"/>
              <a:buNone/>
              <a:defRPr b="0" i="0" sz="44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
            <a:alphaModFix/>
          </a:blip>
          <a:srcRect b="0" l="0" r="0" t="0"/>
          <a:stretch/>
        </p:blipFill>
        <p:spPr>
          <a:xfrm>
            <a:off x="110358" y="4697344"/>
            <a:ext cx="1006822" cy="3390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ctrTitle"/>
          </p:nvPr>
        </p:nvSpPr>
        <p:spPr>
          <a:xfrm>
            <a:off x="1143000" y="917972"/>
            <a:ext cx="68580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Open Source Vulnerability Metrics</a:t>
            </a:r>
            <a:endParaRPr/>
          </a:p>
        </p:txBody>
      </p:sp>
      <p:sp>
        <p:nvSpPr>
          <p:cNvPr id="78" name="Google Shape;78;p14"/>
          <p:cNvSpPr txBox="1"/>
          <p:nvPr>
            <p:ph idx="1" type="subTitle"/>
          </p:nvPr>
        </p:nvSpPr>
        <p:spPr>
          <a:xfrm>
            <a:off x="1143000" y="2701528"/>
            <a:ext cx="6858000" cy="1241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latin typeface="Georgia"/>
                <a:ea typeface="Georgia"/>
                <a:cs typeface="Georgia"/>
                <a:sym typeface="Georgia"/>
              </a:rPr>
              <a:t>Dr. Tate</a:t>
            </a:r>
            <a:endParaRPr>
              <a:latin typeface="Georgia"/>
              <a:ea typeface="Georgia"/>
              <a:cs typeface="Georgia"/>
              <a:sym typeface="Georgia"/>
            </a:endParaRPr>
          </a:p>
          <a:p>
            <a:pPr indent="0" lvl="0" marL="0" rtl="0" algn="ctr">
              <a:spcBef>
                <a:spcPts val="1000"/>
              </a:spcBef>
              <a:spcAft>
                <a:spcPts val="0"/>
              </a:spcAft>
              <a:buNone/>
            </a:pPr>
            <a:r>
              <a:rPr lang="en">
                <a:latin typeface="Georgia"/>
                <a:ea typeface="Georgia"/>
                <a:cs typeface="Georgia"/>
                <a:sym typeface="Georgia"/>
              </a:rPr>
              <a:t>Seth Goodwin, Michael Follari, Jaron Dunham, Gabe Wilmoth, Rohit Gade</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555000" y="197650"/>
            <a:ext cx="80340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Vulnerability Publish Date vs. Commit Patch Date</a:t>
            </a:r>
            <a:endParaRPr/>
          </a:p>
        </p:txBody>
      </p:sp>
      <p:sp>
        <p:nvSpPr>
          <p:cNvPr id="143" name="Google Shape;143;p23"/>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latin typeface="Georgia"/>
                <a:ea typeface="Georgia"/>
                <a:cs typeface="Georgia"/>
                <a:sym typeface="Georgia"/>
              </a:rPr>
              <a:t>Publish date and commit patch date correlation:</a:t>
            </a:r>
            <a:endParaRPr>
              <a:latin typeface="Georgia"/>
              <a:ea typeface="Georgia"/>
              <a:cs typeface="Georgia"/>
              <a:sym typeface="Georgia"/>
            </a:endParaRPr>
          </a:p>
          <a:p>
            <a:pPr indent="-355600" lvl="0" marL="457200" rtl="0" algn="l">
              <a:spcBef>
                <a:spcPts val="1000"/>
              </a:spcBef>
              <a:spcAft>
                <a:spcPts val="0"/>
              </a:spcAft>
              <a:buSzPts val="2000"/>
              <a:buFont typeface="Georgia"/>
              <a:buChar char="•"/>
            </a:pPr>
            <a:r>
              <a:rPr lang="en" sz="2000">
                <a:latin typeface="Georgia"/>
                <a:ea typeface="Georgia"/>
                <a:cs typeface="Georgia"/>
                <a:sym typeface="Georgia"/>
              </a:rPr>
              <a:t>Daily: 0.226</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Weekly: 0.540</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Monthly: 0.701</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Yearly: 0.821</a:t>
            </a:r>
            <a:endParaRPr sz="2000">
              <a:latin typeface="Georgia"/>
              <a:ea typeface="Georgia"/>
              <a:cs typeface="Georgia"/>
              <a:sym typeface="Georgia"/>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501600" y="52375"/>
            <a:ext cx="81408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Vulnerability Publish Date vs. Commit Patch Date</a:t>
            </a:r>
            <a:endParaRPr sz="2800"/>
          </a:p>
        </p:txBody>
      </p:sp>
      <p:pic>
        <p:nvPicPr>
          <p:cNvPr id="149" name="Google Shape;149;p24"/>
          <p:cNvPicPr preferRelativeResize="0"/>
          <p:nvPr/>
        </p:nvPicPr>
        <p:blipFill>
          <a:blip r:embed="rId3">
            <a:alphaModFix/>
          </a:blip>
          <a:stretch>
            <a:fillRect/>
          </a:stretch>
        </p:blipFill>
        <p:spPr>
          <a:xfrm>
            <a:off x="1285625" y="1040100"/>
            <a:ext cx="6572752" cy="380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551400" y="288100"/>
            <a:ext cx="80412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Vulnerability Publish Date vs. Commit Patch Date</a:t>
            </a:r>
            <a:endParaRPr sz="2800"/>
          </a:p>
        </p:txBody>
      </p:sp>
      <p:sp>
        <p:nvSpPr>
          <p:cNvPr id="155" name="Google Shape;155;p25"/>
          <p:cNvSpPr txBox="1"/>
          <p:nvPr/>
        </p:nvSpPr>
        <p:spPr>
          <a:xfrm>
            <a:off x="771300" y="1407750"/>
            <a:ext cx="7601400" cy="3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Georgia"/>
                <a:ea typeface="Georgia"/>
                <a:cs typeface="Georgia"/>
                <a:sym typeface="Georgia"/>
              </a:rPr>
              <a:t>H0: NVD will publish new software vulnerability info &lt;= 4 months after there is a GitHub commit that fixes the vulnerability.</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sz="2000">
              <a:solidFill>
                <a:schemeClr val="lt1"/>
              </a:solidFill>
              <a:latin typeface="Georgia"/>
              <a:ea typeface="Georgia"/>
              <a:cs typeface="Georgia"/>
              <a:sym typeface="Georgia"/>
            </a:endParaRPr>
          </a:p>
          <a:p>
            <a:pPr indent="0" lvl="0" marL="0" rtl="0" algn="l">
              <a:spcBef>
                <a:spcPts val="0"/>
              </a:spcBef>
              <a:spcAft>
                <a:spcPts val="0"/>
              </a:spcAft>
              <a:buNone/>
            </a:pPr>
            <a:r>
              <a:rPr lang="en" sz="2000">
                <a:solidFill>
                  <a:schemeClr val="lt1"/>
                </a:solidFill>
                <a:latin typeface="Georgia"/>
                <a:ea typeface="Georgia"/>
                <a:cs typeface="Georgia"/>
                <a:sym typeface="Georgia"/>
              </a:rPr>
              <a:t>H1: NVD will publish new software vulnerability info &gt; 4 months after there is a GitHub commit that fixes the vulnerability.</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sz="2000">
              <a:solidFill>
                <a:schemeClr val="lt1"/>
              </a:solidFill>
              <a:latin typeface="Georgia"/>
              <a:ea typeface="Georgia"/>
              <a:cs typeface="Georgia"/>
              <a:sym typeface="Georgia"/>
            </a:endParaRPr>
          </a:p>
          <a:p>
            <a:pPr indent="0" lvl="0" marL="0" rtl="0" algn="l">
              <a:spcBef>
                <a:spcPts val="0"/>
              </a:spcBef>
              <a:spcAft>
                <a:spcPts val="0"/>
              </a:spcAft>
              <a:buNone/>
            </a:pPr>
            <a:r>
              <a:rPr lang="en" sz="2000">
                <a:solidFill>
                  <a:schemeClr val="lt1"/>
                </a:solidFill>
                <a:latin typeface="Georgia"/>
                <a:ea typeface="Georgia"/>
                <a:cs typeface="Georgia"/>
                <a:sym typeface="Georgia"/>
              </a:rPr>
              <a:t>P-value = 7.17e-05 &lt; 0.05 (significance level)</a:t>
            </a:r>
            <a:endParaRPr sz="2000">
              <a:solidFill>
                <a:schemeClr val="lt1"/>
              </a:solidFill>
              <a:latin typeface="Georgia"/>
              <a:ea typeface="Georgia"/>
              <a:cs typeface="Georgia"/>
              <a:sym typeface="Georgia"/>
            </a:endParaRPr>
          </a:p>
          <a:p>
            <a:pPr indent="0" lvl="0" marL="0" rtl="0" algn="l">
              <a:spcBef>
                <a:spcPts val="0"/>
              </a:spcBef>
              <a:spcAft>
                <a:spcPts val="0"/>
              </a:spcAft>
              <a:buNone/>
            </a:pPr>
            <a:r>
              <a:rPr lang="en" sz="2000">
                <a:solidFill>
                  <a:schemeClr val="lt1"/>
                </a:solidFill>
                <a:latin typeface="Georgia"/>
                <a:ea typeface="Georgia"/>
                <a:cs typeface="Georgia"/>
                <a:sym typeface="Georgia"/>
              </a:rPr>
              <a:t>	⇒ Reject H0</a:t>
            </a:r>
            <a:endParaRPr sz="2000">
              <a:solidFill>
                <a:schemeClr val="lt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2000">
                <a:solidFill>
                  <a:schemeClr val="lt1"/>
                </a:solidFill>
                <a:latin typeface="Georgia"/>
                <a:ea typeface="Georgia"/>
                <a:cs typeface="Georgia"/>
                <a:sym typeface="Georgia"/>
              </a:rPr>
              <a:t>	⇒ Avg time to submit new vulnerability info &gt; 4 months… </a:t>
            </a:r>
            <a:endParaRPr sz="2000">
              <a:solidFill>
                <a:schemeClr val="lt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82100" y="273850"/>
            <a:ext cx="81798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Releases vs. New Vulnerabilities</a:t>
            </a:r>
            <a:endParaRPr/>
          </a:p>
        </p:txBody>
      </p:sp>
      <p:sp>
        <p:nvSpPr>
          <p:cNvPr id="161" name="Google Shape;161;p26"/>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latin typeface="Georgia"/>
                <a:ea typeface="Georgia"/>
                <a:cs typeface="Georgia"/>
                <a:sym typeface="Georgia"/>
              </a:rPr>
              <a:t>Task:</a:t>
            </a:r>
            <a:endParaRPr>
              <a:latin typeface="Georgia"/>
              <a:ea typeface="Georgia"/>
              <a:cs typeface="Georgia"/>
              <a:sym typeface="Georgia"/>
            </a:endParaRPr>
          </a:p>
          <a:p>
            <a:pPr indent="-406400" lvl="0" marL="457200" rtl="0" algn="l">
              <a:spcBef>
                <a:spcPts val="1000"/>
              </a:spcBef>
              <a:spcAft>
                <a:spcPts val="0"/>
              </a:spcAft>
              <a:buSzPts val="2800"/>
              <a:buFont typeface="Georgia"/>
              <a:buChar char="•"/>
            </a:pPr>
            <a:r>
              <a:rPr lang="en">
                <a:latin typeface="Georgia"/>
                <a:ea typeface="Georgia"/>
                <a:cs typeface="Georgia"/>
                <a:sym typeface="Georgia"/>
              </a:rPr>
              <a:t>Look into New Vulnerabilities Statistics</a:t>
            </a:r>
            <a:endParaRPr>
              <a:latin typeface="Georgia"/>
              <a:ea typeface="Georgia"/>
              <a:cs typeface="Georgia"/>
              <a:sym typeface="Georgia"/>
            </a:endParaRPr>
          </a:p>
          <a:p>
            <a:pPr indent="-406400" lvl="0" marL="457200" rtl="0" algn="l">
              <a:spcBef>
                <a:spcPts val="0"/>
              </a:spcBef>
              <a:spcAft>
                <a:spcPts val="0"/>
              </a:spcAft>
              <a:buSzPts val="2800"/>
              <a:buFont typeface="Georgia"/>
              <a:buChar char="•"/>
            </a:pPr>
            <a:r>
              <a:rPr lang="en">
                <a:latin typeface="Georgia"/>
                <a:ea typeface="Georgia"/>
                <a:cs typeface="Georgia"/>
                <a:sym typeface="Georgia"/>
              </a:rPr>
              <a:t>Specifically Vulnerabilities per week</a:t>
            </a:r>
            <a:endParaRPr>
              <a:latin typeface="Georgia"/>
              <a:ea typeface="Georgia"/>
              <a:cs typeface="Georgia"/>
              <a:sym typeface="Georgia"/>
            </a:endParaRPr>
          </a:p>
          <a:p>
            <a:pPr indent="0" lvl="0" marL="0" rtl="0" algn="l">
              <a:spcBef>
                <a:spcPts val="1000"/>
              </a:spcBef>
              <a:spcAft>
                <a:spcPts val="0"/>
              </a:spcAft>
              <a:buNone/>
            </a:pPr>
            <a:r>
              <a:rPr lang="en">
                <a:latin typeface="Georgia"/>
                <a:ea typeface="Georgia"/>
                <a:cs typeface="Georgia"/>
                <a:sym typeface="Georgia"/>
              </a:rPr>
              <a:t>	</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544350" y="99375"/>
            <a:ext cx="80553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New Vulnerabilities (Per Week)</a:t>
            </a:r>
            <a:endParaRPr/>
          </a:p>
        </p:txBody>
      </p:sp>
      <p:sp>
        <p:nvSpPr>
          <p:cNvPr id="167" name="Google Shape;167;p27"/>
          <p:cNvSpPr txBox="1"/>
          <p:nvPr>
            <p:ph idx="1" type="body"/>
          </p:nvPr>
        </p:nvSpPr>
        <p:spPr>
          <a:xfrm>
            <a:off x="134200" y="2225950"/>
            <a:ext cx="1962600" cy="113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latin typeface="Georgia"/>
                <a:ea typeface="Georgia"/>
                <a:cs typeface="Georgia"/>
                <a:sym typeface="Georgia"/>
              </a:rPr>
              <a:t>Large </a:t>
            </a:r>
            <a:r>
              <a:rPr lang="en" sz="1800">
                <a:latin typeface="Georgia"/>
                <a:ea typeface="Georgia"/>
                <a:cs typeface="Georgia"/>
                <a:sym typeface="Georgia"/>
              </a:rPr>
              <a:t>Increase</a:t>
            </a:r>
            <a:r>
              <a:rPr lang="en" sz="1800">
                <a:latin typeface="Georgia"/>
                <a:ea typeface="Georgia"/>
                <a:cs typeface="Georgia"/>
                <a:sym typeface="Georgia"/>
              </a:rPr>
              <a:t> in Vulnerabilities in recent years</a:t>
            </a:r>
            <a:endParaRPr sz="1800">
              <a:latin typeface="Georgia"/>
              <a:ea typeface="Georgia"/>
              <a:cs typeface="Georgia"/>
              <a:sym typeface="Georgia"/>
            </a:endParaRPr>
          </a:p>
        </p:txBody>
      </p:sp>
      <p:pic>
        <p:nvPicPr>
          <p:cNvPr id="168" name="Google Shape;168;p27"/>
          <p:cNvPicPr preferRelativeResize="0"/>
          <p:nvPr/>
        </p:nvPicPr>
        <p:blipFill>
          <a:blip r:embed="rId3">
            <a:alphaModFix/>
          </a:blip>
          <a:stretch>
            <a:fillRect/>
          </a:stretch>
        </p:blipFill>
        <p:spPr>
          <a:xfrm>
            <a:off x="2192513" y="1093575"/>
            <a:ext cx="6608436" cy="370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44350" y="99375"/>
            <a:ext cx="80553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New Vulnerabilities (Per Week)</a:t>
            </a:r>
            <a:endParaRPr/>
          </a:p>
        </p:txBody>
      </p:sp>
      <p:sp>
        <p:nvSpPr>
          <p:cNvPr id="174" name="Google Shape;174;p28"/>
          <p:cNvSpPr txBox="1"/>
          <p:nvPr>
            <p:ph idx="1" type="body"/>
          </p:nvPr>
        </p:nvSpPr>
        <p:spPr>
          <a:xfrm>
            <a:off x="134200" y="1372900"/>
            <a:ext cx="1962600" cy="322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latin typeface="Georgia"/>
                <a:ea typeface="Georgia"/>
                <a:cs typeface="Georgia"/>
                <a:sym typeface="Georgia"/>
              </a:rPr>
              <a:t>Obviously data is skewed to the right </a:t>
            </a:r>
            <a:endParaRPr sz="1800">
              <a:latin typeface="Georgia"/>
              <a:ea typeface="Georgia"/>
              <a:cs typeface="Georgia"/>
              <a:sym typeface="Georgia"/>
            </a:endParaRPr>
          </a:p>
          <a:p>
            <a:pPr indent="0" lvl="0" marL="0" rtl="0" algn="l">
              <a:spcBef>
                <a:spcPts val="1000"/>
              </a:spcBef>
              <a:spcAft>
                <a:spcPts val="0"/>
              </a:spcAft>
              <a:buNone/>
            </a:pPr>
            <a:r>
              <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Mean: 16.61</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Median: 14.00</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Std: 11.18</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CV: 0.67</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Variance: 125.13</a:t>
            </a:r>
            <a:endParaRPr sz="1800">
              <a:latin typeface="Georgia"/>
              <a:ea typeface="Georgia"/>
              <a:cs typeface="Georgia"/>
              <a:sym typeface="Georgia"/>
            </a:endParaRPr>
          </a:p>
          <a:p>
            <a:pPr indent="0" lvl="0" marL="0" rtl="0" algn="l">
              <a:spcBef>
                <a:spcPts val="1000"/>
              </a:spcBef>
              <a:spcAft>
                <a:spcPts val="0"/>
              </a:spcAft>
              <a:buNone/>
            </a:pPr>
            <a:r>
              <a:t/>
            </a:r>
            <a:endParaRPr sz="1800">
              <a:latin typeface="Georgia"/>
              <a:ea typeface="Georgia"/>
              <a:cs typeface="Georgia"/>
              <a:sym typeface="Georgia"/>
            </a:endParaRPr>
          </a:p>
        </p:txBody>
      </p:sp>
      <p:pic>
        <p:nvPicPr>
          <p:cNvPr id="175" name="Google Shape;175;p28"/>
          <p:cNvPicPr preferRelativeResize="0"/>
          <p:nvPr/>
        </p:nvPicPr>
        <p:blipFill>
          <a:blip r:embed="rId3">
            <a:alphaModFix/>
          </a:blip>
          <a:stretch>
            <a:fillRect/>
          </a:stretch>
        </p:blipFill>
        <p:spPr>
          <a:xfrm>
            <a:off x="2322112" y="1093575"/>
            <a:ext cx="6608424" cy="38373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544350" y="99375"/>
            <a:ext cx="80553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New Vulnerabilities (Per Week)</a:t>
            </a:r>
            <a:endParaRPr/>
          </a:p>
        </p:txBody>
      </p:sp>
      <p:sp>
        <p:nvSpPr>
          <p:cNvPr id="181" name="Google Shape;181;p29"/>
          <p:cNvSpPr txBox="1"/>
          <p:nvPr>
            <p:ph idx="1" type="body"/>
          </p:nvPr>
        </p:nvSpPr>
        <p:spPr>
          <a:xfrm>
            <a:off x="134200" y="1372900"/>
            <a:ext cx="1962600" cy="322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latin typeface="Georgia"/>
                <a:ea typeface="Georgia"/>
                <a:cs typeface="Georgia"/>
                <a:sym typeface="Georgia"/>
              </a:rPr>
              <a:t>Square Root of previous histogram results in a more normal distribution.</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Mean: 3.89</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Median: 3.74</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Std: 1.2</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CV: 0.31</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Variance: 1.45</a:t>
            </a:r>
            <a:endParaRPr sz="1800">
              <a:latin typeface="Georgia"/>
              <a:ea typeface="Georgia"/>
              <a:cs typeface="Georgia"/>
              <a:sym typeface="Georgia"/>
            </a:endParaRPr>
          </a:p>
          <a:p>
            <a:pPr indent="0" lvl="0" marL="0" rtl="0" algn="l">
              <a:spcBef>
                <a:spcPts val="1000"/>
              </a:spcBef>
              <a:spcAft>
                <a:spcPts val="0"/>
              </a:spcAft>
              <a:buNone/>
            </a:pPr>
            <a:r>
              <a:t/>
            </a:r>
            <a:endParaRPr sz="1800">
              <a:latin typeface="Georgia"/>
              <a:ea typeface="Georgia"/>
              <a:cs typeface="Georgia"/>
              <a:sym typeface="Georgia"/>
            </a:endParaRPr>
          </a:p>
        </p:txBody>
      </p:sp>
      <p:pic>
        <p:nvPicPr>
          <p:cNvPr id="182" name="Google Shape;182;p29"/>
          <p:cNvPicPr preferRelativeResize="0"/>
          <p:nvPr/>
        </p:nvPicPr>
        <p:blipFill>
          <a:blip r:embed="rId3">
            <a:alphaModFix/>
          </a:blip>
          <a:stretch>
            <a:fillRect/>
          </a:stretch>
        </p:blipFill>
        <p:spPr>
          <a:xfrm>
            <a:off x="2322100" y="1093575"/>
            <a:ext cx="6608425" cy="3825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134200" y="1372900"/>
            <a:ext cx="1962600" cy="322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latin typeface="Georgia"/>
                <a:ea typeface="Georgia"/>
                <a:cs typeface="Georgia"/>
                <a:sym typeface="Georgia"/>
              </a:rPr>
              <a:t>Overlay of Vulnerabilities and Releases Per Week</a:t>
            </a:r>
            <a:endParaRPr sz="1800">
              <a:latin typeface="Georgia"/>
              <a:ea typeface="Georgia"/>
              <a:cs typeface="Georgia"/>
              <a:sym typeface="Georgia"/>
            </a:endParaRPr>
          </a:p>
          <a:p>
            <a:pPr indent="0" lvl="0" marL="0" rtl="0" algn="l">
              <a:spcBef>
                <a:spcPts val="1000"/>
              </a:spcBef>
              <a:spcAft>
                <a:spcPts val="0"/>
              </a:spcAft>
              <a:buNone/>
            </a:pPr>
            <a:r>
              <a:t/>
            </a:r>
            <a:endParaRPr sz="1800">
              <a:latin typeface="Georgia"/>
              <a:ea typeface="Georgia"/>
              <a:cs typeface="Georgia"/>
              <a:sym typeface="Georgia"/>
            </a:endParaRPr>
          </a:p>
          <a:p>
            <a:pPr indent="0" lvl="0" marL="0" rtl="0" algn="l">
              <a:spcBef>
                <a:spcPts val="1000"/>
              </a:spcBef>
              <a:spcAft>
                <a:spcPts val="0"/>
              </a:spcAft>
              <a:buNone/>
            </a:pPr>
            <a:r>
              <a:rPr lang="en" sz="1800">
                <a:latin typeface="Georgia"/>
                <a:ea typeface="Georgia"/>
                <a:cs typeface="Georgia"/>
                <a:sym typeface="Georgia"/>
              </a:rPr>
              <a:t>Correlation: 0.46</a:t>
            </a:r>
            <a:endParaRPr sz="1800">
              <a:latin typeface="Georgia"/>
              <a:ea typeface="Georgia"/>
              <a:cs typeface="Georgia"/>
              <a:sym typeface="Georgia"/>
            </a:endParaRPr>
          </a:p>
          <a:p>
            <a:pPr indent="0" lvl="0" marL="0" rtl="0" algn="l">
              <a:spcBef>
                <a:spcPts val="1000"/>
              </a:spcBef>
              <a:spcAft>
                <a:spcPts val="0"/>
              </a:spcAft>
              <a:buNone/>
            </a:pPr>
            <a:r>
              <a:t/>
            </a:r>
            <a:endParaRPr sz="1800">
              <a:latin typeface="Georgia"/>
              <a:ea typeface="Georgia"/>
              <a:cs typeface="Georgia"/>
              <a:sym typeface="Georgia"/>
            </a:endParaRPr>
          </a:p>
          <a:p>
            <a:pPr indent="0" lvl="0" marL="0" rtl="0" algn="l">
              <a:spcBef>
                <a:spcPts val="1000"/>
              </a:spcBef>
              <a:spcAft>
                <a:spcPts val="0"/>
              </a:spcAft>
              <a:buNone/>
            </a:pPr>
            <a:r>
              <a:t/>
            </a:r>
            <a:endParaRPr sz="1800">
              <a:latin typeface="Georgia"/>
              <a:ea typeface="Georgia"/>
              <a:cs typeface="Georgia"/>
              <a:sym typeface="Georgia"/>
            </a:endParaRPr>
          </a:p>
        </p:txBody>
      </p:sp>
      <p:pic>
        <p:nvPicPr>
          <p:cNvPr id="188" name="Google Shape;188;p30"/>
          <p:cNvPicPr preferRelativeResize="0"/>
          <p:nvPr/>
        </p:nvPicPr>
        <p:blipFill>
          <a:blip r:embed="rId3">
            <a:alphaModFix/>
          </a:blip>
          <a:stretch>
            <a:fillRect/>
          </a:stretch>
        </p:blipFill>
        <p:spPr>
          <a:xfrm>
            <a:off x="2322100" y="1119150"/>
            <a:ext cx="6608426" cy="3735200"/>
          </a:xfrm>
          <a:prstGeom prst="rect">
            <a:avLst/>
          </a:prstGeom>
          <a:noFill/>
          <a:ln>
            <a:noFill/>
          </a:ln>
        </p:spPr>
      </p:pic>
      <p:sp>
        <p:nvSpPr>
          <p:cNvPr id="189" name="Google Shape;189;p30"/>
          <p:cNvSpPr txBox="1"/>
          <p:nvPr>
            <p:ph type="title"/>
          </p:nvPr>
        </p:nvSpPr>
        <p:spPr>
          <a:xfrm>
            <a:off x="482100" y="124950"/>
            <a:ext cx="81798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Releases vs. New Vulnerabilities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4000"/>
              <a:t>Analysis between revisions ( commits )and releases in general</a:t>
            </a:r>
            <a:endParaRPr sz="4000"/>
          </a:p>
        </p:txBody>
      </p:sp>
      <p:sp>
        <p:nvSpPr>
          <p:cNvPr id="195" name="Google Shape;195;p31"/>
          <p:cNvSpPr txBox="1"/>
          <p:nvPr>
            <p:ph idx="1" type="body"/>
          </p:nvPr>
        </p:nvSpPr>
        <p:spPr>
          <a:xfrm>
            <a:off x="227975" y="1845100"/>
            <a:ext cx="8287500" cy="278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400">
                <a:latin typeface="Georgia"/>
                <a:ea typeface="Georgia"/>
                <a:cs typeface="Georgia"/>
                <a:sym typeface="Georgia"/>
              </a:rPr>
              <a:t>A plot between </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Commits per-day</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And releases per</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Day over the </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years.</a:t>
            </a:r>
            <a:endParaRPr sz="2400">
              <a:latin typeface="Georgia"/>
              <a:ea typeface="Georgia"/>
              <a:cs typeface="Georgia"/>
              <a:sym typeface="Georgia"/>
            </a:endParaRPr>
          </a:p>
        </p:txBody>
      </p:sp>
      <p:pic>
        <p:nvPicPr>
          <p:cNvPr id="196" name="Google Shape;196;p31"/>
          <p:cNvPicPr preferRelativeResize="0"/>
          <p:nvPr/>
        </p:nvPicPr>
        <p:blipFill>
          <a:blip r:embed="rId3">
            <a:alphaModFix/>
          </a:blip>
          <a:stretch>
            <a:fillRect/>
          </a:stretch>
        </p:blipFill>
        <p:spPr>
          <a:xfrm>
            <a:off x="2856100" y="1422325"/>
            <a:ext cx="6048499" cy="345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4000"/>
              <a:t>Analysis</a:t>
            </a:r>
            <a:r>
              <a:rPr lang="en" sz="4000"/>
              <a:t> Between Commits (Vul. Fixes ) and </a:t>
            </a:r>
            <a:r>
              <a:rPr lang="en" sz="4000"/>
              <a:t>Releases dates</a:t>
            </a:r>
            <a:r>
              <a:rPr lang="en" sz="4000"/>
              <a:t>. </a:t>
            </a:r>
            <a:endParaRPr sz="4000"/>
          </a:p>
        </p:txBody>
      </p:sp>
      <p:sp>
        <p:nvSpPr>
          <p:cNvPr id="202" name="Google Shape;202;p32"/>
          <p:cNvSpPr txBox="1"/>
          <p:nvPr>
            <p:ph idx="1" type="body"/>
          </p:nvPr>
        </p:nvSpPr>
        <p:spPr>
          <a:xfrm>
            <a:off x="263575" y="1688375"/>
            <a:ext cx="8251800" cy="294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400">
                <a:latin typeface="Georgia"/>
                <a:ea typeface="Georgia"/>
                <a:cs typeface="Georgia"/>
                <a:sym typeface="Georgia"/>
              </a:rPr>
              <a:t>Applied Normal</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Normal Dist.</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Observed </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Mean: 342.73</a:t>
            </a:r>
            <a:endParaRPr sz="2400">
              <a:latin typeface="Georgia"/>
              <a:ea typeface="Georgia"/>
              <a:cs typeface="Georgia"/>
              <a:sym typeface="Georgia"/>
            </a:endParaRPr>
          </a:p>
          <a:p>
            <a:pPr indent="0" lvl="0" marL="0" rtl="0" algn="l">
              <a:spcBef>
                <a:spcPts val="1000"/>
              </a:spcBef>
              <a:spcAft>
                <a:spcPts val="0"/>
              </a:spcAft>
              <a:buNone/>
            </a:pPr>
            <a:r>
              <a:rPr lang="en" sz="2400">
                <a:latin typeface="Georgia"/>
                <a:ea typeface="Georgia"/>
                <a:cs typeface="Georgia"/>
                <a:sym typeface="Georgia"/>
              </a:rPr>
              <a:t>SD: 623.8</a:t>
            </a:r>
            <a:endParaRPr sz="2400">
              <a:latin typeface="Georgia"/>
              <a:ea typeface="Georgia"/>
              <a:cs typeface="Georgia"/>
              <a:sym typeface="Georgia"/>
            </a:endParaRPr>
          </a:p>
        </p:txBody>
      </p:sp>
      <p:pic>
        <p:nvPicPr>
          <p:cNvPr id="203" name="Google Shape;203;p32"/>
          <p:cNvPicPr preferRelativeResize="0"/>
          <p:nvPr/>
        </p:nvPicPr>
        <p:blipFill>
          <a:blip r:embed="rId3">
            <a:alphaModFix/>
          </a:blip>
          <a:stretch>
            <a:fillRect/>
          </a:stretch>
        </p:blipFill>
        <p:spPr>
          <a:xfrm>
            <a:off x="2827175" y="1414163"/>
            <a:ext cx="6038100" cy="3492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628650" y="273850"/>
            <a:ext cx="40326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t>Vulnerabilities vs. Software Releases</a:t>
            </a:r>
            <a:endParaRPr sz="3600"/>
          </a:p>
        </p:txBody>
      </p:sp>
      <p:sp>
        <p:nvSpPr>
          <p:cNvPr id="84" name="Google Shape;84;p15"/>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Font typeface="Georgia"/>
              <a:buChar char="●"/>
            </a:pPr>
            <a:r>
              <a:rPr lang="en">
                <a:latin typeface="Georgia"/>
                <a:ea typeface="Georgia"/>
                <a:cs typeface="Georgia"/>
                <a:sym typeface="Georgia"/>
              </a:rPr>
              <a:t>Task</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Statistics of Releases</a:t>
            </a:r>
            <a:endParaRPr>
              <a:latin typeface="Georgia"/>
              <a:ea typeface="Georgia"/>
              <a:cs typeface="Georgia"/>
              <a:sym typeface="Georgia"/>
            </a:endParaRPr>
          </a:p>
          <a:p>
            <a:pPr indent="-406400" lvl="0" marL="457200" rtl="0" algn="l">
              <a:spcBef>
                <a:spcPts val="0"/>
              </a:spcBef>
              <a:spcAft>
                <a:spcPts val="0"/>
              </a:spcAft>
              <a:buSzPts val="2800"/>
              <a:buFont typeface="Georgia"/>
              <a:buChar char="●"/>
            </a:pPr>
            <a:r>
              <a:rPr lang="en">
                <a:latin typeface="Georgia"/>
                <a:ea typeface="Georgia"/>
                <a:cs typeface="Georgia"/>
                <a:sym typeface="Georgia"/>
              </a:rPr>
              <a:t>Hypothesis Test</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H0: Weeks after a period of high or low amount of vulnerability discoveries will have the same number of releases as any other week.</a:t>
            </a:r>
            <a:endParaRPr>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2113350" y="2074650"/>
            <a:ext cx="49173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7200"/>
              <a:t>Questions?</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629850" y="342900"/>
            <a:ext cx="2949300" cy="1034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Statistics of Releases</a:t>
            </a:r>
            <a:endParaRPr/>
          </a:p>
        </p:txBody>
      </p:sp>
      <p:sp>
        <p:nvSpPr>
          <p:cNvPr id="90" name="Google Shape;90;p16"/>
          <p:cNvSpPr txBox="1"/>
          <p:nvPr>
            <p:ph idx="1" type="body"/>
          </p:nvPr>
        </p:nvSpPr>
        <p:spPr>
          <a:xfrm>
            <a:off x="292350" y="1377000"/>
            <a:ext cx="3442500" cy="3024900"/>
          </a:xfrm>
          <a:prstGeom prst="rect">
            <a:avLst/>
          </a:prstGeom>
        </p:spPr>
        <p:txBody>
          <a:bodyPr anchorCtr="0" anchor="t" bIns="91425" lIns="91425" spcFirstLastPara="1" rIns="91425" wrap="square" tIns="45700">
            <a:noAutofit/>
          </a:bodyPr>
          <a:lstStyle/>
          <a:p>
            <a:pPr indent="-381000" lvl="0" marL="457200" rtl="0" algn="l">
              <a:spcBef>
                <a:spcPts val="1000"/>
              </a:spcBef>
              <a:spcAft>
                <a:spcPts val="0"/>
              </a:spcAft>
              <a:buSzPts val="2400"/>
              <a:buFont typeface="Georgia"/>
              <a:buChar char="●"/>
            </a:pPr>
            <a:r>
              <a:rPr lang="en" sz="2400">
                <a:latin typeface="Georgia"/>
                <a:ea typeface="Georgia"/>
                <a:cs typeface="Georgia"/>
                <a:sym typeface="Georgia"/>
              </a:rPr>
              <a:t>Normal Distribution</a:t>
            </a:r>
            <a:endParaRPr sz="2400">
              <a:latin typeface="Georgia"/>
              <a:ea typeface="Georgia"/>
              <a:cs typeface="Georgia"/>
              <a:sym typeface="Georgia"/>
            </a:endParaRPr>
          </a:p>
          <a:p>
            <a:pPr indent="-381000" lvl="0" marL="457200" rtl="0" algn="l">
              <a:spcBef>
                <a:spcPts val="0"/>
              </a:spcBef>
              <a:spcAft>
                <a:spcPts val="0"/>
              </a:spcAft>
              <a:buSzPts val="2400"/>
              <a:buFont typeface="Georgia"/>
              <a:buChar char="●"/>
            </a:pPr>
            <a:r>
              <a:rPr lang="en" sz="2400">
                <a:latin typeface="Georgia"/>
                <a:ea typeface="Georgia"/>
                <a:cs typeface="Georgia"/>
                <a:sym typeface="Georgia"/>
              </a:rPr>
              <a:t>Mean: 37.51</a:t>
            </a:r>
            <a:endParaRPr sz="2400">
              <a:latin typeface="Georgia"/>
              <a:ea typeface="Georgia"/>
              <a:cs typeface="Georgia"/>
              <a:sym typeface="Georgia"/>
            </a:endParaRPr>
          </a:p>
          <a:p>
            <a:pPr indent="-381000" lvl="0" marL="457200" rtl="0" algn="l">
              <a:spcBef>
                <a:spcPts val="0"/>
              </a:spcBef>
              <a:spcAft>
                <a:spcPts val="0"/>
              </a:spcAft>
              <a:buSzPts val="2400"/>
              <a:buFont typeface="Georgia"/>
              <a:buChar char="●"/>
            </a:pPr>
            <a:r>
              <a:rPr lang="en" sz="2400">
                <a:latin typeface="Georgia"/>
                <a:ea typeface="Georgia"/>
                <a:cs typeface="Georgia"/>
                <a:sym typeface="Georgia"/>
              </a:rPr>
              <a:t>Median: 37.0</a:t>
            </a:r>
            <a:endParaRPr sz="2400">
              <a:latin typeface="Georgia"/>
              <a:ea typeface="Georgia"/>
              <a:cs typeface="Georgia"/>
              <a:sym typeface="Georgia"/>
            </a:endParaRPr>
          </a:p>
          <a:p>
            <a:pPr indent="-381000" lvl="0" marL="457200" rtl="0" algn="l">
              <a:spcBef>
                <a:spcPts val="0"/>
              </a:spcBef>
              <a:spcAft>
                <a:spcPts val="0"/>
              </a:spcAft>
              <a:buSzPts val="2400"/>
              <a:buFont typeface="Georgia"/>
              <a:buChar char="●"/>
            </a:pPr>
            <a:r>
              <a:rPr lang="en" sz="2400">
                <a:latin typeface="Georgia"/>
                <a:ea typeface="Georgia"/>
                <a:cs typeface="Georgia"/>
                <a:sym typeface="Georgia"/>
              </a:rPr>
              <a:t>Std. Dev: 10.23</a:t>
            </a:r>
            <a:endParaRPr sz="2400">
              <a:latin typeface="Georgia"/>
              <a:ea typeface="Georgia"/>
              <a:cs typeface="Georgia"/>
              <a:sym typeface="Georgia"/>
            </a:endParaRPr>
          </a:p>
          <a:p>
            <a:pPr indent="-381000" lvl="0" marL="457200" rtl="0" algn="l">
              <a:spcBef>
                <a:spcPts val="0"/>
              </a:spcBef>
              <a:spcAft>
                <a:spcPts val="0"/>
              </a:spcAft>
              <a:buSzPts val="2400"/>
              <a:buFont typeface="Georgia"/>
              <a:buChar char="●"/>
            </a:pPr>
            <a:r>
              <a:rPr lang="en" sz="2400">
                <a:latin typeface="Georgia"/>
                <a:ea typeface="Georgia"/>
                <a:cs typeface="Georgia"/>
                <a:sym typeface="Georgia"/>
              </a:rPr>
              <a:t>Variance: </a:t>
            </a:r>
            <a:r>
              <a:rPr lang="en" sz="2400">
                <a:latin typeface="Georgia"/>
                <a:ea typeface="Georgia"/>
                <a:cs typeface="Georgia"/>
                <a:sym typeface="Georgia"/>
              </a:rPr>
              <a:t>105.7</a:t>
            </a:r>
            <a:endParaRPr sz="2400">
              <a:latin typeface="Georgia"/>
              <a:ea typeface="Georgia"/>
              <a:cs typeface="Georgia"/>
              <a:sym typeface="Georgia"/>
            </a:endParaRPr>
          </a:p>
        </p:txBody>
      </p:sp>
      <p:sp>
        <p:nvSpPr>
          <p:cNvPr id="91" name="Google Shape;91;p16"/>
          <p:cNvSpPr/>
          <p:nvPr>
            <p:ph idx="2" type="pic"/>
          </p:nvPr>
        </p:nvSpPr>
        <p:spPr>
          <a:xfrm>
            <a:off x="3735000" y="342900"/>
            <a:ext cx="5343900" cy="4586100"/>
          </a:xfrm>
          <a:prstGeom prst="rect">
            <a:avLst/>
          </a:prstGeom>
          <a:solidFill>
            <a:srgbClr val="FFFFFF"/>
          </a:solidFill>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735001" y="1034995"/>
            <a:ext cx="5343899" cy="3894005"/>
          </a:xfrm>
          <a:prstGeom prst="rect">
            <a:avLst/>
          </a:prstGeom>
          <a:noFill/>
          <a:ln>
            <a:noFill/>
          </a:ln>
        </p:spPr>
      </p:pic>
      <p:sp>
        <p:nvSpPr>
          <p:cNvPr id="93" name="Google Shape;93;p16"/>
          <p:cNvSpPr txBox="1"/>
          <p:nvPr/>
        </p:nvSpPr>
        <p:spPr>
          <a:xfrm>
            <a:off x="3792400" y="397925"/>
            <a:ext cx="5229900" cy="637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t/>
            </a:r>
            <a:endParaRPr sz="3600">
              <a:solidFill>
                <a:schemeClr val="dk2"/>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628650" y="273849"/>
            <a:ext cx="7886700" cy="85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RPW One Week After Vulnerable Weeks</a:t>
            </a:r>
            <a:endParaRPr sz="3000"/>
          </a:p>
        </p:txBody>
      </p:sp>
      <p:sp>
        <p:nvSpPr>
          <p:cNvPr id="99" name="Google Shape;99;p17"/>
          <p:cNvSpPr txBox="1"/>
          <p:nvPr>
            <p:ph idx="1" type="body"/>
          </p:nvPr>
        </p:nvSpPr>
        <p:spPr>
          <a:xfrm>
            <a:off x="628650" y="1128850"/>
            <a:ext cx="3886200" cy="3503700"/>
          </a:xfrm>
          <a:prstGeom prst="rect">
            <a:avLst/>
          </a:prstGeom>
          <a:solidFill>
            <a:srgbClr val="FFFFFF"/>
          </a:solidFill>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00" name="Google Shape;100;p17"/>
          <p:cNvSpPr txBox="1"/>
          <p:nvPr>
            <p:ph idx="2" type="body"/>
          </p:nvPr>
        </p:nvSpPr>
        <p:spPr>
          <a:xfrm>
            <a:off x="4629150" y="1128925"/>
            <a:ext cx="3886200" cy="3503700"/>
          </a:xfrm>
          <a:prstGeom prst="rect">
            <a:avLst/>
          </a:prstGeom>
          <a:solidFill>
            <a:srgbClr val="FFFFFF"/>
          </a:solidFill>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4781546" y="1128851"/>
            <a:ext cx="3492429" cy="3503700"/>
          </a:xfrm>
          <a:prstGeom prst="rect">
            <a:avLst/>
          </a:prstGeom>
          <a:noFill/>
          <a:ln>
            <a:noFill/>
          </a:ln>
        </p:spPr>
      </p:pic>
      <p:pic>
        <p:nvPicPr>
          <p:cNvPr id="102" name="Google Shape;102;p17"/>
          <p:cNvPicPr preferRelativeResize="0"/>
          <p:nvPr/>
        </p:nvPicPr>
        <p:blipFill>
          <a:blip r:embed="rId4">
            <a:alphaModFix/>
          </a:blip>
          <a:stretch>
            <a:fillRect/>
          </a:stretch>
        </p:blipFill>
        <p:spPr>
          <a:xfrm>
            <a:off x="847550" y="1128864"/>
            <a:ext cx="3492424" cy="35036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Hypothesis</a:t>
            </a:r>
            <a:endParaRPr/>
          </a:p>
        </p:txBody>
      </p:sp>
      <p:sp>
        <p:nvSpPr>
          <p:cNvPr id="108" name="Google Shape;108;p18"/>
          <p:cNvSpPr txBox="1"/>
          <p:nvPr>
            <p:ph idx="1" type="body"/>
          </p:nvPr>
        </p:nvSpPr>
        <p:spPr>
          <a:xfrm>
            <a:off x="628650" y="1064425"/>
            <a:ext cx="7886700" cy="39669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Font typeface="Georgia"/>
              <a:buChar char="●"/>
            </a:pPr>
            <a:r>
              <a:rPr lang="en">
                <a:latin typeface="Georgia"/>
                <a:ea typeface="Georgia"/>
                <a:cs typeface="Georgia"/>
                <a:sym typeface="Georgia"/>
              </a:rPr>
              <a:t>Two Sample T-Test</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P-Value for most vulnerable: 0.244</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P-Value for least vulnerable: 0.46</a:t>
            </a:r>
            <a:endParaRPr>
              <a:latin typeface="Georgia"/>
              <a:ea typeface="Georgia"/>
              <a:cs typeface="Georgia"/>
              <a:sym typeface="Georgia"/>
            </a:endParaRPr>
          </a:p>
          <a:p>
            <a:pPr indent="0" lvl="0" marL="0" rtl="0" algn="l">
              <a:spcBef>
                <a:spcPts val="1000"/>
              </a:spcBef>
              <a:spcAft>
                <a:spcPts val="0"/>
              </a:spcAft>
              <a:buNone/>
            </a:pPr>
            <a:r>
              <a:rPr b="1" i="1" lang="en">
                <a:solidFill>
                  <a:srgbClr val="FF0000"/>
                </a:solidFill>
                <a:latin typeface="Georgia"/>
                <a:ea typeface="Georgia"/>
                <a:cs typeface="Georgia"/>
                <a:sym typeface="Georgia"/>
              </a:rPr>
              <a:t>Fail </a:t>
            </a:r>
            <a:r>
              <a:rPr lang="en">
                <a:latin typeface="Georgia"/>
                <a:ea typeface="Georgia"/>
                <a:cs typeface="Georgia"/>
                <a:sym typeface="Georgia"/>
              </a:rPr>
              <a:t>to reject the null hypothesis!</a:t>
            </a:r>
            <a:endParaRPr>
              <a:latin typeface="Georgia"/>
              <a:ea typeface="Georgia"/>
              <a:cs typeface="Georgia"/>
              <a:sym typeface="Georgia"/>
            </a:endParaRPr>
          </a:p>
          <a:p>
            <a:pPr indent="-406400" lvl="0" marL="457200" rtl="0" algn="l">
              <a:spcBef>
                <a:spcPts val="1000"/>
              </a:spcBef>
              <a:spcAft>
                <a:spcPts val="0"/>
              </a:spcAft>
              <a:buSzPts val="2800"/>
              <a:buFont typeface="Georgia"/>
              <a:buChar char="●"/>
            </a:pPr>
            <a:r>
              <a:rPr lang="en">
                <a:latin typeface="Georgia"/>
                <a:ea typeface="Georgia"/>
                <a:cs typeface="Georgia"/>
                <a:sym typeface="Georgia"/>
              </a:rPr>
              <a:t>Vulnerability and Release Correlation</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Vulnerabilities and Releases: -0.005</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V&amp;R most: 0.025</a:t>
            </a:r>
            <a:endParaRPr>
              <a:latin typeface="Georgia"/>
              <a:ea typeface="Georgia"/>
              <a:cs typeface="Georgia"/>
              <a:sym typeface="Georgia"/>
            </a:endParaRPr>
          </a:p>
          <a:p>
            <a:pPr indent="-381000" lvl="1" marL="914400" rtl="0" algn="l">
              <a:spcBef>
                <a:spcPts val="0"/>
              </a:spcBef>
              <a:spcAft>
                <a:spcPts val="0"/>
              </a:spcAft>
              <a:buSzPts val="2400"/>
              <a:buFont typeface="Georgia"/>
              <a:buChar char="○"/>
            </a:pPr>
            <a:r>
              <a:rPr lang="en">
                <a:latin typeface="Georgia"/>
                <a:ea typeface="Georgia"/>
                <a:cs typeface="Georgia"/>
                <a:sym typeface="Georgia"/>
              </a:rPr>
              <a:t>V&amp;R least: -0.023</a:t>
            </a:r>
            <a:endParaRPr>
              <a:latin typeface="Georgia"/>
              <a:ea typeface="Georgia"/>
              <a:cs typeface="Georgia"/>
              <a:sym typeface="Georgia"/>
            </a:endParaRPr>
          </a:p>
          <a:p>
            <a:pPr indent="0" lvl="0" marL="914400" rtl="0" algn="l">
              <a:spcBef>
                <a:spcPts val="1000"/>
              </a:spcBef>
              <a:spcAft>
                <a:spcPts val="0"/>
              </a:spcAft>
              <a:buNone/>
            </a:pPr>
            <a:r>
              <a:rPr i="1" lang="en" sz="1200">
                <a:solidFill>
                  <a:srgbClr val="999999"/>
                </a:solidFill>
                <a:latin typeface="Georgia"/>
                <a:ea typeface="Georgia"/>
                <a:cs typeface="Georgia"/>
                <a:sym typeface="Georgia"/>
              </a:rPr>
              <a:t>Not much correlation going on here, huh?</a:t>
            </a:r>
            <a:endParaRPr i="1" sz="1200">
              <a:solidFill>
                <a:srgbClr val="999999"/>
              </a:solidFill>
              <a:latin typeface="Georgia"/>
              <a:ea typeface="Georgia"/>
              <a:cs typeface="Georgia"/>
              <a:sym typeface="Georgia"/>
            </a:endParaRPr>
          </a:p>
          <a:p>
            <a:pPr indent="0" lvl="0" marL="91440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628650" y="273850"/>
            <a:ext cx="45423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Frequency of Commits </a:t>
            </a:r>
            <a:r>
              <a:rPr lang="en" sz="3000"/>
              <a:t> Vs. </a:t>
            </a:r>
            <a:r>
              <a:rPr lang="en" sz="3000"/>
              <a:t>Severity</a:t>
            </a:r>
            <a:r>
              <a:rPr lang="en" sz="3000"/>
              <a:t> </a:t>
            </a:r>
            <a:endParaRPr sz="3000"/>
          </a:p>
        </p:txBody>
      </p:sp>
      <p:sp>
        <p:nvSpPr>
          <p:cNvPr id="114" name="Google Shape;114;p19"/>
          <p:cNvSpPr txBox="1"/>
          <p:nvPr>
            <p:ph idx="1" type="body"/>
          </p:nvPr>
        </p:nvSpPr>
        <p:spPr>
          <a:xfrm>
            <a:off x="628650" y="1268050"/>
            <a:ext cx="4542300" cy="3353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latin typeface="Georgia"/>
                <a:ea typeface="Georgia"/>
                <a:cs typeface="Georgia"/>
                <a:sym typeface="Georgia"/>
              </a:rPr>
              <a:t>Comparing the Base Score (severity) of Vulnerabilities from NVD to the frequency of commits, there </a:t>
            </a:r>
            <a:r>
              <a:rPr lang="en" sz="1400">
                <a:latin typeface="Georgia"/>
                <a:ea typeface="Georgia"/>
                <a:cs typeface="Georgia"/>
                <a:sym typeface="Georgia"/>
              </a:rPr>
              <a:t>doesn't</a:t>
            </a:r>
            <a:r>
              <a:rPr lang="en" sz="1400">
                <a:latin typeface="Georgia"/>
                <a:ea typeface="Georgia"/>
                <a:cs typeface="Georgia"/>
                <a:sym typeface="Georgia"/>
              </a:rPr>
              <a:t> seem to be much of a link between the two </a:t>
            </a:r>
            <a:r>
              <a:rPr lang="en" sz="1400">
                <a:latin typeface="Georgia"/>
                <a:ea typeface="Georgia"/>
                <a:cs typeface="Georgia"/>
                <a:sym typeface="Georgia"/>
              </a:rPr>
              <a:t>parameters</a:t>
            </a:r>
            <a:r>
              <a:rPr lang="en" sz="1400">
                <a:latin typeface="Georgia"/>
                <a:ea typeface="Georgia"/>
                <a:cs typeface="Georgia"/>
                <a:sym typeface="Georgia"/>
              </a:rPr>
              <a:t>. </a:t>
            </a:r>
            <a:endParaRPr sz="1400">
              <a:latin typeface="Georgia"/>
              <a:ea typeface="Georgia"/>
              <a:cs typeface="Georgia"/>
              <a:sym typeface="Georgia"/>
            </a:endParaRPr>
          </a:p>
          <a:p>
            <a:pPr indent="0" lvl="0" marL="0" rtl="0" algn="l">
              <a:spcBef>
                <a:spcPts val="1000"/>
              </a:spcBef>
              <a:spcAft>
                <a:spcPts val="0"/>
              </a:spcAft>
              <a:buNone/>
            </a:pPr>
            <a:r>
              <a:rPr lang="en" sz="1400">
                <a:latin typeface="Georgia"/>
                <a:ea typeface="Georgia"/>
                <a:cs typeface="Georgia"/>
                <a:sym typeface="Georgia"/>
              </a:rPr>
              <a:t>The top graph looks at the 1990s to 2020, although the </a:t>
            </a:r>
            <a:r>
              <a:rPr lang="en" sz="1400">
                <a:latin typeface="Georgia"/>
                <a:ea typeface="Georgia"/>
                <a:cs typeface="Georgia"/>
                <a:sym typeface="Georgia"/>
              </a:rPr>
              <a:t>discrepancy</a:t>
            </a:r>
            <a:r>
              <a:rPr lang="en" sz="1400">
                <a:latin typeface="Georgia"/>
                <a:ea typeface="Georgia"/>
                <a:cs typeface="Georgia"/>
                <a:sym typeface="Georgia"/>
              </a:rPr>
              <a:t> would be due to commits being more common as years go by. Also on this graph it seems like most base scores are in, but as we see the mean is around 6.</a:t>
            </a:r>
            <a:endParaRPr sz="1400">
              <a:latin typeface="Georgia"/>
              <a:ea typeface="Georgia"/>
              <a:cs typeface="Georgia"/>
              <a:sym typeface="Georgia"/>
            </a:endParaRPr>
          </a:p>
          <a:p>
            <a:pPr indent="0" lvl="0" marL="0" rtl="0" algn="l">
              <a:spcBef>
                <a:spcPts val="1000"/>
              </a:spcBef>
              <a:spcAft>
                <a:spcPts val="0"/>
              </a:spcAft>
              <a:buNone/>
            </a:pPr>
            <a:r>
              <a:t/>
            </a:r>
            <a:endParaRPr sz="1400">
              <a:latin typeface="Georgia"/>
              <a:ea typeface="Georgia"/>
              <a:cs typeface="Georgia"/>
              <a:sym typeface="Georgia"/>
            </a:endParaRPr>
          </a:p>
          <a:p>
            <a:pPr indent="0" lvl="0" marL="0" rtl="0" algn="l">
              <a:spcBef>
                <a:spcPts val="1000"/>
              </a:spcBef>
              <a:spcAft>
                <a:spcPts val="0"/>
              </a:spcAft>
              <a:buNone/>
            </a:pPr>
            <a:r>
              <a:t/>
            </a:r>
            <a:endParaRPr sz="1400">
              <a:latin typeface="Georgia"/>
              <a:ea typeface="Georgia"/>
              <a:cs typeface="Georgia"/>
              <a:sym typeface="Georgia"/>
            </a:endParaRPr>
          </a:p>
          <a:p>
            <a:pPr indent="0" lvl="0" marL="0" rtl="0" algn="l">
              <a:spcBef>
                <a:spcPts val="1000"/>
              </a:spcBef>
              <a:spcAft>
                <a:spcPts val="0"/>
              </a:spcAft>
              <a:buNone/>
            </a:pPr>
            <a:r>
              <a:rPr lang="en" sz="1400">
                <a:latin typeface="Georgia"/>
                <a:ea typeface="Georgia"/>
                <a:cs typeface="Georgia"/>
                <a:sym typeface="Georgia"/>
              </a:rPr>
              <a:t>Looking at 1995 to 2000, an area with a lot more noticable differences in severity, the link between the two still </a:t>
            </a:r>
            <a:r>
              <a:rPr lang="en" sz="1400">
                <a:latin typeface="Georgia"/>
                <a:ea typeface="Georgia"/>
                <a:cs typeface="Georgia"/>
                <a:sym typeface="Georgia"/>
              </a:rPr>
              <a:t>doesn't</a:t>
            </a:r>
            <a:r>
              <a:rPr lang="en" sz="1400">
                <a:latin typeface="Georgia"/>
                <a:ea typeface="Georgia"/>
                <a:cs typeface="Georgia"/>
                <a:sym typeface="Georgia"/>
              </a:rPr>
              <a:t> seem </a:t>
            </a:r>
            <a:r>
              <a:rPr lang="en" sz="1400">
                <a:latin typeface="Georgia"/>
                <a:ea typeface="Georgia"/>
                <a:cs typeface="Georgia"/>
                <a:sym typeface="Georgia"/>
              </a:rPr>
              <a:t>feasible</a:t>
            </a:r>
            <a:r>
              <a:rPr lang="en" sz="1400">
                <a:latin typeface="Georgia"/>
                <a:ea typeface="Georgia"/>
                <a:cs typeface="Georgia"/>
                <a:sym typeface="Georgia"/>
              </a:rPr>
              <a:t>.</a:t>
            </a:r>
            <a:endParaRPr sz="1400">
              <a:latin typeface="Georgia"/>
              <a:ea typeface="Georgia"/>
              <a:cs typeface="Georgia"/>
              <a:sym typeface="Georgia"/>
            </a:endParaRPr>
          </a:p>
        </p:txBody>
      </p:sp>
      <p:pic>
        <p:nvPicPr>
          <p:cNvPr id="115" name="Google Shape;115;p19"/>
          <p:cNvPicPr preferRelativeResize="0"/>
          <p:nvPr/>
        </p:nvPicPr>
        <p:blipFill>
          <a:blip r:embed="rId3">
            <a:alphaModFix/>
          </a:blip>
          <a:stretch>
            <a:fillRect/>
          </a:stretch>
        </p:blipFill>
        <p:spPr>
          <a:xfrm>
            <a:off x="5677612" y="408125"/>
            <a:ext cx="3266075" cy="2019631"/>
          </a:xfrm>
          <a:prstGeom prst="rect">
            <a:avLst/>
          </a:prstGeom>
          <a:noFill/>
          <a:ln>
            <a:noFill/>
          </a:ln>
        </p:spPr>
      </p:pic>
      <p:pic>
        <p:nvPicPr>
          <p:cNvPr id="116" name="Google Shape;116;p19"/>
          <p:cNvPicPr preferRelativeResize="0"/>
          <p:nvPr/>
        </p:nvPicPr>
        <p:blipFill>
          <a:blip r:embed="rId4">
            <a:alphaModFix/>
          </a:blip>
          <a:stretch>
            <a:fillRect/>
          </a:stretch>
        </p:blipFill>
        <p:spPr>
          <a:xfrm>
            <a:off x="5677625" y="2738325"/>
            <a:ext cx="3266088" cy="2321500"/>
          </a:xfrm>
          <a:prstGeom prst="rect">
            <a:avLst/>
          </a:prstGeom>
          <a:noFill/>
          <a:ln>
            <a:noFill/>
          </a:ln>
        </p:spPr>
      </p:pic>
      <p:sp>
        <p:nvSpPr>
          <p:cNvPr id="117" name="Google Shape;117;p19"/>
          <p:cNvSpPr txBox="1"/>
          <p:nvPr/>
        </p:nvSpPr>
        <p:spPr>
          <a:xfrm>
            <a:off x="5806750" y="2427750"/>
            <a:ext cx="30078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Georgia"/>
                <a:ea typeface="Georgia"/>
                <a:cs typeface="Georgia"/>
                <a:sym typeface="Georgia"/>
              </a:rPr>
              <a:t>Commit Frequency (Scaled) vs. Severity</a:t>
            </a:r>
            <a:endParaRPr sz="1100">
              <a:solidFill>
                <a:srgbClr val="FFFFFF"/>
              </a:solidFill>
              <a:latin typeface="Georgia"/>
              <a:ea typeface="Georgia"/>
              <a:cs typeface="Georgia"/>
              <a:sym typeface="Georgia"/>
            </a:endParaRPr>
          </a:p>
        </p:txBody>
      </p:sp>
      <p:pic>
        <p:nvPicPr>
          <p:cNvPr id="118" name="Google Shape;118;p19"/>
          <p:cNvPicPr preferRelativeResize="0"/>
          <p:nvPr/>
        </p:nvPicPr>
        <p:blipFill>
          <a:blip r:embed="rId5">
            <a:alphaModFix/>
          </a:blip>
          <a:stretch>
            <a:fillRect/>
          </a:stretch>
        </p:blipFill>
        <p:spPr>
          <a:xfrm>
            <a:off x="1746363" y="3391200"/>
            <a:ext cx="2306875" cy="43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NVD JSON to CSV</a:t>
            </a:r>
            <a:endParaRPr/>
          </a:p>
        </p:txBody>
      </p:sp>
      <p:sp>
        <p:nvSpPr>
          <p:cNvPr id="124" name="Google Shape;124;p20"/>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sz="2400">
              <a:latin typeface="Georgia"/>
              <a:ea typeface="Georgia"/>
              <a:cs typeface="Georgia"/>
              <a:sym typeface="Georgia"/>
            </a:endParaRPr>
          </a:p>
          <a:p>
            <a:pPr indent="0" lvl="0" marL="0" rtl="0" algn="l">
              <a:lnSpc>
                <a:spcPct val="100000"/>
              </a:lnSpc>
              <a:spcBef>
                <a:spcPts val="0"/>
              </a:spcBef>
              <a:spcAft>
                <a:spcPts val="0"/>
              </a:spcAft>
              <a:buNone/>
            </a:pPr>
            <a:r>
              <a:rPr lang="en" sz="2400">
                <a:latin typeface="Georgia"/>
                <a:ea typeface="Georgia"/>
                <a:cs typeface="Georgia"/>
                <a:sym typeface="Georgia"/>
              </a:rPr>
              <a:t>More efficient algorithm to convert NVD Json to CSV</a:t>
            </a:r>
            <a:endParaRPr sz="2400">
              <a:latin typeface="Georgia"/>
              <a:ea typeface="Georgia"/>
              <a:cs typeface="Georgia"/>
              <a:sym typeface="Georgia"/>
            </a:endParaRPr>
          </a:p>
          <a:p>
            <a:pPr indent="-381000" lvl="0" marL="457200" rtl="0" algn="l">
              <a:lnSpc>
                <a:spcPct val="100000"/>
              </a:lnSpc>
              <a:spcBef>
                <a:spcPts val="0"/>
              </a:spcBef>
              <a:spcAft>
                <a:spcPts val="0"/>
              </a:spcAft>
              <a:buSzPts val="2400"/>
              <a:buFont typeface="Georgia"/>
              <a:buChar char="•"/>
            </a:pPr>
            <a:r>
              <a:rPr lang="en" sz="2400">
                <a:latin typeface="Georgia"/>
                <a:ea typeface="Georgia"/>
                <a:cs typeface="Georgia"/>
                <a:sym typeface="Georgia"/>
              </a:rPr>
              <a:t>(Simple) Converts with nested arrays</a:t>
            </a:r>
            <a:endParaRPr sz="2400">
              <a:latin typeface="Georgia"/>
              <a:ea typeface="Georgia"/>
              <a:cs typeface="Georgia"/>
              <a:sym typeface="Georgia"/>
            </a:endParaRPr>
          </a:p>
          <a:p>
            <a:pPr indent="-381000" lvl="0" marL="457200" rtl="0" algn="l">
              <a:lnSpc>
                <a:spcPct val="100000"/>
              </a:lnSpc>
              <a:spcBef>
                <a:spcPts val="0"/>
              </a:spcBef>
              <a:spcAft>
                <a:spcPts val="0"/>
              </a:spcAft>
              <a:buSzPts val="2400"/>
              <a:buFont typeface="Georgia"/>
              <a:buChar char="•"/>
            </a:pPr>
            <a:r>
              <a:rPr lang="en" sz="2400">
                <a:latin typeface="Georgia"/>
                <a:ea typeface="Georgia"/>
                <a:cs typeface="Georgia"/>
                <a:sym typeface="Georgia"/>
              </a:rPr>
              <a:t>(Detailed) Creates new rows that include the information from the nested arrays </a:t>
            </a:r>
            <a:endParaRPr sz="2400">
              <a:latin typeface="Georgia"/>
              <a:ea typeface="Georgia"/>
              <a:cs typeface="Georgia"/>
              <a:sym typeface="Georgia"/>
            </a:endParaRPr>
          </a:p>
          <a:p>
            <a:pPr indent="0" lvl="0" marL="914400" rtl="0" algn="l">
              <a:lnSpc>
                <a:spcPct val="100000"/>
              </a:lnSpc>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4000"/>
              <a:t>Vulnerability Publish Date vs. Commit Patch Date</a:t>
            </a:r>
            <a:endParaRPr sz="4000"/>
          </a:p>
        </p:txBody>
      </p:sp>
      <p:sp>
        <p:nvSpPr>
          <p:cNvPr id="130" name="Google Shape;130;p21"/>
          <p:cNvSpPr txBox="1"/>
          <p:nvPr/>
        </p:nvSpPr>
        <p:spPr>
          <a:xfrm>
            <a:off x="652825" y="1547775"/>
            <a:ext cx="8063100" cy="3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Georgia"/>
                <a:ea typeface="Georgia"/>
                <a:cs typeface="Georgia"/>
                <a:sym typeface="Georgia"/>
              </a:rPr>
              <a:t>Tasks</a:t>
            </a:r>
            <a:endParaRPr sz="2800">
              <a:solidFill>
                <a:srgbClr val="FFFFFF"/>
              </a:solidFill>
              <a:latin typeface="Georgia"/>
              <a:ea typeface="Georgia"/>
              <a:cs typeface="Georgia"/>
              <a:sym typeface="Georgia"/>
            </a:endParaRPr>
          </a:p>
          <a:p>
            <a:pPr indent="-355600" lvl="0" marL="457200" rtl="0" algn="l">
              <a:spcBef>
                <a:spcPts val="0"/>
              </a:spcBef>
              <a:spcAft>
                <a:spcPts val="0"/>
              </a:spcAft>
              <a:buClr>
                <a:srgbClr val="FFFFFF"/>
              </a:buClr>
              <a:buSzPts val="2000"/>
              <a:buFont typeface="Georgia"/>
              <a:buChar char="●"/>
            </a:pPr>
            <a:r>
              <a:rPr lang="en" sz="2000">
                <a:solidFill>
                  <a:srgbClr val="FFFFFF"/>
                </a:solidFill>
                <a:latin typeface="Georgia"/>
                <a:ea typeface="Georgia"/>
                <a:cs typeface="Georgia"/>
                <a:sym typeface="Georgia"/>
              </a:rPr>
              <a:t>More data </a:t>
            </a:r>
            <a:r>
              <a:rPr lang="en" sz="2000">
                <a:solidFill>
                  <a:srgbClr val="FFFFFF"/>
                </a:solidFill>
                <a:latin typeface="Georgia"/>
                <a:ea typeface="Georgia"/>
                <a:cs typeface="Georgia"/>
                <a:sym typeface="Georgia"/>
              </a:rPr>
              <a:t>wrangling</a:t>
            </a:r>
            <a:endParaRPr sz="2000">
              <a:solidFill>
                <a:srgbClr val="FFFFFF"/>
              </a:solidFill>
              <a:latin typeface="Georgia"/>
              <a:ea typeface="Georgia"/>
              <a:cs typeface="Georgia"/>
              <a:sym typeface="Georgia"/>
            </a:endParaRPr>
          </a:p>
          <a:p>
            <a:pPr indent="-342900" lvl="1" marL="914400" rtl="0" algn="l">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Extracting </a:t>
            </a:r>
            <a:r>
              <a:rPr lang="en" sz="1800">
                <a:solidFill>
                  <a:srgbClr val="FFFFFF"/>
                </a:solidFill>
                <a:latin typeface="Georgia"/>
                <a:ea typeface="Georgia"/>
                <a:cs typeface="Georgia"/>
                <a:sym typeface="Georgia"/>
              </a:rPr>
              <a:t>relevant</a:t>
            </a:r>
            <a:r>
              <a:rPr lang="en" sz="1800">
                <a:solidFill>
                  <a:srgbClr val="FFFFFF"/>
                </a:solidFill>
                <a:latin typeface="Georgia"/>
                <a:ea typeface="Georgia"/>
                <a:cs typeface="Georgia"/>
                <a:sym typeface="Georgia"/>
              </a:rPr>
              <a:t> data for statistical analysis</a:t>
            </a:r>
            <a:endParaRPr sz="18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 sz="2000">
                <a:solidFill>
                  <a:srgbClr val="FFFFFF"/>
                </a:solidFill>
                <a:latin typeface="Georgia"/>
                <a:ea typeface="Georgia"/>
                <a:cs typeface="Georgia"/>
                <a:sym typeface="Georgia"/>
              </a:rPr>
              <a:t>Statistics of </a:t>
            </a:r>
            <a:r>
              <a:rPr lang="en" sz="2000">
                <a:solidFill>
                  <a:srgbClr val="FFFFFF"/>
                </a:solidFill>
                <a:latin typeface="Georgia"/>
                <a:ea typeface="Georgia"/>
                <a:cs typeface="Georgia"/>
                <a:sym typeface="Georgia"/>
              </a:rPr>
              <a:t>revisions and software vulnerabilities</a:t>
            </a:r>
            <a:r>
              <a:rPr lang="en" sz="1600">
                <a:solidFill>
                  <a:srgbClr val="FFFFFF"/>
                </a:solidFill>
                <a:latin typeface="Georgia"/>
                <a:ea typeface="Georgia"/>
                <a:cs typeface="Georgia"/>
                <a:sym typeface="Georgia"/>
              </a:rPr>
              <a:t> </a:t>
            </a:r>
            <a:endParaRPr sz="16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 sz="2000">
                <a:solidFill>
                  <a:srgbClr val="FFFFFF"/>
                </a:solidFill>
                <a:latin typeface="Georgia"/>
                <a:ea typeface="Georgia"/>
                <a:cs typeface="Georgia"/>
                <a:sym typeface="Georgia"/>
              </a:rPr>
              <a:t>Distribution modeling</a:t>
            </a:r>
            <a:endParaRPr sz="20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 sz="2000">
                <a:solidFill>
                  <a:srgbClr val="FFFFFF"/>
                </a:solidFill>
                <a:latin typeface="Georgia"/>
                <a:ea typeface="Georgia"/>
                <a:cs typeface="Georgia"/>
                <a:sym typeface="Georgia"/>
              </a:rPr>
              <a:t>Hypothesis testing</a:t>
            </a:r>
            <a:endParaRPr sz="200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Vulnerability Publish Date vs. Commit Patch Date</a:t>
            </a:r>
            <a:endParaRPr sz="2800"/>
          </a:p>
        </p:txBody>
      </p:sp>
      <p:pic>
        <p:nvPicPr>
          <p:cNvPr id="136" name="Google Shape;136;p22"/>
          <p:cNvPicPr preferRelativeResize="0"/>
          <p:nvPr/>
        </p:nvPicPr>
        <p:blipFill>
          <a:blip r:embed="rId3">
            <a:alphaModFix/>
          </a:blip>
          <a:stretch>
            <a:fillRect/>
          </a:stretch>
        </p:blipFill>
        <p:spPr>
          <a:xfrm>
            <a:off x="2351275" y="1061500"/>
            <a:ext cx="6575050" cy="3832051"/>
          </a:xfrm>
          <a:prstGeom prst="rect">
            <a:avLst/>
          </a:prstGeom>
          <a:noFill/>
          <a:ln>
            <a:noFill/>
          </a:ln>
        </p:spPr>
      </p:pic>
      <p:sp>
        <p:nvSpPr>
          <p:cNvPr id="137" name="Google Shape;137;p22"/>
          <p:cNvSpPr txBox="1"/>
          <p:nvPr/>
        </p:nvSpPr>
        <p:spPr>
          <a:xfrm>
            <a:off x="76200" y="2074650"/>
            <a:ext cx="2351400" cy="9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Georgia"/>
                <a:ea typeface="Georgia"/>
                <a:cs typeface="Georgia"/>
                <a:sym typeface="Georgia"/>
              </a:rPr>
              <a:t>Software vulnerabilities patched by GitHub commit </a:t>
            </a:r>
            <a:endParaRPr sz="16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G Navy Background">
  <a:themeElements>
    <a:clrScheme name="Custom 1">
      <a:dk1>
        <a:srgbClr val="000000"/>
      </a:dk1>
      <a:lt1>
        <a:srgbClr val="FFFFFF"/>
      </a:lt1>
      <a:dk2>
        <a:srgbClr val="0F2044"/>
      </a:dk2>
      <a:lt2>
        <a:srgbClr val="BEC0C2"/>
      </a:lt2>
      <a:accent1>
        <a:srgbClr val="FFB71B"/>
      </a:accent1>
      <a:accent2>
        <a:srgbClr val="4FC2BF"/>
      </a:accent2>
      <a:accent3>
        <a:srgbClr val="00698C"/>
      </a:accent3>
      <a:accent4>
        <a:srgbClr val="A00C30"/>
      </a:accent4>
      <a:accent5>
        <a:srgbClr val="A59C87"/>
      </a:accent5>
      <a:accent6>
        <a:srgbClr val="92D1B3"/>
      </a:accent6>
      <a:hlink>
        <a:srgbClr val="507BD8"/>
      </a:hlink>
      <a:folHlink>
        <a:srgbClr val="EDEF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