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4ACC4A-5DC4-4E83-BB8C-41748308A2F1}">
  <a:tblStyle styleId="{C24ACC4A-5DC4-4E83-BB8C-41748308A2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55788a6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55788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5a912a76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5a912a7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5a912a76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5a912a7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5a912a76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5a912a7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5a912a76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5a912a7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5a912a76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c5a912a76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5a912a76_2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5a912a76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c5a912a76_2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c5a912a76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5a912a76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5a912a7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5a912a76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c5a912a7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c5a912a76_2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c5a912a7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55788a6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55788a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T1</a:t>
            </a:r>
            <a:r>
              <a:rPr lang="en-US">
                <a:solidFill>
                  <a:schemeClr val="dk1"/>
                </a:solidFill>
              </a:rPr>
              <a:t> Description of the project (Team effort)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631b316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c631b31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631b3165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631b316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c631b3165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c631b316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631b316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631b31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c631b316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c631b31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c631b3165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c631b316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c631b3165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c631b316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c631b316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c631b31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55788a6f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55788a6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T2</a:t>
            </a:r>
            <a:r>
              <a:rPr lang="en-US">
                <a:solidFill>
                  <a:schemeClr val="dk1"/>
                </a:solidFill>
              </a:rPr>
              <a:t> Overall goal of the project (30 pts)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T2.1</a:t>
            </a:r>
            <a:r>
              <a:rPr lang="en-US">
                <a:solidFill>
                  <a:schemeClr val="dk1"/>
                </a:solidFill>
              </a:rPr>
              <a:t> Describe the questions posed (10 pts)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T2.3</a:t>
            </a:r>
            <a:r>
              <a:rPr lang="en-US">
                <a:solidFill>
                  <a:schemeClr val="dk1"/>
                </a:solidFill>
              </a:rPr>
              <a:t> Highlight the research objectives (10 pts)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55788a6f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55788a6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T3</a:t>
            </a:r>
            <a:r>
              <a:rPr lang="en-US">
                <a:solidFill>
                  <a:schemeClr val="dk1"/>
                </a:solidFill>
              </a:rPr>
              <a:t> Discuss the data (10 pts)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5a912a76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5a912a7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T3</a:t>
            </a:r>
            <a:r>
              <a:rPr lang="en-US">
                <a:solidFill>
                  <a:schemeClr val="dk1"/>
                </a:solidFill>
              </a:rPr>
              <a:t> Discuss the data (10 pts)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5a912a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5a912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5a912a7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5a912a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5a912a7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5a912a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5a912a76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5a912a7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-Projection Navy">
  <p:cSld name="Cover-Projection Nav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3150" y="2119312"/>
            <a:ext cx="75057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vy Cover-Title with Logo " showMasterSp="0">
  <p:cSld name="Navy Cover-Title with Logo 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524000" y="4484905"/>
            <a:ext cx="9144000" cy="107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1362" y="1153740"/>
            <a:ext cx="5629275" cy="19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idx="2" type="body"/>
          </p:nvPr>
        </p:nvSpPr>
        <p:spPr>
          <a:xfrm>
            <a:off x="1524000" y="3031066"/>
            <a:ext cx="9143999" cy="1337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-Projection White">
  <p:cSld name="Cover-Projection Whit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6487" y="2195512"/>
            <a:ext cx="74390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Cover-Title with Logo">
  <p:cSld name="White Cover-Title with Logo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1524000" y="4484905"/>
            <a:ext cx="9144000" cy="107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918" y="1201978"/>
            <a:ext cx="5629275" cy="1866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idx="2" type="body"/>
          </p:nvPr>
        </p:nvSpPr>
        <p:spPr>
          <a:xfrm>
            <a:off x="1524000" y="3141133"/>
            <a:ext cx="9144000" cy="1227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ubtitle">
  <p:cSld name="Title-Sub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7145" y="6237485"/>
            <a:ext cx="1492469" cy="5026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1524000" y="12239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Source Vulnerability Metrics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0" y="4003417"/>
            <a:ext cx="12192000" cy="220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Dr. Tate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Seth Goodwin, Michael Follari, Jaron Dunham, Gabe Wilmoth, Rohit Gade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09725" y="-202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Gabe’s Tasks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838200" y="539850"/>
            <a:ext cx="10515600" cy="57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Look into Relationship between Releases and New Vulnerabilities: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Specifically Vulnerabilities per week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Result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: Weak correlation between the two datasets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325" y="2225625"/>
            <a:ext cx="8195726" cy="46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109725" y="2676450"/>
            <a:ext cx="19626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Overlay of Vulnerabilities and Releases Per Week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Correlation</a:t>
            </a: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0.46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09725" y="-202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Gabe’s Tasks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838200" y="539850"/>
            <a:ext cx="10515600" cy="57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Predict count of Releases from count of Revisions and Date of Revisions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Looking at the amount of Revisions per week, can we accurately predict the amount of Releases in the following week(s) to come?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650" y="2230300"/>
            <a:ext cx="8350688" cy="462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09725" y="-202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Gabe’s Tasks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838200" y="539850"/>
            <a:ext cx="10515600" cy="57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Predict count of Releases from count of Revisions and Date of Revisions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Looking at the amount of Revisions per week, can we accurately predict the amount of Releases in the following week to come?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900" y="2254625"/>
            <a:ext cx="8140201" cy="46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109725" y="-202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Gabe’s Tasks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838200" y="539850"/>
            <a:ext cx="10515600" cy="57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Predict count of Releases from count of Revisions and Date of Revisions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Looking at the amount of Revisions per week, can we accurately predict the amount of Releases in the following week to come?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Result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: Linear Regression, with mean squared error of 86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65" y="2633175"/>
            <a:ext cx="7416876" cy="42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Looking into revision.csv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838200" y="1825625"/>
            <a:ext cx="3942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Method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Aggregation to </a:t>
            </a:r>
            <a:r>
              <a:rPr lang="en-US" sz="2400" u="sng">
                <a:latin typeface="Georgia"/>
                <a:ea typeface="Georgia"/>
                <a:cs typeface="Georgia"/>
                <a:sym typeface="Georgia"/>
              </a:rPr>
              <a:t>count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commits per year, month, and hour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GitHub activity over the past 5 years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~ 170 commits / hr on average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Early 2016...?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52" y="2171375"/>
            <a:ext cx="7439697" cy="42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B71B"/>
                </a:solidFill>
              </a:rPr>
              <a:t>Vulnerability Publish Date vs. Commit Patch Date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Tasks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Determine how long it takes, on average, for a software vulnerability to be patched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How responsive is the NVD?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Method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More data wrangling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Software vulnerabilities that have been patched specifically by a</a:t>
            </a: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 GitHub commit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Statistics of revisions and software vulnerabilities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Distribution modeling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Hypothesis testing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B71B"/>
                </a:solidFill>
              </a:rPr>
              <a:t>Vulnerability Publish Date vs. Commit Patch Date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838200" y="1825625"/>
            <a:ext cx="3540600" cy="45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NVD publishes vulnerability info, on average, 136 days (~ 4.5  months) </a:t>
            </a:r>
            <a:r>
              <a:rPr lang="en-US" sz="2400" u="sng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there was a GitHub commit that patches the vulnerability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Opposite relationship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Char char="-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expect vuln to be patched after NVD publishes info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614" y="1822675"/>
            <a:ext cx="7756011" cy="447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>
            <a:off x="6268850" y="2052800"/>
            <a:ext cx="600" cy="38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3"/>
          <p:cNvSpPr txBox="1"/>
          <p:nvPr/>
        </p:nvSpPr>
        <p:spPr>
          <a:xfrm>
            <a:off x="6259800" y="2669325"/>
            <a:ext cx="2156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μ = 135.83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B71B"/>
                </a:solidFill>
              </a:rPr>
              <a:t>Predicting Vulnerability Base Score with CVSS v3 Metrics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Task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240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CVSS v3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Metrics, try to predict vulnerability </a:t>
            </a:r>
            <a:r>
              <a:rPr lang="en-US" sz="240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base score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(0.0 - 10.0)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Attack Vector (Network, Adjacent Network, Local, Physical)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Attack Complexity (Low, High)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Privileges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Required (None, Low, High)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User Interaction (None, Required)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Scope (Unchanged, Changed)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Confidentiality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Impact, Integrity Impact, 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Availability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Impact (None, Low, High)</a:t>
            </a:r>
            <a:endParaRPr sz="2000"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25" y="5128825"/>
            <a:ext cx="6250778" cy="1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0" y="5128825"/>
            <a:ext cx="2778275" cy="15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B71B"/>
                </a:solidFill>
              </a:rPr>
              <a:t>Predicting Vulnerability Base Score with CVSS v3 Metrics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Encode data: 38480 rows/observations, 8 columns/features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Split the data: 70% training, 30% testing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Fit a </a:t>
            </a:r>
            <a:r>
              <a:rPr lang="en-US" sz="240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multiple linear regression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estimator and train the model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Evaluate model accuracy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root mean squared error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measures the avg distance between predicted values and actual values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r-squared value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measures strength of relationship between model and dependent variable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model to make predictions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B71B"/>
                </a:solidFill>
              </a:rPr>
              <a:t>Predicting Vulnerability Base Score with CVSS v3 Metrics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838200" y="1825625"/>
            <a:ext cx="564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root mean squared error = 0.53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 average, the predicted value will be no more than ~0.53 units above/below the actual value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r-squared = 0.892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○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About 89.2% of the data fits the regression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500" y="2214349"/>
            <a:ext cx="4678400" cy="35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/>
        </p:nvSpPr>
        <p:spPr>
          <a:xfrm>
            <a:off x="7101100" y="5803475"/>
            <a:ext cx="43632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15 random predictions paired with actual values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Software Heritage Graph Dataset (SHGD):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Largest existing public archive of software source code and history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National Vulnerability Database (NVD):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Information on over 120,000 security vulnerabilities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Gain insight into how open source software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vulnerabilities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arise, how we may be able to predict or prevent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vulnerabilities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general insight into open source software as a whole.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Vulnerabilities vs. Software Releases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443025" y="1825625"/>
            <a:ext cx="4013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Are number of vulnerabilities related to software releases?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Method?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Time Correlation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Hypothesis Test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Are commit messages between release/revisions discernable.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Restrictions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python-3k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4700475" y="2031350"/>
            <a:ext cx="73233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848" y="2435225"/>
            <a:ext cx="7138351" cy="40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/>
        </p:nvSpPr>
        <p:spPr>
          <a:xfrm>
            <a:off x="4700525" y="1859800"/>
            <a:ext cx="7323300" cy="5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Releases (Blue), Vulnerabilities (Orange) vs. Time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3985525" y="1455675"/>
            <a:ext cx="4043400" cy="379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152400" y="1368425"/>
            <a:ext cx="3740700" cy="49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H0: Weeks after a period of high/low # of vulnerabilities will have the same # of releases as any other week.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b="1" i="1" lang="en-US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Fail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to reject H0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 Sample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T-Test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high: 0.244 (p-val)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low: 0.46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(p-val)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8159757" y="1455675"/>
            <a:ext cx="4043400" cy="379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428" y="1455676"/>
            <a:ext cx="3633832" cy="379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151" y="1455689"/>
            <a:ext cx="3633828" cy="379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151350" y="365125"/>
            <a:ext cx="5339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Commit Messages</a:t>
            </a:r>
            <a:endParaRPr sz="4800"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57550" y="1690825"/>
            <a:ext cx="4476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Method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Label, Vectorize, Train with RandomForestClassifier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Good confusion matrix result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Most impactful words are </a:t>
            </a:r>
            <a:r>
              <a:rPr b="1" lang="en-US" u="sng">
                <a:latin typeface="Georgia"/>
                <a:ea typeface="Georgia"/>
                <a:cs typeface="Georgia"/>
                <a:sym typeface="Georgia"/>
              </a:rPr>
              <a:t>release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b="1" lang="en-US" u="sng">
                <a:latin typeface="Georgia"/>
                <a:ea typeface="Georgia"/>
                <a:cs typeface="Georgia"/>
                <a:sym typeface="Georgia"/>
              </a:rPr>
              <a:t>update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826" y="560612"/>
            <a:ext cx="3270900" cy="3545700"/>
          </a:xfrm>
          <a:prstGeom prst="rect">
            <a:avLst/>
          </a:prstGeom>
          <a:noFill/>
          <a:ln cap="flat" cmpd="sng" w="28575">
            <a:solidFill>
              <a:srgbClr val="0F20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39"/>
          <p:cNvPicPr preferRelativeResize="0"/>
          <p:nvPr/>
        </p:nvPicPr>
        <p:blipFill rotWithShape="1">
          <a:blip r:embed="rId4">
            <a:alphaModFix/>
          </a:blip>
          <a:srcRect b="0" l="0" r="37760" t="0"/>
          <a:stretch/>
        </p:blipFill>
        <p:spPr>
          <a:xfrm>
            <a:off x="8666850" y="3079438"/>
            <a:ext cx="3440638" cy="3545700"/>
          </a:xfrm>
          <a:prstGeom prst="rect">
            <a:avLst/>
          </a:prstGeom>
          <a:noFill/>
          <a:ln cap="flat" cmpd="sng" w="19050">
            <a:solidFill>
              <a:srgbClr val="0F204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39"/>
          <p:cNvSpPr txBox="1"/>
          <p:nvPr/>
        </p:nvSpPr>
        <p:spPr>
          <a:xfrm>
            <a:off x="5322825" y="-71937"/>
            <a:ext cx="32709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Release</a:t>
            </a:r>
            <a:endParaRPr b="1" sz="2800" u="sng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8666850" y="2359088"/>
            <a:ext cx="32709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Revision</a:t>
            </a:r>
            <a:endParaRPr b="1" sz="2800" u="sng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5">
            <a:alphaModFix/>
          </a:blip>
          <a:srcRect b="0" l="-25628" r="0" t="0"/>
          <a:stretch/>
        </p:blipFill>
        <p:spPr>
          <a:xfrm>
            <a:off x="4457425" y="4183650"/>
            <a:ext cx="4153175" cy="19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/>
        </p:nvSpPr>
        <p:spPr>
          <a:xfrm>
            <a:off x="6923500" y="4800400"/>
            <a:ext cx="1338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revision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5693452" y="4800400"/>
            <a:ext cx="1338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release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464400" y="4183650"/>
            <a:ext cx="858600" cy="199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/>
        </p:nvSpPr>
        <p:spPr>
          <a:xfrm>
            <a:off x="4533625" y="5130850"/>
            <a:ext cx="1404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release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4457525" y="5510525"/>
            <a:ext cx="1272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revision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Rohit Task’s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To find any correlation between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contributors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the path durations and develop a model that predicts it.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Extraction of metrics and timestamps of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Vulnerabilities form NVD dataset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Parsing the SHD to count the number of contributors in the project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create a dataset using above both and perform Analysis on it 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Rohit Task’s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Distribution of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Path Duration.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Distribution: Geometric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Estimator : KDE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Mean : 409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 Dev :  547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575" y="1924550"/>
            <a:ext cx="6424376" cy="39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Rohit Task’s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Correlation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Between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contributors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to the project and the path  duration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410" y="3363750"/>
            <a:ext cx="3374842" cy="28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154" y="3363750"/>
            <a:ext cx="3605922" cy="281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Rohit Task’s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Model Selection: K-Fold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Cross Validation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Model : Random Forest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Regression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Results 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R-Square Value: 57.50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RMS Value : 384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400" y="2578973"/>
            <a:ext cx="3515724" cy="22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4111950" y="2913450"/>
            <a:ext cx="3968100" cy="103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Questions</a:t>
            </a:r>
            <a:r>
              <a:rPr lang="en-US" sz="6000"/>
              <a:t>?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Cross-reference known software vulnerabilities found on the </a:t>
            </a:r>
            <a:r>
              <a:rPr i="1"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National </a:t>
            </a:r>
            <a:r>
              <a:rPr i="1"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Vulnerability</a:t>
            </a:r>
            <a:r>
              <a:rPr i="1"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Database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with commits found in the </a:t>
            </a:r>
            <a:r>
              <a:rPr i="1"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Software Heritage Graph Dataset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Time delay between when a software vulnerability is discovered and when it is patched?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Time delay between a fix and new software release?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Relationship between project activity and vulnerability severity?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Relationship between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project activity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response to vulnerabilities?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(SHGD)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1695788"/>
            <a:ext cx="8753475" cy="461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76675" y="-209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(NVD)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838200" y="657600"/>
            <a:ext cx="10515600" cy="55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id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(String): unique identifier for each reported vulnerability marked by year and numeric increment (CVE-yyyy-iiiii)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reference</a:t>
            </a: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(string): hyperlink reference to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vulnerability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and/or patch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severity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confidentiality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(string): marker scoring how vulnerable said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vulnerability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left the software to unauthorized disclosure of information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integrity</a:t>
            </a: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(string): marker scoring how vulnerable said vulnerability left the software to unauthorized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modification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information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availability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(string): marker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scoring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how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vulnerable said vulnerability left the software to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being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maliciously take down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marker values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: (none, low, partial, high)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Jaron’s Tasks 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Parsing NVD JSON to CSV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1" lang="en-US" sz="21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r>
              <a:rPr b="1" lang="en-US" sz="210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Created program to convert NVD Json files into CSV files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Frequency of Commits vs. Severity 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Georgia"/>
              <a:buChar char="-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Compared</a:t>
            </a: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 the Base Score (Severity) of NVD to the frequency of commits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US" sz="21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r>
              <a:rPr b="1" lang="en-US" sz="2100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 No </a:t>
            </a: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correlation</a:t>
            </a: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 was found at that time 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950" y="4096075"/>
            <a:ext cx="3266088" cy="23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Jaron’s Tasks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Predict NVD Base Score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Georgia"/>
              <a:buChar char="-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Attempted to see if the Base Score could be predicted using variables within </a:t>
            </a:r>
            <a:r>
              <a:rPr lang="en-US" sz="2100" u="sng">
                <a:latin typeface="Georgia"/>
                <a:ea typeface="Georgia"/>
                <a:cs typeface="Georgia"/>
                <a:sym typeface="Georgia"/>
              </a:rPr>
              <a:t>cvssV2</a:t>
            </a:r>
            <a:endParaRPr sz="2100" u="sng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1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Resu</a:t>
            </a:r>
            <a:r>
              <a:rPr b="1" lang="en-US" sz="2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lts</a:t>
            </a: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Predicted results were found to be within ~1.5 of expected value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3808625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{C24ACC4A-5DC4-4E83-BB8C-41748308A2F1}</a:tableStyleId>
              </a:tblPr>
              <a:tblGrid>
                <a:gridCol w="2287375"/>
                <a:gridCol w="228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Predicted (Rounded)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Expected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7.0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7.1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7.4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7.5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4.4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4.3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2.2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2.1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4.9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5.0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109725" y="-202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Gabe’s Tasks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838200" y="539850"/>
            <a:ext cx="10515600" cy="57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Connecting NVD and SHGD: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Are hashes a viable way to link the two datasets?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•"/>
            </a:pPr>
            <a:r>
              <a:rPr lang="en-US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4,695 parsed hashes from NVD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•"/>
            </a:pPr>
            <a:r>
              <a:rPr lang="en-US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2.5% of NVD data has been matched to SHGD teaser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Result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119 Total rows in common between NVD teaser and SHGD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38" y="3181019"/>
            <a:ext cx="9686925" cy="2766932"/>
          </a:xfrm>
          <a:prstGeom prst="rect">
            <a:avLst/>
          </a:prstGeom>
          <a:noFill/>
          <a:ln cap="flat" cmpd="sng" w="9525">
            <a:solidFill>
              <a:srgbClr val="0F2044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09725" y="-202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Gabe’s Tasks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838200" y="539850"/>
            <a:ext cx="10515600" cy="57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Look into Relationship between Releases and New Vulnerabilities: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1688113"/>
            <a:ext cx="799147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109725" y="2552700"/>
            <a:ext cx="1962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37.08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Median</a:t>
            </a: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37.00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Std</a:t>
            </a: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10.12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125.13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G Navy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CG Cover-Projection Slides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