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Nunito"/>
      <p:regular r:id="rId47"/>
      <p:bold r:id="rId48"/>
      <p:italic r:id="rId49"/>
      <p:boldItalic r:id="rId50"/>
    </p:embeddedFont>
    <p:embeddedFont>
      <p:font typeface="Maven Pro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Nunito-bold.fntdata"/><Relationship Id="rId47" Type="http://schemas.openxmlformats.org/officeDocument/2006/relationships/font" Target="fonts/Nunito-regular.fntdata"/><Relationship Id="rId49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avenPro-regular.fntdata"/><Relationship Id="rId50" Type="http://schemas.openxmlformats.org/officeDocument/2006/relationships/font" Target="fonts/Nunito-boldItalic.fntdata"/><Relationship Id="rId52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6c5f3f3dc1_3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6c5f3f3dc1_3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c5f3f3dc1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c5f3f3dc1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6c5f3f3dc1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6c5f3f3dc1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c5f3f3dc1_3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c5f3f3dc1_3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6c5f3f3dc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6c5f3f3d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58ffa069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58ffa069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5ea3c6336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75ea3c6336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5ea3c6336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75ea3c6336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75ea3c6336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75ea3c6336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65890ff3e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65890ff3e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2f18fae40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2f18fae40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65890ff3e9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65890ff3e9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6c66a70bb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6c66a70bb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75ea3c633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75ea3c633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6c5f3f3dc1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6c5f3f3dc1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2f18fae40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2f18fae40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c5f3f3dc1_6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c5f3f3dc1_6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658734330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658734330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65890ff3e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65890ff3e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c5f3f3dc1_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c5f3f3dc1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62f18fae40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62f18fae40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c5f3f3dc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c5f3f3dc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75df758c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75df758c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75df758c2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75df758c2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75df758c2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75df758c2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75df758c2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75df758c2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6c59bbebd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6c59bbebd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75df758c2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75df758c2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75df758c2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75df758c2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75ea3c633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75ea3c633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75df758c2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75df758c2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6c5f3f3dc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6c5f3f3dc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c5f3f3dc1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c5f3f3dc1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6c66a70b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6c66a70b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658ffa069b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658ffa069b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c5f3f3dc1_3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6c5f3f3dc1_3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c5f3f3dc1_3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c5f3f3dc1_3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c5f3f3dc1_3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c5f3f3dc1_3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c5f3f3dc1_3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6c5f3f3dc1_3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c5f3f3dc1_3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6c5f3f3dc1_3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Relationship Id="rId4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27.png"/><Relationship Id="rId6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6500" y="978203"/>
            <a:ext cx="4255500" cy="12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PodKnow: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Class Presentation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508650" y="3578650"/>
            <a:ext cx="2521500" cy="13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Harini Booravalli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 Edgecombe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 Hudson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Jamie Weathers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Kun Vincent Yang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00" y="3061100"/>
            <a:ext cx="2702750" cy="16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3"/>
          <p:cNvSpPr/>
          <p:nvPr/>
        </p:nvSpPr>
        <p:spPr>
          <a:xfrm>
            <a:off x="368925" y="4415350"/>
            <a:ext cx="3077700" cy="51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3"/>
          <p:cNvSpPr txBox="1"/>
          <p:nvPr/>
        </p:nvSpPr>
        <p:spPr>
          <a:xfrm>
            <a:off x="192475" y="4415350"/>
            <a:ext cx="34122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Team Snack Overflow</a:t>
            </a:r>
            <a:endParaRPr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303800" y="598575"/>
            <a:ext cx="33549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T3. Data</a:t>
            </a:r>
            <a:endParaRPr/>
          </a:p>
        </p:txBody>
      </p:sp>
      <p:sp>
        <p:nvSpPr>
          <p:cNvPr id="337" name="Google Shape;337;p22"/>
          <p:cNvSpPr txBox="1"/>
          <p:nvPr>
            <p:ph idx="1" type="body"/>
          </p:nvPr>
        </p:nvSpPr>
        <p:spPr>
          <a:xfrm>
            <a:off x="1303800" y="1522700"/>
            <a:ext cx="3268200" cy="3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podcast, we acquired the following attributes: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PodcastID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Download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Audio Length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File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Transcription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Transcripts and their associated Confidence Score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22"/>
          <p:cNvPicPr preferRelativeResize="0"/>
          <p:nvPr/>
        </p:nvPicPr>
        <p:blipFill rotWithShape="1">
          <a:blip r:embed="rId3">
            <a:alphaModFix/>
          </a:blip>
          <a:srcRect b="0" l="0" r="52754" t="0"/>
          <a:stretch/>
        </p:blipFill>
        <p:spPr>
          <a:xfrm>
            <a:off x="5683450" y="598575"/>
            <a:ext cx="3268200" cy="36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303800" y="598575"/>
            <a:ext cx="35136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344" name="Google Shape;344;p23"/>
          <p:cNvSpPr txBox="1"/>
          <p:nvPr>
            <p:ph idx="1" type="body"/>
          </p:nvPr>
        </p:nvSpPr>
        <p:spPr>
          <a:xfrm>
            <a:off x="1303800" y="1455775"/>
            <a:ext cx="3137400" cy="29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mean audio length for an individual podcast in a sample of 133 podcasts was 2757.25 seconds, or roughly 46 minutes.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Carries significance since we can use this data to project how much each "round" of collecting transcripts will cost us when using Google Speech to Text.</a:t>
            </a:r>
            <a:endParaRPr/>
          </a:p>
        </p:txBody>
      </p:sp>
      <p:pic>
        <p:nvPicPr>
          <p:cNvPr id="345" name="Google Shape;3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400" y="177088"/>
            <a:ext cx="4021800" cy="4789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351" name="Google Shape;351;p24"/>
          <p:cNvSpPr txBox="1"/>
          <p:nvPr>
            <p:ph idx="1" type="body"/>
          </p:nvPr>
        </p:nvSpPr>
        <p:spPr>
          <a:xfrm>
            <a:off x="67025" y="1425625"/>
            <a:ext cx="3838800" cy="25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Score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Google Speech to Text API generally reported a higher confidence score for transcript segments of a higher word count.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were "only" </a:t>
            </a:r>
            <a:r>
              <a:rPr lang="en"/>
              <a:t>326 segments with a score less than 0.90 of 2228 segments (14.63%)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24"/>
          <p:cNvPicPr preferRelativeResize="0"/>
          <p:nvPr/>
        </p:nvPicPr>
        <p:blipFill rotWithShape="1">
          <a:blip r:embed="rId3">
            <a:alphaModFix/>
          </a:blip>
          <a:srcRect b="0" l="9946" r="2961" t="0"/>
          <a:stretch/>
        </p:blipFill>
        <p:spPr>
          <a:xfrm>
            <a:off x="3905850" y="244850"/>
            <a:ext cx="5126774" cy="40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358" name="Google Shape;358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Cost for the audio length.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cost and audio length has a linear relation.</a:t>
            </a:r>
            <a:endParaRPr/>
          </a:p>
        </p:txBody>
      </p:sp>
      <p:pic>
        <p:nvPicPr>
          <p:cNvPr id="359" name="Google Shape;3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7625" y="1004500"/>
            <a:ext cx="3606375" cy="37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Objectives</a:t>
            </a:r>
            <a:endParaRPr/>
          </a:p>
        </p:txBody>
      </p:sp>
      <p:sp>
        <p:nvSpPr>
          <p:cNvPr id="365" name="Google Shape;365;p26"/>
          <p:cNvSpPr txBox="1"/>
          <p:nvPr>
            <p:ph idx="1" type="body"/>
          </p:nvPr>
        </p:nvSpPr>
        <p:spPr>
          <a:xfrm>
            <a:off x="1303800" y="1321975"/>
            <a:ext cx="7030500" cy="32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</a:t>
            </a:r>
            <a:r>
              <a:rPr lang="en"/>
              <a:t> topic modeling to give us a more rounded idea of the content of the podcast based on speech to text transcript data.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/>
          <p:nvPr>
            <p:ph type="title"/>
          </p:nvPr>
        </p:nvSpPr>
        <p:spPr>
          <a:xfrm>
            <a:off x="137775" y="0"/>
            <a:ext cx="81966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Harini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Questions Posed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7"/>
          <p:cNvSpPr txBox="1"/>
          <p:nvPr>
            <p:ph idx="1" type="body"/>
          </p:nvPr>
        </p:nvSpPr>
        <p:spPr>
          <a:xfrm>
            <a:off x="217675" y="777200"/>
            <a:ext cx="7997700" cy="48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Which topic modelling method to choose?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How to apply the model on the data for topic modelling?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How to determine 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similarity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 between the podcasts using the topic modelling method?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8"/>
          <p:cNvSpPr txBox="1"/>
          <p:nvPr>
            <p:ph type="title"/>
          </p:nvPr>
        </p:nvSpPr>
        <p:spPr>
          <a:xfrm>
            <a:off x="0" y="149250"/>
            <a:ext cx="83343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Harini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Tasks Performed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8"/>
          <p:cNvSpPr txBox="1"/>
          <p:nvPr>
            <p:ph idx="1" type="body"/>
          </p:nvPr>
        </p:nvSpPr>
        <p:spPr>
          <a:xfrm>
            <a:off x="57400" y="1144200"/>
            <a:ext cx="7909500" cy="3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To acquire the data :- In this task utilized the Google speech to Text API to obtain the podcasts transcriptions.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Analysis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:- This task includes the preprocessing ,basic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statistics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analysis, followed by finding a distribution to fit the data. Testing Hypothesis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Topic  Model :- This task was time consuming , Latent Semantic Analysis was used here.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Analysing the results :-Topic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Similarity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Matrix was formed from the results of Topic Modelling.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"/>
          <p:cNvSpPr txBox="1"/>
          <p:nvPr>
            <p:ph type="title"/>
          </p:nvPr>
        </p:nvSpPr>
        <p:spPr>
          <a:xfrm>
            <a:off x="304950" y="819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Harini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Methods Used</a:t>
            </a:r>
            <a:endParaRPr sz="1800"/>
          </a:p>
        </p:txBody>
      </p:sp>
      <p:sp>
        <p:nvSpPr>
          <p:cNvPr id="383" name="Google Shape;383;p29"/>
          <p:cNvSpPr txBox="1"/>
          <p:nvPr>
            <p:ph idx="1" type="body"/>
          </p:nvPr>
        </p:nvSpPr>
        <p:spPr>
          <a:xfrm>
            <a:off x="103325" y="716850"/>
            <a:ext cx="8231100" cy="42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LSA  uses bag of word model, which results in a term-document matrix(occurrence of terms in a document).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TF gives the frequency of the words in each document in the corpus.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IDF is used to calculate the weight of rare words across all documents in the corpus.The words that occur rarely in the corpus have a high IDF score.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SVD is used to reduce the dimensions  of  the doc term matrix.To determine the number of topics , we use the topic coherence measure.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0"/>
          <p:cNvSpPr txBox="1"/>
          <p:nvPr>
            <p:ph type="title"/>
          </p:nvPr>
        </p:nvSpPr>
        <p:spPr>
          <a:xfrm>
            <a:off x="224575" y="1623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Harini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Progress Made on my Tasks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9" name="Google Shape;389;p30"/>
          <p:cNvSpPr txBox="1"/>
          <p:nvPr>
            <p:ph idx="1" type="body"/>
          </p:nvPr>
        </p:nvSpPr>
        <p:spPr>
          <a:xfrm>
            <a:off x="91850" y="1354750"/>
            <a:ext cx="82425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Preprocessing of data included removing of stopwords, numericals,and other symbols.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 was able to fit in the poisson’s distribution to the data.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LSA model was applied to 160 topics were obtained.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Similarity between the podcasts was calculated from the results of LSA model.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"/>
          <p:cNvSpPr txBox="1"/>
          <p:nvPr>
            <p:ph type="title"/>
          </p:nvPr>
        </p:nvSpPr>
        <p:spPr>
          <a:xfrm>
            <a:off x="149250" y="0"/>
            <a:ext cx="81849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Harini: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Results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1"/>
          <p:cNvSpPr txBox="1"/>
          <p:nvPr>
            <p:ph idx="1" type="body"/>
          </p:nvPr>
        </p:nvSpPr>
        <p:spPr>
          <a:xfrm>
            <a:off x="0" y="719800"/>
            <a:ext cx="9057000" cy="48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Poisson distribution applied.</a:t>
            </a:r>
            <a:r>
              <a:rPr lang="en"/>
              <a:t>Frequency </a:t>
            </a:r>
            <a:r>
              <a:rPr lang="en"/>
              <a:t>of words and Number of words is discrete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Observation, words with highest frequency are common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Across all the podcasts, where as words towards the end of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distribution are unique and give more information 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topic. This leads us to the Tf-IDF score which is the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Core logic of LSA.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6" name="Google Shape;3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500" y="1181488"/>
            <a:ext cx="4372500" cy="388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type="title"/>
          </p:nvPr>
        </p:nvSpPr>
        <p:spPr>
          <a:xfrm>
            <a:off x="1253625" y="0"/>
            <a:ext cx="7030500" cy="7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T1. Description</a:t>
            </a:r>
            <a:endParaRPr/>
          </a:p>
        </p:txBody>
      </p:sp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1253625" y="644675"/>
            <a:ext cx="70305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Main goal: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Collect podcast episodes from popular streaming websites and analyze the text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ual data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within each episode.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ategorize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the podcasts based on the content within them instead of predefined genres.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Method: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Using speech to text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transcription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and topic modeling we analyzed the top 200 podcasts from iTunes.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8" name="Google Shape;2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525" y="3202425"/>
            <a:ext cx="3160600" cy="13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2"/>
          <p:cNvSpPr txBox="1"/>
          <p:nvPr>
            <p:ph type="title"/>
          </p:nvPr>
        </p:nvSpPr>
        <p:spPr>
          <a:xfrm>
            <a:off x="241100" y="0"/>
            <a:ext cx="80931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Harini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Results of LSA </a:t>
            </a:r>
            <a:endParaRPr/>
          </a:p>
        </p:txBody>
      </p:sp>
      <p:sp>
        <p:nvSpPr>
          <p:cNvPr id="402" name="Google Shape;402;p32"/>
          <p:cNvSpPr txBox="1"/>
          <p:nvPr>
            <p:ph idx="1" type="body"/>
          </p:nvPr>
        </p:nvSpPr>
        <p:spPr>
          <a:xfrm>
            <a:off x="349425" y="517150"/>
            <a:ext cx="8666100" cy="50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3" name="Google Shape;4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00" y="1074297"/>
            <a:ext cx="2028825" cy="37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7650" y="995413"/>
            <a:ext cx="2319825" cy="369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6750" y="581350"/>
            <a:ext cx="4388775" cy="27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3"/>
          <p:cNvSpPr txBox="1"/>
          <p:nvPr>
            <p:ph type="title"/>
          </p:nvPr>
        </p:nvSpPr>
        <p:spPr>
          <a:xfrm>
            <a:off x="236800" y="103325"/>
            <a:ext cx="80976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Glimpse of the Results</a:t>
            </a:r>
            <a:endParaRPr sz="2400"/>
          </a:p>
        </p:txBody>
      </p:sp>
      <p:sp>
        <p:nvSpPr>
          <p:cNvPr id="411" name="Google Shape;411;p33"/>
          <p:cNvSpPr txBox="1"/>
          <p:nvPr>
            <p:ph idx="1" type="body"/>
          </p:nvPr>
        </p:nvSpPr>
        <p:spPr>
          <a:xfrm>
            <a:off x="183700" y="1067725"/>
            <a:ext cx="8805900" cy="38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2" name="Google Shape;4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00" y="1125650"/>
            <a:ext cx="781050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"/>
          <p:cNvSpPr txBox="1"/>
          <p:nvPr>
            <p:ph type="title"/>
          </p:nvPr>
        </p:nvSpPr>
        <p:spPr>
          <a:xfrm>
            <a:off x="190125" y="1163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Harini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Documents similarity using LSA</a:t>
            </a:r>
            <a:endParaRPr/>
          </a:p>
        </p:txBody>
      </p:sp>
      <p:sp>
        <p:nvSpPr>
          <p:cNvPr id="418" name="Google Shape;418;p34"/>
          <p:cNvSpPr txBox="1"/>
          <p:nvPr>
            <p:ph idx="1" type="body"/>
          </p:nvPr>
        </p:nvSpPr>
        <p:spPr>
          <a:xfrm>
            <a:off x="57400" y="1021800"/>
            <a:ext cx="8277000" cy="4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0" y="1021800"/>
            <a:ext cx="4764480" cy="279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575" y="3855850"/>
            <a:ext cx="7718450" cy="11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5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Statistics / Machine Learning Methods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5"/>
          <p:cNvSpPr txBox="1"/>
          <p:nvPr>
            <p:ph idx="1" type="body"/>
          </p:nvPr>
        </p:nvSpPr>
        <p:spPr>
          <a:xfrm>
            <a:off x="1345625" y="719800"/>
            <a:ext cx="7030500" cy="48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Statistics: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Statistics data as it relates to Title vs. Content of the Podcast was collected using a Pandas dataframe for 151 podcasts from the set.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Pandas dataframes offered us the most accurate and easy to use interface for collecting the data.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Machine Learning: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LDA Models were created using SciKit for both bigrams as well as single words.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LDA Models were chosen due to the great visualization features that are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available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for them. Applying these models to our text data for a single podcast was returning good results.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stretch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goal for these models would be to implement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categorization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of topics directly into the model notebook.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Title vs Podcast Content Basic Statistics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6"/>
          <p:cNvSpPr txBox="1"/>
          <p:nvPr>
            <p:ph idx="1" type="body"/>
          </p:nvPr>
        </p:nvSpPr>
        <p:spPr>
          <a:xfrm>
            <a:off x="1345625" y="719800"/>
            <a:ext cx="7030500" cy="48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Checking to see if the words from the title of the podcast appear within the podcast content.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How relevant is the title to the podcast?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675" y="2181213"/>
            <a:ext cx="576262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700" y="1807500"/>
            <a:ext cx="57435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3313" y="2940400"/>
            <a:ext cx="185737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7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Goals of LDA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7"/>
          <p:cNvSpPr txBox="1"/>
          <p:nvPr>
            <p:ph idx="1" type="body"/>
          </p:nvPr>
        </p:nvSpPr>
        <p:spPr>
          <a:xfrm>
            <a:off x="1345625" y="719800"/>
            <a:ext cx="7030500" cy="48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 overall goal of topic modeling is to find which topics are most prevalent in the podcast so we can get a better idea of the content.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For the case of words, we would like to know which words are most important to a specific topic and what those topics are.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2" name="Google Shape;4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4764" y="2009275"/>
            <a:ext cx="3588575" cy="27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8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LDA Dataflow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8"/>
          <p:cNvSpPr txBox="1"/>
          <p:nvPr>
            <p:ph idx="1" type="body"/>
          </p:nvPr>
        </p:nvSpPr>
        <p:spPr>
          <a:xfrm>
            <a:off x="1345625" y="719800"/>
            <a:ext cx="7030500" cy="48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Multiple LDA models were created in order to find the optimal number of topics per podcast.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LDA is originally an unsupervised learning algorithm. However, if we were to implement Labeled LDA for categorization this would become a supervised learning model.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49" name="Google Shape;4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063" y="2868111"/>
            <a:ext cx="6495625" cy="5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9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Outcomes/Results (Most Dominant Topic / Most Relevant Topic)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9"/>
          <p:cNvSpPr txBox="1"/>
          <p:nvPr>
            <p:ph idx="1" type="body"/>
          </p:nvPr>
        </p:nvSpPr>
        <p:spPr>
          <a:xfrm>
            <a:off x="1345625" y="719800"/>
            <a:ext cx="7030500" cy="48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56" name="Google Shape;45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225" y="1694775"/>
            <a:ext cx="6987299" cy="285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0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LDA pyLDAvis Graph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0"/>
          <p:cNvSpPr txBox="1"/>
          <p:nvPr>
            <p:ph idx="1" type="body"/>
          </p:nvPr>
        </p:nvSpPr>
        <p:spPr>
          <a:xfrm>
            <a:off x="1345625" y="719800"/>
            <a:ext cx="7030500" cy="48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63" name="Google Shape;4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038" y="1248700"/>
            <a:ext cx="5972024" cy="37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1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 2.1 - Describe the questions posed  </a:t>
            </a:r>
            <a:endParaRPr sz="14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b="0" lang="en" sz="2300">
                <a:latin typeface="Times New Roman"/>
                <a:ea typeface="Times New Roman"/>
                <a:cs typeface="Times New Roman"/>
                <a:sym typeface="Times New Roman"/>
              </a:rPr>
              <a:t>What is the best way to convert audio to text for later analysis?</a:t>
            </a:r>
            <a:endParaRPr b="0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b="0" lang="en" sz="2300">
                <a:latin typeface="Times New Roman"/>
                <a:ea typeface="Times New Roman"/>
                <a:cs typeface="Times New Roman"/>
                <a:sym typeface="Times New Roman"/>
              </a:rPr>
              <a:t>How can we measure similarity between topics using Gensim LDA models?</a:t>
            </a:r>
            <a:endParaRPr b="0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b="0" lang="en" sz="2300">
                <a:latin typeface="Times New Roman"/>
                <a:ea typeface="Times New Roman"/>
                <a:cs typeface="Times New Roman"/>
                <a:sym typeface="Times New Roman"/>
              </a:rPr>
              <a:t>How do Gensim LDA models built from bigrams compare to models built using the entire document?</a:t>
            </a:r>
            <a:endParaRPr b="0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b="0" lang="en" sz="2300">
                <a:latin typeface="Times New Roman"/>
                <a:ea typeface="Times New Roman"/>
                <a:cs typeface="Times New Roman"/>
                <a:sym typeface="Times New Roman"/>
              </a:rPr>
              <a:t>How do Gensim LDA models compare to SciKit LDA models? </a:t>
            </a:r>
            <a:endParaRPr b="0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1303800" y="151100"/>
            <a:ext cx="70305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By Member</a:t>
            </a:r>
            <a:endParaRPr/>
          </a:p>
        </p:txBody>
      </p:sp>
      <p:sp>
        <p:nvSpPr>
          <p:cNvPr id="294" name="Google Shape;294;p15"/>
          <p:cNvSpPr txBox="1"/>
          <p:nvPr>
            <p:ph idx="1" type="body"/>
          </p:nvPr>
        </p:nvSpPr>
        <p:spPr>
          <a:xfrm>
            <a:off x="1196075" y="794900"/>
            <a:ext cx="7297200" cy="4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Jeremy Hudson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Setup Google Speech To Text API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Experimented with different speech to text engines (PocketSphinx and Google Speech to Text API)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Topic modeling using Gensim LDA models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Determined similarity between topics using Hellinger distance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Built LDA models from bigrams and performed statistical analysis on them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Jamie Weathers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Developed a program using Google Speech to Text API to transcribe all podcasts at once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Developed a web scraper to download latest episode audio from PodBay.fm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Performed statistical analysis from Transcription Data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Generated a random forest regression from sample podcast data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Kun Yang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Acquired data from Google Speech to Text API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Acquired data from iTunes RSS API to get current top 200 podcasts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Developed an automated audio converter and an automated file uploader to Google Cloud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Performed statistical analysis on Google Speech to Text pricing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Used linear regression to find trending words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2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T4 - Methodology</a:t>
            </a:r>
            <a:endParaRPr sz="1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>
                <a:latin typeface="Times New Roman"/>
                <a:ea typeface="Times New Roman"/>
                <a:cs typeface="Times New Roman"/>
                <a:sym typeface="Times New Roman"/>
              </a:rPr>
              <a:t>Experimented with different speech to text engines (PocketSphinx and Google Speech to Text)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b="0" lang="en" sz="2400">
                <a:latin typeface="Times New Roman"/>
                <a:ea typeface="Times New Roman"/>
                <a:cs typeface="Times New Roman"/>
                <a:sym typeface="Times New Roman"/>
              </a:rPr>
              <a:t>Topic modeling using Gensim LDA models </a:t>
            </a:r>
            <a:endParaRPr b="0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b="0" lang="en" sz="2400">
                <a:latin typeface="Times New Roman"/>
                <a:ea typeface="Times New Roman"/>
                <a:cs typeface="Times New Roman"/>
                <a:sym typeface="Times New Roman"/>
              </a:rPr>
              <a:t>Determined Hellinger distance </a:t>
            </a:r>
            <a:endParaRPr b="0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>
                <a:latin typeface="Times New Roman"/>
                <a:ea typeface="Times New Roman"/>
                <a:cs typeface="Times New Roman"/>
                <a:sym typeface="Times New Roman"/>
              </a:rPr>
              <a:t>Built Gensim LDA models from bigrams generated from the NLTK </a:t>
            </a:r>
            <a:endParaRPr b="0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b="0" lang="en" sz="2400">
                <a:latin typeface="Times New Roman"/>
                <a:ea typeface="Times New Roman"/>
                <a:cs typeface="Times New Roman"/>
                <a:sym typeface="Times New Roman"/>
              </a:rPr>
              <a:t>Performed statistical analysis using results from bigrams </a:t>
            </a:r>
            <a:endParaRPr b="0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3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T4 - </a:t>
            </a:r>
            <a:r>
              <a:rPr lang="en" sz="1400"/>
              <a:t>Describe why the methods were chosen</a:t>
            </a:r>
            <a:endParaRPr sz="1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Decided to use Google over Sphinx for accuracy 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Used Gensim LDA models to compare results to SciKit and LSA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Determined Hellinger distance using built-in Gensim module to find topic similarity between podcasts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Implemented NLTK data into Gensim LDA models because the graph was outputting only a single topic using tokenized Gensim words</a:t>
            </a:r>
            <a:endParaRPr b="0"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4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T4 - Describe why the method was chosen </a:t>
            </a:r>
            <a:endParaRPr sz="1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Generated</a:t>
            </a:r>
            <a:r>
              <a:rPr b="0" lang="en" sz="2400"/>
              <a:t> Gensim LDA models using NLTK bigram data to compare topics generated by single words vs. topics generated by bigrams for a given podcast</a:t>
            </a:r>
            <a:endParaRPr b="0"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27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5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T4 - Progress Made on my Tasks</a:t>
            </a:r>
            <a:endParaRPr sz="14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n" sz="2000"/>
              <a:t>Successfully</a:t>
            </a:r>
            <a:r>
              <a:rPr lang="en" sz="2000"/>
              <a:t> </a:t>
            </a:r>
            <a:r>
              <a:rPr b="0" lang="en" sz="2000"/>
              <a:t>implemented a simple version of the Google Speech to Text API that returned a plaintext output, which my teammates improved upon</a:t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n" sz="2000"/>
              <a:t>Used Hellinger distance to calculate the similarity between topics in Gensim LDA models using saved models and corpuses</a:t>
            </a:r>
            <a:endParaRPr b="0" sz="2000"/>
          </a:p>
        </p:txBody>
      </p:sp>
      <p:sp>
        <p:nvSpPr>
          <p:cNvPr id="489" name="Google Shape;489;p45"/>
          <p:cNvSpPr txBox="1"/>
          <p:nvPr/>
        </p:nvSpPr>
        <p:spPr>
          <a:xfrm>
            <a:off x="1481091" y="2856450"/>
            <a:ext cx="6123900" cy="1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		              Unrelated Podcasts: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			     True Crime Podcasts: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22860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90" name="Google Shape;49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73" y="4131197"/>
            <a:ext cx="7843759" cy="572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221" y="3171379"/>
            <a:ext cx="7582466" cy="61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6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T4 - Progress Made on my Tasks</a:t>
            </a:r>
            <a:endParaRPr b="0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0" lang="en" sz="2200"/>
              <a:t>Determined that Gensim LDA models built from bigrams provide a different perspective on topics than the entire corpus does</a:t>
            </a:r>
            <a:endParaRPr b="0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0" lang="en" sz="2200"/>
              <a:t>Determined that Gensim LDA models have greater tendency to group topics than SciKit models</a:t>
            </a:r>
            <a:endParaRPr b="0" sz="22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200"/>
              <a:t>Analyzed statistics to determine topic discussion frequency using bigrams</a:t>
            </a:r>
            <a:r>
              <a:rPr b="0" lang="en" sz="2400"/>
              <a:t>  </a:t>
            </a:r>
            <a:endParaRPr b="0"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7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T5 - </a:t>
            </a:r>
            <a:r>
              <a:rPr lang="en" sz="1400"/>
              <a:t>Basic Statistics and Insights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502" name="Google Shape;502;p47"/>
          <p:cNvSpPr txBox="1"/>
          <p:nvPr/>
        </p:nvSpPr>
        <p:spPr>
          <a:xfrm>
            <a:off x="1345625" y="719800"/>
            <a:ext cx="70305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Acquired top 10 bigrams and calculated the mean of the occurrences of the top 10 bigrams per podcast to analyze topic discussion frequency / density</a:t>
            </a:r>
            <a:endParaRPr sz="18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03" name="Google Shape;50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5" y="1980500"/>
            <a:ext cx="4422375" cy="13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57528"/>
            <a:ext cx="4318700" cy="3173746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7"/>
          <p:cNvSpPr txBox="1"/>
          <p:nvPr/>
        </p:nvSpPr>
        <p:spPr>
          <a:xfrm>
            <a:off x="149625" y="3576225"/>
            <a:ext cx="41034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Variance of 5.8318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Low value: 5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High value: 15.8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Mean of all means taken is is 7.98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8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T5 - </a:t>
            </a:r>
            <a:r>
              <a:rPr lang="en" sz="1400"/>
              <a:t>Advanced Statistics - Distribution Analysis and Insights</a:t>
            </a:r>
            <a:endParaRPr sz="1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Determined that many bigram models produce roughly hypergeometric or binomial distributions because the model places primary confidence in a few topics and lower confidence in others </a:t>
            </a:r>
            <a:endParaRPr b="0" sz="2400"/>
          </a:p>
        </p:txBody>
      </p:sp>
      <p:sp>
        <p:nvSpPr>
          <p:cNvPr id="511" name="Google Shape;511;p48"/>
          <p:cNvSpPr txBox="1"/>
          <p:nvPr/>
        </p:nvSpPr>
        <p:spPr>
          <a:xfrm>
            <a:off x="1178000" y="1270175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2" name="Google Shape;512;p48"/>
          <p:cNvSpPr txBox="1"/>
          <p:nvPr/>
        </p:nvSpPr>
        <p:spPr>
          <a:xfrm>
            <a:off x="1458031" y="2621625"/>
            <a:ext cx="6265200" cy="20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  	  Wait wait… Don’t Tell me!			            The Ben Shapiro Show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13" name="Google Shape;51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125" y="2963375"/>
            <a:ext cx="3378250" cy="206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0700" y="2963363"/>
            <a:ext cx="3134550" cy="19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9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T5 - Machine learning / Dashboard results / demo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9"/>
          <p:cNvSpPr txBox="1"/>
          <p:nvPr/>
        </p:nvSpPr>
        <p:spPr>
          <a:xfrm>
            <a:off x="1513175" y="856500"/>
            <a:ext cx="5754300" cy="42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1" name="Google Shape;521;p49"/>
          <p:cNvSpPr txBox="1"/>
          <p:nvPr/>
        </p:nvSpPr>
        <p:spPr>
          <a:xfrm>
            <a:off x="534300" y="3370185"/>
            <a:ext cx="33585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22" name="Google Shape;522;p49"/>
          <p:cNvPicPr preferRelativeResize="0"/>
          <p:nvPr/>
        </p:nvPicPr>
        <p:blipFill rotWithShape="1">
          <a:blip r:embed="rId3">
            <a:alphaModFix/>
          </a:blip>
          <a:srcRect b="-2039" l="0" r="0" t="2040"/>
          <a:stretch/>
        </p:blipFill>
        <p:spPr>
          <a:xfrm>
            <a:off x="634131" y="971803"/>
            <a:ext cx="3817224" cy="368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1149" y="856501"/>
            <a:ext cx="4185551" cy="3913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0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T5 - </a:t>
            </a:r>
            <a:r>
              <a:rPr lang="en" sz="1400"/>
              <a:t>Machine learning / Dashboard results / demo</a:t>
            </a:r>
            <a:endParaRPr sz="14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t/>
            </a:r>
            <a:endParaRPr/>
          </a:p>
        </p:txBody>
      </p:sp>
      <p:sp>
        <p:nvSpPr>
          <p:cNvPr id="529" name="Google Shape;529;p50"/>
          <p:cNvSpPr txBox="1"/>
          <p:nvPr/>
        </p:nvSpPr>
        <p:spPr>
          <a:xfrm>
            <a:off x="1345625" y="719800"/>
            <a:ext cx="70305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30" name="Google Shape;53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138" y="3719300"/>
            <a:ext cx="53435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5488" y="2851775"/>
            <a:ext cx="389572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5613" y="1166325"/>
            <a:ext cx="58007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5488" y="1802313"/>
            <a:ext cx="507682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1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T5 - Machine learning / Dashboard results / demo</a:t>
            </a:r>
            <a:endParaRPr sz="14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t/>
            </a:r>
            <a:endParaRPr/>
          </a:p>
        </p:txBody>
      </p:sp>
      <p:sp>
        <p:nvSpPr>
          <p:cNvPr id="539" name="Google Shape;539;p51"/>
          <p:cNvSpPr txBox="1"/>
          <p:nvPr/>
        </p:nvSpPr>
        <p:spPr>
          <a:xfrm>
            <a:off x="1345625" y="719800"/>
            <a:ext cx="70305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of Gensim topic clumping </a:t>
            </a:r>
            <a:endParaRPr sz="18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0" name="Google Shape;54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963" y="1089925"/>
            <a:ext cx="7822074" cy="40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151100"/>
            <a:ext cx="70305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By Member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196075" y="794900"/>
            <a:ext cx="7297200" cy="4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000"/>
              <a:buFont typeface="Courier New"/>
              <a:buChar char="●"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Christopher Edgecombe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Acquired data from Google Speech to Text API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Used the Natural Language Toolkit to remove stopwords and generate pickled output files for language processing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Used SciKit and Gensim LDA models to perform topic modeling for the entire corpus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Determined frequency of topic discussion vs content in podcast title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Harini Booravalli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Acquired data from Google Speech to Text API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analysis and preprocessing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Used LSA for Topic Modeling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Analyzed statistics for LSA models with single words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Formed a Topic Similarity Matrix from LSA results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2"/>
          <p:cNvSpPr txBox="1"/>
          <p:nvPr>
            <p:ph type="title"/>
          </p:nvPr>
        </p:nvSpPr>
        <p:spPr>
          <a:xfrm>
            <a:off x="1161450" y="246725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0" lang="en"/>
              <a:t>S</a:t>
            </a:r>
            <a:r>
              <a:rPr b="0" lang="en"/>
              <a:t>uccessfully developed methods to convert audio to text </a:t>
            </a:r>
            <a:endParaRPr b="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0" lang="en"/>
              <a:t>Researched different methods of topic modeling </a:t>
            </a:r>
            <a:endParaRPr b="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0" lang="en"/>
              <a:t>Performed statistical analysis on various podcast data</a:t>
            </a:r>
            <a:endParaRPr b="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0" lang="en"/>
              <a:t>Need to develop a method to generate larger topics from keywords </a:t>
            </a:r>
            <a:endParaRPr b="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546" name="Google Shape;546;p52"/>
          <p:cNvSpPr txBox="1"/>
          <p:nvPr/>
        </p:nvSpPr>
        <p:spPr>
          <a:xfrm>
            <a:off x="1269725" y="1184700"/>
            <a:ext cx="70305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7" name="Google Shape;547;p52"/>
          <p:cNvSpPr txBox="1"/>
          <p:nvPr/>
        </p:nvSpPr>
        <p:spPr>
          <a:xfrm>
            <a:off x="1345925" y="1413300"/>
            <a:ext cx="70305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253625" y="0"/>
            <a:ext cx="7030500" cy="7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Acquiring Data: Questions Posed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253625" y="644675"/>
            <a:ext cx="70305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How do we acquire the transcripts?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We “Scraped” the audio data from the top 200 Itunes list.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We used student free credit Google bucket accounts to transcribe the data.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Why did we choose these methods?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 cost of acquiring the audio data was free.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 Google Speech to Text API had the highest confidency of translating the data (Word Error Rate of 9%, lowest in industry.) 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253625" y="0"/>
            <a:ext cx="7030500" cy="7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Acquiring Data Flow Chart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253625" y="644675"/>
            <a:ext cx="70305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625" y="644675"/>
            <a:ext cx="7696650" cy="39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6848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Acquiring Audio Files</a:t>
            </a:r>
            <a:endParaRPr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Utilized Apple iTunes API to download a list of names of the top 200 podcasts.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Scrape the audio files from the PodBay.fm.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File Formatting</a:t>
            </a:r>
            <a:endParaRPr/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Program splits the stereo files into flac files, so the Google Speech to Text API can utilize our data.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API</a:t>
            </a:r>
            <a:endParaRPr/>
          </a:p>
        </p:txBody>
      </p:sp>
      <p:sp>
        <p:nvSpPr>
          <p:cNvPr id="331" name="Google Shape;331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Each members of the project provided his or her free credit Google bucket accounts to transcribe the audio files.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