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Nunito"/>
      <p:regular r:id="rId44"/>
      <p:bold r:id="rId45"/>
      <p:italic r:id="rId46"/>
      <p:boldItalic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Nunito-regular.fntdata"/><Relationship Id="rId43" Type="http://schemas.openxmlformats.org/officeDocument/2006/relationships/font" Target="fonts/Roboto-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regular.fntdata"/><Relationship Id="rId47" Type="http://schemas.openxmlformats.org/officeDocument/2006/relationships/font" Target="fonts/Nunito-boldItalic.fntdata"/><Relationship Id="rId49"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5758ce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5758ce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5890ff3e9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5890ff3e9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5890ff3e9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5890ff3e9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2f18fae4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2f18fae4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585b06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585b06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09fd220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09fd220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5873433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5873433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5890ff3e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5890ff3e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2f18fae4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2f18fae4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5758ce8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5758ce8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2f18fae4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2f18fae4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5758ce8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5758ce8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5bd433b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5bd433b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5bd433b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5bd433b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62f18fae4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2f18fae4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62f18fae4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2f18fae4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708bbd4f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08bbd4f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08bbd4f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08bbd4f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08bbd4f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08bbd4f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2f18fae4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2f18fae4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658ffa06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658ffa06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5758ce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5758ce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Collector Application and Google Stats.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58ffa069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58ffa069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58ffa069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58ffa069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58ffa069b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58ffa069b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658ffa069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658ffa069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658ffa069b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58ffa069b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5758ce3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5758ce3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58ffa069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58ffa069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5890ff3e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5890ff3e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0a0d7c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0a0d7c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0a0d7cb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0a0d7cb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5758ce3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5758ce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6500" y="978203"/>
            <a:ext cx="4255500" cy="12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PodKnow: </a:t>
            </a:r>
            <a:endParaRPr/>
          </a:p>
          <a:p>
            <a:pPr indent="0" lvl="0" marL="0" rtl="0" algn="ctr">
              <a:spcBef>
                <a:spcPts val="0"/>
              </a:spcBef>
              <a:spcAft>
                <a:spcPts val="0"/>
              </a:spcAft>
              <a:buNone/>
            </a:pPr>
            <a:r>
              <a:rPr lang="en"/>
              <a:t>Data Statistics</a:t>
            </a:r>
            <a:endParaRPr/>
          </a:p>
        </p:txBody>
      </p:sp>
      <p:sp>
        <p:nvSpPr>
          <p:cNvPr id="278" name="Google Shape;278;p13"/>
          <p:cNvSpPr txBox="1"/>
          <p:nvPr>
            <p:ph idx="1" type="subTitle"/>
          </p:nvPr>
        </p:nvSpPr>
        <p:spPr>
          <a:xfrm>
            <a:off x="3508650" y="3578650"/>
            <a:ext cx="2521500" cy="13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Harini Booravalli</a:t>
            </a:r>
            <a:endParaRPr/>
          </a:p>
          <a:p>
            <a:pPr indent="0" lvl="0" marL="0" rtl="0" algn="l">
              <a:spcBef>
                <a:spcPts val="0"/>
              </a:spcBef>
              <a:spcAft>
                <a:spcPts val="0"/>
              </a:spcAft>
              <a:buNone/>
            </a:pPr>
            <a:r>
              <a:rPr lang="en"/>
              <a:t>Christopher Edgecombe</a:t>
            </a:r>
            <a:endParaRPr/>
          </a:p>
          <a:p>
            <a:pPr indent="0" lvl="0" marL="0" rtl="0" algn="l">
              <a:spcBef>
                <a:spcPts val="0"/>
              </a:spcBef>
              <a:spcAft>
                <a:spcPts val="0"/>
              </a:spcAft>
              <a:buNone/>
            </a:pPr>
            <a:r>
              <a:rPr lang="en"/>
              <a:t>Jeremy Hudson</a:t>
            </a:r>
            <a:endParaRPr/>
          </a:p>
          <a:p>
            <a:pPr indent="0" lvl="0" marL="0" rtl="0" algn="l">
              <a:spcBef>
                <a:spcPts val="0"/>
              </a:spcBef>
              <a:spcAft>
                <a:spcPts val="0"/>
              </a:spcAft>
              <a:buNone/>
            </a:pPr>
            <a:r>
              <a:rPr lang="en"/>
              <a:t>Jamie Weathers</a:t>
            </a:r>
            <a:endParaRPr/>
          </a:p>
          <a:p>
            <a:pPr indent="0" lvl="0" marL="0" rtl="0" algn="l">
              <a:spcBef>
                <a:spcPts val="0"/>
              </a:spcBef>
              <a:spcAft>
                <a:spcPts val="0"/>
              </a:spcAft>
              <a:buNone/>
            </a:pPr>
            <a:r>
              <a:rPr lang="en"/>
              <a:t>Kun Vincent Yang</a:t>
            </a:r>
            <a:endParaRPr/>
          </a:p>
        </p:txBody>
      </p:sp>
      <p:pic>
        <p:nvPicPr>
          <p:cNvPr id="279" name="Google Shape;279;p13"/>
          <p:cNvPicPr preferRelativeResize="0"/>
          <p:nvPr/>
        </p:nvPicPr>
        <p:blipFill>
          <a:blip r:embed="rId3">
            <a:alphaModFix/>
          </a:blip>
          <a:stretch>
            <a:fillRect/>
          </a:stretch>
        </p:blipFill>
        <p:spPr>
          <a:xfrm>
            <a:off x="556400" y="3061100"/>
            <a:ext cx="2702750" cy="1647500"/>
          </a:xfrm>
          <a:prstGeom prst="rect">
            <a:avLst/>
          </a:prstGeom>
          <a:noFill/>
          <a:ln>
            <a:noFill/>
          </a:ln>
        </p:spPr>
      </p:pic>
      <p:sp>
        <p:nvSpPr>
          <p:cNvPr id="280" name="Google Shape;280;p13"/>
          <p:cNvSpPr/>
          <p:nvPr/>
        </p:nvSpPr>
        <p:spPr>
          <a:xfrm>
            <a:off x="368925" y="4415350"/>
            <a:ext cx="3077700" cy="51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txBox="1"/>
          <p:nvPr/>
        </p:nvSpPr>
        <p:spPr>
          <a:xfrm>
            <a:off x="192475" y="4415350"/>
            <a:ext cx="34122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Nunito"/>
                <a:ea typeface="Nunito"/>
                <a:cs typeface="Nunito"/>
                <a:sym typeface="Nunito"/>
              </a:rPr>
              <a:t>Team Snack Overflow</a:t>
            </a:r>
            <a:endParaRPr sz="24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95675" y="0"/>
            <a:ext cx="81387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Observation:</a:t>
            </a:r>
            <a:endParaRPr sz="1400"/>
          </a:p>
          <a:p>
            <a:pPr indent="0" lvl="0" marL="0" rtl="0" algn="l">
              <a:spcBef>
                <a:spcPts val="0"/>
              </a:spcBef>
              <a:spcAft>
                <a:spcPts val="0"/>
              </a:spcAft>
              <a:buNone/>
            </a:pPr>
            <a:r>
              <a:rPr b="0" lang="en" sz="1400"/>
              <a:t>Above screenshots show the words from  same podcasts , which could give a much more meaning. Word frequency is much lesser .</a:t>
            </a:r>
            <a:endParaRPr b="0" sz="1400"/>
          </a:p>
          <a:p>
            <a:pPr indent="0" lvl="0" marL="0" rtl="0" algn="l">
              <a:spcBef>
                <a:spcPts val="0"/>
              </a:spcBef>
              <a:spcAft>
                <a:spcPts val="0"/>
              </a:spcAft>
              <a:buNone/>
            </a:pPr>
            <a:r>
              <a:rPr b="0" lang="en" sz="1400"/>
              <a:t>These observations lead us to TF-TDF.</a:t>
            </a:r>
            <a:endParaRPr b="0" sz="1400"/>
          </a:p>
          <a:p>
            <a:pPr indent="0" lvl="0" marL="0" rtl="0" algn="l">
              <a:spcBef>
                <a:spcPts val="0"/>
              </a:spcBef>
              <a:spcAft>
                <a:spcPts val="0"/>
              </a:spcAft>
              <a:buNone/>
            </a:pPr>
            <a:r>
              <a:rPr b="0" lang="en" sz="1400"/>
              <a:t>TF- IDF:-  Term Frequency and Inverse document frequency.</a:t>
            </a:r>
            <a:endParaRPr b="0" sz="1400"/>
          </a:p>
          <a:p>
            <a:pPr indent="0" lvl="0" marL="0" rtl="0" algn="l">
              <a:spcBef>
                <a:spcPts val="0"/>
              </a:spcBef>
              <a:spcAft>
                <a:spcPts val="0"/>
              </a:spcAft>
              <a:buNone/>
            </a:pPr>
            <a:r>
              <a:rPr b="0" lang="en" sz="1400"/>
              <a:t>TF:-  </a:t>
            </a:r>
            <a:r>
              <a:rPr b="0" lang="en" sz="1400">
                <a:solidFill>
                  <a:srgbClr val="222222"/>
                </a:solidFill>
                <a:highlight>
                  <a:srgbClr val="FFFFFF"/>
                </a:highlight>
              </a:rPr>
              <a:t>The weight of a term that occurs in a document is simply proportional to the term frequency.</a:t>
            </a:r>
            <a:endParaRPr b="0" sz="1400">
              <a:solidFill>
                <a:srgbClr val="222222"/>
              </a:solidFill>
              <a:highlight>
                <a:srgbClr val="FFFFFF"/>
              </a:highlight>
            </a:endParaRPr>
          </a:p>
          <a:p>
            <a:pPr indent="0" lvl="0" marL="0" rtl="0" algn="l">
              <a:spcBef>
                <a:spcPts val="0"/>
              </a:spcBef>
              <a:spcAft>
                <a:spcPts val="0"/>
              </a:spcAft>
              <a:buNone/>
            </a:pPr>
            <a:r>
              <a:rPr b="0" lang="en" sz="1400">
                <a:solidFill>
                  <a:srgbClr val="222222"/>
                </a:solidFill>
                <a:highlight>
                  <a:srgbClr val="FFFFFF"/>
                </a:highlight>
              </a:rPr>
              <a:t>IDF:- The specificity of a term can be quantified as an inverse function of the number of documents in which it occurs. </a:t>
            </a:r>
            <a:endParaRPr b="0" sz="1400">
              <a:solidFill>
                <a:srgbClr val="222222"/>
              </a:solidFill>
              <a:highlight>
                <a:srgbClr val="FFFFFF"/>
              </a:highlight>
            </a:endParaRPr>
          </a:p>
          <a:p>
            <a:pPr indent="0" lvl="0" marL="0" rtl="0" algn="l">
              <a:spcBef>
                <a:spcPts val="0"/>
              </a:spcBef>
              <a:spcAft>
                <a:spcPts val="0"/>
              </a:spcAft>
              <a:buNone/>
            </a:pPr>
            <a:r>
              <a:rPr b="0" lang="en" sz="1400"/>
              <a:t>Simple example From  Data:- right low TF-IDF score.</a:t>
            </a:r>
            <a:endParaRPr b="0" sz="1400"/>
          </a:p>
          <a:p>
            <a:pPr indent="0" lvl="0" marL="0" rtl="0" algn="l">
              <a:spcBef>
                <a:spcPts val="0"/>
              </a:spcBef>
              <a:spcAft>
                <a:spcPts val="0"/>
              </a:spcAft>
              <a:buNone/>
            </a:pPr>
            <a:r>
              <a:rPr b="0" lang="en" sz="1400"/>
              <a:t>Newark high TF-IDF score..</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pic>
        <p:nvPicPr>
          <p:cNvPr id="345" name="Google Shape;345;p22"/>
          <p:cNvPicPr preferRelativeResize="0"/>
          <p:nvPr/>
        </p:nvPicPr>
        <p:blipFill>
          <a:blip r:embed="rId3">
            <a:alphaModFix/>
          </a:blip>
          <a:stretch>
            <a:fillRect/>
          </a:stretch>
        </p:blipFill>
        <p:spPr>
          <a:xfrm>
            <a:off x="341350" y="306250"/>
            <a:ext cx="3457575" cy="1971975"/>
          </a:xfrm>
          <a:prstGeom prst="rect">
            <a:avLst/>
          </a:prstGeom>
          <a:noFill/>
          <a:ln>
            <a:noFill/>
          </a:ln>
        </p:spPr>
      </p:pic>
      <p:pic>
        <p:nvPicPr>
          <p:cNvPr id="346" name="Google Shape;346;p22"/>
          <p:cNvPicPr preferRelativeResize="0"/>
          <p:nvPr/>
        </p:nvPicPr>
        <p:blipFill>
          <a:blip r:embed="rId4">
            <a:alphaModFix/>
          </a:blip>
          <a:stretch>
            <a:fillRect/>
          </a:stretch>
        </p:blipFill>
        <p:spPr>
          <a:xfrm>
            <a:off x="4696250" y="306250"/>
            <a:ext cx="2855525" cy="14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0" y="0"/>
            <a:ext cx="83343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Harini</a:t>
            </a:r>
            <a:endParaRPr sz="1400"/>
          </a:p>
          <a:p>
            <a:pPr indent="0" lvl="0" marL="0" rtl="0" algn="l">
              <a:spcBef>
                <a:spcPts val="0"/>
              </a:spcBef>
              <a:spcAft>
                <a:spcPts val="0"/>
              </a:spcAft>
              <a:buNone/>
            </a:pPr>
            <a:r>
              <a:rPr lang="en" sz="1400"/>
              <a:t>Latent Semantic Analysis(LSA)</a:t>
            </a:r>
            <a:endParaRPr/>
          </a:p>
        </p:txBody>
      </p:sp>
      <p:sp>
        <p:nvSpPr>
          <p:cNvPr id="352" name="Google Shape;352;p23"/>
          <p:cNvSpPr txBox="1"/>
          <p:nvPr>
            <p:ph idx="1" type="body"/>
          </p:nvPr>
        </p:nvSpPr>
        <p:spPr>
          <a:xfrm>
            <a:off x="223625" y="383200"/>
            <a:ext cx="8152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LSA:- </a:t>
            </a:r>
            <a:endParaRPr/>
          </a:p>
          <a:p>
            <a:pPr indent="0" lvl="0" marL="0" rtl="0" algn="l">
              <a:spcBef>
                <a:spcPts val="1600"/>
              </a:spcBef>
              <a:spcAft>
                <a:spcPts val="0"/>
              </a:spcAft>
              <a:buNone/>
            </a:pPr>
            <a:r>
              <a:rPr lang="en"/>
              <a:t>LSA= TF-IDF +SVD</a:t>
            </a:r>
            <a:r>
              <a:rPr lang="en"/>
              <a:t>(singular value decomposition)</a:t>
            </a:r>
            <a:endParaRPr/>
          </a:p>
          <a:p>
            <a:pPr indent="-311150" lvl="0" marL="457200" rtl="0" algn="l">
              <a:spcBef>
                <a:spcPts val="1600"/>
              </a:spcBef>
              <a:spcAft>
                <a:spcPts val="0"/>
              </a:spcAft>
              <a:buSzPts val="1300"/>
              <a:buAutoNum type="arabicParenR"/>
            </a:pPr>
            <a:r>
              <a:rPr lang="en"/>
              <a:t>Document matrix is formed using the TF-IDF score for each word.</a:t>
            </a:r>
            <a:endParaRPr/>
          </a:p>
          <a:p>
            <a:pPr indent="-311150" lvl="0" marL="457200" rtl="0" algn="l">
              <a:spcBef>
                <a:spcPts val="0"/>
              </a:spcBef>
              <a:spcAft>
                <a:spcPts val="0"/>
              </a:spcAft>
              <a:buSzPts val="1300"/>
              <a:buAutoNum type="arabicParenR"/>
            </a:pPr>
            <a:r>
              <a:rPr lang="en"/>
              <a:t>To reduce the dimensionality of a matrix we use truncated SVD.</a:t>
            </a:r>
            <a:endParaRPr/>
          </a:p>
          <a:p>
            <a:pPr indent="0" lvl="0" marL="457200" rtl="0" algn="l">
              <a:spcBef>
                <a:spcPts val="1600"/>
              </a:spcBef>
              <a:spcAft>
                <a:spcPts val="1600"/>
              </a:spcAft>
              <a:buNone/>
            </a:pPr>
            <a:r>
              <a:t/>
            </a:r>
            <a:endParaRPr/>
          </a:p>
        </p:txBody>
      </p:sp>
      <p:pic>
        <p:nvPicPr>
          <p:cNvPr id="353" name="Google Shape;353;p23"/>
          <p:cNvPicPr preferRelativeResize="0"/>
          <p:nvPr/>
        </p:nvPicPr>
        <p:blipFill>
          <a:blip r:embed="rId3">
            <a:alphaModFix/>
          </a:blip>
          <a:stretch>
            <a:fillRect/>
          </a:stretch>
        </p:blipFill>
        <p:spPr>
          <a:xfrm>
            <a:off x="812875" y="1840475"/>
            <a:ext cx="5311675"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Harini</a:t>
            </a:r>
            <a:endParaRPr sz="1400"/>
          </a:p>
          <a:p>
            <a:pPr indent="0" lvl="0" marL="0" rtl="0" algn="l">
              <a:spcBef>
                <a:spcPts val="0"/>
              </a:spcBef>
              <a:spcAft>
                <a:spcPts val="0"/>
              </a:spcAft>
              <a:buNone/>
            </a:pPr>
            <a:r>
              <a:rPr lang="en" sz="1400"/>
              <a:t>Results of LSA and Next Steps </a:t>
            </a:r>
            <a:endParaRPr/>
          </a:p>
        </p:txBody>
      </p:sp>
      <p:sp>
        <p:nvSpPr>
          <p:cNvPr id="359" name="Google Shape;359;p24"/>
          <p:cNvSpPr txBox="1"/>
          <p:nvPr>
            <p:ph idx="1" type="body"/>
          </p:nvPr>
        </p:nvSpPr>
        <p:spPr>
          <a:xfrm>
            <a:off x="349425" y="517150"/>
            <a:ext cx="8026800" cy="50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Coherence measures the dependency of 2 signals. </a:t>
            </a:r>
            <a:endParaRPr/>
          </a:p>
          <a:p>
            <a:pPr indent="0" lvl="0" marL="0" rtl="0" algn="l">
              <a:spcBef>
                <a:spcPts val="1600"/>
              </a:spcBef>
              <a:spcAft>
                <a:spcPts val="0"/>
              </a:spcAft>
              <a:buNone/>
            </a:pPr>
            <a:r>
              <a:rPr lang="en"/>
              <a:t>Next Steps:-</a:t>
            </a:r>
            <a:endParaRPr/>
          </a:p>
          <a:p>
            <a:pPr indent="-311150" lvl="0" marL="457200" rtl="0" algn="l">
              <a:spcBef>
                <a:spcPts val="1600"/>
              </a:spcBef>
              <a:spcAft>
                <a:spcPts val="0"/>
              </a:spcAft>
              <a:buSzPts val="1300"/>
              <a:buAutoNum type="arabicParenR"/>
            </a:pPr>
            <a:r>
              <a:rPr lang="en"/>
              <a:t>Visualization and efficiency of LSA</a:t>
            </a:r>
            <a:endParaRPr/>
          </a:p>
          <a:p>
            <a:pPr indent="-311150" lvl="0" marL="457200" rtl="0" algn="l">
              <a:spcBef>
                <a:spcPts val="0"/>
              </a:spcBef>
              <a:spcAft>
                <a:spcPts val="0"/>
              </a:spcAft>
              <a:buSzPts val="1300"/>
              <a:buAutoNum type="arabicParenR"/>
            </a:pPr>
            <a:r>
              <a:rPr lang="en"/>
              <a:t>Comparing it with LDA </a:t>
            </a:r>
            <a:endParaRPr/>
          </a:p>
          <a:p>
            <a:pPr indent="-311150" lvl="0" marL="457200" rtl="0" algn="l">
              <a:spcBef>
                <a:spcPts val="0"/>
              </a:spcBef>
              <a:spcAft>
                <a:spcPts val="0"/>
              </a:spcAft>
              <a:buSzPts val="1300"/>
              <a:buAutoNum type="arabicParenR"/>
            </a:pPr>
            <a:r>
              <a:rPr lang="en"/>
              <a:t>Exploring a better topic model</a:t>
            </a:r>
            <a:endParaRPr/>
          </a:p>
        </p:txBody>
      </p:sp>
      <p:pic>
        <p:nvPicPr>
          <p:cNvPr id="360" name="Google Shape;360;p24"/>
          <p:cNvPicPr preferRelativeResize="0"/>
          <p:nvPr/>
        </p:nvPicPr>
        <p:blipFill>
          <a:blip r:embed="rId3">
            <a:alphaModFix/>
          </a:blip>
          <a:stretch>
            <a:fillRect/>
          </a:stretch>
        </p:blipFill>
        <p:spPr>
          <a:xfrm>
            <a:off x="154700" y="2934627"/>
            <a:ext cx="9144001" cy="1845996"/>
          </a:xfrm>
          <a:prstGeom prst="rect">
            <a:avLst/>
          </a:prstGeom>
          <a:noFill/>
          <a:ln>
            <a:noFill/>
          </a:ln>
        </p:spPr>
      </p:pic>
      <p:pic>
        <p:nvPicPr>
          <p:cNvPr id="361" name="Google Shape;361;p24"/>
          <p:cNvPicPr preferRelativeResize="0"/>
          <p:nvPr/>
        </p:nvPicPr>
        <p:blipFill>
          <a:blip r:embed="rId4">
            <a:alphaModFix/>
          </a:blip>
          <a:stretch>
            <a:fillRect/>
          </a:stretch>
        </p:blipFill>
        <p:spPr>
          <a:xfrm>
            <a:off x="4388725" y="0"/>
            <a:ext cx="4388775" cy="27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Title vs Podcast Content Basic Statistics</a:t>
            </a:r>
            <a:endParaRPr sz="1400"/>
          </a:p>
          <a:p>
            <a:pPr indent="0" lvl="0" marL="0" rtl="0" algn="l">
              <a:spcBef>
                <a:spcPts val="0"/>
              </a:spcBef>
              <a:spcAft>
                <a:spcPts val="0"/>
              </a:spcAft>
              <a:buNone/>
            </a:pPr>
            <a:r>
              <a:t/>
            </a:r>
            <a:endParaRPr/>
          </a:p>
        </p:txBody>
      </p:sp>
      <p:sp>
        <p:nvSpPr>
          <p:cNvPr id="367" name="Google Shape;367;p25"/>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Checking to see if the words from the title of the podcast appear within the podcast content.</a:t>
            </a:r>
            <a:endParaRPr sz="1800"/>
          </a:p>
          <a:p>
            <a:pPr indent="-342900" lvl="0" marL="457200" rtl="0" algn="l">
              <a:spcBef>
                <a:spcPts val="0"/>
              </a:spcBef>
              <a:spcAft>
                <a:spcPts val="0"/>
              </a:spcAft>
              <a:buSzPts val="1800"/>
              <a:buChar char="●"/>
            </a:pPr>
            <a:r>
              <a:rPr lang="en" sz="1800"/>
              <a:t>How relevant is the title to the podcast?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8" name="Google Shape;368;p25"/>
          <p:cNvPicPr preferRelativeResize="0"/>
          <p:nvPr/>
        </p:nvPicPr>
        <p:blipFill>
          <a:blip r:embed="rId3">
            <a:alphaModFix/>
          </a:blip>
          <a:stretch>
            <a:fillRect/>
          </a:stretch>
        </p:blipFill>
        <p:spPr>
          <a:xfrm>
            <a:off x="1690675" y="2181213"/>
            <a:ext cx="5762625" cy="390525"/>
          </a:xfrm>
          <a:prstGeom prst="rect">
            <a:avLst/>
          </a:prstGeom>
          <a:noFill/>
          <a:ln>
            <a:noFill/>
          </a:ln>
        </p:spPr>
      </p:pic>
      <p:pic>
        <p:nvPicPr>
          <p:cNvPr id="369" name="Google Shape;369;p25"/>
          <p:cNvPicPr preferRelativeResize="0"/>
          <p:nvPr/>
        </p:nvPicPr>
        <p:blipFill>
          <a:blip r:embed="rId4">
            <a:alphaModFix/>
          </a:blip>
          <a:stretch>
            <a:fillRect/>
          </a:stretch>
        </p:blipFill>
        <p:spPr>
          <a:xfrm>
            <a:off x="1690700" y="1807500"/>
            <a:ext cx="5743575" cy="333375"/>
          </a:xfrm>
          <a:prstGeom prst="rect">
            <a:avLst/>
          </a:prstGeom>
          <a:noFill/>
          <a:ln>
            <a:noFill/>
          </a:ln>
        </p:spPr>
      </p:pic>
      <p:pic>
        <p:nvPicPr>
          <p:cNvPr id="370" name="Google Shape;370;p25"/>
          <p:cNvPicPr preferRelativeResize="0"/>
          <p:nvPr/>
        </p:nvPicPr>
        <p:blipFill>
          <a:blip r:embed="rId5">
            <a:alphaModFix/>
          </a:blip>
          <a:stretch>
            <a:fillRect/>
          </a:stretch>
        </p:blipFill>
        <p:spPr>
          <a:xfrm>
            <a:off x="3643313" y="2940400"/>
            <a:ext cx="1857375" cy="131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Number of Title Words in Content vs Occurrences</a:t>
            </a:r>
            <a:endParaRPr sz="1400"/>
          </a:p>
          <a:p>
            <a:pPr indent="0" lvl="0" marL="0" rtl="0" algn="l">
              <a:spcBef>
                <a:spcPts val="0"/>
              </a:spcBef>
              <a:spcAft>
                <a:spcPts val="0"/>
              </a:spcAft>
              <a:buNone/>
            </a:pPr>
            <a:r>
              <a:t/>
            </a:r>
            <a:endParaRPr/>
          </a:p>
        </p:txBody>
      </p:sp>
      <p:sp>
        <p:nvSpPr>
          <p:cNvPr id="376" name="Google Shape;376;p26"/>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Number of words from the title that were present in the content.</a:t>
            </a:r>
            <a:endParaRPr sz="1800"/>
          </a:p>
          <a:p>
            <a:pPr indent="-342900" lvl="0" marL="457200" rtl="0" algn="l">
              <a:spcBef>
                <a:spcPts val="0"/>
              </a:spcBef>
              <a:spcAft>
                <a:spcPts val="0"/>
              </a:spcAft>
              <a:buSzPts val="1800"/>
              <a:buChar char="●"/>
            </a:pPr>
            <a:r>
              <a:rPr lang="en" sz="1800"/>
              <a:t>Occurrences</a:t>
            </a:r>
            <a:r>
              <a:rPr lang="en" sz="1800"/>
              <a:t> over the 151 podcasts.</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77" name="Google Shape;377;p26"/>
          <p:cNvPicPr preferRelativeResize="0"/>
          <p:nvPr/>
        </p:nvPicPr>
        <p:blipFill>
          <a:blip r:embed="rId3">
            <a:alphaModFix/>
          </a:blip>
          <a:stretch>
            <a:fillRect/>
          </a:stretch>
        </p:blipFill>
        <p:spPr>
          <a:xfrm>
            <a:off x="2433638" y="2064013"/>
            <a:ext cx="4276725" cy="260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1296725"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Hypothesis Testing (One Sample z-test) / Correlation</a:t>
            </a:r>
            <a:endParaRPr sz="1400"/>
          </a:p>
          <a:p>
            <a:pPr indent="0" lvl="0" marL="0" rtl="0" algn="l">
              <a:spcBef>
                <a:spcPts val="0"/>
              </a:spcBef>
              <a:spcAft>
                <a:spcPts val="0"/>
              </a:spcAft>
              <a:buNone/>
            </a:pPr>
            <a:r>
              <a:t/>
            </a:r>
            <a:endParaRPr/>
          </a:p>
        </p:txBody>
      </p:sp>
      <p:sp>
        <p:nvSpPr>
          <p:cNvPr id="383" name="Google Shape;383;p27"/>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highlight>
                  <a:srgbClr val="FFFFFF"/>
                </a:highlight>
              </a:rPr>
              <a:t>Null Hypothesis: Mean number of words present in the title/podcast is = 1</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Alternate Hypothesis: Mean number of words present in the title/podcast is &gt; 1</a:t>
            </a:r>
            <a:endParaRPr sz="1400">
              <a:solidFill>
                <a:srgbClr val="000000"/>
              </a:solidFill>
              <a:highlight>
                <a:srgbClr val="FFFFFF"/>
              </a:highlight>
            </a:endParaRPr>
          </a:p>
          <a:p>
            <a:pPr indent="0" lvl="0" marL="457200" rtl="0" algn="l">
              <a:spcBef>
                <a:spcPts val="0"/>
              </a:spcBef>
              <a:spcAft>
                <a:spcPts val="0"/>
              </a:spcAft>
              <a:buNone/>
            </a:pPr>
            <a:r>
              <a:t/>
            </a:r>
            <a:endParaRPr sz="1800"/>
          </a:p>
          <a:p>
            <a:pPr indent="-317500" lvl="0" marL="457200" rtl="0" algn="l">
              <a:spcBef>
                <a:spcPts val="1600"/>
              </a:spcBef>
              <a:spcAft>
                <a:spcPts val="0"/>
              </a:spcAft>
              <a:buSzPts val="1400"/>
              <a:buChar char="●"/>
            </a:pPr>
            <a:r>
              <a:rPr lang="en" sz="1400"/>
              <a:t>Strong evidence to support the alternative hypothesis.</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Correlation Test (Pearson’s Correlation Coefficient)</a:t>
            </a:r>
            <a:endParaRPr sz="1400"/>
          </a:p>
          <a:p>
            <a:pPr indent="-317500" lvl="0" marL="457200" rtl="0" algn="l">
              <a:spcBef>
                <a:spcPts val="0"/>
              </a:spcBef>
              <a:spcAft>
                <a:spcPts val="0"/>
              </a:spcAft>
              <a:buSzPts val="1400"/>
              <a:buChar char="●"/>
            </a:pPr>
            <a:r>
              <a:rPr lang="en" sz="1400"/>
              <a:t>Comparing “Title_Length” with “Uniq_Length” to see if there is any correlation.</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Can conclude that there is a positive linear relationship between title length and title words in podcasts content. </a:t>
            </a:r>
            <a:endParaRPr sz="14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84" name="Google Shape;384;p27"/>
          <p:cNvPicPr preferRelativeResize="0"/>
          <p:nvPr/>
        </p:nvPicPr>
        <p:blipFill>
          <a:blip r:embed="rId3">
            <a:alphaModFix/>
          </a:blip>
          <a:stretch>
            <a:fillRect/>
          </a:stretch>
        </p:blipFill>
        <p:spPr>
          <a:xfrm>
            <a:off x="1900225" y="1412125"/>
            <a:ext cx="5343525" cy="352425"/>
          </a:xfrm>
          <a:prstGeom prst="rect">
            <a:avLst/>
          </a:prstGeom>
          <a:noFill/>
          <a:ln>
            <a:noFill/>
          </a:ln>
        </p:spPr>
      </p:pic>
      <p:pic>
        <p:nvPicPr>
          <p:cNvPr id="385" name="Google Shape;385;p27"/>
          <p:cNvPicPr preferRelativeResize="0"/>
          <p:nvPr/>
        </p:nvPicPr>
        <p:blipFill>
          <a:blip r:embed="rId4">
            <a:alphaModFix/>
          </a:blip>
          <a:stretch>
            <a:fillRect/>
          </a:stretch>
        </p:blipFill>
        <p:spPr>
          <a:xfrm>
            <a:off x="3424213" y="3323188"/>
            <a:ext cx="2295525" cy="18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LDA pyLDAvis Graph</a:t>
            </a:r>
            <a:endParaRPr sz="1400"/>
          </a:p>
          <a:p>
            <a:pPr indent="0" lvl="0" marL="0" rtl="0" algn="l">
              <a:spcBef>
                <a:spcPts val="0"/>
              </a:spcBef>
              <a:spcAft>
                <a:spcPts val="0"/>
              </a:spcAft>
              <a:buNone/>
            </a:pPr>
            <a:r>
              <a:t/>
            </a:r>
            <a:endParaRPr/>
          </a:p>
        </p:txBody>
      </p:sp>
      <p:sp>
        <p:nvSpPr>
          <p:cNvPr id="391" name="Google Shape;391;p28"/>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2" name="Google Shape;392;p28"/>
          <p:cNvPicPr preferRelativeResize="0"/>
          <p:nvPr/>
        </p:nvPicPr>
        <p:blipFill>
          <a:blip r:embed="rId3">
            <a:alphaModFix/>
          </a:blip>
          <a:stretch>
            <a:fillRect/>
          </a:stretch>
        </p:blipFill>
        <p:spPr>
          <a:xfrm>
            <a:off x="1160300" y="1050750"/>
            <a:ext cx="6899449" cy="3930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9"/>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LDA Coherence Score vs Topic Amount</a:t>
            </a:r>
            <a:endParaRPr sz="1400"/>
          </a:p>
          <a:p>
            <a:pPr indent="0" lvl="0" marL="0" rtl="0" algn="l">
              <a:spcBef>
                <a:spcPts val="0"/>
              </a:spcBef>
              <a:spcAft>
                <a:spcPts val="0"/>
              </a:spcAft>
              <a:buNone/>
            </a:pPr>
            <a:r>
              <a:t/>
            </a:r>
            <a:endParaRPr/>
          </a:p>
        </p:txBody>
      </p:sp>
      <p:sp>
        <p:nvSpPr>
          <p:cNvPr id="398" name="Google Shape;398;p29"/>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9" name="Google Shape;399;p29"/>
          <p:cNvPicPr preferRelativeResize="0"/>
          <p:nvPr/>
        </p:nvPicPr>
        <p:blipFill>
          <a:blip r:embed="rId3">
            <a:alphaModFix/>
          </a:blip>
          <a:stretch>
            <a:fillRect/>
          </a:stretch>
        </p:blipFill>
        <p:spPr>
          <a:xfrm>
            <a:off x="2948487" y="1292437"/>
            <a:ext cx="3824774" cy="255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2.1 - Statistical Evaluation of Data </a:t>
            </a:r>
            <a:endParaRPr sz="1400"/>
          </a:p>
          <a:p>
            <a:pPr indent="0" lvl="0" marL="0" rtl="0" algn="l">
              <a:spcBef>
                <a:spcPts val="0"/>
              </a:spcBef>
              <a:spcAft>
                <a:spcPts val="0"/>
              </a:spcAft>
              <a:buNone/>
            </a:pPr>
            <a:r>
              <a:t/>
            </a:r>
            <a:endParaRPr/>
          </a:p>
        </p:txBody>
      </p:sp>
      <p:sp>
        <p:nvSpPr>
          <p:cNvPr id="405" name="Google Shape;405;p30"/>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Acquired top 10 bigrams and calculated the mean of the </a:t>
            </a:r>
            <a:r>
              <a:rPr lang="en" sz="1800">
                <a:latin typeface="Times New Roman"/>
                <a:ea typeface="Times New Roman"/>
                <a:cs typeface="Times New Roman"/>
                <a:sym typeface="Times New Roman"/>
              </a:rPr>
              <a:t>occurrences</a:t>
            </a:r>
            <a:r>
              <a:rPr lang="en" sz="1800">
                <a:latin typeface="Times New Roman"/>
                <a:ea typeface="Times New Roman"/>
                <a:cs typeface="Times New Roman"/>
                <a:sym typeface="Times New Roman"/>
              </a:rPr>
              <a:t> of the top 10 bigrams per podcast to analyze topic discussion frequency </a:t>
            </a:r>
            <a:endParaRPr sz="1800">
              <a:latin typeface="Times New Roman"/>
              <a:ea typeface="Times New Roman"/>
              <a:cs typeface="Times New Roman"/>
              <a:sym typeface="Times New Roman"/>
            </a:endParaRPr>
          </a:p>
        </p:txBody>
      </p:sp>
      <p:pic>
        <p:nvPicPr>
          <p:cNvPr id="406" name="Google Shape;406;p30"/>
          <p:cNvPicPr preferRelativeResize="0"/>
          <p:nvPr/>
        </p:nvPicPr>
        <p:blipFill>
          <a:blip r:embed="rId3">
            <a:alphaModFix/>
          </a:blip>
          <a:stretch>
            <a:fillRect/>
          </a:stretch>
        </p:blipFill>
        <p:spPr>
          <a:xfrm>
            <a:off x="149625" y="1980500"/>
            <a:ext cx="4422375" cy="1332150"/>
          </a:xfrm>
          <a:prstGeom prst="rect">
            <a:avLst/>
          </a:prstGeom>
          <a:noFill/>
          <a:ln>
            <a:noFill/>
          </a:ln>
        </p:spPr>
      </p:pic>
      <p:pic>
        <p:nvPicPr>
          <p:cNvPr id="407" name="Google Shape;407;p30"/>
          <p:cNvPicPr preferRelativeResize="0"/>
          <p:nvPr/>
        </p:nvPicPr>
        <p:blipFill>
          <a:blip r:embed="rId4">
            <a:alphaModFix/>
          </a:blip>
          <a:stretch>
            <a:fillRect/>
          </a:stretch>
        </p:blipFill>
        <p:spPr>
          <a:xfrm>
            <a:off x="4572000" y="1857528"/>
            <a:ext cx="4318700" cy="3173746"/>
          </a:xfrm>
          <a:prstGeom prst="rect">
            <a:avLst/>
          </a:prstGeom>
          <a:noFill/>
          <a:ln>
            <a:noFill/>
          </a:ln>
        </p:spPr>
      </p:pic>
      <p:sp>
        <p:nvSpPr>
          <p:cNvPr id="408" name="Google Shape;408;p30"/>
          <p:cNvSpPr txBox="1"/>
          <p:nvPr/>
        </p:nvSpPr>
        <p:spPr>
          <a:xfrm>
            <a:off x="149625" y="3576225"/>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Variance of 5.8318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Low value: 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High value: 15.8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Mean of all means taken is is 7.98</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2.2 - Distribution Modeling </a:t>
            </a:r>
            <a:endParaRPr/>
          </a:p>
          <a:p>
            <a:pPr indent="0" lvl="0" marL="0" rtl="0" algn="l">
              <a:spcBef>
                <a:spcPts val="0"/>
              </a:spcBef>
              <a:spcAft>
                <a:spcPts val="0"/>
              </a:spcAft>
              <a:buNone/>
            </a:pPr>
            <a:r>
              <a:t/>
            </a:r>
            <a:endParaRPr/>
          </a:p>
        </p:txBody>
      </p:sp>
      <p:sp>
        <p:nvSpPr>
          <p:cNvPr id="414" name="Google Shape;414;p31"/>
          <p:cNvSpPr txBox="1"/>
          <p:nvPr>
            <p:ph idx="1" type="body"/>
          </p:nvPr>
        </p:nvSpPr>
        <p:spPr>
          <a:xfrm>
            <a:off x="1256350" y="1597875"/>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Many topic model distributions built from bigrams seem to roughly follow binomial or hypergeometric discrete distributions, as the model places primary confidence in a few topics, then gradually lower confidence in others</a:t>
            </a:r>
            <a:endParaRPr sz="1400"/>
          </a:p>
        </p:txBody>
      </p:sp>
      <p:sp>
        <p:nvSpPr>
          <p:cNvPr id="415" name="Google Shape;415;p31"/>
          <p:cNvSpPr txBox="1"/>
          <p:nvPr>
            <p:ph idx="1" type="body"/>
          </p:nvPr>
        </p:nvSpPr>
        <p:spPr>
          <a:xfrm>
            <a:off x="1600506" y="2521875"/>
            <a:ext cx="6265200" cy="20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Wait wait… Don’t Tell me!</a:t>
            </a:r>
            <a:r>
              <a:rPr lang="en"/>
              <a:t>			            The Ben Shapiro Show</a:t>
            </a:r>
            <a:endParaRPr/>
          </a:p>
        </p:txBody>
      </p:sp>
      <p:pic>
        <p:nvPicPr>
          <p:cNvPr id="416" name="Google Shape;416;p31"/>
          <p:cNvPicPr preferRelativeResize="0"/>
          <p:nvPr/>
        </p:nvPicPr>
        <p:blipFill>
          <a:blip r:embed="rId3">
            <a:alphaModFix/>
          </a:blip>
          <a:stretch>
            <a:fillRect/>
          </a:stretch>
        </p:blipFill>
        <p:spPr>
          <a:xfrm>
            <a:off x="4908600" y="2863625"/>
            <a:ext cx="3378250" cy="2061900"/>
          </a:xfrm>
          <a:prstGeom prst="rect">
            <a:avLst/>
          </a:prstGeom>
          <a:noFill/>
          <a:ln>
            <a:noFill/>
          </a:ln>
        </p:spPr>
      </p:pic>
      <p:pic>
        <p:nvPicPr>
          <p:cNvPr id="417" name="Google Shape;417;p31"/>
          <p:cNvPicPr preferRelativeResize="0"/>
          <p:nvPr/>
        </p:nvPicPr>
        <p:blipFill>
          <a:blip r:embed="rId4">
            <a:alphaModFix/>
          </a:blip>
          <a:stretch>
            <a:fillRect/>
          </a:stretch>
        </p:blipFill>
        <p:spPr>
          <a:xfrm>
            <a:off x="1503175" y="2863613"/>
            <a:ext cx="3134550" cy="198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253625" y="0"/>
            <a:ext cx="7030500" cy="7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Tasks Breakdown</a:t>
            </a:r>
            <a:endParaRPr/>
          </a:p>
        </p:txBody>
      </p:sp>
      <p:sp>
        <p:nvSpPr>
          <p:cNvPr id="287" name="Google Shape;287;p14"/>
          <p:cNvSpPr txBox="1"/>
          <p:nvPr>
            <p:ph idx="1" type="body"/>
          </p:nvPr>
        </p:nvSpPr>
        <p:spPr>
          <a:xfrm>
            <a:off x="1253625" y="644675"/>
            <a:ext cx="7030500" cy="388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Harini</a:t>
            </a:r>
            <a:endParaRPr sz="1400"/>
          </a:p>
          <a:p>
            <a:pPr indent="-317500" lvl="0" marL="457200" rtl="0" algn="l">
              <a:lnSpc>
                <a:spcPct val="100000"/>
              </a:lnSpc>
              <a:spcBef>
                <a:spcPts val="1600"/>
              </a:spcBef>
              <a:spcAft>
                <a:spcPts val="0"/>
              </a:spcAft>
              <a:buSzPts val="1400"/>
              <a:buChar char="●"/>
            </a:pPr>
            <a:r>
              <a:rPr lang="en" sz="1400"/>
              <a:t>Statistics and patterns observed in single words</a:t>
            </a:r>
            <a:endParaRPr sz="1400"/>
          </a:p>
          <a:p>
            <a:pPr indent="-317500" lvl="0" marL="457200" rtl="0" algn="l">
              <a:lnSpc>
                <a:spcPct val="100000"/>
              </a:lnSpc>
              <a:spcBef>
                <a:spcPts val="0"/>
              </a:spcBef>
              <a:spcAft>
                <a:spcPts val="0"/>
              </a:spcAft>
              <a:buSzPts val="1400"/>
              <a:buChar char="●"/>
            </a:pPr>
            <a:r>
              <a:rPr lang="en" sz="1400"/>
              <a:t>LSA model applied on single words</a:t>
            </a:r>
            <a:endParaRPr sz="1400"/>
          </a:p>
          <a:p>
            <a:pPr indent="-317500" lvl="0" marL="457200" rtl="0" algn="l">
              <a:lnSpc>
                <a:spcPct val="100000"/>
              </a:lnSpc>
              <a:spcBef>
                <a:spcPts val="0"/>
              </a:spcBef>
              <a:spcAft>
                <a:spcPts val="0"/>
              </a:spcAft>
              <a:buSzPts val="1400"/>
              <a:buChar char="●"/>
            </a:pPr>
            <a:r>
              <a:rPr lang="en" sz="1400"/>
              <a:t>LSA visualization and efficiency (in progress)</a:t>
            </a:r>
            <a:endParaRPr sz="1400"/>
          </a:p>
          <a:p>
            <a:pPr indent="0" lvl="0" marL="0" rtl="0" algn="l">
              <a:lnSpc>
                <a:spcPct val="100000"/>
              </a:lnSpc>
              <a:spcBef>
                <a:spcPts val="1600"/>
              </a:spcBef>
              <a:spcAft>
                <a:spcPts val="0"/>
              </a:spcAft>
              <a:buNone/>
            </a:pPr>
            <a:r>
              <a:rPr lang="en" sz="1400"/>
              <a:t>Christopher</a:t>
            </a:r>
            <a:endParaRPr sz="1400"/>
          </a:p>
          <a:p>
            <a:pPr indent="-317500" lvl="0" marL="457200" rtl="0" algn="l">
              <a:lnSpc>
                <a:spcPct val="100000"/>
              </a:lnSpc>
              <a:spcBef>
                <a:spcPts val="1600"/>
              </a:spcBef>
              <a:spcAft>
                <a:spcPts val="0"/>
              </a:spcAft>
              <a:buSzPts val="1400"/>
              <a:buChar char="●"/>
            </a:pPr>
            <a:r>
              <a:rPr lang="en" sz="1400"/>
              <a:t>Topic modeling using LDA for single words.</a:t>
            </a:r>
            <a:endParaRPr sz="1400"/>
          </a:p>
          <a:p>
            <a:pPr indent="-317500" lvl="0" marL="457200" rtl="0" algn="l">
              <a:lnSpc>
                <a:spcPct val="100000"/>
              </a:lnSpc>
              <a:spcBef>
                <a:spcPts val="0"/>
              </a:spcBef>
              <a:spcAft>
                <a:spcPts val="0"/>
              </a:spcAft>
              <a:buSzPts val="1400"/>
              <a:buChar char="●"/>
            </a:pPr>
            <a:r>
              <a:rPr lang="en" sz="1400"/>
              <a:t>Visualization of LDA Model (Words)</a:t>
            </a:r>
            <a:endParaRPr sz="1400"/>
          </a:p>
          <a:p>
            <a:pPr indent="-317500" lvl="0" marL="457200" rtl="0" algn="l">
              <a:lnSpc>
                <a:spcPct val="100000"/>
              </a:lnSpc>
              <a:spcBef>
                <a:spcPts val="0"/>
              </a:spcBef>
              <a:spcAft>
                <a:spcPts val="0"/>
              </a:spcAft>
              <a:buSzPts val="1400"/>
              <a:buChar char="●"/>
            </a:pPr>
            <a:r>
              <a:rPr lang="en" sz="1400"/>
              <a:t>Title Words in Podcast Content</a:t>
            </a:r>
            <a:endParaRPr sz="1400"/>
          </a:p>
          <a:p>
            <a:pPr indent="0" lvl="0" marL="0" rtl="0" algn="l">
              <a:lnSpc>
                <a:spcPct val="100000"/>
              </a:lnSpc>
              <a:spcBef>
                <a:spcPts val="1600"/>
              </a:spcBef>
              <a:spcAft>
                <a:spcPts val="0"/>
              </a:spcAft>
              <a:buNone/>
            </a:pPr>
            <a:r>
              <a:rPr lang="en" sz="1400"/>
              <a:t>Jeremy</a:t>
            </a:r>
            <a:endParaRPr sz="1400"/>
          </a:p>
          <a:p>
            <a:pPr indent="-317500" lvl="0" marL="457200" rtl="0" algn="l">
              <a:lnSpc>
                <a:spcPct val="100000"/>
              </a:lnSpc>
              <a:spcBef>
                <a:spcPts val="1600"/>
              </a:spcBef>
              <a:spcAft>
                <a:spcPts val="0"/>
              </a:spcAft>
              <a:buSzPts val="1400"/>
              <a:buChar char="●"/>
            </a:pPr>
            <a:r>
              <a:rPr lang="en" sz="1400"/>
              <a:t>Topic modeling using LDA with bigrams </a:t>
            </a:r>
            <a:endParaRPr sz="1400"/>
          </a:p>
          <a:p>
            <a:pPr indent="-317500" lvl="0" marL="457200" rtl="0" algn="l">
              <a:lnSpc>
                <a:spcPct val="100000"/>
              </a:lnSpc>
              <a:spcBef>
                <a:spcPts val="0"/>
              </a:spcBef>
              <a:spcAft>
                <a:spcPts val="0"/>
              </a:spcAft>
              <a:buSzPts val="1400"/>
              <a:buChar char="●"/>
            </a:pPr>
            <a:r>
              <a:rPr lang="en" sz="1400"/>
              <a:t>Experimentation with different methods of creating bigrams </a:t>
            </a:r>
            <a:endParaRPr sz="1400"/>
          </a:p>
          <a:p>
            <a:pPr indent="-317500" lvl="0" marL="457200" rtl="0" algn="l">
              <a:lnSpc>
                <a:spcPct val="100000"/>
              </a:lnSpc>
              <a:spcBef>
                <a:spcPts val="0"/>
              </a:spcBef>
              <a:spcAft>
                <a:spcPts val="0"/>
              </a:spcAft>
              <a:buSzPts val="1400"/>
              <a:buChar char="●"/>
            </a:pPr>
            <a:r>
              <a:rPr lang="en" sz="1400"/>
              <a:t>Statistical analysis using bigrams </a:t>
            </a:r>
            <a:endParaRPr sz="1400"/>
          </a:p>
          <a:p>
            <a:pPr indent="0" lvl="0" marL="0" rtl="0" algn="l">
              <a:lnSpc>
                <a:spcPct val="100000"/>
              </a:lnSpc>
              <a:spcBef>
                <a:spcPts val="1600"/>
              </a:spcBef>
              <a:spcAft>
                <a:spcPts val="0"/>
              </a:spcAft>
              <a:buNone/>
            </a:pPr>
            <a:r>
              <a:t/>
            </a:r>
            <a:endParaRPr sz="1400"/>
          </a:p>
          <a:p>
            <a:pPr indent="0" lvl="0" marL="457200" rtl="0" algn="l">
              <a:lnSpc>
                <a:spcPct val="100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2.3 - Hypothesis testing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3" name="Google Shape;423;p32"/>
          <p:cNvSpPr txBox="1"/>
          <p:nvPr>
            <p:ph idx="1" type="body"/>
          </p:nvPr>
        </p:nvSpPr>
        <p:spPr>
          <a:xfrm>
            <a:off x="1237350" y="1597875"/>
            <a:ext cx="7030500" cy="3204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Do related LDA models built from bigrams between similar podcasts (in this case crime related) have smaller differences between their topic probabilities as measured by the Hellinger distance equation in comparison to unrelated podcasts?</a:t>
            </a:r>
            <a:endParaRPr sz="1700"/>
          </a:p>
          <a:p>
            <a:pPr indent="-336550" lvl="0" marL="457200" rtl="0" algn="l">
              <a:spcBef>
                <a:spcPts val="0"/>
              </a:spcBef>
              <a:spcAft>
                <a:spcPts val="0"/>
              </a:spcAft>
              <a:buSzPts val="1700"/>
              <a:buChar char="●"/>
            </a:pPr>
            <a:r>
              <a:rPr lang="en" sz="1700"/>
              <a:t>Null hypothesis - Hellinger results for crime will be similar to the population sample</a:t>
            </a:r>
            <a:endParaRPr sz="1700"/>
          </a:p>
          <a:p>
            <a:pPr indent="-336550" lvl="0" marL="457200" rtl="0" algn="l">
              <a:spcBef>
                <a:spcPts val="0"/>
              </a:spcBef>
              <a:spcAft>
                <a:spcPts val="0"/>
              </a:spcAft>
              <a:buSzPts val="1700"/>
              <a:buChar char="●"/>
            </a:pPr>
            <a:r>
              <a:rPr lang="en" sz="1700"/>
              <a:t>Alternative hypothesis - Hellinger results for crime will be different from population sample</a:t>
            </a:r>
            <a:endParaRPr sz="1700"/>
          </a:p>
          <a:p>
            <a:pPr indent="-336550" lvl="0" marL="457200" rtl="0" algn="l">
              <a:spcBef>
                <a:spcPts val="0"/>
              </a:spcBef>
              <a:spcAft>
                <a:spcPts val="0"/>
              </a:spcAft>
              <a:buSzPts val="1700"/>
              <a:buChar char="●"/>
            </a:pPr>
            <a:r>
              <a:rPr lang="en" sz="1700"/>
              <a:t>P - value is very low, so I reject the null hypothesis </a:t>
            </a:r>
            <a:endParaRPr sz="1700"/>
          </a:p>
          <a:p>
            <a:pPr indent="0" lvl="0" marL="0" rtl="0" algn="l">
              <a:spcBef>
                <a:spcPts val="1600"/>
              </a:spcBef>
              <a:spcAft>
                <a:spcPts val="1600"/>
              </a:spcAft>
              <a:buNone/>
            </a:pPr>
            <a:r>
              <a:t/>
            </a:r>
            <a:endParaRPr sz="1700"/>
          </a:p>
        </p:txBody>
      </p:sp>
      <p:pic>
        <p:nvPicPr>
          <p:cNvPr id="424" name="Google Shape;424;p32"/>
          <p:cNvPicPr preferRelativeResize="0"/>
          <p:nvPr/>
        </p:nvPicPr>
        <p:blipFill>
          <a:blip r:embed="rId3">
            <a:alphaModFix/>
          </a:blip>
          <a:stretch>
            <a:fillRect/>
          </a:stretch>
        </p:blipFill>
        <p:spPr>
          <a:xfrm>
            <a:off x="981700" y="4415725"/>
            <a:ext cx="7674700" cy="30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1303800" y="551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2.4 - Correlation</a:t>
            </a:r>
            <a:endParaRPr/>
          </a:p>
        </p:txBody>
      </p:sp>
      <p:sp>
        <p:nvSpPr>
          <p:cNvPr id="430" name="Google Shape;430;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Hellinger distance, we can compute the correlation between a topic and the remaining topics within another podcast</a:t>
            </a:r>
            <a:endParaRPr sz="1800"/>
          </a:p>
          <a:p>
            <a:pPr indent="-342900" lvl="0" marL="457200" rtl="0" algn="l">
              <a:spcBef>
                <a:spcPts val="0"/>
              </a:spcBef>
              <a:spcAft>
                <a:spcPts val="0"/>
              </a:spcAft>
              <a:buSzPts val="1800"/>
              <a:buChar char="●"/>
            </a:pPr>
            <a:r>
              <a:rPr lang="en" sz="1800"/>
              <a:t>If the Hellinger distance is low, the correlation is low</a:t>
            </a:r>
            <a:endParaRPr sz="1800"/>
          </a:p>
          <a:p>
            <a:pPr indent="-342900" lvl="0" marL="457200" rtl="0" algn="l">
              <a:spcBef>
                <a:spcPts val="0"/>
              </a:spcBef>
              <a:spcAft>
                <a:spcPts val="0"/>
              </a:spcAft>
              <a:buSzPts val="1800"/>
              <a:buChar char="●"/>
            </a:pPr>
            <a:r>
              <a:rPr lang="en" sz="1800"/>
              <a:t>If the Hellinger distance is high, the correlation is high </a:t>
            </a:r>
            <a:endParaRPr sz="1800"/>
          </a:p>
          <a:p>
            <a:pPr indent="-342900" lvl="0" marL="457200" rtl="0" algn="l">
              <a:spcBef>
                <a:spcPts val="0"/>
              </a:spcBef>
              <a:spcAft>
                <a:spcPts val="0"/>
              </a:spcAft>
              <a:buSzPts val="1800"/>
              <a:buChar char="●"/>
            </a:pPr>
            <a:r>
              <a:rPr lang="en" sz="1800"/>
              <a:t>Using the Gensim diff function we can also print out common words between topics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sz="1400"/>
          </a:p>
          <a:p>
            <a:pPr indent="0" lvl="0" marL="0" rtl="0" algn="l">
              <a:spcBef>
                <a:spcPts val="0"/>
              </a:spcBef>
              <a:spcAft>
                <a:spcPts val="0"/>
              </a:spcAft>
              <a:buNone/>
            </a:pPr>
            <a:r>
              <a:rPr lang="en" sz="1400"/>
              <a:t>T 2.4 - Correlation</a:t>
            </a:r>
            <a:endParaRPr/>
          </a:p>
        </p:txBody>
      </p:sp>
      <p:sp>
        <p:nvSpPr>
          <p:cNvPr id="436" name="Google Shape;436;p34"/>
          <p:cNvSpPr txBox="1"/>
          <p:nvPr>
            <p:ph idx="1" type="body"/>
          </p:nvPr>
        </p:nvSpPr>
        <p:spPr>
          <a:xfrm>
            <a:off x="1303800" y="16863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Unrelated Podcasts: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2286000" rtl="0" algn="l">
              <a:spcBef>
                <a:spcPts val="1600"/>
              </a:spcBef>
              <a:spcAft>
                <a:spcPts val="1600"/>
              </a:spcAft>
              <a:buNone/>
            </a:pPr>
            <a:r>
              <a:rPr lang="en"/>
              <a:t>True Crime Podcasts:</a:t>
            </a:r>
            <a:endParaRPr/>
          </a:p>
        </p:txBody>
      </p:sp>
      <p:pic>
        <p:nvPicPr>
          <p:cNvPr id="437" name="Google Shape;437;p34"/>
          <p:cNvPicPr preferRelativeResize="0"/>
          <p:nvPr/>
        </p:nvPicPr>
        <p:blipFill>
          <a:blip r:embed="rId3">
            <a:alphaModFix/>
          </a:blip>
          <a:stretch>
            <a:fillRect/>
          </a:stretch>
        </p:blipFill>
        <p:spPr>
          <a:xfrm>
            <a:off x="1804988" y="2257538"/>
            <a:ext cx="5314950" cy="1152525"/>
          </a:xfrm>
          <a:prstGeom prst="rect">
            <a:avLst/>
          </a:prstGeom>
          <a:noFill/>
          <a:ln>
            <a:noFill/>
          </a:ln>
        </p:spPr>
      </p:pic>
      <p:pic>
        <p:nvPicPr>
          <p:cNvPr id="438" name="Google Shape;438;p34"/>
          <p:cNvPicPr preferRelativeResize="0"/>
          <p:nvPr/>
        </p:nvPicPr>
        <p:blipFill>
          <a:blip r:embed="rId4">
            <a:alphaModFix/>
          </a:blip>
          <a:stretch>
            <a:fillRect/>
          </a:stretch>
        </p:blipFill>
        <p:spPr>
          <a:xfrm>
            <a:off x="1804988" y="3724275"/>
            <a:ext cx="5534025" cy="108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Transcription Collector Rewrite</a:t>
            </a:r>
            <a:endParaRPr sz="1400"/>
          </a:p>
          <a:p>
            <a:pPr indent="0" lvl="0" marL="0" rtl="0" algn="l">
              <a:spcBef>
                <a:spcPts val="0"/>
              </a:spcBef>
              <a:spcAft>
                <a:spcPts val="0"/>
              </a:spcAft>
              <a:buNone/>
            </a:pPr>
            <a:r>
              <a:t/>
            </a:r>
            <a:endParaRPr/>
          </a:p>
        </p:txBody>
      </p:sp>
      <p:sp>
        <p:nvSpPr>
          <p:cNvPr id="444" name="Google Shape;444;p35"/>
          <p:cNvSpPr txBox="1"/>
          <p:nvPr>
            <p:ph idx="1" type="body"/>
          </p:nvPr>
        </p:nvSpPr>
        <p:spPr>
          <a:xfrm>
            <a:off x="0" y="719700"/>
            <a:ext cx="5127000" cy="429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Needed more statistical data from the transcription process.</a:t>
            </a:r>
            <a:endParaRPr/>
          </a:p>
          <a:p>
            <a:pPr indent="0" lvl="0" marL="0" rtl="0" algn="l">
              <a:spcBef>
                <a:spcPts val="1600"/>
              </a:spcBef>
              <a:spcAft>
                <a:spcPts val="0"/>
              </a:spcAft>
              <a:buNone/>
            </a:pPr>
            <a:r>
              <a:rPr lang="en"/>
              <a:t>From a business perspective, this is valuable information because we can estimate and predict the cost of transcribing and storing audio files, and demonstrate how long the process will take.</a:t>
            </a:r>
            <a:endParaRPr/>
          </a:p>
          <a:p>
            <a:pPr indent="0" lvl="0" marL="0" rtl="0" algn="l">
              <a:spcBef>
                <a:spcPts val="1600"/>
              </a:spcBef>
              <a:spcAft>
                <a:spcPts val="0"/>
              </a:spcAft>
              <a:buNone/>
            </a:pPr>
            <a:r>
              <a:rPr lang="en"/>
              <a:t>Transcript Acquisition Data:</a:t>
            </a:r>
            <a:endParaRPr/>
          </a:p>
          <a:p>
            <a:pPr indent="0" lvl="0" marL="0" rtl="0" algn="l">
              <a:spcBef>
                <a:spcPts val="1600"/>
              </a:spcBef>
              <a:spcAft>
                <a:spcPts val="0"/>
              </a:spcAft>
              <a:buNone/>
            </a:pPr>
            <a:r>
              <a:rPr lang="en"/>
              <a:t>PodcastID, DownloadTime, Audio Length, Original File Size, Flac File Size, Transcription Method, Transcription Time, Download successful.</a:t>
            </a:r>
            <a:endParaRPr/>
          </a:p>
          <a:p>
            <a:pPr indent="0" lvl="0" marL="0" rtl="0" algn="l">
              <a:spcBef>
                <a:spcPts val="1600"/>
              </a:spcBef>
              <a:spcAft>
                <a:spcPts val="0"/>
              </a:spcAft>
              <a:buNone/>
            </a:pPr>
            <a:r>
              <a:rPr lang="en"/>
              <a:t>Transcripts: The confidence score followed by their transcript.</a:t>
            </a:r>
            <a:endParaRPr/>
          </a:p>
          <a:p>
            <a:pPr indent="0" lvl="0" marL="0" rtl="0" algn="l">
              <a:spcBef>
                <a:spcPts val="1600"/>
              </a:spcBef>
              <a:spcAft>
                <a:spcPts val="1600"/>
              </a:spcAft>
              <a:buNone/>
            </a:pPr>
            <a:r>
              <a:t/>
            </a:r>
            <a:endParaRPr/>
          </a:p>
        </p:txBody>
      </p:sp>
      <p:pic>
        <p:nvPicPr>
          <p:cNvPr id="445" name="Google Shape;445;p35"/>
          <p:cNvPicPr preferRelativeResize="0"/>
          <p:nvPr/>
        </p:nvPicPr>
        <p:blipFill rotWithShape="1">
          <a:blip r:embed="rId3">
            <a:alphaModFix/>
          </a:blip>
          <a:srcRect b="0" l="0" r="61086" t="0"/>
          <a:stretch/>
        </p:blipFill>
        <p:spPr>
          <a:xfrm>
            <a:off x="5670525" y="741038"/>
            <a:ext cx="2241401" cy="4256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36"/>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Basic Statistics of Audio Length, Confidence Scores</a:t>
            </a:r>
            <a:endParaRPr sz="1400"/>
          </a:p>
          <a:p>
            <a:pPr indent="0" lvl="0" marL="0" rtl="0" algn="l">
              <a:spcBef>
                <a:spcPts val="0"/>
              </a:spcBef>
              <a:spcAft>
                <a:spcPts val="0"/>
              </a:spcAft>
              <a:buNone/>
            </a:pPr>
            <a:r>
              <a:t/>
            </a:r>
            <a:endParaRPr/>
          </a:p>
        </p:txBody>
      </p:sp>
      <p:sp>
        <p:nvSpPr>
          <p:cNvPr id="451" name="Google Shape;451;p36"/>
          <p:cNvSpPr txBox="1"/>
          <p:nvPr>
            <p:ph idx="1" type="body"/>
          </p:nvPr>
        </p:nvSpPr>
        <p:spPr>
          <a:xfrm>
            <a:off x="33575" y="719700"/>
            <a:ext cx="28854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Overall Confidence</a:t>
            </a:r>
            <a:r>
              <a:rPr lang="en" sz="1050">
                <a:solidFill>
                  <a:srgbClr val="000000"/>
                </a:solidFill>
                <a:highlight>
                  <a:srgbClr val="FFFFFF"/>
                </a:highlight>
                <a:latin typeface="Arial"/>
                <a:ea typeface="Arial"/>
                <a:cs typeface="Arial"/>
                <a:sym typeface="Arial"/>
              </a:rPr>
              <a:t>: The mean confidence score for the entire podcast.</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Mean: 0.94</a:t>
            </a:r>
            <a:r>
              <a:rPr lang="en" sz="1050">
                <a:solidFill>
                  <a:srgbClr val="000000"/>
                </a:solidFill>
                <a:highlight>
                  <a:srgbClr val="FFFFFF"/>
                </a:highlight>
                <a:latin typeface="Arial"/>
                <a:ea typeface="Arial"/>
                <a:cs typeface="Arial"/>
                <a:sym typeface="Arial"/>
              </a:rPr>
              <a:t>124</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Variance: 0.00039</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Std dev: 0.01975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AudioLength</a:t>
            </a:r>
            <a:r>
              <a:rPr lang="en" sz="1050">
                <a:solidFill>
                  <a:srgbClr val="000000"/>
                </a:solidFill>
                <a:highlight>
                  <a:srgbClr val="FFFFFF"/>
                </a:highlight>
                <a:latin typeface="Arial"/>
                <a:ea typeface="Arial"/>
                <a:cs typeface="Arial"/>
                <a:sym typeface="Arial"/>
              </a:rPr>
              <a:t>: Duration of podcast in seconds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Mean: 2757.25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Variance: 4895670.35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Std Dev: 2212.61</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*Generated from 133 samples.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52" name="Google Shape;452;p36"/>
          <p:cNvPicPr preferRelativeResize="0"/>
          <p:nvPr/>
        </p:nvPicPr>
        <p:blipFill>
          <a:blip r:embed="rId3">
            <a:alphaModFix/>
          </a:blip>
          <a:stretch>
            <a:fillRect/>
          </a:stretch>
        </p:blipFill>
        <p:spPr>
          <a:xfrm>
            <a:off x="2781248" y="719698"/>
            <a:ext cx="6255600" cy="389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Relationships</a:t>
            </a:r>
            <a:endParaRPr sz="1400"/>
          </a:p>
          <a:p>
            <a:pPr indent="0" lvl="0" marL="0" rtl="0" algn="l">
              <a:spcBef>
                <a:spcPts val="0"/>
              </a:spcBef>
              <a:spcAft>
                <a:spcPts val="0"/>
              </a:spcAft>
              <a:buNone/>
            </a:pPr>
            <a:r>
              <a:t/>
            </a:r>
            <a:endParaRPr/>
          </a:p>
        </p:txBody>
      </p:sp>
      <p:pic>
        <p:nvPicPr>
          <p:cNvPr id="458" name="Google Shape;458;p37"/>
          <p:cNvPicPr preferRelativeResize="0"/>
          <p:nvPr/>
        </p:nvPicPr>
        <p:blipFill>
          <a:blip r:embed="rId3">
            <a:alphaModFix/>
          </a:blip>
          <a:stretch>
            <a:fillRect/>
          </a:stretch>
        </p:blipFill>
        <p:spPr>
          <a:xfrm>
            <a:off x="1137550" y="1066925"/>
            <a:ext cx="4681774" cy="3478950"/>
          </a:xfrm>
          <a:prstGeom prst="rect">
            <a:avLst/>
          </a:prstGeom>
          <a:noFill/>
          <a:ln>
            <a:noFill/>
          </a:ln>
        </p:spPr>
      </p:pic>
      <p:sp>
        <p:nvSpPr>
          <p:cNvPr id="459" name="Google Shape;459;p37"/>
          <p:cNvSpPr txBox="1"/>
          <p:nvPr>
            <p:ph idx="1" type="body"/>
          </p:nvPr>
        </p:nvSpPr>
        <p:spPr>
          <a:xfrm>
            <a:off x="5729050" y="719700"/>
            <a:ext cx="32784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relationship between the length of a podcast and the overall confidence score?</a:t>
            </a:r>
            <a:endParaRPr/>
          </a:p>
          <a:p>
            <a:pPr indent="0" lvl="0" marL="0" rtl="0" algn="l">
              <a:spcBef>
                <a:spcPts val="1600"/>
              </a:spcBef>
              <a:spcAft>
                <a:spcPts val="0"/>
              </a:spcAft>
              <a:buNone/>
            </a:pPr>
            <a:r>
              <a:rPr lang="en"/>
              <a:t>Disappointingly, the answer appears to be no.</a:t>
            </a:r>
            <a:endParaRPr/>
          </a:p>
          <a:p>
            <a:pPr indent="-311150" lvl="0" marL="457200" rtl="0" algn="l">
              <a:spcBef>
                <a:spcPts val="1600"/>
              </a:spcBef>
              <a:spcAft>
                <a:spcPts val="0"/>
              </a:spcAft>
              <a:buSzPts val="1300"/>
              <a:buChar char="●"/>
            </a:pPr>
            <a:r>
              <a:rPr lang="en"/>
              <a:t>Hopeful for a correlation because I noticed some transcript "phrases" that were shorter had lower confidence scores.</a:t>
            </a:r>
            <a:endParaRPr/>
          </a:p>
          <a:p>
            <a:pPr indent="-311150" lvl="0" marL="457200" rtl="0" algn="l">
              <a:spcBef>
                <a:spcPts val="0"/>
              </a:spcBef>
              <a:spcAft>
                <a:spcPts val="0"/>
              </a:spcAft>
              <a:buSzPts val="1300"/>
              <a:buChar char="●"/>
            </a:pPr>
            <a:r>
              <a:rPr lang="en"/>
              <a:t>Not the best approach because we're looking at a scatterplot of means. This was my "lazy" approach.</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Relationships</a:t>
            </a:r>
            <a:endParaRPr sz="1400"/>
          </a:p>
          <a:p>
            <a:pPr indent="0" lvl="0" marL="0" rtl="0" algn="l">
              <a:spcBef>
                <a:spcPts val="0"/>
              </a:spcBef>
              <a:spcAft>
                <a:spcPts val="0"/>
              </a:spcAft>
              <a:buNone/>
            </a:pPr>
            <a:r>
              <a:t/>
            </a:r>
            <a:endParaRPr/>
          </a:p>
        </p:txBody>
      </p:sp>
      <p:sp>
        <p:nvSpPr>
          <p:cNvPr id="465" name="Google Shape;465;p38"/>
          <p:cNvSpPr txBox="1"/>
          <p:nvPr>
            <p:ph idx="1" type="body"/>
          </p:nvPr>
        </p:nvSpPr>
        <p:spPr>
          <a:xfrm>
            <a:off x="776925" y="2609925"/>
            <a:ext cx="2577000" cy="24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approach: Take the confidence score and see if there's a correlation between it and the word count of it's transcript phrase.</a:t>
            </a:r>
            <a:endParaRPr/>
          </a:p>
          <a:p>
            <a:pPr indent="0" lvl="0" marL="0" rtl="0" algn="l">
              <a:spcBef>
                <a:spcPts val="1600"/>
              </a:spcBef>
              <a:spcAft>
                <a:spcPts val="0"/>
              </a:spcAft>
              <a:buNone/>
            </a:pPr>
            <a:r>
              <a:rPr lang="en"/>
              <a:t>Performed across ALL podcast transcripts.</a:t>
            </a:r>
            <a:endParaRPr/>
          </a:p>
          <a:p>
            <a:pPr indent="0" lvl="0" marL="0" rtl="0" algn="l">
              <a:spcBef>
                <a:spcPts val="1600"/>
              </a:spcBef>
              <a:spcAft>
                <a:spcPts val="0"/>
              </a:spcAft>
              <a:buNone/>
            </a:pPr>
            <a:r>
              <a:rPr lang="en"/>
              <a:t>Looks like an exponential graph?</a:t>
            </a:r>
            <a:endParaRPr/>
          </a:p>
          <a:p>
            <a:pPr indent="0" lvl="0" marL="0" rtl="0" algn="l">
              <a:spcBef>
                <a:spcPts val="1600"/>
              </a:spcBef>
              <a:spcAft>
                <a:spcPts val="1600"/>
              </a:spcAft>
              <a:buNone/>
            </a:pPr>
            <a:r>
              <a:t/>
            </a:r>
            <a:endParaRPr/>
          </a:p>
        </p:txBody>
      </p:sp>
      <p:pic>
        <p:nvPicPr>
          <p:cNvPr id="466" name="Google Shape;466;p38"/>
          <p:cNvPicPr preferRelativeResize="0"/>
          <p:nvPr/>
        </p:nvPicPr>
        <p:blipFill>
          <a:blip r:embed="rId3">
            <a:alphaModFix/>
          </a:blip>
          <a:stretch>
            <a:fillRect/>
          </a:stretch>
        </p:blipFill>
        <p:spPr>
          <a:xfrm>
            <a:off x="1715625" y="719700"/>
            <a:ext cx="1638300" cy="1847850"/>
          </a:xfrm>
          <a:prstGeom prst="rect">
            <a:avLst/>
          </a:prstGeom>
          <a:noFill/>
          <a:ln>
            <a:noFill/>
          </a:ln>
        </p:spPr>
      </p:pic>
      <p:pic>
        <p:nvPicPr>
          <p:cNvPr id="467" name="Google Shape;467;p38"/>
          <p:cNvPicPr preferRelativeResize="0"/>
          <p:nvPr/>
        </p:nvPicPr>
        <p:blipFill>
          <a:blip r:embed="rId4">
            <a:alphaModFix/>
          </a:blip>
          <a:stretch>
            <a:fillRect/>
          </a:stretch>
        </p:blipFill>
        <p:spPr>
          <a:xfrm>
            <a:off x="3456125" y="719700"/>
            <a:ext cx="5485276" cy="379929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Observations</a:t>
            </a:r>
            <a:endParaRPr sz="1400"/>
          </a:p>
          <a:p>
            <a:pPr indent="0" lvl="0" marL="0" rtl="0" algn="l">
              <a:spcBef>
                <a:spcPts val="0"/>
              </a:spcBef>
              <a:spcAft>
                <a:spcPts val="0"/>
              </a:spcAft>
              <a:buNone/>
            </a:pPr>
            <a:r>
              <a:t/>
            </a:r>
            <a:endParaRPr/>
          </a:p>
        </p:txBody>
      </p:sp>
      <p:sp>
        <p:nvSpPr>
          <p:cNvPr id="473" name="Google Shape;473;p39"/>
          <p:cNvSpPr txBox="1"/>
          <p:nvPr>
            <p:ph idx="1" type="body"/>
          </p:nvPr>
        </p:nvSpPr>
        <p:spPr>
          <a:xfrm>
            <a:off x="1337275" y="719700"/>
            <a:ext cx="70305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Low word count and high confidence score be pauses in a sentences, slow </a:t>
            </a:r>
            <a:r>
              <a:rPr lang="en"/>
              <a:t>pronunciations</a:t>
            </a:r>
            <a:r>
              <a:rPr lang="en"/>
              <a:t>?</a:t>
            </a:r>
            <a:endParaRPr/>
          </a:p>
          <a:p>
            <a:pPr indent="0" lvl="0" marL="0" rtl="0" algn="l">
              <a:spcBef>
                <a:spcPts val="1600"/>
              </a:spcBef>
              <a:spcAft>
                <a:spcPts val="1600"/>
              </a:spcAft>
              <a:buNone/>
            </a:pPr>
            <a:r>
              <a:rPr lang="en"/>
              <a:t>The higher the word count, generally the higher the confidence score.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0"/>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Task</a:t>
            </a:r>
            <a:endParaRPr/>
          </a:p>
          <a:p>
            <a:pPr indent="0" lvl="0" marL="0" rtl="0" algn="l">
              <a:spcBef>
                <a:spcPts val="0"/>
              </a:spcBef>
              <a:spcAft>
                <a:spcPts val="0"/>
              </a:spcAft>
              <a:buNone/>
            </a:pPr>
            <a:r>
              <a:t/>
            </a:r>
            <a:endParaRPr/>
          </a:p>
        </p:txBody>
      </p:sp>
      <p:sp>
        <p:nvSpPr>
          <p:cNvPr id="479" name="Google Shape;479;p40"/>
          <p:cNvSpPr txBox="1"/>
          <p:nvPr>
            <p:ph idx="1" type="body"/>
          </p:nvPr>
        </p:nvSpPr>
        <p:spPr>
          <a:xfrm>
            <a:off x="1056750" y="779325"/>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Responsive in calculating the stats of google speech to text cost.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It is useful to understand the cost of each podcast.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Basic Stats of the total costs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Distribution models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Correlation and Co-variance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Hypothesis Testing</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Basic Stats</a:t>
            </a:r>
            <a:endParaRPr/>
          </a:p>
        </p:txBody>
      </p:sp>
      <p:sp>
        <p:nvSpPr>
          <p:cNvPr id="485" name="Google Shape;485;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Mean: </a:t>
            </a:r>
            <a:r>
              <a:rPr lang="en"/>
              <a:t>1.1029031027909777</a:t>
            </a:r>
            <a:endParaRPr/>
          </a:p>
          <a:p>
            <a:pPr indent="-311150" lvl="0" marL="457200" rtl="0" algn="l">
              <a:spcBef>
                <a:spcPts val="0"/>
              </a:spcBef>
              <a:spcAft>
                <a:spcPts val="0"/>
              </a:spcAft>
              <a:buSzPts val="1300"/>
              <a:buChar char="●"/>
            </a:pPr>
            <a:r>
              <a:rPr lang="en"/>
              <a:t>Variance: </a:t>
            </a:r>
            <a:r>
              <a:rPr lang="en"/>
              <a:t>0.777417</a:t>
            </a:r>
            <a:endParaRPr/>
          </a:p>
          <a:p>
            <a:pPr indent="-311150" lvl="0" marL="457200" rtl="0" algn="l">
              <a:spcBef>
                <a:spcPts val="0"/>
              </a:spcBef>
              <a:spcAft>
                <a:spcPts val="0"/>
              </a:spcAft>
              <a:buSzPts val="1300"/>
              <a:buChar char="●"/>
            </a:pPr>
            <a:r>
              <a:rPr lang="en"/>
              <a:t>Median: </a:t>
            </a:r>
            <a:r>
              <a:rPr lang="en"/>
              <a:t>1.0134778624</a:t>
            </a:r>
            <a:endParaRPr/>
          </a:p>
          <a:p>
            <a:pPr indent="-311150" lvl="0" marL="457200" rtl="0" algn="l">
              <a:spcBef>
                <a:spcPts val="0"/>
              </a:spcBef>
              <a:spcAft>
                <a:spcPts val="0"/>
              </a:spcAft>
              <a:buSzPts val="1300"/>
              <a:buChar char="●"/>
            </a:pPr>
            <a:r>
              <a:rPr lang="en"/>
              <a:t>STD: </a:t>
            </a:r>
            <a:r>
              <a:rPr lang="en"/>
              <a:t>0.8817129</a:t>
            </a:r>
            <a:endParaRPr/>
          </a:p>
          <a:p>
            <a:pPr indent="-311150" lvl="0" marL="457200" rtl="0" algn="l">
              <a:spcBef>
                <a:spcPts val="0"/>
              </a:spcBef>
              <a:spcAft>
                <a:spcPts val="0"/>
              </a:spcAft>
              <a:buSzPts val="1300"/>
              <a:buChar char="●"/>
            </a:pPr>
            <a:r>
              <a:rPr lang="en"/>
              <a:t>Measures of Spread: </a:t>
            </a:r>
            <a:r>
              <a:rPr lang="en"/>
              <a:t>7.049205</a:t>
            </a:r>
            <a:endParaRPr/>
          </a:p>
          <a:p>
            <a:pPr indent="0" lvl="0" marL="457200" rtl="0" algn="l">
              <a:spcBef>
                <a:spcPts val="1600"/>
              </a:spcBef>
              <a:spcAft>
                <a:spcPts val="1600"/>
              </a:spcAft>
              <a:buNone/>
            </a:pPr>
            <a:r>
              <a:t/>
            </a:r>
            <a:endParaRPr/>
          </a:p>
        </p:txBody>
      </p:sp>
      <p:pic>
        <p:nvPicPr>
          <p:cNvPr id="486" name="Google Shape;486;p41"/>
          <p:cNvPicPr preferRelativeResize="0"/>
          <p:nvPr/>
        </p:nvPicPr>
        <p:blipFill>
          <a:blip r:embed="rId3">
            <a:alphaModFix/>
          </a:blip>
          <a:stretch>
            <a:fillRect/>
          </a:stretch>
        </p:blipFill>
        <p:spPr>
          <a:xfrm>
            <a:off x="4770521" y="1597875"/>
            <a:ext cx="3246875" cy="310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Breakdown</a:t>
            </a:r>
            <a:endParaRPr/>
          </a:p>
          <a:p>
            <a:pPr indent="0" lvl="0" marL="0" rtl="0" algn="l">
              <a:spcBef>
                <a:spcPts val="0"/>
              </a:spcBef>
              <a:spcAft>
                <a:spcPts val="0"/>
              </a:spcAft>
              <a:buNone/>
            </a:pPr>
            <a:r>
              <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Vincent</a:t>
            </a:r>
            <a:endParaRPr sz="1400"/>
          </a:p>
          <a:p>
            <a:pPr indent="-317500" lvl="0" marL="457200" rtl="0" algn="l">
              <a:lnSpc>
                <a:spcPct val="100000"/>
              </a:lnSpc>
              <a:spcBef>
                <a:spcPts val="1600"/>
              </a:spcBef>
              <a:spcAft>
                <a:spcPts val="0"/>
              </a:spcAft>
              <a:buSzPts val="1400"/>
              <a:buChar char="●"/>
            </a:pPr>
            <a:r>
              <a:rPr lang="en" sz="1400"/>
              <a:t>Google Statistics analysis of audio file length and transcription cost.</a:t>
            </a:r>
            <a:endParaRPr sz="1400"/>
          </a:p>
          <a:p>
            <a:pPr indent="0" lvl="0" marL="0" rtl="0" algn="l">
              <a:lnSpc>
                <a:spcPct val="100000"/>
              </a:lnSpc>
              <a:spcBef>
                <a:spcPts val="1600"/>
              </a:spcBef>
              <a:spcAft>
                <a:spcPts val="0"/>
              </a:spcAft>
              <a:buNone/>
            </a:pPr>
            <a:r>
              <a:rPr lang="en" sz="1400"/>
              <a:t>Jamie </a:t>
            </a:r>
            <a:endParaRPr sz="1400"/>
          </a:p>
          <a:p>
            <a:pPr indent="-317500" lvl="0" marL="457200" rtl="0" algn="l">
              <a:lnSpc>
                <a:spcPct val="100000"/>
              </a:lnSpc>
              <a:spcBef>
                <a:spcPts val="1600"/>
              </a:spcBef>
              <a:spcAft>
                <a:spcPts val="0"/>
              </a:spcAft>
              <a:buSzPts val="1400"/>
              <a:buChar char="●"/>
            </a:pPr>
            <a:r>
              <a:rPr lang="en" sz="1400"/>
              <a:t>New Collector app that includes valuable information (Confidence scores, audio length, etc..)</a:t>
            </a:r>
            <a:endParaRPr sz="1400"/>
          </a:p>
          <a:p>
            <a:pPr indent="-317500" lvl="0" marL="457200" rtl="0" algn="l">
              <a:lnSpc>
                <a:spcPct val="100000"/>
              </a:lnSpc>
              <a:spcBef>
                <a:spcPts val="0"/>
              </a:spcBef>
              <a:spcAft>
                <a:spcPts val="0"/>
              </a:spcAft>
              <a:buSzPts val="1400"/>
              <a:buChar char="●"/>
            </a:pPr>
            <a:r>
              <a:rPr lang="en"/>
              <a:t>Analysis of Confidence Score Data</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Distribution Models: Density Plot</a:t>
            </a:r>
            <a:endParaRPr/>
          </a:p>
        </p:txBody>
      </p:sp>
      <p:sp>
        <p:nvSpPr>
          <p:cNvPr id="492" name="Google Shape;492;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93" name="Google Shape;493;p42"/>
          <p:cNvPicPr preferRelativeResize="0"/>
          <p:nvPr/>
        </p:nvPicPr>
        <p:blipFill>
          <a:blip r:embed="rId3">
            <a:alphaModFix/>
          </a:blip>
          <a:stretch>
            <a:fillRect/>
          </a:stretch>
        </p:blipFill>
        <p:spPr>
          <a:xfrm>
            <a:off x="2027296" y="1970725"/>
            <a:ext cx="4402775" cy="2580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Gamma Distribution</a:t>
            </a:r>
            <a:endParaRPr/>
          </a:p>
        </p:txBody>
      </p:sp>
      <p:sp>
        <p:nvSpPr>
          <p:cNvPr id="499" name="Google Shape;499;p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0" name="Google Shape;500;p43"/>
          <p:cNvPicPr preferRelativeResize="0"/>
          <p:nvPr/>
        </p:nvPicPr>
        <p:blipFill>
          <a:blip r:embed="rId3">
            <a:alphaModFix/>
          </a:blip>
          <a:stretch>
            <a:fillRect/>
          </a:stretch>
        </p:blipFill>
        <p:spPr>
          <a:xfrm>
            <a:off x="1235800" y="1635548"/>
            <a:ext cx="6132524" cy="3414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Correlation</a:t>
            </a:r>
            <a:endParaRPr/>
          </a:p>
        </p:txBody>
      </p:sp>
      <p:sp>
        <p:nvSpPr>
          <p:cNvPr id="506" name="Google Shape;506;p4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the data is </a:t>
            </a:r>
            <a:r>
              <a:rPr lang="en"/>
              <a:t>calculated</a:t>
            </a:r>
            <a:r>
              <a:rPr lang="en"/>
              <a:t> based on the Audio Length .</a:t>
            </a:r>
            <a:endParaRPr/>
          </a:p>
          <a:p>
            <a:pPr indent="-311150" lvl="0" marL="457200" rtl="0" algn="l">
              <a:spcBef>
                <a:spcPts val="0"/>
              </a:spcBef>
              <a:spcAft>
                <a:spcPts val="0"/>
              </a:spcAft>
              <a:buSzPts val="1300"/>
              <a:buChar char="●"/>
            </a:pPr>
            <a:r>
              <a:rPr lang="en"/>
              <a:t>Cost = (AudioLength / 15 seconds) * 0.006 cent/sec.</a:t>
            </a:r>
            <a:endParaRPr/>
          </a:p>
          <a:p>
            <a:pPr indent="-311150" lvl="0" marL="457200" rtl="0" algn="l">
              <a:spcBef>
                <a:spcPts val="0"/>
              </a:spcBef>
              <a:spcAft>
                <a:spcPts val="0"/>
              </a:spcAft>
              <a:buSzPts val="1300"/>
              <a:buChar char="●"/>
            </a:pPr>
            <a:r>
              <a:rPr lang="en"/>
              <a:t>Graph</a:t>
            </a:r>
            <a:endParaRPr/>
          </a:p>
        </p:txBody>
      </p:sp>
      <p:pic>
        <p:nvPicPr>
          <p:cNvPr id="507" name="Google Shape;507;p44"/>
          <p:cNvPicPr preferRelativeResize="0"/>
          <p:nvPr/>
        </p:nvPicPr>
        <p:blipFill>
          <a:blip r:embed="rId3">
            <a:alphaModFix/>
          </a:blip>
          <a:stretch>
            <a:fillRect/>
          </a:stretch>
        </p:blipFill>
        <p:spPr>
          <a:xfrm>
            <a:off x="4317350" y="2571762"/>
            <a:ext cx="2638425" cy="193833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Hypothesis Testing</a:t>
            </a:r>
            <a:endParaRPr/>
          </a:p>
        </p:txBody>
      </p:sp>
      <p:sp>
        <p:nvSpPr>
          <p:cNvPr id="513" name="Google Shape;513;p4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Pose The Question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What is the likely cost for each podcast?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 current iteration as the sample size, then throughout the course, the application will have the ability to collect population size. Such that, the application can calculate the P-value with using one sample T-test.</a:t>
            </a:r>
            <a:endParaRPr sz="18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98100" y="0"/>
            <a:ext cx="8236200" cy="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indent="0" lvl="0" marL="0" rtl="0" algn="l">
              <a:spcBef>
                <a:spcPts val="1600"/>
              </a:spcBef>
              <a:spcAft>
                <a:spcPts val="0"/>
              </a:spcAft>
              <a:buNone/>
            </a:pPr>
            <a:r>
              <a:rPr lang="en" sz="1400">
                <a:latin typeface="Nunito"/>
                <a:ea typeface="Nunito"/>
                <a:cs typeface="Nunito"/>
                <a:sym typeface="Nunito"/>
              </a:rPr>
              <a:t>Statistics and patterns observed in single words</a:t>
            </a:r>
            <a:endParaRPr sz="1400"/>
          </a:p>
          <a:p>
            <a:pPr indent="0" lvl="0" marL="0" rtl="0" algn="l">
              <a:spcBef>
                <a:spcPts val="1600"/>
              </a:spcBef>
              <a:spcAft>
                <a:spcPts val="0"/>
              </a:spcAft>
              <a:buNone/>
            </a:pPr>
            <a:r>
              <a:t/>
            </a:r>
            <a:endParaRPr/>
          </a:p>
        </p:txBody>
      </p:sp>
      <p:sp>
        <p:nvSpPr>
          <p:cNvPr id="299" name="Google Shape;299;p16"/>
          <p:cNvSpPr txBox="1"/>
          <p:nvPr>
            <p:ph idx="1" type="body"/>
          </p:nvPr>
        </p:nvSpPr>
        <p:spPr>
          <a:xfrm>
            <a:off x="98100" y="719800"/>
            <a:ext cx="82779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Observation-----&gt;Tf-IDf-------&gt;LSA</a:t>
            </a:r>
            <a:endParaRPr/>
          </a:p>
          <a:p>
            <a:pPr indent="0" lvl="0" marL="0" rtl="0" algn="l">
              <a:spcBef>
                <a:spcPts val="1600"/>
              </a:spcBef>
              <a:spcAft>
                <a:spcPts val="0"/>
              </a:spcAft>
              <a:buNone/>
            </a:pPr>
            <a:r>
              <a:rPr lang="en"/>
              <a:t>Mean,distribution,hypothesis tsting -----&gt;LSA mode(coherence))</a:t>
            </a:r>
            <a:endParaRPr/>
          </a:p>
          <a:p>
            <a:pPr indent="0" lvl="0" marL="0" rtl="0" algn="l">
              <a:spcBef>
                <a:spcPts val="1600"/>
              </a:spcBef>
              <a:spcAft>
                <a:spcPts val="0"/>
              </a:spcAft>
              <a:buNone/>
            </a:pPr>
            <a:r>
              <a:rPr lang="en"/>
              <a:t>Considering the single words from podcasts after stop words removal.Performed it on all the podcasts.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0" name="Google Shape;300;p16"/>
          <p:cNvPicPr preferRelativeResize="0"/>
          <p:nvPr/>
        </p:nvPicPr>
        <p:blipFill>
          <a:blip r:embed="rId3">
            <a:alphaModFix/>
          </a:blip>
          <a:stretch>
            <a:fillRect/>
          </a:stretch>
        </p:blipFill>
        <p:spPr>
          <a:xfrm>
            <a:off x="1218925" y="1877300"/>
            <a:ext cx="5507876" cy="357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indent="0" lvl="0" marL="0" rtl="0" algn="l">
              <a:spcBef>
                <a:spcPts val="1600"/>
              </a:spcBef>
              <a:spcAft>
                <a:spcPts val="0"/>
              </a:spcAft>
              <a:buNone/>
            </a:pPr>
            <a:r>
              <a:rPr lang="en" sz="1400">
                <a:latin typeface="Nunito"/>
                <a:ea typeface="Nunito"/>
                <a:cs typeface="Nunito"/>
                <a:sym typeface="Nunito"/>
              </a:rPr>
              <a:t>Statistics and patterns observed in single words</a:t>
            </a:r>
            <a:endParaRPr sz="1400"/>
          </a:p>
          <a:p>
            <a:pPr indent="0" lvl="0" marL="0" rtl="0" algn="l">
              <a:spcBef>
                <a:spcPts val="1600"/>
              </a:spcBef>
              <a:spcAft>
                <a:spcPts val="0"/>
              </a:spcAft>
              <a:buNone/>
            </a:pPr>
            <a:r>
              <a:t/>
            </a:r>
            <a:endParaRPr/>
          </a:p>
        </p:txBody>
      </p:sp>
      <p:sp>
        <p:nvSpPr>
          <p:cNvPr id="306" name="Google Shape;306;p17"/>
          <p:cNvSpPr txBox="1"/>
          <p:nvPr>
            <p:ph idx="1" type="body"/>
          </p:nvPr>
        </p:nvSpPr>
        <p:spPr>
          <a:xfrm>
            <a:off x="378400" y="719800"/>
            <a:ext cx="79977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Mean frequency of words on all podcasts.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7" name="Google Shape;307;p17"/>
          <p:cNvPicPr preferRelativeResize="0"/>
          <p:nvPr/>
        </p:nvPicPr>
        <p:blipFill>
          <a:blip r:embed="rId3">
            <a:alphaModFix/>
          </a:blip>
          <a:stretch>
            <a:fillRect/>
          </a:stretch>
        </p:blipFill>
        <p:spPr>
          <a:xfrm>
            <a:off x="3298550" y="1095775"/>
            <a:ext cx="5702575" cy="3835050"/>
          </a:xfrm>
          <a:prstGeom prst="rect">
            <a:avLst/>
          </a:prstGeom>
          <a:noFill/>
          <a:ln>
            <a:noFill/>
          </a:ln>
        </p:spPr>
      </p:pic>
      <p:pic>
        <p:nvPicPr>
          <p:cNvPr id="308" name="Google Shape;308;p17"/>
          <p:cNvPicPr preferRelativeResize="0"/>
          <p:nvPr/>
        </p:nvPicPr>
        <p:blipFill>
          <a:blip r:embed="rId4">
            <a:alphaModFix/>
          </a:blip>
          <a:stretch>
            <a:fillRect/>
          </a:stretch>
        </p:blipFill>
        <p:spPr>
          <a:xfrm>
            <a:off x="535075" y="2144025"/>
            <a:ext cx="2209800" cy="255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0"/>
            <a:ext cx="70305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1600"/>
              </a:spcBef>
              <a:spcAft>
                <a:spcPts val="0"/>
              </a:spcAft>
              <a:buNone/>
            </a:pPr>
            <a:r>
              <a:rPr lang="en" sz="1800">
                <a:latin typeface="Nunito"/>
                <a:ea typeface="Nunito"/>
                <a:cs typeface="Nunito"/>
                <a:sym typeface="Nunito"/>
              </a:rPr>
              <a:t>Distributions:-</a:t>
            </a:r>
            <a:endParaRPr sz="1800"/>
          </a:p>
          <a:p>
            <a:pPr indent="0" lvl="0" marL="0" rtl="0" algn="l">
              <a:spcBef>
                <a:spcPts val="1600"/>
              </a:spcBef>
              <a:spcAft>
                <a:spcPts val="0"/>
              </a:spcAft>
              <a:buNone/>
            </a:pPr>
            <a:r>
              <a:t/>
            </a:r>
            <a:endParaRPr/>
          </a:p>
        </p:txBody>
      </p:sp>
      <p:sp>
        <p:nvSpPr>
          <p:cNvPr id="314" name="Google Shape;314;p18"/>
          <p:cNvSpPr txBox="1"/>
          <p:nvPr>
            <p:ph idx="1" type="body"/>
          </p:nvPr>
        </p:nvSpPr>
        <p:spPr>
          <a:xfrm>
            <a:off x="0" y="719800"/>
            <a:ext cx="90570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Graph :- Word frequency v/s number of words</a:t>
            </a:r>
            <a:endParaRPr/>
          </a:p>
          <a:p>
            <a:pPr indent="0" lvl="0" marL="0" rtl="0" algn="l">
              <a:spcBef>
                <a:spcPts val="1600"/>
              </a:spcBef>
              <a:spcAft>
                <a:spcPts val="0"/>
              </a:spcAft>
              <a:buNone/>
            </a:pPr>
            <a:r>
              <a:rPr lang="en"/>
              <a:t>Poisson distribution applied.</a:t>
            </a:r>
            <a:endParaRPr/>
          </a:p>
          <a:p>
            <a:pPr indent="0" lvl="0" marL="0" rtl="0" algn="l">
              <a:spcBef>
                <a:spcPts val="1600"/>
              </a:spcBef>
              <a:spcAft>
                <a:spcPts val="0"/>
              </a:spcAft>
              <a:buNone/>
            </a:pPr>
            <a:r>
              <a:rPr lang="en"/>
              <a:t>Frequency </a:t>
            </a:r>
            <a:r>
              <a:rPr lang="en"/>
              <a:t>of words and Number of words is discrete</a:t>
            </a:r>
            <a:endParaRPr/>
          </a:p>
          <a:p>
            <a:pPr indent="0" lvl="0" marL="0" rtl="0" algn="l">
              <a:spcBef>
                <a:spcPts val="1600"/>
              </a:spcBef>
              <a:spcAft>
                <a:spcPts val="0"/>
              </a:spcAft>
              <a:buNone/>
            </a:pPr>
            <a:r>
              <a:rPr lang="en"/>
              <a:t>Mean:- 2.016 ,SD:- 2.398</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5" name="Google Shape;315;p18"/>
          <p:cNvPicPr preferRelativeResize="0"/>
          <p:nvPr/>
        </p:nvPicPr>
        <p:blipFill>
          <a:blip r:embed="rId3">
            <a:alphaModFix/>
          </a:blip>
          <a:stretch>
            <a:fillRect/>
          </a:stretch>
        </p:blipFill>
        <p:spPr>
          <a:xfrm>
            <a:off x="4572000" y="1360512"/>
            <a:ext cx="4372500" cy="4166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420875" y="1921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Hypothesis Testing 1:</a:t>
            </a:r>
            <a:endParaRPr sz="1800">
              <a:latin typeface="Nunito"/>
              <a:ea typeface="Nunito"/>
              <a:cs typeface="Nunito"/>
              <a:sym typeface="Nunito"/>
            </a:endParaRPr>
          </a:p>
        </p:txBody>
      </p:sp>
      <p:sp>
        <p:nvSpPr>
          <p:cNvPr id="321" name="Google Shape;321;p19"/>
          <p:cNvSpPr txBox="1"/>
          <p:nvPr>
            <p:ph idx="1" type="body"/>
          </p:nvPr>
        </p:nvSpPr>
        <p:spPr>
          <a:xfrm>
            <a:off x="70075" y="1015200"/>
            <a:ext cx="8264100" cy="3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hypothesis: </a:t>
            </a:r>
            <a:r>
              <a:rPr b="1" lang="en"/>
              <a:t>Frequency of word </a:t>
            </a:r>
            <a:r>
              <a:rPr b="1" lang="en"/>
              <a:t>distribution is similar when the  size of the podcast is same</a:t>
            </a:r>
            <a:endParaRPr b="1"/>
          </a:p>
          <a:p>
            <a:pPr indent="0" lvl="0" marL="0" rtl="0" algn="l">
              <a:spcBef>
                <a:spcPts val="1600"/>
              </a:spcBef>
              <a:spcAft>
                <a:spcPts val="0"/>
              </a:spcAft>
              <a:buNone/>
            </a:pPr>
            <a:r>
              <a:rPr lang="en"/>
              <a:t>Alternate Hypothesis : Frequency of word </a:t>
            </a:r>
            <a:r>
              <a:rPr lang="en"/>
              <a:t>distribution</a:t>
            </a:r>
            <a:r>
              <a:rPr lang="en"/>
              <a:t> is independent of the size of the podcast.</a:t>
            </a:r>
            <a:endParaRPr/>
          </a:p>
          <a:p>
            <a:pPr indent="0" lvl="0" marL="0" rtl="0" algn="l">
              <a:spcBef>
                <a:spcPts val="1600"/>
              </a:spcBef>
              <a:spcAft>
                <a:spcPts val="0"/>
              </a:spcAft>
              <a:buNone/>
            </a:pPr>
            <a:r>
              <a:rPr lang="en"/>
              <a:t>Consider 2 podcasts of same length and verify if the mean and word frequency is similar to see if the null hypothesis holds true.</a:t>
            </a:r>
            <a:endParaRPr/>
          </a:p>
          <a:p>
            <a:pPr indent="0" lvl="0" marL="0" rtl="0" algn="l">
              <a:spcBef>
                <a:spcPts val="1600"/>
              </a:spcBef>
              <a:spcAft>
                <a:spcPts val="0"/>
              </a:spcAft>
              <a:buNone/>
            </a:pPr>
            <a:r>
              <a:rPr b="1" lang="en"/>
              <a:t>Results below indicate the p value &gt;0.5 and hence we cannot reject the null hypothesis</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2" name="Google Shape;322;p19"/>
          <p:cNvPicPr preferRelativeResize="0"/>
          <p:nvPr/>
        </p:nvPicPr>
        <p:blipFill>
          <a:blip r:embed="rId3">
            <a:alphaModFix/>
          </a:blip>
          <a:stretch>
            <a:fillRect/>
          </a:stretch>
        </p:blipFill>
        <p:spPr>
          <a:xfrm>
            <a:off x="70075" y="3005025"/>
            <a:ext cx="8063099" cy="13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28030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Hypothesis Testing 2:</a:t>
            </a:r>
            <a:endParaRPr sz="1800">
              <a:latin typeface="Nunito"/>
              <a:ea typeface="Nunito"/>
              <a:cs typeface="Nunito"/>
              <a:sym typeface="Nunito"/>
            </a:endParaRPr>
          </a:p>
          <a:p>
            <a:pPr indent="0" lvl="0" marL="0" rtl="0" algn="l">
              <a:spcBef>
                <a:spcPts val="0"/>
              </a:spcBef>
              <a:spcAft>
                <a:spcPts val="0"/>
              </a:spcAft>
              <a:buNone/>
            </a:pPr>
            <a:r>
              <a:t/>
            </a:r>
            <a:endParaRPr/>
          </a:p>
        </p:txBody>
      </p:sp>
      <p:sp>
        <p:nvSpPr>
          <p:cNvPr id="328" name="Google Shape;328;p20"/>
          <p:cNvSpPr txBox="1"/>
          <p:nvPr>
            <p:ph idx="1" type="body"/>
          </p:nvPr>
        </p:nvSpPr>
        <p:spPr>
          <a:xfrm>
            <a:off x="280300" y="790975"/>
            <a:ext cx="7806900" cy="42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hypothesis: Frequency of word distribution is similar when the  size of the podcast is varies</a:t>
            </a:r>
            <a:endParaRPr b="1"/>
          </a:p>
          <a:p>
            <a:pPr indent="0" lvl="0" marL="0" rtl="0" algn="l">
              <a:spcBef>
                <a:spcPts val="1600"/>
              </a:spcBef>
              <a:spcAft>
                <a:spcPts val="0"/>
              </a:spcAft>
              <a:buNone/>
            </a:pPr>
            <a:r>
              <a:rPr lang="en"/>
              <a:t>Alternate Hypothesis : Frequency of word distribution is dependent of the size of the podcast.</a:t>
            </a:r>
            <a:endParaRPr/>
          </a:p>
          <a:p>
            <a:pPr indent="0" lvl="0" marL="0" rtl="0" algn="l">
              <a:spcBef>
                <a:spcPts val="1600"/>
              </a:spcBef>
              <a:spcAft>
                <a:spcPts val="0"/>
              </a:spcAft>
              <a:buNone/>
            </a:pPr>
            <a:r>
              <a:rPr lang="en"/>
              <a:t>Consider 2 podcasts with different sizes.</a:t>
            </a:r>
            <a:endParaRPr/>
          </a:p>
          <a:p>
            <a:pPr indent="0" lvl="0" marL="0" rtl="0" algn="l">
              <a:spcBef>
                <a:spcPts val="1600"/>
              </a:spcBef>
              <a:spcAft>
                <a:spcPts val="0"/>
              </a:spcAft>
              <a:buNone/>
            </a:pPr>
            <a:r>
              <a:rPr lang="en"/>
              <a:t>Applying hypothesis testing :-</a:t>
            </a:r>
            <a:endParaRPr/>
          </a:p>
          <a:p>
            <a:pPr indent="0" lvl="0" marL="0" rtl="0" algn="l">
              <a:spcBef>
                <a:spcPts val="1600"/>
              </a:spcBef>
              <a:spcAft>
                <a:spcPts val="0"/>
              </a:spcAft>
              <a:buNone/>
            </a:pPr>
            <a:r>
              <a:rPr lang="en"/>
              <a:t>Here we see out </a:t>
            </a:r>
            <a:r>
              <a:rPr b="1" lang="en"/>
              <a:t>p value is very less  than 0.5 and hence reject null hypothesis.</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Both the hypothesis testing results lead us to the fact that, frequency of words distribution is dependent on size of the podcast .</a:t>
            </a:r>
            <a:endParaRPr/>
          </a:p>
        </p:txBody>
      </p:sp>
      <p:pic>
        <p:nvPicPr>
          <p:cNvPr id="329" name="Google Shape;329;p20"/>
          <p:cNvPicPr preferRelativeResize="0"/>
          <p:nvPr/>
        </p:nvPicPr>
        <p:blipFill>
          <a:blip r:embed="rId3">
            <a:alphaModFix/>
          </a:blip>
          <a:stretch>
            <a:fillRect/>
          </a:stretch>
        </p:blipFill>
        <p:spPr>
          <a:xfrm>
            <a:off x="169150" y="2942050"/>
            <a:ext cx="8182026" cy="7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475225" y="0"/>
            <a:ext cx="7859100" cy="11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a:t>
            </a:r>
            <a:endParaRPr/>
          </a:p>
          <a:p>
            <a:pPr indent="0" lvl="0" marL="0" rtl="0" algn="l">
              <a:spcBef>
                <a:spcPts val="0"/>
              </a:spcBef>
              <a:spcAft>
                <a:spcPts val="0"/>
              </a:spcAft>
              <a:buNone/>
            </a:pPr>
            <a:r>
              <a:rPr b="0" lang="en" sz="1400"/>
              <a:t>Words below refers to the peak of the word frequency graph.</a:t>
            </a:r>
            <a:endParaRPr b="0" sz="1400"/>
          </a:p>
          <a:p>
            <a:pPr indent="0" lvl="0" marL="0" rtl="0" algn="l">
              <a:spcBef>
                <a:spcPts val="0"/>
              </a:spcBef>
              <a:spcAft>
                <a:spcPts val="0"/>
              </a:spcAft>
              <a:buNone/>
            </a:pPr>
            <a:r>
              <a:rPr b="0" lang="en" sz="1400"/>
              <a:t>These words do not contribute much to the topic modelling.</a:t>
            </a:r>
            <a:endParaRPr b="0" sz="1400"/>
          </a:p>
          <a:p>
            <a:pPr indent="0" lvl="0" marL="0" rtl="0" algn="l">
              <a:spcBef>
                <a:spcPts val="0"/>
              </a:spcBef>
              <a:spcAft>
                <a:spcPts val="0"/>
              </a:spcAft>
              <a:buNone/>
            </a:pPr>
            <a:r>
              <a:rPr b="0" lang="en" sz="1400"/>
              <a:t>Right , dude, last,would , week,  can be used in any context  doesn’t help us much. </a:t>
            </a:r>
            <a:endParaRPr b="0" sz="1400"/>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
        <p:nvSpPr>
          <p:cNvPr id="335" name="Google Shape;335;p21"/>
          <p:cNvSpPr txBox="1"/>
          <p:nvPr>
            <p:ph idx="1" type="body"/>
          </p:nvPr>
        </p:nvSpPr>
        <p:spPr>
          <a:xfrm>
            <a:off x="335450" y="719800"/>
            <a:ext cx="80406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36" name="Google Shape;336;p21"/>
          <p:cNvPicPr preferRelativeResize="0"/>
          <p:nvPr/>
        </p:nvPicPr>
        <p:blipFill>
          <a:blip r:embed="rId3">
            <a:alphaModFix/>
          </a:blip>
          <a:stretch>
            <a:fillRect/>
          </a:stretch>
        </p:blipFill>
        <p:spPr>
          <a:xfrm>
            <a:off x="1812875" y="1441925"/>
            <a:ext cx="2667000" cy="1504950"/>
          </a:xfrm>
          <a:prstGeom prst="rect">
            <a:avLst/>
          </a:prstGeom>
          <a:noFill/>
          <a:ln>
            <a:noFill/>
          </a:ln>
        </p:spPr>
      </p:pic>
      <p:pic>
        <p:nvPicPr>
          <p:cNvPr id="337" name="Google Shape;337;p21"/>
          <p:cNvPicPr preferRelativeResize="0"/>
          <p:nvPr/>
        </p:nvPicPr>
        <p:blipFill>
          <a:blip r:embed="rId4">
            <a:alphaModFix/>
          </a:blip>
          <a:stretch>
            <a:fillRect/>
          </a:stretch>
        </p:blipFill>
        <p:spPr>
          <a:xfrm>
            <a:off x="5386625" y="1178838"/>
            <a:ext cx="3067050" cy="1485900"/>
          </a:xfrm>
          <a:prstGeom prst="rect">
            <a:avLst/>
          </a:prstGeom>
          <a:noFill/>
          <a:ln>
            <a:noFill/>
          </a:ln>
        </p:spPr>
      </p:pic>
      <p:pic>
        <p:nvPicPr>
          <p:cNvPr id="338" name="Google Shape;338;p21"/>
          <p:cNvPicPr preferRelativeResize="0"/>
          <p:nvPr/>
        </p:nvPicPr>
        <p:blipFill>
          <a:blip r:embed="rId5">
            <a:alphaModFix/>
          </a:blip>
          <a:stretch>
            <a:fillRect/>
          </a:stretch>
        </p:blipFill>
        <p:spPr>
          <a:xfrm>
            <a:off x="583575" y="3265913"/>
            <a:ext cx="3028950" cy="1495425"/>
          </a:xfrm>
          <a:prstGeom prst="rect">
            <a:avLst/>
          </a:prstGeom>
          <a:noFill/>
          <a:ln>
            <a:noFill/>
          </a:ln>
        </p:spPr>
      </p:pic>
      <p:pic>
        <p:nvPicPr>
          <p:cNvPr id="339" name="Google Shape;339;p21"/>
          <p:cNvPicPr preferRelativeResize="0"/>
          <p:nvPr/>
        </p:nvPicPr>
        <p:blipFill>
          <a:blip r:embed="rId6">
            <a:alphaModFix/>
          </a:blip>
          <a:stretch>
            <a:fillRect/>
          </a:stretch>
        </p:blipFill>
        <p:spPr>
          <a:xfrm>
            <a:off x="5562825" y="3140125"/>
            <a:ext cx="2714625" cy="144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