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Nunito"/>
      <p:regular r:id="rId43"/>
      <p:bold r:id="rId44"/>
      <p:italic r:id="rId45"/>
      <p:boldItalic r:id="rId46"/>
    </p:embeddedFont>
    <p:embeddedFont>
      <p:font typeface="Maven Pro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Nunito-bold.fntdata"/><Relationship Id="rId21" Type="http://schemas.openxmlformats.org/officeDocument/2006/relationships/slide" Target="slides/slide16.xml"/><Relationship Id="rId43" Type="http://schemas.openxmlformats.org/officeDocument/2006/relationships/font" Target="fonts/Nunito-regular.fntdata"/><Relationship Id="rId24" Type="http://schemas.openxmlformats.org/officeDocument/2006/relationships/slide" Target="slides/slide19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8.xml"/><Relationship Id="rId45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avenPro-bold.fntdata"/><Relationship Id="rId25" Type="http://schemas.openxmlformats.org/officeDocument/2006/relationships/slide" Target="slides/slide20.xml"/><Relationship Id="rId47" Type="http://schemas.openxmlformats.org/officeDocument/2006/relationships/font" Target="fonts/MavenPr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5890ff3e9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5890ff3e9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5890ff3e9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5890ff3e9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2f18fae4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2f18fae4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Looked into both LSA and LDA to see which model will give better results.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5836982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5836982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data has had an LDA model applied there are many ways to </a:t>
            </a:r>
            <a:r>
              <a:rPr lang="en"/>
              <a:t>visualize</a:t>
            </a:r>
            <a:r>
              <a:rPr lang="en"/>
              <a:t> the data.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585b068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585b068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reflected how important that keyword is to the topic.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Lemmatization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process of grouping together the different inflected forms of a word so they can be analysed as a single item.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Lemmatization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similar to stemming but it brings context to the words. So it links words with similar meaning to one word.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5873433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5873433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data has had an LDA model applied there are many ways to visualize the data. Right skewed </a:t>
            </a:r>
            <a:r>
              <a:rPr lang="en"/>
              <a:t>distribution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5890ff3e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5890ff3e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data has had an LDA model applied there are many ways to visualize the data.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5873433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65873433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data has had an LDA model applied there are many ways to visualize the data.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2f18fae4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2f18fae4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5758ce8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5758ce8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f18fae4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2f18fae4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5890ff3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5890ff3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5758ce8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5758ce8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5758ce8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65758ce8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2f18fae4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2f18fae4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62f18fae4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62f18fae4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08bbd4f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08bbd4f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08bbd4f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08bbd4f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08bbd4f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08bbd4f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2f18fae4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2f18fae4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58ffa069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58ffa069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5758ce8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5758ce8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 Application and Google Stats.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58ffa069b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58ffa069b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58ffa069b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58ffa069b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58ffa069b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58ffa069b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58ffa069b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58ffa069b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f18fae40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2f18fae40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5758ce3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5758ce3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58ffa069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58ffa069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5890ff3e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5890ff3e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5758ce3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5758ce3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5758ce3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5758ce3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6500" y="978203"/>
            <a:ext cx="4255500" cy="12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PodKnow: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Statistics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508650" y="3578650"/>
            <a:ext cx="25215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Harini Booravalli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Edgecombe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Hudson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Jamie Weathers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Kun Vincent Yang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00" y="3061100"/>
            <a:ext cx="2702750" cy="16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/>
          <p:nvPr/>
        </p:nvSpPr>
        <p:spPr>
          <a:xfrm>
            <a:off x="368925" y="4415350"/>
            <a:ext cx="3077700" cy="5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192475" y="4415350"/>
            <a:ext cx="3412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Team Snack Overflow</a:t>
            </a:r>
            <a:endParaRPr sz="24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0" y="0"/>
            <a:ext cx="83343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Harini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Latent Semantic Analysis(LSA)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223625" y="383200"/>
            <a:ext cx="81525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LSA:-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LSA= TF-IDF +SVD</a:t>
            </a:r>
            <a:r>
              <a:rPr lang="en"/>
              <a:t>(singular value decomposition)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Document matrix is formed using the TF-IDF score for each word.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To reduce the dimensionality of a matrix we use truncated SVD.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75" y="1840475"/>
            <a:ext cx="53116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Harini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Results of LSA and Next Steps </a:t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349425" y="517150"/>
            <a:ext cx="8026800" cy="5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Coherence measures the dependency of 2 signals.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Next Steps:-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Visualization and efficiency of LSA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Comparing it with LDA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Exploring a better topic model</a:t>
            </a:r>
            <a:endParaRPr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200" y="146650"/>
            <a:ext cx="4258501" cy="28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00" y="2934627"/>
            <a:ext cx="9144001" cy="1845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LDA Introduction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Consider each document as a collection of topics in a certain proportion.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Factors: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quality of text processing.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Variety of topics discussed.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Choice of topic modeling </a:t>
            </a:r>
            <a:r>
              <a:rPr lang="en" sz="1800"/>
              <a:t>algorithm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Number of topics fed into </a:t>
            </a:r>
            <a:r>
              <a:rPr lang="en" sz="1800"/>
              <a:t>algorithm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Algorithm</a:t>
            </a:r>
            <a:r>
              <a:rPr lang="en" sz="1800"/>
              <a:t> tuning parameters.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LDA over LSA or vice versa?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Compare results to find the most </a:t>
            </a:r>
            <a:r>
              <a:rPr lang="en" sz="1800"/>
              <a:t>relevant</a:t>
            </a:r>
            <a:r>
              <a:rPr lang="en" sz="1800"/>
              <a:t> topic model.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LDA Workflow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5" y="2571750"/>
            <a:ext cx="79248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LDA Data Example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6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738" y="719800"/>
            <a:ext cx="4204525" cy="17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021" y="2495075"/>
            <a:ext cx="3443950" cy="25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6"/>
          <p:cNvSpPr txBox="1"/>
          <p:nvPr/>
        </p:nvSpPr>
        <p:spPr>
          <a:xfrm>
            <a:off x="1252550" y="946650"/>
            <a:ext cx="121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Lammetized Data (Pre-Model)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26"/>
          <p:cNvSpPr txBox="1"/>
          <p:nvPr/>
        </p:nvSpPr>
        <p:spPr>
          <a:xfrm>
            <a:off x="1412475" y="3016475"/>
            <a:ext cx="12171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Topics (Post Model)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(weight, keyword)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LDA pyLDAvis Graph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300" y="1050750"/>
            <a:ext cx="6899449" cy="393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LDA Coherence Score vs Topic Amount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487" y="1292437"/>
            <a:ext cx="3824774" cy="25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Key</a:t>
            </a:r>
            <a:r>
              <a:rPr lang="en" sz="1400"/>
              <a:t> Word Hypothesis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Pose the Question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Is there is a high likelihood that the words within the title will appear within the podcast?</a:t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Example Podcast: “Stuff You Missed In History Class - The 1945 Guatemalan Coup Part 2”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800" y="2264000"/>
            <a:ext cx="4000500" cy="28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 2.1 - Statistical Evaluation of Data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0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Acquired top 10 bigrams and their mean frequency per podcast to analyze topic discussion frequency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5" name="Google Shape;4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750" y="1486650"/>
            <a:ext cx="5683825" cy="17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975" y="1755624"/>
            <a:ext cx="4848225" cy="33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 2.2 - Distribution Modeling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"/>
          <p:cNvSpPr txBox="1"/>
          <p:nvPr>
            <p:ph idx="1" type="body"/>
          </p:nvPr>
        </p:nvSpPr>
        <p:spPr>
          <a:xfrm>
            <a:off x="12563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topic models built from bigrams seem to roughly follow binomial or hypergeometric distributions, as the model places primary confidence in one topic, then a secondary topic and lower confidence in others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253625" y="0"/>
            <a:ext cx="7030500" cy="7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Breakdown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253625" y="644675"/>
            <a:ext cx="70305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Harini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Statistics and patterns observed in single words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LSA model applied on single words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LSA visualization and efficiency (in progress)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Christopher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Topic modeling using LDA for single words.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Visualization of LDA Model (Words)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Finding </a:t>
            </a:r>
            <a:r>
              <a:rPr lang="en" sz="1400"/>
              <a:t>dominant</a:t>
            </a:r>
            <a:r>
              <a:rPr lang="en" sz="1400"/>
              <a:t> topic (In-Progress)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Jeremy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Topic modeling using LDA with bigrams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Experimentation with different methods of creating bigrams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Statistical analysis using bigrams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 2.2 - Distribution Modeling</a:t>
            </a:r>
            <a:endParaRPr/>
          </a:p>
        </p:txBody>
      </p:sp>
      <p:sp>
        <p:nvSpPr>
          <p:cNvPr id="418" name="Google Shape;418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98" y="1990048"/>
            <a:ext cx="4612600" cy="27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175" y="2057250"/>
            <a:ext cx="4288475" cy="26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 2.3 - Hypothesis testing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"/>
          <p:cNvSpPr txBox="1"/>
          <p:nvPr>
            <p:ph idx="1" type="body"/>
          </p:nvPr>
        </p:nvSpPr>
        <p:spPr>
          <a:xfrm>
            <a:off x="123735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the bigrams obtained from NLTK that occur with the top 3 highest frequencies have a higher likelihood to contain word pairs within the podcast name or title than those with lower frequency for 10 sample podcasts?</a:t>
            </a:r>
            <a:endParaRPr sz="1800"/>
          </a:p>
        </p:txBody>
      </p:sp>
      <p:pic>
        <p:nvPicPr>
          <p:cNvPr id="427" name="Google Shape;4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650" y="2919325"/>
            <a:ext cx="5646526" cy="8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863" y="3973125"/>
            <a:ext cx="5372095" cy="6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 2.4 - Correlation / Covariance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Collocations are words that have positive correlation, e.g.  “public school”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the Natural Language Toolkit,  it’s possible to determine the confidence with which two words are positively correlated in a meaningful way </a:t>
            </a:r>
            <a:endParaRPr sz="1800"/>
          </a:p>
        </p:txBody>
      </p:sp>
      <p:pic>
        <p:nvPicPr>
          <p:cNvPr id="435" name="Google Shape;4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12" y="3762900"/>
            <a:ext cx="8708275" cy="8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Transcription Collector Rewrite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5"/>
          <p:cNvSpPr txBox="1"/>
          <p:nvPr>
            <p:ph idx="1" type="body"/>
          </p:nvPr>
        </p:nvSpPr>
        <p:spPr>
          <a:xfrm>
            <a:off x="0" y="719700"/>
            <a:ext cx="5127000" cy="42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Needed more statistical data from the transcription process.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From a business perspective, this is valuable information because we can estimate and predict the cost of transcribing and storing audio files, and demonstrate how long the process will take.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Transcript Acquisition Data: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PodcastID, DownloadTime, Audio Length, Original File Size, Flac File Size, Transcription Method, Transcription Time, Download successful.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Transcripts: The confidence score followed by their transcript.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2" name="Google Shape;442;p35"/>
          <p:cNvPicPr preferRelativeResize="0"/>
          <p:nvPr/>
        </p:nvPicPr>
        <p:blipFill rotWithShape="1">
          <a:blip r:embed="rId3">
            <a:alphaModFix/>
          </a:blip>
          <a:srcRect b="0" l="0" r="61086" t="0"/>
          <a:stretch/>
        </p:blipFill>
        <p:spPr>
          <a:xfrm>
            <a:off x="5670525" y="741038"/>
            <a:ext cx="2241401" cy="425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Basic Statistics of Audio Length, Confidence Scores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6"/>
          <p:cNvSpPr txBox="1"/>
          <p:nvPr>
            <p:ph idx="1" type="body"/>
          </p:nvPr>
        </p:nvSpPr>
        <p:spPr>
          <a:xfrm>
            <a:off x="33575" y="719700"/>
            <a:ext cx="2885400" cy="43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Overall Confidence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The mean confidence score for the entire podcast.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Mean: 0.94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124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Variance: 0.00039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Std dev: 0.01975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AudioLength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Duration of podcast in seconds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Mean: 2757.25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Variance: 4895670.35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Std Dev: 2212.61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*Generated from 133 samples.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248" y="719698"/>
            <a:ext cx="6255600" cy="3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Relationships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550" y="1066925"/>
            <a:ext cx="4681774" cy="34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7"/>
          <p:cNvSpPr txBox="1"/>
          <p:nvPr>
            <p:ph idx="1" type="body"/>
          </p:nvPr>
        </p:nvSpPr>
        <p:spPr>
          <a:xfrm>
            <a:off x="5729050" y="719700"/>
            <a:ext cx="3278400" cy="43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relationship between the length of a podcast and the overall confidence score?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Disappointingly, the answer appears to be no.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Hopeful for a correlation because I noticed some transcript "phrases" that were shorter had lower confidence scores.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the best approach because we're looking at a scatterplot of means. This was my "lazy" approach.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Relationships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"/>
          <p:cNvSpPr txBox="1"/>
          <p:nvPr>
            <p:ph idx="1" type="body"/>
          </p:nvPr>
        </p:nvSpPr>
        <p:spPr>
          <a:xfrm>
            <a:off x="776925" y="2609925"/>
            <a:ext cx="2577000" cy="24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approach: Take the confidence score and see if there's a correlation between it and the word count of it's transcript phrase.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Performed across ALL podcast transcripts.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Looks like an exponential graph?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625" y="719700"/>
            <a:ext cx="16383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125" y="719700"/>
            <a:ext cx="5485276" cy="3799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Observations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9"/>
          <p:cNvSpPr txBox="1"/>
          <p:nvPr>
            <p:ph idx="1" type="body"/>
          </p:nvPr>
        </p:nvSpPr>
        <p:spPr>
          <a:xfrm>
            <a:off x="1337275" y="719700"/>
            <a:ext cx="7030500" cy="43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Low word count and high confidence score be pauses in a sentences, slow </a:t>
            </a:r>
            <a:r>
              <a:rPr lang="en"/>
              <a:t>pronunciations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higher the word count, generally the higher the confidence score.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0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0"/>
          <p:cNvSpPr txBox="1"/>
          <p:nvPr>
            <p:ph idx="1" type="body"/>
          </p:nvPr>
        </p:nvSpPr>
        <p:spPr>
          <a:xfrm>
            <a:off x="1056750" y="779325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Responsive in calculating the stats of google speech to text cost.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is useful to understand the cost of each podcast.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Basic Stats of the total costs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Distribution models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Correlation and Co-variance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Hypothesis Testing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Stats</a:t>
            </a:r>
            <a:endParaRPr/>
          </a:p>
        </p:txBody>
      </p:sp>
      <p:sp>
        <p:nvSpPr>
          <p:cNvPr id="482" name="Google Shape;482;p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Mean: </a:t>
            </a:r>
            <a:r>
              <a:rPr lang="en"/>
              <a:t>1.1029031027909777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Variance: </a:t>
            </a:r>
            <a:r>
              <a:rPr lang="en"/>
              <a:t>0.777417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Median: </a:t>
            </a:r>
            <a:r>
              <a:rPr lang="en"/>
              <a:t>1.0134778624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STD: </a:t>
            </a:r>
            <a:r>
              <a:rPr lang="en"/>
              <a:t>0.8817129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Measures of Spread: </a:t>
            </a:r>
            <a:r>
              <a:rPr lang="en"/>
              <a:t>7.049205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Google Shape;4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521" y="1597875"/>
            <a:ext cx="3246875" cy="31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Breakdown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Vincent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Statistics analysis of audio file length and transcription cost.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Jamie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New Collector app that includes valuable information (Confidence scores, audio length, etc..)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Analysis of Confidence Score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Models</a:t>
            </a:r>
            <a:endParaRPr/>
          </a:p>
        </p:txBody>
      </p:sp>
      <p:sp>
        <p:nvSpPr>
          <p:cNvPr id="489" name="Google Shape;489;p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0050"/>
            <a:ext cx="4752199" cy="28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Models: Estimator</a:t>
            </a:r>
            <a:endParaRPr/>
          </a:p>
        </p:txBody>
      </p:sp>
      <p:sp>
        <p:nvSpPr>
          <p:cNvPr id="496" name="Google Shape;496;p4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7" name="Google Shape;4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78048"/>
            <a:ext cx="6132524" cy="34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503" name="Google Shape;503;p4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the data is </a:t>
            </a:r>
            <a:r>
              <a:rPr lang="en"/>
              <a:t>calculated</a:t>
            </a:r>
            <a:r>
              <a:rPr lang="en"/>
              <a:t> based on the Audio Length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 = (AudioLength / 15 seconds) * 0.006 cent/sec.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</a:t>
            </a:r>
            <a:endParaRPr/>
          </a:p>
        </p:txBody>
      </p:sp>
      <p:pic>
        <p:nvPicPr>
          <p:cNvPr id="504" name="Google Shape;5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350" y="2571762"/>
            <a:ext cx="2638425" cy="193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510" name="Google Shape;510;p4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Pose The Question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What is the likely cost for each podcast?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 current iteration as the sample size, then throughout the course, the application will have the ability to collect population size. Such that, the application can calculate the P-value with using one sample T-test.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Introduction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45625" y="719800"/>
            <a:ext cx="70305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482" y="0"/>
            <a:ext cx="66210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98100" y="0"/>
            <a:ext cx="82362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Harini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Statistics and patterns observed in single words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98100" y="719800"/>
            <a:ext cx="82779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Observation-----&gt;Tf-IDf-------&gt;LSA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mean,distribution-----&gt;LSA mode(coherence))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Considering the single words from podcasts after stop words removal.Performed it on all the podcasts.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925" y="1877300"/>
            <a:ext cx="5507876" cy="357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0"/>
            <a:ext cx="70305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Harini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Statistics and patterns observed in single words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378400" y="719800"/>
            <a:ext cx="79977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 frequency of words on all podcasts.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550" y="1095775"/>
            <a:ext cx="5702575" cy="38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75" y="2144025"/>
            <a:ext cx="2209800" cy="25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0"/>
            <a:ext cx="70305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Harini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Distributions:-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0" y="719800"/>
            <a:ext cx="90570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Graph :- Word frequency v/s number of words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Poisson distribution applied.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Frequency </a:t>
            </a:r>
            <a:r>
              <a:rPr lang="en"/>
              <a:t>of words and Number of words is discrete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Mean:- 2.016 ,SD:- 2.398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0512"/>
            <a:ext cx="4372500" cy="416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475225" y="0"/>
            <a:ext cx="78591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Words below refers to the peak of the word frequency graph.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These words do not contribute much to the topic modelling.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Right , dude, last,would , week,  can be used in any context  doesn’t help us much. 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335450" y="719800"/>
            <a:ext cx="8040600" cy="48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875" y="1441925"/>
            <a:ext cx="26670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625" y="1178838"/>
            <a:ext cx="30670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575" y="3265913"/>
            <a:ext cx="30289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2825" y="3140125"/>
            <a:ext cx="27146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95675" y="0"/>
            <a:ext cx="8138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Observation: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Above screenshots show the words from  same podcasts , which could give a much more meaning. Word frequency is much lesser .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These observations lead us to TF-TDF.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TF- IDF:-  Term Frequency and Inverse document frequency.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TF:-  </a:t>
            </a:r>
            <a:r>
              <a:rPr b="0" lang="en" sz="1400">
                <a:solidFill>
                  <a:srgbClr val="222222"/>
                </a:solidFill>
                <a:highlight>
                  <a:srgbClr val="FFFFFF"/>
                </a:highlight>
              </a:rPr>
              <a:t>The weight of a term that occurs in a document is simply proportional to the term frequency.</a:t>
            </a:r>
            <a:endParaRPr b="0"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22222"/>
                </a:solidFill>
                <a:highlight>
                  <a:srgbClr val="FFFFFF"/>
                </a:highlight>
              </a:rPr>
              <a:t>IDF:- The specificity of a term can be quantified as an inverse function of the number of documents in which it occurs. </a:t>
            </a:r>
            <a:endParaRPr b="0"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Simple example From  Data:- right low TF-IDF score.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Newark high TF-IDF score..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50" y="306250"/>
            <a:ext cx="3457575" cy="19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250" y="306250"/>
            <a:ext cx="28555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