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Maven Pro" panose="020B0604020202020204" charset="0"/>
      <p:regular r:id="rId38"/>
      <p:bold r:id="rId39"/>
    </p:embeddedFont>
    <p:embeddedFont>
      <p:font typeface="Nunito" panose="020B0604020202020204" charset="0"/>
      <p:regular r:id="rId40"/>
      <p:bold r:id="rId41"/>
      <p:italic r:id="rId42"/>
      <p:boldItalic r:id="rId43"/>
    </p:embeddedFont>
    <p:embeddedFont>
      <p:font typeface="Roboto"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5758ce3b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5758ce3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5890ff3e9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65890ff3e9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65890ff3e9_3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65890ff3e9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2f18fae40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2f18fae4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585b0682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585b0682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709fd220e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709fd220e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58734330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658734330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5890ff3e9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5890ff3e9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62f18fae40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62f18fae40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5758ce81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5758ce81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2f18fae40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2f18fae40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5758ce81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5758ce81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65bd433b8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65bd433b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65bd433b8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65bd433b8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62f18fae40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62f18fae40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62f18fae40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62f18fae40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08bbd4f0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708bbd4f0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708bbd4f0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708bbd4f0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08bbd4f0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708bbd4f0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65c66a841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65c66a84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62f18fae40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62f18fae40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5758ce8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5758ce8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Collector Application and Google Stats.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658ffa069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658ffa069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658ffa069b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658ffa069b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658ffa069b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658ffa069b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658ffa069b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658ffa069b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658ffa069b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658ffa069b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658ffa069b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658ffa069b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65758ce3b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65758ce3b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58ffa069b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58ffa069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5890ff3e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5890ff3e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70a0d7cb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70a0d7c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0a0d7cb7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70a0d7cb7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65758ce3b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65758ce3b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6500" y="978203"/>
            <a:ext cx="4255500" cy="120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PodKnow: </a:t>
            </a:r>
            <a:endParaRPr/>
          </a:p>
          <a:p>
            <a:pPr marL="0" lvl="0" indent="0" algn="ctr" rtl="0">
              <a:spcBef>
                <a:spcPts val="0"/>
              </a:spcBef>
              <a:spcAft>
                <a:spcPts val="0"/>
              </a:spcAft>
              <a:buNone/>
            </a:pPr>
            <a:r>
              <a:rPr lang="en"/>
              <a:t>Data Statistics</a:t>
            </a:r>
            <a:endParaRPr/>
          </a:p>
        </p:txBody>
      </p:sp>
      <p:sp>
        <p:nvSpPr>
          <p:cNvPr id="278" name="Google Shape;278;p13"/>
          <p:cNvSpPr txBox="1">
            <a:spLocks noGrp="1"/>
          </p:cNvSpPr>
          <p:nvPr>
            <p:ph type="subTitle" idx="1"/>
          </p:nvPr>
        </p:nvSpPr>
        <p:spPr>
          <a:xfrm>
            <a:off x="3508650" y="3578650"/>
            <a:ext cx="2521500" cy="13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Harini Booravalli</a:t>
            </a:r>
            <a:endParaRPr/>
          </a:p>
          <a:p>
            <a:pPr marL="0" lvl="0" indent="0" algn="l" rtl="0">
              <a:spcBef>
                <a:spcPts val="0"/>
              </a:spcBef>
              <a:spcAft>
                <a:spcPts val="0"/>
              </a:spcAft>
              <a:buNone/>
            </a:pPr>
            <a:r>
              <a:rPr lang="en"/>
              <a:t>Christopher Edgecombe</a:t>
            </a:r>
            <a:endParaRPr/>
          </a:p>
          <a:p>
            <a:pPr marL="0" lvl="0" indent="0" algn="l" rtl="0">
              <a:spcBef>
                <a:spcPts val="0"/>
              </a:spcBef>
              <a:spcAft>
                <a:spcPts val="0"/>
              </a:spcAft>
              <a:buNone/>
            </a:pPr>
            <a:r>
              <a:rPr lang="en"/>
              <a:t>Jeremy Hudson</a:t>
            </a:r>
            <a:endParaRPr/>
          </a:p>
          <a:p>
            <a:pPr marL="0" lvl="0" indent="0" algn="l" rtl="0">
              <a:spcBef>
                <a:spcPts val="0"/>
              </a:spcBef>
              <a:spcAft>
                <a:spcPts val="0"/>
              </a:spcAft>
              <a:buNone/>
            </a:pPr>
            <a:r>
              <a:rPr lang="en"/>
              <a:t>Jamie Weathers</a:t>
            </a:r>
            <a:endParaRPr/>
          </a:p>
          <a:p>
            <a:pPr marL="0" lvl="0" indent="0" algn="l" rtl="0">
              <a:spcBef>
                <a:spcPts val="0"/>
              </a:spcBef>
              <a:spcAft>
                <a:spcPts val="0"/>
              </a:spcAft>
              <a:buNone/>
            </a:pPr>
            <a:r>
              <a:rPr lang="en"/>
              <a:t>Kun Vincent Yang</a:t>
            </a:r>
            <a:endParaRPr/>
          </a:p>
        </p:txBody>
      </p:sp>
      <p:pic>
        <p:nvPicPr>
          <p:cNvPr id="279" name="Google Shape;279;p13"/>
          <p:cNvPicPr preferRelativeResize="0"/>
          <p:nvPr/>
        </p:nvPicPr>
        <p:blipFill>
          <a:blip r:embed="rId3">
            <a:alphaModFix/>
          </a:blip>
          <a:stretch>
            <a:fillRect/>
          </a:stretch>
        </p:blipFill>
        <p:spPr>
          <a:xfrm>
            <a:off x="556400" y="3061100"/>
            <a:ext cx="2702750" cy="1647500"/>
          </a:xfrm>
          <a:prstGeom prst="rect">
            <a:avLst/>
          </a:prstGeom>
          <a:noFill/>
          <a:ln>
            <a:noFill/>
          </a:ln>
        </p:spPr>
      </p:pic>
      <p:sp>
        <p:nvSpPr>
          <p:cNvPr id="280" name="Google Shape;280;p13"/>
          <p:cNvSpPr/>
          <p:nvPr/>
        </p:nvSpPr>
        <p:spPr>
          <a:xfrm>
            <a:off x="368925" y="4415350"/>
            <a:ext cx="3077700" cy="51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txBox="1"/>
          <p:nvPr/>
        </p:nvSpPr>
        <p:spPr>
          <a:xfrm>
            <a:off x="192475" y="4415350"/>
            <a:ext cx="3412200" cy="51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Nunito"/>
                <a:ea typeface="Nunito"/>
                <a:cs typeface="Nunito"/>
                <a:sym typeface="Nunito"/>
              </a:rPr>
              <a:t>Team Snack Overflow</a:t>
            </a:r>
            <a:endParaRPr sz="2400">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2"/>
          <p:cNvSpPr txBox="1">
            <a:spLocks noGrp="1"/>
          </p:cNvSpPr>
          <p:nvPr>
            <p:ph type="title"/>
          </p:nvPr>
        </p:nvSpPr>
        <p:spPr>
          <a:xfrm>
            <a:off x="195675" y="0"/>
            <a:ext cx="81387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Observation:</a:t>
            </a:r>
            <a:endParaRPr sz="1400"/>
          </a:p>
          <a:p>
            <a:pPr marL="0" lvl="0" indent="0" algn="l" rtl="0">
              <a:spcBef>
                <a:spcPts val="0"/>
              </a:spcBef>
              <a:spcAft>
                <a:spcPts val="0"/>
              </a:spcAft>
              <a:buNone/>
            </a:pPr>
            <a:r>
              <a:rPr lang="en" sz="1400" b="0"/>
              <a:t>Above screenshots show the words from  same podcasts , which could give a much more meaning. Word frequency is much lesser .</a:t>
            </a:r>
            <a:endParaRPr sz="1400" b="0"/>
          </a:p>
          <a:p>
            <a:pPr marL="0" lvl="0" indent="0" algn="l" rtl="0">
              <a:spcBef>
                <a:spcPts val="0"/>
              </a:spcBef>
              <a:spcAft>
                <a:spcPts val="0"/>
              </a:spcAft>
              <a:buNone/>
            </a:pPr>
            <a:r>
              <a:rPr lang="en" sz="1400" b="0"/>
              <a:t>These observations lead us to TF-TDF.</a:t>
            </a:r>
            <a:endParaRPr sz="1400" b="0"/>
          </a:p>
          <a:p>
            <a:pPr marL="0" lvl="0" indent="0" algn="l" rtl="0">
              <a:spcBef>
                <a:spcPts val="0"/>
              </a:spcBef>
              <a:spcAft>
                <a:spcPts val="0"/>
              </a:spcAft>
              <a:buNone/>
            </a:pPr>
            <a:r>
              <a:rPr lang="en" sz="1400" b="0"/>
              <a:t>TF- IDF:-  Term Frequency and Inverse document frequency.</a:t>
            </a:r>
            <a:endParaRPr sz="1400" b="0"/>
          </a:p>
          <a:p>
            <a:pPr marL="0" lvl="0" indent="0" algn="l" rtl="0">
              <a:spcBef>
                <a:spcPts val="0"/>
              </a:spcBef>
              <a:spcAft>
                <a:spcPts val="0"/>
              </a:spcAft>
              <a:buNone/>
            </a:pPr>
            <a:r>
              <a:rPr lang="en" sz="1400" b="0"/>
              <a:t>TF:-  </a:t>
            </a:r>
            <a:r>
              <a:rPr lang="en" sz="1400" b="0">
                <a:solidFill>
                  <a:srgbClr val="222222"/>
                </a:solidFill>
                <a:highlight>
                  <a:srgbClr val="FFFFFF"/>
                </a:highlight>
              </a:rPr>
              <a:t>The weight of a term that occurs in a document is simply proportional to the term frequency.</a:t>
            </a:r>
            <a:endParaRPr sz="1400" b="0">
              <a:solidFill>
                <a:srgbClr val="222222"/>
              </a:solidFill>
              <a:highlight>
                <a:srgbClr val="FFFFFF"/>
              </a:highlight>
            </a:endParaRPr>
          </a:p>
          <a:p>
            <a:pPr marL="0" lvl="0" indent="0" algn="l" rtl="0">
              <a:spcBef>
                <a:spcPts val="0"/>
              </a:spcBef>
              <a:spcAft>
                <a:spcPts val="0"/>
              </a:spcAft>
              <a:buNone/>
            </a:pPr>
            <a:r>
              <a:rPr lang="en" sz="1400" b="0">
                <a:solidFill>
                  <a:srgbClr val="222222"/>
                </a:solidFill>
                <a:highlight>
                  <a:srgbClr val="FFFFFF"/>
                </a:highlight>
              </a:rPr>
              <a:t>IDF:- The specificity of a term can be quantified as an inverse function of the number of documents in which it occurs. </a:t>
            </a:r>
            <a:endParaRPr sz="1400" b="0">
              <a:solidFill>
                <a:srgbClr val="222222"/>
              </a:solidFill>
              <a:highlight>
                <a:srgbClr val="FFFFFF"/>
              </a:highlight>
            </a:endParaRPr>
          </a:p>
          <a:p>
            <a:pPr marL="0" lvl="0" indent="0" algn="l" rtl="0">
              <a:spcBef>
                <a:spcPts val="0"/>
              </a:spcBef>
              <a:spcAft>
                <a:spcPts val="0"/>
              </a:spcAft>
              <a:buNone/>
            </a:pPr>
            <a:r>
              <a:rPr lang="en" sz="1400" b="0"/>
              <a:t>Simple example From  Data:- right low TF-IDF score.</a:t>
            </a:r>
            <a:endParaRPr sz="1400" b="0"/>
          </a:p>
          <a:p>
            <a:pPr marL="0" lvl="0" indent="0" algn="l" rtl="0">
              <a:spcBef>
                <a:spcPts val="0"/>
              </a:spcBef>
              <a:spcAft>
                <a:spcPts val="0"/>
              </a:spcAft>
              <a:buNone/>
            </a:pPr>
            <a:r>
              <a:rPr lang="en" sz="1400" b="0"/>
              <a:t>Newark high TF-IDF score..</a:t>
            </a:r>
            <a:endParaRPr sz="1400" b="0"/>
          </a:p>
          <a:p>
            <a:pPr marL="0" lvl="0" indent="0" algn="l" rtl="0">
              <a:spcBef>
                <a:spcPts val="0"/>
              </a:spcBef>
              <a:spcAft>
                <a:spcPts val="0"/>
              </a:spcAft>
              <a:buNone/>
            </a:pPr>
            <a:endParaRPr sz="1400" b="0"/>
          </a:p>
          <a:p>
            <a:pPr marL="0" lvl="0" indent="0" algn="l" rtl="0">
              <a:spcBef>
                <a:spcPts val="0"/>
              </a:spcBef>
              <a:spcAft>
                <a:spcPts val="0"/>
              </a:spcAft>
              <a:buNone/>
            </a:pPr>
            <a:endParaRPr sz="1400" b="0"/>
          </a:p>
        </p:txBody>
      </p:sp>
      <p:pic>
        <p:nvPicPr>
          <p:cNvPr id="345" name="Google Shape;345;p22"/>
          <p:cNvPicPr preferRelativeResize="0"/>
          <p:nvPr/>
        </p:nvPicPr>
        <p:blipFill>
          <a:blip r:embed="rId3">
            <a:alphaModFix/>
          </a:blip>
          <a:stretch>
            <a:fillRect/>
          </a:stretch>
        </p:blipFill>
        <p:spPr>
          <a:xfrm>
            <a:off x="341350" y="306250"/>
            <a:ext cx="3457575" cy="1971975"/>
          </a:xfrm>
          <a:prstGeom prst="rect">
            <a:avLst/>
          </a:prstGeom>
          <a:noFill/>
          <a:ln>
            <a:noFill/>
          </a:ln>
        </p:spPr>
      </p:pic>
      <p:pic>
        <p:nvPicPr>
          <p:cNvPr id="346" name="Google Shape;346;p22"/>
          <p:cNvPicPr preferRelativeResize="0"/>
          <p:nvPr/>
        </p:nvPicPr>
        <p:blipFill>
          <a:blip r:embed="rId4">
            <a:alphaModFix/>
          </a:blip>
          <a:stretch>
            <a:fillRect/>
          </a:stretch>
        </p:blipFill>
        <p:spPr>
          <a:xfrm>
            <a:off x="4696250" y="306250"/>
            <a:ext cx="2855525" cy="147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3"/>
          <p:cNvSpPr txBox="1">
            <a:spLocks noGrp="1"/>
          </p:cNvSpPr>
          <p:nvPr>
            <p:ph type="title"/>
          </p:nvPr>
        </p:nvSpPr>
        <p:spPr>
          <a:xfrm>
            <a:off x="0" y="0"/>
            <a:ext cx="83343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Harini</a:t>
            </a:r>
            <a:endParaRPr sz="1400"/>
          </a:p>
          <a:p>
            <a:pPr marL="0" lvl="0" indent="0" algn="l" rtl="0">
              <a:spcBef>
                <a:spcPts val="0"/>
              </a:spcBef>
              <a:spcAft>
                <a:spcPts val="0"/>
              </a:spcAft>
              <a:buNone/>
            </a:pPr>
            <a:r>
              <a:rPr lang="en" sz="1400"/>
              <a:t>Latent Semantic Analysis(LSA)</a:t>
            </a:r>
            <a:endParaRPr/>
          </a:p>
        </p:txBody>
      </p:sp>
      <p:sp>
        <p:nvSpPr>
          <p:cNvPr id="352" name="Google Shape;352;p23"/>
          <p:cNvSpPr txBox="1">
            <a:spLocks noGrp="1"/>
          </p:cNvSpPr>
          <p:nvPr>
            <p:ph type="body" idx="1"/>
          </p:nvPr>
        </p:nvSpPr>
        <p:spPr>
          <a:xfrm>
            <a:off x="223625" y="383200"/>
            <a:ext cx="81525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LSA:- </a:t>
            </a:r>
            <a:endParaRPr/>
          </a:p>
          <a:p>
            <a:pPr marL="0" lvl="0" indent="0" algn="l" rtl="0">
              <a:spcBef>
                <a:spcPts val="1600"/>
              </a:spcBef>
              <a:spcAft>
                <a:spcPts val="0"/>
              </a:spcAft>
              <a:buNone/>
            </a:pPr>
            <a:r>
              <a:rPr lang="en"/>
              <a:t>LSA= TF-IDF +SVD(singular value decomposition)</a:t>
            </a:r>
            <a:endParaRPr/>
          </a:p>
          <a:p>
            <a:pPr marL="457200" lvl="0" indent="-311150" algn="l" rtl="0">
              <a:spcBef>
                <a:spcPts val="1600"/>
              </a:spcBef>
              <a:spcAft>
                <a:spcPts val="0"/>
              </a:spcAft>
              <a:buSzPts val="1300"/>
              <a:buAutoNum type="arabicParenR"/>
            </a:pPr>
            <a:r>
              <a:rPr lang="en"/>
              <a:t>Document matrix is formed using the TF-IDF score for each word.</a:t>
            </a:r>
            <a:endParaRPr/>
          </a:p>
          <a:p>
            <a:pPr marL="457200" lvl="0" indent="-311150" algn="l" rtl="0">
              <a:spcBef>
                <a:spcPts val="0"/>
              </a:spcBef>
              <a:spcAft>
                <a:spcPts val="0"/>
              </a:spcAft>
              <a:buSzPts val="1300"/>
              <a:buAutoNum type="arabicParenR"/>
            </a:pPr>
            <a:r>
              <a:rPr lang="en"/>
              <a:t>To reduce the dimensionality of a matrix we use truncated SVD.</a:t>
            </a:r>
            <a:endParaRPr/>
          </a:p>
          <a:p>
            <a:pPr marL="457200" lvl="0" indent="0" algn="l" rtl="0">
              <a:spcBef>
                <a:spcPts val="1600"/>
              </a:spcBef>
              <a:spcAft>
                <a:spcPts val="1600"/>
              </a:spcAft>
              <a:buNone/>
            </a:pPr>
            <a:endParaRPr/>
          </a:p>
        </p:txBody>
      </p:sp>
      <p:pic>
        <p:nvPicPr>
          <p:cNvPr id="353" name="Google Shape;353;p23"/>
          <p:cNvPicPr preferRelativeResize="0"/>
          <p:nvPr/>
        </p:nvPicPr>
        <p:blipFill>
          <a:blip r:embed="rId3">
            <a:alphaModFix/>
          </a:blip>
          <a:stretch>
            <a:fillRect/>
          </a:stretch>
        </p:blipFill>
        <p:spPr>
          <a:xfrm>
            <a:off x="812875" y="1840475"/>
            <a:ext cx="5311675" cy="319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4"/>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Harini</a:t>
            </a:r>
            <a:endParaRPr sz="1400"/>
          </a:p>
          <a:p>
            <a:pPr marL="0" lvl="0" indent="0" algn="l" rtl="0">
              <a:spcBef>
                <a:spcPts val="0"/>
              </a:spcBef>
              <a:spcAft>
                <a:spcPts val="0"/>
              </a:spcAft>
              <a:buNone/>
            </a:pPr>
            <a:r>
              <a:rPr lang="en" sz="1400"/>
              <a:t>Results of LSA and Next Steps </a:t>
            </a:r>
            <a:endParaRPr/>
          </a:p>
        </p:txBody>
      </p:sp>
      <p:sp>
        <p:nvSpPr>
          <p:cNvPr id="359" name="Google Shape;359;p24"/>
          <p:cNvSpPr txBox="1">
            <a:spLocks noGrp="1"/>
          </p:cNvSpPr>
          <p:nvPr>
            <p:ph type="body" idx="1"/>
          </p:nvPr>
        </p:nvSpPr>
        <p:spPr>
          <a:xfrm>
            <a:off x="349425" y="517150"/>
            <a:ext cx="8026800" cy="500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Coherence measures the dependency of 2 signals. </a:t>
            </a:r>
            <a:endParaRPr/>
          </a:p>
          <a:p>
            <a:pPr marL="0" lvl="0" indent="0" algn="l" rtl="0">
              <a:spcBef>
                <a:spcPts val="1600"/>
              </a:spcBef>
              <a:spcAft>
                <a:spcPts val="0"/>
              </a:spcAft>
              <a:buNone/>
            </a:pPr>
            <a:r>
              <a:rPr lang="en"/>
              <a:t>Next Steps:-</a:t>
            </a:r>
            <a:endParaRPr/>
          </a:p>
          <a:p>
            <a:pPr marL="457200" lvl="0" indent="-311150" algn="l" rtl="0">
              <a:spcBef>
                <a:spcPts val="1600"/>
              </a:spcBef>
              <a:spcAft>
                <a:spcPts val="0"/>
              </a:spcAft>
              <a:buSzPts val="1300"/>
              <a:buAutoNum type="arabicParenR"/>
            </a:pPr>
            <a:r>
              <a:rPr lang="en"/>
              <a:t>Visualization and efficiency of LSA</a:t>
            </a:r>
            <a:endParaRPr/>
          </a:p>
          <a:p>
            <a:pPr marL="457200" lvl="0" indent="-311150" algn="l" rtl="0">
              <a:spcBef>
                <a:spcPts val="0"/>
              </a:spcBef>
              <a:spcAft>
                <a:spcPts val="0"/>
              </a:spcAft>
              <a:buSzPts val="1300"/>
              <a:buAutoNum type="arabicParenR"/>
            </a:pPr>
            <a:r>
              <a:rPr lang="en"/>
              <a:t>Comparing it with LDA </a:t>
            </a:r>
            <a:endParaRPr/>
          </a:p>
          <a:p>
            <a:pPr marL="457200" lvl="0" indent="-311150" algn="l" rtl="0">
              <a:spcBef>
                <a:spcPts val="0"/>
              </a:spcBef>
              <a:spcAft>
                <a:spcPts val="0"/>
              </a:spcAft>
              <a:buSzPts val="1300"/>
              <a:buAutoNum type="arabicParenR"/>
            </a:pPr>
            <a:r>
              <a:rPr lang="en"/>
              <a:t>Exploring a better topic model</a:t>
            </a:r>
            <a:endParaRPr/>
          </a:p>
        </p:txBody>
      </p:sp>
      <p:pic>
        <p:nvPicPr>
          <p:cNvPr id="360" name="Google Shape;360;p24"/>
          <p:cNvPicPr preferRelativeResize="0"/>
          <p:nvPr/>
        </p:nvPicPr>
        <p:blipFill>
          <a:blip r:embed="rId3">
            <a:alphaModFix/>
          </a:blip>
          <a:stretch>
            <a:fillRect/>
          </a:stretch>
        </p:blipFill>
        <p:spPr>
          <a:xfrm>
            <a:off x="154700" y="2934627"/>
            <a:ext cx="9144001" cy="1845996"/>
          </a:xfrm>
          <a:prstGeom prst="rect">
            <a:avLst/>
          </a:prstGeom>
          <a:noFill/>
          <a:ln>
            <a:noFill/>
          </a:ln>
        </p:spPr>
      </p:pic>
      <p:pic>
        <p:nvPicPr>
          <p:cNvPr id="361" name="Google Shape;361;p24"/>
          <p:cNvPicPr preferRelativeResize="0"/>
          <p:nvPr/>
        </p:nvPicPr>
        <p:blipFill>
          <a:blip r:embed="rId4">
            <a:alphaModFix/>
          </a:blip>
          <a:stretch>
            <a:fillRect/>
          </a:stretch>
        </p:blipFill>
        <p:spPr>
          <a:xfrm>
            <a:off x="4388725" y="0"/>
            <a:ext cx="4388775" cy="2795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5"/>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Christopher</a:t>
            </a:r>
            <a:endParaRPr/>
          </a:p>
          <a:p>
            <a:pPr marL="0" lvl="0" indent="0" algn="l" rtl="0">
              <a:spcBef>
                <a:spcPts val="0"/>
              </a:spcBef>
              <a:spcAft>
                <a:spcPts val="0"/>
              </a:spcAft>
              <a:buNone/>
            </a:pPr>
            <a:r>
              <a:rPr lang="en" sz="1400"/>
              <a:t>Title vs Podcast Content Basic Statistics</a:t>
            </a:r>
            <a:endParaRPr sz="1400"/>
          </a:p>
          <a:p>
            <a:pPr marL="0" lvl="0" indent="0" algn="l" rtl="0">
              <a:spcBef>
                <a:spcPts val="0"/>
              </a:spcBef>
              <a:spcAft>
                <a:spcPts val="0"/>
              </a:spcAft>
              <a:buNone/>
            </a:pPr>
            <a:endParaRPr/>
          </a:p>
        </p:txBody>
      </p:sp>
      <p:sp>
        <p:nvSpPr>
          <p:cNvPr id="367" name="Google Shape;367;p25"/>
          <p:cNvSpPr txBox="1">
            <a:spLocks noGrp="1"/>
          </p:cNvSpPr>
          <p:nvPr>
            <p:ph type="body" idx="1"/>
          </p:nvPr>
        </p:nvSpPr>
        <p:spPr>
          <a:xfrm>
            <a:off x="1345625" y="719800"/>
            <a:ext cx="7030500" cy="4806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Checking to see if the words from the title of the podcast appear within the podcast content.</a:t>
            </a:r>
            <a:endParaRPr sz="1800"/>
          </a:p>
          <a:p>
            <a:pPr marL="457200" lvl="0" indent="-342900" algn="l" rtl="0">
              <a:spcBef>
                <a:spcPts val="0"/>
              </a:spcBef>
              <a:spcAft>
                <a:spcPts val="0"/>
              </a:spcAft>
              <a:buSzPts val="1800"/>
              <a:buChar char="●"/>
            </a:pPr>
            <a:r>
              <a:rPr lang="en" sz="1800"/>
              <a:t>How relevant is the title to the podcast?</a:t>
            </a:r>
            <a:endParaRPr sz="1800"/>
          </a:p>
          <a:p>
            <a:pPr marL="0" lvl="0" indent="0" algn="l" rtl="0">
              <a:spcBef>
                <a:spcPts val="1600"/>
              </a:spcBef>
              <a:spcAft>
                <a:spcPts val="0"/>
              </a:spcAft>
              <a:buNone/>
            </a:pP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68" name="Google Shape;368;p25"/>
          <p:cNvPicPr preferRelativeResize="0"/>
          <p:nvPr/>
        </p:nvPicPr>
        <p:blipFill>
          <a:blip r:embed="rId3">
            <a:alphaModFix/>
          </a:blip>
          <a:stretch>
            <a:fillRect/>
          </a:stretch>
        </p:blipFill>
        <p:spPr>
          <a:xfrm>
            <a:off x="1690675" y="2181213"/>
            <a:ext cx="5762625" cy="390525"/>
          </a:xfrm>
          <a:prstGeom prst="rect">
            <a:avLst/>
          </a:prstGeom>
          <a:noFill/>
          <a:ln>
            <a:noFill/>
          </a:ln>
        </p:spPr>
      </p:pic>
      <p:pic>
        <p:nvPicPr>
          <p:cNvPr id="369" name="Google Shape;369;p25"/>
          <p:cNvPicPr preferRelativeResize="0"/>
          <p:nvPr/>
        </p:nvPicPr>
        <p:blipFill>
          <a:blip r:embed="rId4">
            <a:alphaModFix/>
          </a:blip>
          <a:stretch>
            <a:fillRect/>
          </a:stretch>
        </p:blipFill>
        <p:spPr>
          <a:xfrm>
            <a:off x="1690700" y="1807500"/>
            <a:ext cx="5743575" cy="333375"/>
          </a:xfrm>
          <a:prstGeom prst="rect">
            <a:avLst/>
          </a:prstGeom>
          <a:noFill/>
          <a:ln>
            <a:noFill/>
          </a:ln>
        </p:spPr>
      </p:pic>
      <p:pic>
        <p:nvPicPr>
          <p:cNvPr id="370" name="Google Shape;370;p25"/>
          <p:cNvPicPr preferRelativeResize="0"/>
          <p:nvPr/>
        </p:nvPicPr>
        <p:blipFill>
          <a:blip r:embed="rId5">
            <a:alphaModFix/>
          </a:blip>
          <a:stretch>
            <a:fillRect/>
          </a:stretch>
        </p:blipFill>
        <p:spPr>
          <a:xfrm>
            <a:off x="3643313" y="2940400"/>
            <a:ext cx="1857375" cy="1314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Christopher</a:t>
            </a:r>
            <a:endParaRPr/>
          </a:p>
          <a:p>
            <a:pPr marL="0" lvl="0" indent="0" algn="l" rtl="0">
              <a:spcBef>
                <a:spcPts val="0"/>
              </a:spcBef>
              <a:spcAft>
                <a:spcPts val="0"/>
              </a:spcAft>
              <a:buNone/>
            </a:pPr>
            <a:r>
              <a:rPr lang="en" sz="1400"/>
              <a:t>Number of Title Words in Content vs Occurrences</a:t>
            </a:r>
            <a:endParaRPr sz="1400"/>
          </a:p>
          <a:p>
            <a:pPr marL="0" lvl="0" indent="0" algn="l" rtl="0">
              <a:spcBef>
                <a:spcPts val="0"/>
              </a:spcBef>
              <a:spcAft>
                <a:spcPts val="0"/>
              </a:spcAft>
              <a:buNone/>
            </a:pPr>
            <a:endParaRPr/>
          </a:p>
        </p:txBody>
      </p:sp>
      <p:sp>
        <p:nvSpPr>
          <p:cNvPr id="376" name="Google Shape;376;p26"/>
          <p:cNvSpPr txBox="1">
            <a:spLocks noGrp="1"/>
          </p:cNvSpPr>
          <p:nvPr>
            <p:ph type="body" idx="1"/>
          </p:nvPr>
        </p:nvSpPr>
        <p:spPr>
          <a:xfrm>
            <a:off x="1345625" y="719800"/>
            <a:ext cx="7030500" cy="4806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Number of words from the title that were present in the content.</a:t>
            </a:r>
            <a:endParaRPr sz="1800"/>
          </a:p>
          <a:p>
            <a:pPr marL="457200" lvl="0" indent="-342900" algn="l" rtl="0">
              <a:spcBef>
                <a:spcPts val="0"/>
              </a:spcBef>
              <a:spcAft>
                <a:spcPts val="0"/>
              </a:spcAft>
              <a:buSzPts val="1800"/>
              <a:buChar char="●"/>
            </a:pPr>
            <a:r>
              <a:rPr lang="en" sz="1800"/>
              <a:t>Occurrences over the 151 podcasts.</a:t>
            </a: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77" name="Google Shape;377;p26"/>
          <p:cNvPicPr preferRelativeResize="0"/>
          <p:nvPr/>
        </p:nvPicPr>
        <p:blipFill>
          <a:blip r:embed="rId3">
            <a:alphaModFix/>
          </a:blip>
          <a:stretch>
            <a:fillRect/>
          </a:stretch>
        </p:blipFill>
        <p:spPr>
          <a:xfrm>
            <a:off x="2433638" y="2064013"/>
            <a:ext cx="4276725" cy="260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7"/>
          <p:cNvSpPr txBox="1">
            <a:spLocks noGrp="1"/>
          </p:cNvSpPr>
          <p:nvPr>
            <p:ph type="title"/>
          </p:nvPr>
        </p:nvSpPr>
        <p:spPr>
          <a:xfrm>
            <a:off x="1296725"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Christopher</a:t>
            </a:r>
            <a:endParaRPr/>
          </a:p>
          <a:p>
            <a:pPr marL="0" lvl="0" indent="0" algn="l" rtl="0">
              <a:spcBef>
                <a:spcPts val="0"/>
              </a:spcBef>
              <a:spcAft>
                <a:spcPts val="0"/>
              </a:spcAft>
              <a:buNone/>
            </a:pPr>
            <a:r>
              <a:rPr lang="en" sz="1400"/>
              <a:t>Hypothesis Testing (One Sample z-test) / Correlation</a:t>
            </a:r>
            <a:endParaRPr sz="1400"/>
          </a:p>
          <a:p>
            <a:pPr marL="0" lvl="0" indent="0" algn="l" rtl="0">
              <a:spcBef>
                <a:spcPts val="0"/>
              </a:spcBef>
              <a:spcAft>
                <a:spcPts val="0"/>
              </a:spcAft>
              <a:buNone/>
            </a:pPr>
            <a:endParaRPr/>
          </a:p>
        </p:txBody>
      </p:sp>
      <p:sp>
        <p:nvSpPr>
          <p:cNvPr id="383" name="Google Shape;383;p27"/>
          <p:cNvSpPr txBox="1">
            <a:spLocks noGrp="1"/>
          </p:cNvSpPr>
          <p:nvPr>
            <p:ph type="body" idx="1"/>
          </p:nvPr>
        </p:nvSpPr>
        <p:spPr>
          <a:xfrm>
            <a:off x="1345625" y="719800"/>
            <a:ext cx="7030500" cy="4806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solidFill>
                  <a:srgbClr val="000000"/>
                </a:solidFill>
                <a:highlight>
                  <a:srgbClr val="FFFFFF"/>
                </a:highlight>
              </a:rPr>
              <a:t>Null Hypothesis: Mean number of words present in the title/podcast is = 1</a:t>
            </a:r>
            <a:endParaRPr sz="1400">
              <a:solidFill>
                <a:srgbClr val="000000"/>
              </a:solidFill>
              <a:highlight>
                <a:srgbClr val="FFFFFF"/>
              </a:highlight>
            </a:endParaRPr>
          </a:p>
          <a:p>
            <a:pPr marL="457200" lvl="0" indent="-317500" algn="l" rtl="0">
              <a:spcBef>
                <a:spcPts val="0"/>
              </a:spcBef>
              <a:spcAft>
                <a:spcPts val="0"/>
              </a:spcAft>
              <a:buSzPts val="1400"/>
              <a:buChar char="●"/>
            </a:pPr>
            <a:r>
              <a:rPr lang="en" sz="1400">
                <a:solidFill>
                  <a:srgbClr val="000000"/>
                </a:solidFill>
                <a:highlight>
                  <a:srgbClr val="FFFFFF"/>
                </a:highlight>
              </a:rPr>
              <a:t>Alternate Hypothesis: Mean number of words present in the title/podcast is &gt; 1</a:t>
            </a:r>
            <a:endParaRPr sz="1400">
              <a:solidFill>
                <a:srgbClr val="000000"/>
              </a:solidFill>
              <a:highlight>
                <a:srgbClr val="FFFFFF"/>
              </a:highlight>
            </a:endParaRPr>
          </a:p>
          <a:p>
            <a:pPr marL="457200" lvl="0" indent="0" algn="l" rtl="0">
              <a:spcBef>
                <a:spcPts val="0"/>
              </a:spcBef>
              <a:spcAft>
                <a:spcPts val="0"/>
              </a:spcAft>
              <a:buNone/>
            </a:pPr>
            <a:endParaRPr sz="1800"/>
          </a:p>
          <a:p>
            <a:pPr marL="457200" lvl="0" indent="-317500" algn="l" rtl="0">
              <a:spcBef>
                <a:spcPts val="1600"/>
              </a:spcBef>
              <a:spcAft>
                <a:spcPts val="0"/>
              </a:spcAft>
              <a:buSzPts val="1400"/>
              <a:buChar char="●"/>
            </a:pPr>
            <a:r>
              <a:rPr lang="en" sz="1400"/>
              <a:t>Strong evidence to support the alternative hypothesis.</a:t>
            </a:r>
            <a:endParaRPr sz="1400"/>
          </a:p>
          <a:p>
            <a:pPr marL="0" lvl="0" indent="0" algn="l" rtl="0">
              <a:spcBef>
                <a:spcPts val="1600"/>
              </a:spcBef>
              <a:spcAft>
                <a:spcPts val="0"/>
              </a:spcAft>
              <a:buNone/>
            </a:pPr>
            <a:endParaRPr sz="1400"/>
          </a:p>
          <a:p>
            <a:pPr marL="457200" lvl="0" indent="-317500" algn="l" rtl="0">
              <a:spcBef>
                <a:spcPts val="1600"/>
              </a:spcBef>
              <a:spcAft>
                <a:spcPts val="0"/>
              </a:spcAft>
              <a:buSzPts val="1400"/>
              <a:buChar char="●"/>
            </a:pPr>
            <a:r>
              <a:rPr lang="en" sz="1400"/>
              <a:t>Correlation Test (Pearson’s Correlation Coefficient)</a:t>
            </a:r>
            <a:endParaRPr sz="1400"/>
          </a:p>
          <a:p>
            <a:pPr marL="457200" lvl="0" indent="-317500" algn="l" rtl="0">
              <a:spcBef>
                <a:spcPts val="0"/>
              </a:spcBef>
              <a:spcAft>
                <a:spcPts val="0"/>
              </a:spcAft>
              <a:buSzPts val="1400"/>
              <a:buChar char="●"/>
            </a:pPr>
            <a:r>
              <a:rPr lang="en" sz="1400"/>
              <a:t>Comparing “Title_Length” with “Uniq_Length” to see if there is any correlation.</a:t>
            </a:r>
            <a:endParaRPr sz="1400"/>
          </a:p>
          <a:p>
            <a:pPr marL="0" lvl="0" indent="0" algn="l" rtl="0">
              <a:spcBef>
                <a:spcPts val="1600"/>
              </a:spcBef>
              <a:spcAft>
                <a:spcPts val="0"/>
              </a:spcAft>
              <a:buNone/>
            </a:pPr>
            <a:endParaRPr sz="1400"/>
          </a:p>
          <a:p>
            <a:pPr marL="457200" lvl="0" indent="-317500" algn="l" rtl="0">
              <a:spcBef>
                <a:spcPts val="1600"/>
              </a:spcBef>
              <a:spcAft>
                <a:spcPts val="0"/>
              </a:spcAft>
              <a:buSzPts val="1400"/>
              <a:buChar char="●"/>
            </a:pPr>
            <a:r>
              <a:rPr lang="en" sz="1400"/>
              <a:t>Can conclude that there is a positive linear relationship between title length and title words in podcasts content. </a:t>
            </a:r>
            <a:endParaRPr sz="1400"/>
          </a:p>
          <a:p>
            <a:pPr marL="0" lvl="0" indent="0" algn="l" rtl="0">
              <a:spcBef>
                <a:spcPts val="1600"/>
              </a:spcBef>
              <a:spcAft>
                <a:spcPts val="0"/>
              </a:spcAft>
              <a:buNone/>
            </a:pP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84" name="Google Shape;384;p27"/>
          <p:cNvPicPr preferRelativeResize="0"/>
          <p:nvPr/>
        </p:nvPicPr>
        <p:blipFill>
          <a:blip r:embed="rId3">
            <a:alphaModFix/>
          </a:blip>
          <a:stretch>
            <a:fillRect/>
          </a:stretch>
        </p:blipFill>
        <p:spPr>
          <a:xfrm>
            <a:off x="1900225" y="1412125"/>
            <a:ext cx="5343525" cy="352425"/>
          </a:xfrm>
          <a:prstGeom prst="rect">
            <a:avLst/>
          </a:prstGeom>
          <a:noFill/>
          <a:ln>
            <a:noFill/>
          </a:ln>
        </p:spPr>
      </p:pic>
      <p:pic>
        <p:nvPicPr>
          <p:cNvPr id="385" name="Google Shape;385;p27"/>
          <p:cNvPicPr preferRelativeResize="0"/>
          <p:nvPr/>
        </p:nvPicPr>
        <p:blipFill>
          <a:blip r:embed="rId4">
            <a:alphaModFix/>
          </a:blip>
          <a:stretch>
            <a:fillRect/>
          </a:stretch>
        </p:blipFill>
        <p:spPr>
          <a:xfrm>
            <a:off x="3424213" y="3323188"/>
            <a:ext cx="2295525" cy="18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8"/>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Christopher</a:t>
            </a:r>
            <a:endParaRPr/>
          </a:p>
          <a:p>
            <a:pPr marL="0" lvl="0" indent="0" algn="l" rtl="0">
              <a:spcBef>
                <a:spcPts val="0"/>
              </a:spcBef>
              <a:spcAft>
                <a:spcPts val="0"/>
              </a:spcAft>
              <a:buNone/>
            </a:pPr>
            <a:r>
              <a:rPr lang="en" sz="1400"/>
              <a:t>LDA pyLDAvis Graph</a:t>
            </a:r>
            <a:endParaRPr sz="1400"/>
          </a:p>
          <a:p>
            <a:pPr marL="0" lvl="0" indent="0" algn="l" rtl="0">
              <a:spcBef>
                <a:spcPts val="0"/>
              </a:spcBef>
              <a:spcAft>
                <a:spcPts val="0"/>
              </a:spcAft>
              <a:buNone/>
            </a:pPr>
            <a:endParaRPr/>
          </a:p>
        </p:txBody>
      </p:sp>
      <p:sp>
        <p:nvSpPr>
          <p:cNvPr id="391" name="Google Shape;391;p28"/>
          <p:cNvSpPr txBox="1">
            <a:spLocks noGrp="1"/>
          </p:cNvSpPr>
          <p:nvPr>
            <p:ph type="body" idx="1"/>
          </p:nvPr>
        </p:nvSpPr>
        <p:spPr>
          <a:xfrm>
            <a:off x="1345625" y="719800"/>
            <a:ext cx="7030500" cy="48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92" name="Google Shape;392;p28"/>
          <p:cNvPicPr preferRelativeResize="0"/>
          <p:nvPr/>
        </p:nvPicPr>
        <p:blipFill>
          <a:blip r:embed="rId3">
            <a:alphaModFix/>
          </a:blip>
          <a:stretch>
            <a:fillRect/>
          </a:stretch>
        </p:blipFill>
        <p:spPr>
          <a:xfrm>
            <a:off x="1160300" y="1050750"/>
            <a:ext cx="6899449" cy="3930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9"/>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Christopher</a:t>
            </a:r>
            <a:endParaRPr/>
          </a:p>
          <a:p>
            <a:pPr marL="0" lvl="0" indent="0" algn="l" rtl="0">
              <a:spcBef>
                <a:spcPts val="0"/>
              </a:spcBef>
              <a:spcAft>
                <a:spcPts val="0"/>
              </a:spcAft>
              <a:buNone/>
            </a:pPr>
            <a:r>
              <a:rPr lang="en" sz="1400"/>
              <a:t>LDA Coherence Score vs Topic Amount</a:t>
            </a:r>
            <a:endParaRPr sz="1400"/>
          </a:p>
          <a:p>
            <a:pPr marL="0" lvl="0" indent="0" algn="l" rtl="0">
              <a:spcBef>
                <a:spcPts val="0"/>
              </a:spcBef>
              <a:spcAft>
                <a:spcPts val="0"/>
              </a:spcAft>
              <a:buNone/>
            </a:pPr>
            <a:endParaRPr/>
          </a:p>
        </p:txBody>
      </p:sp>
      <p:sp>
        <p:nvSpPr>
          <p:cNvPr id="398" name="Google Shape;398;p29"/>
          <p:cNvSpPr txBox="1">
            <a:spLocks noGrp="1"/>
          </p:cNvSpPr>
          <p:nvPr>
            <p:ph type="body" idx="1"/>
          </p:nvPr>
        </p:nvSpPr>
        <p:spPr>
          <a:xfrm>
            <a:off x="1345625" y="719800"/>
            <a:ext cx="7030500" cy="48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99" name="Google Shape;399;p29"/>
          <p:cNvPicPr preferRelativeResize="0"/>
          <p:nvPr/>
        </p:nvPicPr>
        <p:blipFill>
          <a:blip r:embed="rId3">
            <a:alphaModFix/>
          </a:blip>
          <a:stretch>
            <a:fillRect/>
          </a:stretch>
        </p:blipFill>
        <p:spPr>
          <a:xfrm>
            <a:off x="2948487" y="1292437"/>
            <a:ext cx="3824774" cy="2558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0"/>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Jeremy</a:t>
            </a:r>
            <a:endParaRPr/>
          </a:p>
          <a:p>
            <a:pPr marL="0" lvl="0" indent="0" algn="l" rtl="0">
              <a:spcBef>
                <a:spcPts val="0"/>
              </a:spcBef>
              <a:spcAft>
                <a:spcPts val="0"/>
              </a:spcAft>
              <a:buNone/>
            </a:pPr>
            <a:r>
              <a:rPr lang="en" sz="1400"/>
              <a:t>T 2.1 - Statistical Evaluation of Data </a:t>
            </a:r>
            <a:endParaRPr sz="1400"/>
          </a:p>
          <a:p>
            <a:pPr marL="0" lvl="0" indent="0" algn="l" rtl="0">
              <a:spcBef>
                <a:spcPts val="0"/>
              </a:spcBef>
              <a:spcAft>
                <a:spcPts val="0"/>
              </a:spcAft>
              <a:buNone/>
            </a:pPr>
            <a:endParaRPr/>
          </a:p>
        </p:txBody>
      </p:sp>
      <p:sp>
        <p:nvSpPr>
          <p:cNvPr id="405" name="Google Shape;405;p30"/>
          <p:cNvSpPr txBox="1">
            <a:spLocks noGrp="1"/>
          </p:cNvSpPr>
          <p:nvPr>
            <p:ph type="body" idx="1"/>
          </p:nvPr>
        </p:nvSpPr>
        <p:spPr>
          <a:xfrm>
            <a:off x="1345625" y="719800"/>
            <a:ext cx="7030500" cy="4806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Acquired top 10 bigrams and calculated the mean of the occurrences of the top 10 bigrams per podcast to analyze topic discussion frequency </a:t>
            </a:r>
            <a:endParaRPr sz="1800">
              <a:latin typeface="Times New Roman"/>
              <a:ea typeface="Times New Roman"/>
              <a:cs typeface="Times New Roman"/>
              <a:sym typeface="Times New Roman"/>
            </a:endParaRPr>
          </a:p>
        </p:txBody>
      </p:sp>
      <p:pic>
        <p:nvPicPr>
          <p:cNvPr id="406" name="Google Shape;406;p30"/>
          <p:cNvPicPr preferRelativeResize="0"/>
          <p:nvPr/>
        </p:nvPicPr>
        <p:blipFill>
          <a:blip r:embed="rId3">
            <a:alphaModFix/>
          </a:blip>
          <a:stretch>
            <a:fillRect/>
          </a:stretch>
        </p:blipFill>
        <p:spPr>
          <a:xfrm>
            <a:off x="149625" y="1980500"/>
            <a:ext cx="4422375" cy="1332150"/>
          </a:xfrm>
          <a:prstGeom prst="rect">
            <a:avLst/>
          </a:prstGeom>
          <a:noFill/>
          <a:ln>
            <a:noFill/>
          </a:ln>
        </p:spPr>
      </p:pic>
      <p:pic>
        <p:nvPicPr>
          <p:cNvPr id="407" name="Google Shape;407;p30"/>
          <p:cNvPicPr preferRelativeResize="0"/>
          <p:nvPr/>
        </p:nvPicPr>
        <p:blipFill>
          <a:blip r:embed="rId4">
            <a:alphaModFix/>
          </a:blip>
          <a:stretch>
            <a:fillRect/>
          </a:stretch>
        </p:blipFill>
        <p:spPr>
          <a:xfrm>
            <a:off x="4572000" y="1857528"/>
            <a:ext cx="4318700" cy="3173746"/>
          </a:xfrm>
          <a:prstGeom prst="rect">
            <a:avLst/>
          </a:prstGeom>
          <a:noFill/>
          <a:ln>
            <a:noFill/>
          </a:ln>
        </p:spPr>
      </p:pic>
      <p:sp>
        <p:nvSpPr>
          <p:cNvPr id="408" name="Google Shape;408;p30"/>
          <p:cNvSpPr txBox="1"/>
          <p:nvPr/>
        </p:nvSpPr>
        <p:spPr>
          <a:xfrm>
            <a:off x="149625" y="3576225"/>
            <a:ext cx="4103400" cy="4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Nunito"/>
                <a:ea typeface="Nunito"/>
                <a:cs typeface="Nunito"/>
                <a:sym typeface="Nunito"/>
              </a:rPr>
              <a:t>Variance of 5.8318</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Low value: 5</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High value: 15.8</a:t>
            </a: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Mean of all means taken is is 7.98</a:t>
            </a:r>
            <a:endParaRPr>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Jeremy</a:t>
            </a:r>
            <a:endParaRPr/>
          </a:p>
          <a:p>
            <a:pPr marL="0" lvl="0" indent="0" algn="l" rtl="0">
              <a:spcBef>
                <a:spcPts val="0"/>
              </a:spcBef>
              <a:spcAft>
                <a:spcPts val="0"/>
              </a:spcAft>
              <a:buNone/>
            </a:pPr>
            <a:r>
              <a:rPr lang="en" sz="1400"/>
              <a:t>T 2.2 - Distribution Modeling </a:t>
            </a:r>
            <a:endParaRPr/>
          </a:p>
          <a:p>
            <a:pPr marL="0" lvl="0" indent="0" algn="l" rtl="0">
              <a:spcBef>
                <a:spcPts val="0"/>
              </a:spcBef>
              <a:spcAft>
                <a:spcPts val="0"/>
              </a:spcAft>
              <a:buNone/>
            </a:pPr>
            <a:endParaRPr/>
          </a:p>
        </p:txBody>
      </p:sp>
      <p:sp>
        <p:nvSpPr>
          <p:cNvPr id="414" name="Google Shape;414;p31"/>
          <p:cNvSpPr txBox="1">
            <a:spLocks noGrp="1"/>
          </p:cNvSpPr>
          <p:nvPr>
            <p:ph type="body" idx="1"/>
          </p:nvPr>
        </p:nvSpPr>
        <p:spPr>
          <a:xfrm>
            <a:off x="1256350" y="1597875"/>
            <a:ext cx="7030500" cy="2541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Many topic model distributions built from bigrams seem to roughly follow binomial or hypergeometric discrete distributions, as the model places primary confidence in a few topics, then gradually lower confidence in others</a:t>
            </a:r>
            <a:endParaRPr sz="1400"/>
          </a:p>
        </p:txBody>
      </p:sp>
      <p:sp>
        <p:nvSpPr>
          <p:cNvPr id="415" name="Google Shape;415;p31"/>
          <p:cNvSpPr txBox="1">
            <a:spLocks noGrp="1"/>
          </p:cNvSpPr>
          <p:nvPr>
            <p:ph type="body" idx="1"/>
          </p:nvPr>
        </p:nvSpPr>
        <p:spPr>
          <a:xfrm>
            <a:off x="1600506" y="2521875"/>
            <a:ext cx="6265200" cy="206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Wait wait… Don’t Tell me!			            The Ben Shapiro Show</a:t>
            </a:r>
            <a:endParaRPr/>
          </a:p>
        </p:txBody>
      </p:sp>
      <p:pic>
        <p:nvPicPr>
          <p:cNvPr id="416" name="Google Shape;416;p31"/>
          <p:cNvPicPr preferRelativeResize="0"/>
          <p:nvPr/>
        </p:nvPicPr>
        <p:blipFill>
          <a:blip r:embed="rId3">
            <a:alphaModFix/>
          </a:blip>
          <a:stretch>
            <a:fillRect/>
          </a:stretch>
        </p:blipFill>
        <p:spPr>
          <a:xfrm>
            <a:off x="4908600" y="2863625"/>
            <a:ext cx="3378250" cy="2061900"/>
          </a:xfrm>
          <a:prstGeom prst="rect">
            <a:avLst/>
          </a:prstGeom>
          <a:noFill/>
          <a:ln>
            <a:noFill/>
          </a:ln>
        </p:spPr>
      </p:pic>
      <p:pic>
        <p:nvPicPr>
          <p:cNvPr id="417" name="Google Shape;417;p31"/>
          <p:cNvPicPr preferRelativeResize="0"/>
          <p:nvPr/>
        </p:nvPicPr>
        <p:blipFill>
          <a:blip r:embed="rId4">
            <a:alphaModFix/>
          </a:blip>
          <a:stretch>
            <a:fillRect/>
          </a:stretch>
        </p:blipFill>
        <p:spPr>
          <a:xfrm>
            <a:off x="1503175" y="2863613"/>
            <a:ext cx="3134550" cy="1980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txBox="1">
            <a:spLocks noGrp="1"/>
          </p:cNvSpPr>
          <p:nvPr>
            <p:ph type="title"/>
          </p:nvPr>
        </p:nvSpPr>
        <p:spPr>
          <a:xfrm>
            <a:off x="1253625" y="0"/>
            <a:ext cx="7030500" cy="71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Tasks Breakdown</a:t>
            </a:r>
            <a:endParaRPr/>
          </a:p>
        </p:txBody>
      </p:sp>
      <p:sp>
        <p:nvSpPr>
          <p:cNvPr id="287" name="Google Shape;287;p14"/>
          <p:cNvSpPr txBox="1">
            <a:spLocks noGrp="1"/>
          </p:cNvSpPr>
          <p:nvPr>
            <p:ph type="body" idx="1"/>
          </p:nvPr>
        </p:nvSpPr>
        <p:spPr>
          <a:xfrm>
            <a:off x="1253625" y="644675"/>
            <a:ext cx="7030500" cy="388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t>Harini</a:t>
            </a:r>
            <a:endParaRPr sz="1400"/>
          </a:p>
          <a:p>
            <a:pPr marL="457200" lvl="0" indent="-317500" algn="l" rtl="0">
              <a:lnSpc>
                <a:spcPct val="100000"/>
              </a:lnSpc>
              <a:spcBef>
                <a:spcPts val="1600"/>
              </a:spcBef>
              <a:spcAft>
                <a:spcPts val="0"/>
              </a:spcAft>
              <a:buSzPts val="1400"/>
              <a:buChar char="●"/>
            </a:pPr>
            <a:r>
              <a:rPr lang="en" sz="1400"/>
              <a:t>Statistics and patterns observed in single words</a:t>
            </a:r>
            <a:endParaRPr sz="1400"/>
          </a:p>
          <a:p>
            <a:pPr marL="457200" lvl="0" indent="-317500" algn="l" rtl="0">
              <a:lnSpc>
                <a:spcPct val="100000"/>
              </a:lnSpc>
              <a:spcBef>
                <a:spcPts val="0"/>
              </a:spcBef>
              <a:spcAft>
                <a:spcPts val="0"/>
              </a:spcAft>
              <a:buSzPts val="1400"/>
              <a:buChar char="●"/>
            </a:pPr>
            <a:r>
              <a:rPr lang="en" sz="1400"/>
              <a:t>LSA model applied on single words</a:t>
            </a:r>
            <a:endParaRPr sz="1400"/>
          </a:p>
          <a:p>
            <a:pPr marL="457200" lvl="0" indent="-317500" algn="l" rtl="0">
              <a:lnSpc>
                <a:spcPct val="100000"/>
              </a:lnSpc>
              <a:spcBef>
                <a:spcPts val="0"/>
              </a:spcBef>
              <a:spcAft>
                <a:spcPts val="0"/>
              </a:spcAft>
              <a:buSzPts val="1400"/>
              <a:buChar char="●"/>
            </a:pPr>
            <a:r>
              <a:rPr lang="en" sz="1400"/>
              <a:t>LSA visualization and efficiency (in progress)</a:t>
            </a:r>
            <a:endParaRPr sz="1400"/>
          </a:p>
          <a:p>
            <a:pPr marL="0" lvl="0" indent="0" algn="l" rtl="0">
              <a:lnSpc>
                <a:spcPct val="100000"/>
              </a:lnSpc>
              <a:spcBef>
                <a:spcPts val="1600"/>
              </a:spcBef>
              <a:spcAft>
                <a:spcPts val="0"/>
              </a:spcAft>
              <a:buNone/>
            </a:pPr>
            <a:r>
              <a:rPr lang="en" sz="1400"/>
              <a:t>Christopher</a:t>
            </a:r>
            <a:endParaRPr sz="1400"/>
          </a:p>
          <a:p>
            <a:pPr marL="457200" lvl="0" indent="-317500" algn="l" rtl="0">
              <a:lnSpc>
                <a:spcPct val="100000"/>
              </a:lnSpc>
              <a:spcBef>
                <a:spcPts val="1600"/>
              </a:spcBef>
              <a:spcAft>
                <a:spcPts val="0"/>
              </a:spcAft>
              <a:buSzPts val="1400"/>
              <a:buChar char="●"/>
            </a:pPr>
            <a:r>
              <a:rPr lang="en" sz="1400"/>
              <a:t>Topic modeling using LDA for single words.</a:t>
            </a:r>
            <a:endParaRPr sz="1400"/>
          </a:p>
          <a:p>
            <a:pPr marL="457200" lvl="0" indent="-317500" algn="l" rtl="0">
              <a:lnSpc>
                <a:spcPct val="100000"/>
              </a:lnSpc>
              <a:spcBef>
                <a:spcPts val="0"/>
              </a:spcBef>
              <a:spcAft>
                <a:spcPts val="0"/>
              </a:spcAft>
              <a:buSzPts val="1400"/>
              <a:buChar char="●"/>
            </a:pPr>
            <a:r>
              <a:rPr lang="en" sz="1400"/>
              <a:t>Visualization of LDA Model (Words)</a:t>
            </a:r>
            <a:endParaRPr sz="1400"/>
          </a:p>
          <a:p>
            <a:pPr marL="457200" lvl="0" indent="-317500" algn="l" rtl="0">
              <a:lnSpc>
                <a:spcPct val="100000"/>
              </a:lnSpc>
              <a:spcBef>
                <a:spcPts val="0"/>
              </a:spcBef>
              <a:spcAft>
                <a:spcPts val="0"/>
              </a:spcAft>
              <a:buSzPts val="1400"/>
              <a:buChar char="●"/>
            </a:pPr>
            <a:r>
              <a:rPr lang="en" sz="1400"/>
              <a:t>Title Words in Podcast Content</a:t>
            </a:r>
            <a:endParaRPr sz="1400"/>
          </a:p>
          <a:p>
            <a:pPr marL="0" lvl="0" indent="0" algn="l" rtl="0">
              <a:lnSpc>
                <a:spcPct val="100000"/>
              </a:lnSpc>
              <a:spcBef>
                <a:spcPts val="1600"/>
              </a:spcBef>
              <a:spcAft>
                <a:spcPts val="0"/>
              </a:spcAft>
              <a:buNone/>
            </a:pPr>
            <a:r>
              <a:rPr lang="en" sz="1400"/>
              <a:t>Jeremy</a:t>
            </a:r>
            <a:endParaRPr sz="1400"/>
          </a:p>
          <a:p>
            <a:pPr marL="457200" lvl="0" indent="-317500" algn="l" rtl="0">
              <a:lnSpc>
                <a:spcPct val="100000"/>
              </a:lnSpc>
              <a:spcBef>
                <a:spcPts val="1600"/>
              </a:spcBef>
              <a:spcAft>
                <a:spcPts val="0"/>
              </a:spcAft>
              <a:buSzPts val="1400"/>
              <a:buChar char="●"/>
            </a:pPr>
            <a:r>
              <a:rPr lang="en" sz="1400"/>
              <a:t>Topic modeling using LDA with bigrams </a:t>
            </a:r>
            <a:endParaRPr sz="1400"/>
          </a:p>
          <a:p>
            <a:pPr marL="457200" lvl="0" indent="-317500" algn="l" rtl="0">
              <a:lnSpc>
                <a:spcPct val="100000"/>
              </a:lnSpc>
              <a:spcBef>
                <a:spcPts val="0"/>
              </a:spcBef>
              <a:spcAft>
                <a:spcPts val="0"/>
              </a:spcAft>
              <a:buSzPts val="1400"/>
              <a:buChar char="●"/>
            </a:pPr>
            <a:r>
              <a:rPr lang="en" sz="1400"/>
              <a:t>Experimentation with different methods of creating bigrams </a:t>
            </a:r>
            <a:endParaRPr sz="1400"/>
          </a:p>
          <a:p>
            <a:pPr marL="457200" lvl="0" indent="-317500" algn="l" rtl="0">
              <a:lnSpc>
                <a:spcPct val="100000"/>
              </a:lnSpc>
              <a:spcBef>
                <a:spcPts val="0"/>
              </a:spcBef>
              <a:spcAft>
                <a:spcPts val="0"/>
              </a:spcAft>
              <a:buSzPts val="1400"/>
              <a:buChar char="●"/>
            </a:pPr>
            <a:r>
              <a:rPr lang="en" sz="1400"/>
              <a:t>Statistical analysis using bigrams </a:t>
            </a:r>
            <a:endParaRPr sz="1400"/>
          </a:p>
          <a:p>
            <a:pPr marL="0" lvl="0" indent="0" algn="l" rtl="0">
              <a:lnSpc>
                <a:spcPct val="100000"/>
              </a:lnSpc>
              <a:spcBef>
                <a:spcPts val="1600"/>
              </a:spcBef>
              <a:spcAft>
                <a:spcPts val="0"/>
              </a:spcAft>
              <a:buNone/>
            </a:pPr>
            <a:endParaRPr sz="1400"/>
          </a:p>
          <a:p>
            <a:pPr marL="457200" lvl="0" indent="0" algn="l" rtl="0">
              <a:lnSpc>
                <a:spcPct val="100000"/>
              </a:lnSpc>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Jeremy</a:t>
            </a:r>
            <a:endParaRPr/>
          </a:p>
          <a:p>
            <a:pPr marL="0" lvl="0" indent="0" algn="l" rtl="0">
              <a:spcBef>
                <a:spcPts val="0"/>
              </a:spcBef>
              <a:spcAft>
                <a:spcPts val="0"/>
              </a:spcAft>
              <a:buNone/>
            </a:pPr>
            <a:r>
              <a:rPr lang="en" sz="1400"/>
              <a:t>T 2.3 - Hypothesis testing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23" name="Google Shape;423;p32"/>
          <p:cNvSpPr txBox="1">
            <a:spLocks noGrp="1"/>
          </p:cNvSpPr>
          <p:nvPr>
            <p:ph type="body" idx="1"/>
          </p:nvPr>
        </p:nvSpPr>
        <p:spPr>
          <a:xfrm>
            <a:off x="1237350" y="1597875"/>
            <a:ext cx="7030500" cy="3204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Do related LDA models built from bigrams between similar podcasts (in this case crime related) have smaller differences between their topic probabilities as measured by the Hellinger distance equation in comparison to unrelated podcasts?</a:t>
            </a:r>
            <a:endParaRPr sz="1500"/>
          </a:p>
          <a:p>
            <a:pPr marL="457200" lvl="0" indent="-323850" algn="l" rtl="0">
              <a:spcBef>
                <a:spcPts val="0"/>
              </a:spcBef>
              <a:spcAft>
                <a:spcPts val="0"/>
              </a:spcAft>
              <a:buSzPts val="1500"/>
              <a:buChar char="●"/>
            </a:pPr>
            <a:r>
              <a:rPr lang="en" sz="1500"/>
              <a:t>Null hypothesis - Hellinger results for crime will be similar to the population sample</a:t>
            </a:r>
            <a:endParaRPr sz="1500"/>
          </a:p>
          <a:p>
            <a:pPr marL="457200" lvl="0" indent="-323850" algn="l" rtl="0">
              <a:spcBef>
                <a:spcPts val="0"/>
              </a:spcBef>
              <a:spcAft>
                <a:spcPts val="0"/>
              </a:spcAft>
              <a:buSzPts val="1500"/>
              <a:buChar char="●"/>
            </a:pPr>
            <a:r>
              <a:rPr lang="en" sz="1500"/>
              <a:t>Alternative hypothesis - Hellinger results for crime will be different from population sample</a:t>
            </a:r>
            <a:endParaRPr sz="1500"/>
          </a:p>
          <a:p>
            <a:pPr marL="457200" lvl="0" indent="-323850" algn="l" rtl="0">
              <a:spcBef>
                <a:spcPts val="0"/>
              </a:spcBef>
              <a:spcAft>
                <a:spcPts val="0"/>
              </a:spcAft>
              <a:buSzPts val="1500"/>
              <a:buChar char="●"/>
            </a:pPr>
            <a:r>
              <a:rPr lang="en" sz="1500"/>
              <a:t>P - value is very low, so I reject the null hypothesis </a:t>
            </a:r>
            <a:endParaRPr sz="1500"/>
          </a:p>
          <a:p>
            <a:pPr marL="0" lvl="0" indent="0" algn="l" rtl="0">
              <a:spcBef>
                <a:spcPts val="1600"/>
              </a:spcBef>
              <a:spcAft>
                <a:spcPts val="1600"/>
              </a:spcAft>
              <a:buNone/>
            </a:pPr>
            <a:endParaRPr sz="1700"/>
          </a:p>
        </p:txBody>
      </p:sp>
      <p:pic>
        <p:nvPicPr>
          <p:cNvPr id="424" name="Google Shape;424;p32"/>
          <p:cNvPicPr preferRelativeResize="0"/>
          <p:nvPr/>
        </p:nvPicPr>
        <p:blipFill>
          <a:blip r:embed="rId3">
            <a:alphaModFix/>
          </a:blip>
          <a:stretch>
            <a:fillRect/>
          </a:stretch>
        </p:blipFill>
        <p:spPr>
          <a:xfrm>
            <a:off x="981700" y="4558075"/>
            <a:ext cx="7674700" cy="300725"/>
          </a:xfrm>
          <a:prstGeom prst="rect">
            <a:avLst/>
          </a:prstGeom>
          <a:noFill/>
          <a:ln>
            <a:noFill/>
          </a:ln>
        </p:spPr>
      </p:pic>
      <p:pic>
        <p:nvPicPr>
          <p:cNvPr id="425" name="Google Shape;425;p32"/>
          <p:cNvPicPr preferRelativeResize="0"/>
          <p:nvPr/>
        </p:nvPicPr>
        <p:blipFill>
          <a:blip r:embed="rId4">
            <a:alphaModFix/>
          </a:blip>
          <a:stretch>
            <a:fillRect/>
          </a:stretch>
        </p:blipFill>
        <p:spPr>
          <a:xfrm>
            <a:off x="1067100" y="4223550"/>
            <a:ext cx="4074943" cy="29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3"/>
          <p:cNvSpPr txBox="1">
            <a:spLocks noGrp="1"/>
          </p:cNvSpPr>
          <p:nvPr>
            <p:ph type="title"/>
          </p:nvPr>
        </p:nvSpPr>
        <p:spPr>
          <a:xfrm>
            <a:off x="1303800" y="55112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Jeremy</a:t>
            </a:r>
            <a:endParaRPr/>
          </a:p>
          <a:p>
            <a:pPr marL="0" lvl="0" indent="0" algn="l" rtl="0">
              <a:spcBef>
                <a:spcPts val="0"/>
              </a:spcBef>
              <a:spcAft>
                <a:spcPts val="0"/>
              </a:spcAft>
              <a:buNone/>
            </a:pPr>
            <a:r>
              <a:rPr lang="en" sz="1400"/>
              <a:t>T 2.4 - Correlation</a:t>
            </a:r>
            <a:endParaRPr/>
          </a:p>
        </p:txBody>
      </p:sp>
      <p:sp>
        <p:nvSpPr>
          <p:cNvPr id="431" name="Google Shape;431;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Using Hellinger distance, we can compute the correlation between a topic and the remaining topics within another podcast</a:t>
            </a:r>
            <a:endParaRPr sz="1800"/>
          </a:p>
          <a:p>
            <a:pPr marL="457200" lvl="0" indent="-342900" algn="l" rtl="0">
              <a:spcBef>
                <a:spcPts val="0"/>
              </a:spcBef>
              <a:spcAft>
                <a:spcPts val="0"/>
              </a:spcAft>
              <a:buSzPts val="1800"/>
              <a:buChar char="●"/>
            </a:pPr>
            <a:r>
              <a:rPr lang="en" sz="1800"/>
              <a:t>If the Hellinger distance is low, the correlation is high</a:t>
            </a:r>
            <a:endParaRPr sz="1800"/>
          </a:p>
          <a:p>
            <a:pPr marL="457200" lvl="0" indent="-342900" algn="l" rtl="0">
              <a:spcBef>
                <a:spcPts val="0"/>
              </a:spcBef>
              <a:spcAft>
                <a:spcPts val="0"/>
              </a:spcAft>
              <a:buSzPts val="1800"/>
              <a:buChar char="●"/>
            </a:pPr>
            <a:r>
              <a:rPr lang="en" sz="1800"/>
              <a:t>If the Hellinger distance is high, the correlation is low</a:t>
            </a:r>
            <a:endParaRPr sz="1800"/>
          </a:p>
          <a:p>
            <a:pPr marL="457200" lvl="0" indent="-342900" algn="l" rtl="0">
              <a:spcBef>
                <a:spcPts val="0"/>
              </a:spcBef>
              <a:spcAft>
                <a:spcPts val="0"/>
              </a:spcAft>
              <a:buSzPts val="1800"/>
              <a:buChar char="●"/>
            </a:pPr>
            <a:r>
              <a:rPr lang="en" sz="1800"/>
              <a:t>Using the Gensim diff function we can also print out common words between topics </a:t>
            </a:r>
            <a:endParaRPr sz="1800"/>
          </a:p>
        </p:txBody>
      </p:sp>
      <p:pic>
        <p:nvPicPr>
          <p:cNvPr id="432" name="Google Shape;432;p33"/>
          <p:cNvPicPr preferRelativeResize="0"/>
          <p:nvPr/>
        </p:nvPicPr>
        <p:blipFill>
          <a:blip r:embed="rId3">
            <a:alphaModFix/>
          </a:blip>
          <a:stretch>
            <a:fillRect/>
          </a:stretch>
        </p:blipFill>
        <p:spPr>
          <a:xfrm>
            <a:off x="1736650" y="4328700"/>
            <a:ext cx="6253825" cy="81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Jeremy</a:t>
            </a:r>
            <a:endParaRPr sz="1400"/>
          </a:p>
          <a:p>
            <a:pPr marL="0" lvl="0" indent="0" algn="l" rtl="0">
              <a:spcBef>
                <a:spcPts val="0"/>
              </a:spcBef>
              <a:spcAft>
                <a:spcPts val="0"/>
              </a:spcAft>
              <a:buNone/>
            </a:pPr>
            <a:r>
              <a:rPr lang="en" sz="1400"/>
              <a:t>T 2.4 - Correlation</a:t>
            </a:r>
            <a:endParaRPr/>
          </a:p>
        </p:txBody>
      </p:sp>
      <p:sp>
        <p:nvSpPr>
          <p:cNvPr id="438" name="Google Shape;438;p34"/>
          <p:cNvSpPr txBox="1">
            <a:spLocks noGrp="1"/>
          </p:cNvSpPr>
          <p:nvPr>
            <p:ph type="body" idx="1"/>
          </p:nvPr>
        </p:nvSpPr>
        <p:spPr>
          <a:xfrm>
            <a:off x="1303800" y="168637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		          Unrelated Podcasts: </a:t>
            </a:r>
            <a:endParaRPr sz="14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sz="1400" dirty="0"/>
          </a:p>
          <a:p>
            <a:pPr marL="2286000" lvl="0" indent="0" algn="l" rtl="0">
              <a:spcBef>
                <a:spcPts val="1600"/>
              </a:spcBef>
              <a:spcAft>
                <a:spcPts val="1600"/>
              </a:spcAft>
              <a:buNone/>
            </a:pPr>
            <a:r>
              <a:rPr lang="en" sz="1400" dirty="0"/>
              <a:t>True Crime Podcasts:</a:t>
            </a:r>
            <a:endParaRPr sz="1400" dirty="0"/>
          </a:p>
        </p:txBody>
      </p:sp>
      <p:pic>
        <p:nvPicPr>
          <p:cNvPr id="439" name="Google Shape;439;p34"/>
          <p:cNvPicPr preferRelativeResize="0"/>
          <p:nvPr/>
        </p:nvPicPr>
        <p:blipFill>
          <a:blip r:embed="rId3">
            <a:alphaModFix/>
          </a:blip>
          <a:stretch>
            <a:fillRect/>
          </a:stretch>
        </p:blipFill>
        <p:spPr>
          <a:xfrm>
            <a:off x="139100" y="3757100"/>
            <a:ext cx="9004900" cy="842175"/>
          </a:xfrm>
          <a:prstGeom prst="rect">
            <a:avLst/>
          </a:prstGeom>
          <a:noFill/>
          <a:ln>
            <a:noFill/>
          </a:ln>
        </p:spPr>
      </p:pic>
      <p:pic>
        <p:nvPicPr>
          <p:cNvPr id="440" name="Google Shape;440;p34"/>
          <p:cNvPicPr preferRelativeResize="0"/>
          <p:nvPr/>
        </p:nvPicPr>
        <p:blipFill>
          <a:blip r:embed="rId4">
            <a:alphaModFix/>
          </a:blip>
          <a:stretch>
            <a:fillRect/>
          </a:stretch>
        </p:blipFill>
        <p:spPr>
          <a:xfrm>
            <a:off x="466588" y="2037975"/>
            <a:ext cx="8704926" cy="90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5"/>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Jamie</a:t>
            </a:r>
            <a:endParaRPr/>
          </a:p>
          <a:p>
            <a:pPr marL="0" lvl="0" indent="0" algn="l" rtl="0">
              <a:spcBef>
                <a:spcPts val="0"/>
              </a:spcBef>
              <a:spcAft>
                <a:spcPts val="0"/>
              </a:spcAft>
              <a:buNone/>
            </a:pPr>
            <a:r>
              <a:rPr lang="en" sz="1400"/>
              <a:t>Transcription Collector Rewrite</a:t>
            </a:r>
            <a:endParaRPr sz="1400"/>
          </a:p>
          <a:p>
            <a:pPr marL="0" lvl="0" indent="0" algn="l" rtl="0">
              <a:spcBef>
                <a:spcPts val="0"/>
              </a:spcBef>
              <a:spcAft>
                <a:spcPts val="0"/>
              </a:spcAft>
              <a:buNone/>
            </a:pPr>
            <a:endParaRPr/>
          </a:p>
        </p:txBody>
      </p:sp>
      <p:sp>
        <p:nvSpPr>
          <p:cNvPr id="446" name="Google Shape;446;p35"/>
          <p:cNvSpPr txBox="1">
            <a:spLocks noGrp="1"/>
          </p:cNvSpPr>
          <p:nvPr>
            <p:ph type="body" idx="1"/>
          </p:nvPr>
        </p:nvSpPr>
        <p:spPr>
          <a:xfrm>
            <a:off x="0" y="719700"/>
            <a:ext cx="5127000" cy="4299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Needed more statistical data from the transcription process.</a:t>
            </a:r>
            <a:endParaRPr/>
          </a:p>
          <a:p>
            <a:pPr marL="0" lvl="0" indent="0" algn="l" rtl="0">
              <a:spcBef>
                <a:spcPts val="1600"/>
              </a:spcBef>
              <a:spcAft>
                <a:spcPts val="0"/>
              </a:spcAft>
              <a:buNone/>
            </a:pPr>
            <a:r>
              <a:rPr lang="en"/>
              <a:t>From a business perspective, this is valuable information because we can estimate and predict the cost of transcribing and storing audio files, and demonstrate how long the process will take.</a:t>
            </a:r>
            <a:endParaRPr/>
          </a:p>
          <a:p>
            <a:pPr marL="0" lvl="0" indent="0" algn="l" rtl="0">
              <a:spcBef>
                <a:spcPts val="1600"/>
              </a:spcBef>
              <a:spcAft>
                <a:spcPts val="0"/>
              </a:spcAft>
              <a:buNone/>
            </a:pPr>
            <a:r>
              <a:rPr lang="en"/>
              <a:t>Transcript Acquisition Data:</a:t>
            </a:r>
            <a:endParaRPr/>
          </a:p>
          <a:p>
            <a:pPr marL="0" lvl="0" indent="0" algn="l" rtl="0">
              <a:spcBef>
                <a:spcPts val="1600"/>
              </a:spcBef>
              <a:spcAft>
                <a:spcPts val="0"/>
              </a:spcAft>
              <a:buNone/>
            </a:pPr>
            <a:r>
              <a:rPr lang="en"/>
              <a:t>PodcastID, DownloadTime, Audio Length, Original File Size, Flac File Size, Transcription Method, Transcription Time, Download successful.</a:t>
            </a:r>
            <a:endParaRPr/>
          </a:p>
          <a:p>
            <a:pPr marL="0" lvl="0" indent="0" algn="l" rtl="0">
              <a:spcBef>
                <a:spcPts val="1600"/>
              </a:spcBef>
              <a:spcAft>
                <a:spcPts val="0"/>
              </a:spcAft>
              <a:buNone/>
            </a:pPr>
            <a:r>
              <a:rPr lang="en"/>
              <a:t>Transcripts: The confidence score followed by their transcript.</a:t>
            </a:r>
            <a:endParaRPr/>
          </a:p>
          <a:p>
            <a:pPr marL="0" lvl="0" indent="0" algn="l" rtl="0">
              <a:spcBef>
                <a:spcPts val="1600"/>
              </a:spcBef>
              <a:spcAft>
                <a:spcPts val="1600"/>
              </a:spcAft>
              <a:buNone/>
            </a:pPr>
            <a:endParaRPr/>
          </a:p>
        </p:txBody>
      </p:sp>
      <p:pic>
        <p:nvPicPr>
          <p:cNvPr id="447" name="Google Shape;447;p35"/>
          <p:cNvPicPr preferRelativeResize="0"/>
          <p:nvPr/>
        </p:nvPicPr>
        <p:blipFill rotWithShape="1">
          <a:blip r:embed="rId3">
            <a:alphaModFix/>
          </a:blip>
          <a:srcRect r="61086"/>
          <a:stretch/>
        </p:blipFill>
        <p:spPr>
          <a:xfrm>
            <a:off x="5670525" y="741038"/>
            <a:ext cx="2241401" cy="4256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Jamie</a:t>
            </a:r>
            <a:endParaRPr/>
          </a:p>
          <a:p>
            <a:pPr marL="0" lvl="0" indent="0" algn="l" rtl="0">
              <a:spcBef>
                <a:spcPts val="0"/>
              </a:spcBef>
              <a:spcAft>
                <a:spcPts val="0"/>
              </a:spcAft>
              <a:buNone/>
            </a:pPr>
            <a:r>
              <a:rPr lang="en" sz="1400"/>
              <a:t>Basic Statistics of Audio Length, Confidence Scores</a:t>
            </a:r>
            <a:endParaRPr sz="1400"/>
          </a:p>
          <a:p>
            <a:pPr marL="0" lvl="0" indent="0" algn="l" rtl="0">
              <a:spcBef>
                <a:spcPts val="0"/>
              </a:spcBef>
              <a:spcAft>
                <a:spcPts val="0"/>
              </a:spcAft>
              <a:buNone/>
            </a:pPr>
            <a:endParaRPr/>
          </a:p>
        </p:txBody>
      </p:sp>
      <p:sp>
        <p:nvSpPr>
          <p:cNvPr id="453" name="Google Shape;453;p36"/>
          <p:cNvSpPr txBox="1">
            <a:spLocks noGrp="1"/>
          </p:cNvSpPr>
          <p:nvPr>
            <p:ph type="body" idx="1"/>
          </p:nvPr>
        </p:nvSpPr>
        <p:spPr>
          <a:xfrm>
            <a:off x="33575" y="719700"/>
            <a:ext cx="2885400" cy="43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b="1">
                <a:solidFill>
                  <a:srgbClr val="000000"/>
                </a:solidFill>
                <a:highlight>
                  <a:srgbClr val="FFFFFF"/>
                </a:highlight>
                <a:latin typeface="Arial"/>
                <a:ea typeface="Arial"/>
                <a:cs typeface="Arial"/>
                <a:sym typeface="Arial"/>
              </a:rPr>
              <a:t>Overall Confidence</a:t>
            </a:r>
            <a:r>
              <a:rPr lang="en" sz="1050">
                <a:solidFill>
                  <a:srgbClr val="000000"/>
                </a:solidFill>
                <a:highlight>
                  <a:srgbClr val="FFFFFF"/>
                </a:highlight>
                <a:latin typeface="Arial"/>
                <a:ea typeface="Arial"/>
                <a:cs typeface="Arial"/>
                <a:sym typeface="Arial"/>
              </a:rPr>
              <a:t>: The mean confidence score for the entire podcast.</a:t>
            </a:r>
            <a:endParaRPr sz="1050">
              <a:solidFill>
                <a:srgbClr val="000000"/>
              </a:solidFill>
              <a:highlight>
                <a:srgbClr val="FFFFFF"/>
              </a:highlight>
              <a:latin typeface="Arial"/>
              <a:ea typeface="Arial"/>
              <a:cs typeface="Arial"/>
              <a:sym typeface="Arial"/>
            </a:endParaRPr>
          </a:p>
          <a:p>
            <a:pPr marL="0" lvl="0" indent="0" algn="l" rtl="0">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Mean: 0.94124</a:t>
            </a:r>
            <a:endParaRPr sz="1050">
              <a:solidFill>
                <a:srgbClr val="000000"/>
              </a:solidFill>
              <a:highlight>
                <a:srgbClr val="FFFFFF"/>
              </a:highlight>
              <a:latin typeface="Arial"/>
              <a:ea typeface="Arial"/>
              <a:cs typeface="Arial"/>
              <a:sym typeface="Arial"/>
            </a:endParaRPr>
          </a:p>
          <a:p>
            <a:pPr marL="0" lvl="0" indent="0" algn="l" rtl="0">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Variance: 0.00039</a:t>
            </a:r>
            <a:endParaRPr sz="1050">
              <a:solidFill>
                <a:srgbClr val="000000"/>
              </a:solidFill>
              <a:highlight>
                <a:srgbClr val="FFFFFF"/>
              </a:highlight>
              <a:latin typeface="Arial"/>
              <a:ea typeface="Arial"/>
              <a:cs typeface="Arial"/>
              <a:sym typeface="Arial"/>
            </a:endParaRPr>
          </a:p>
          <a:p>
            <a:pPr marL="0" lvl="0" indent="0" algn="l" rtl="0">
              <a:lnSpc>
                <a:spcPct val="100000"/>
              </a:lnSpc>
              <a:spcBef>
                <a:spcPts val="1600"/>
              </a:spcBef>
              <a:spcAft>
                <a:spcPts val="0"/>
              </a:spcAft>
              <a:buNone/>
            </a:pPr>
            <a:r>
              <a:rPr lang="en" sz="1050">
                <a:solidFill>
                  <a:srgbClr val="000000"/>
                </a:solidFill>
                <a:highlight>
                  <a:srgbClr val="FFFFFF"/>
                </a:highlight>
                <a:latin typeface="Arial"/>
                <a:ea typeface="Arial"/>
                <a:cs typeface="Arial"/>
                <a:sym typeface="Arial"/>
              </a:rPr>
              <a:t>Std dev: 0.01975</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b="1">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b="1">
                <a:solidFill>
                  <a:srgbClr val="000000"/>
                </a:solidFill>
                <a:highlight>
                  <a:srgbClr val="FFFFFF"/>
                </a:highlight>
                <a:latin typeface="Arial"/>
                <a:ea typeface="Arial"/>
                <a:cs typeface="Arial"/>
                <a:sym typeface="Arial"/>
              </a:rPr>
              <a:t>AudioLength</a:t>
            </a:r>
            <a:r>
              <a:rPr lang="en" sz="1050">
                <a:solidFill>
                  <a:srgbClr val="000000"/>
                </a:solidFill>
                <a:highlight>
                  <a:srgbClr val="FFFFFF"/>
                </a:highlight>
                <a:latin typeface="Arial"/>
                <a:ea typeface="Arial"/>
                <a:cs typeface="Arial"/>
                <a:sym typeface="Arial"/>
              </a:rPr>
              <a:t>: Duration of podcast in seconds</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Mean: 2757.25</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Variance: 4895670.35</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Std Dev: 2212.61</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*Generated from 133 samples.</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454" name="Google Shape;454;p36"/>
          <p:cNvPicPr preferRelativeResize="0"/>
          <p:nvPr/>
        </p:nvPicPr>
        <p:blipFill>
          <a:blip r:embed="rId3">
            <a:alphaModFix/>
          </a:blip>
          <a:stretch>
            <a:fillRect/>
          </a:stretch>
        </p:blipFill>
        <p:spPr>
          <a:xfrm>
            <a:off x="2781248" y="719698"/>
            <a:ext cx="6255600" cy="3898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7"/>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Jamie</a:t>
            </a:r>
            <a:endParaRPr/>
          </a:p>
          <a:p>
            <a:pPr marL="0" lvl="0" indent="0" algn="l" rtl="0">
              <a:spcBef>
                <a:spcPts val="0"/>
              </a:spcBef>
              <a:spcAft>
                <a:spcPts val="0"/>
              </a:spcAft>
              <a:buNone/>
            </a:pPr>
            <a:r>
              <a:rPr lang="en" sz="1400"/>
              <a:t>Relationships</a:t>
            </a:r>
            <a:endParaRPr sz="1400"/>
          </a:p>
          <a:p>
            <a:pPr marL="0" lvl="0" indent="0" algn="l" rtl="0">
              <a:spcBef>
                <a:spcPts val="0"/>
              </a:spcBef>
              <a:spcAft>
                <a:spcPts val="0"/>
              </a:spcAft>
              <a:buNone/>
            </a:pPr>
            <a:endParaRPr/>
          </a:p>
        </p:txBody>
      </p:sp>
      <p:pic>
        <p:nvPicPr>
          <p:cNvPr id="460" name="Google Shape;460;p37"/>
          <p:cNvPicPr preferRelativeResize="0"/>
          <p:nvPr/>
        </p:nvPicPr>
        <p:blipFill>
          <a:blip r:embed="rId3">
            <a:alphaModFix/>
          </a:blip>
          <a:stretch>
            <a:fillRect/>
          </a:stretch>
        </p:blipFill>
        <p:spPr>
          <a:xfrm>
            <a:off x="1137550" y="1066925"/>
            <a:ext cx="4681774" cy="3478950"/>
          </a:xfrm>
          <a:prstGeom prst="rect">
            <a:avLst/>
          </a:prstGeom>
          <a:noFill/>
          <a:ln>
            <a:noFill/>
          </a:ln>
        </p:spPr>
      </p:pic>
      <p:sp>
        <p:nvSpPr>
          <p:cNvPr id="461" name="Google Shape;461;p37"/>
          <p:cNvSpPr txBox="1">
            <a:spLocks noGrp="1"/>
          </p:cNvSpPr>
          <p:nvPr>
            <p:ph type="body" idx="1"/>
          </p:nvPr>
        </p:nvSpPr>
        <p:spPr>
          <a:xfrm>
            <a:off x="5729050" y="719700"/>
            <a:ext cx="3278400" cy="43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there a relationship between the length of a podcast and the overall confidence score?</a:t>
            </a:r>
            <a:endParaRPr/>
          </a:p>
          <a:p>
            <a:pPr marL="0" lvl="0" indent="0" algn="l" rtl="0">
              <a:spcBef>
                <a:spcPts val="1600"/>
              </a:spcBef>
              <a:spcAft>
                <a:spcPts val="0"/>
              </a:spcAft>
              <a:buNone/>
            </a:pPr>
            <a:r>
              <a:rPr lang="en"/>
              <a:t>Disappointingly, the answer appears to be no.</a:t>
            </a:r>
            <a:endParaRPr/>
          </a:p>
          <a:p>
            <a:pPr marL="457200" lvl="0" indent="-311150" algn="l" rtl="0">
              <a:spcBef>
                <a:spcPts val="1600"/>
              </a:spcBef>
              <a:spcAft>
                <a:spcPts val="0"/>
              </a:spcAft>
              <a:buSzPts val="1300"/>
              <a:buChar char="●"/>
            </a:pPr>
            <a:r>
              <a:rPr lang="en"/>
              <a:t>Hopeful for a correlation because I noticed some transcript "phrases" that were shorter had lower confidence scores.</a:t>
            </a:r>
            <a:endParaRPr/>
          </a:p>
          <a:p>
            <a:pPr marL="457200" lvl="0" indent="-311150" algn="l" rtl="0">
              <a:spcBef>
                <a:spcPts val="0"/>
              </a:spcBef>
              <a:spcAft>
                <a:spcPts val="0"/>
              </a:spcAft>
              <a:buSzPts val="1300"/>
              <a:buChar char="●"/>
            </a:pPr>
            <a:r>
              <a:rPr lang="en"/>
              <a:t>Not the best approach because we're looking at a scatterplot of means. This was my "lazy" approach.</a:t>
            </a:r>
            <a:endParaRPr/>
          </a:p>
          <a:p>
            <a:pPr marL="0" lvl="0" indent="0" algn="l"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8"/>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Jamie</a:t>
            </a:r>
            <a:endParaRPr/>
          </a:p>
          <a:p>
            <a:pPr marL="0" lvl="0" indent="0" algn="l" rtl="0">
              <a:spcBef>
                <a:spcPts val="0"/>
              </a:spcBef>
              <a:spcAft>
                <a:spcPts val="0"/>
              </a:spcAft>
              <a:buNone/>
            </a:pPr>
            <a:r>
              <a:rPr lang="en" sz="1400"/>
              <a:t>Relationships</a:t>
            </a:r>
            <a:endParaRPr sz="1400"/>
          </a:p>
          <a:p>
            <a:pPr marL="0" lvl="0" indent="0" algn="l" rtl="0">
              <a:spcBef>
                <a:spcPts val="0"/>
              </a:spcBef>
              <a:spcAft>
                <a:spcPts val="0"/>
              </a:spcAft>
              <a:buNone/>
            </a:pPr>
            <a:endParaRPr/>
          </a:p>
        </p:txBody>
      </p:sp>
      <p:sp>
        <p:nvSpPr>
          <p:cNvPr id="467" name="Google Shape;467;p38"/>
          <p:cNvSpPr txBox="1">
            <a:spLocks noGrp="1"/>
          </p:cNvSpPr>
          <p:nvPr>
            <p:ph type="body" idx="1"/>
          </p:nvPr>
        </p:nvSpPr>
        <p:spPr>
          <a:xfrm>
            <a:off x="776925" y="2609925"/>
            <a:ext cx="2577000" cy="24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 approach: Take the confidence score and see if there's a correlation between it and the word count of it's transcript phrase.</a:t>
            </a:r>
            <a:endParaRPr/>
          </a:p>
          <a:p>
            <a:pPr marL="0" lvl="0" indent="0" algn="l" rtl="0">
              <a:spcBef>
                <a:spcPts val="1600"/>
              </a:spcBef>
              <a:spcAft>
                <a:spcPts val="0"/>
              </a:spcAft>
              <a:buNone/>
            </a:pPr>
            <a:r>
              <a:rPr lang="en"/>
              <a:t>Performed across ALL podcast transcripts.</a:t>
            </a:r>
            <a:endParaRPr/>
          </a:p>
          <a:p>
            <a:pPr marL="0" lvl="0" indent="0" algn="l" rtl="0">
              <a:spcBef>
                <a:spcPts val="1600"/>
              </a:spcBef>
              <a:spcAft>
                <a:spcPts val="0"/>
              </a:spcAft>
              <a:buNone/>
            </a:pPr>
            <a:r>
              <a:rPr lang="en"/>
              <a:t>Looks like an exponential graph?</a:t>
            </a:r>
            <a:endParaRPr/>
          </a:p>
          <a:p>
            <a:pPr marL="0" lvl="0" indent="0" algn="l" rtl="0">
              <a:spcBef>
                <a:spcPts val="1600"/>
              </a:spcBef>
              <a:spcAft>
                <a:spcPts val="1600"/>
              </a:spcAft>
              <a:buNone/>
            </a:pPr>
            <a:endParaRPr/>
          </a:p>
        </p:txBody>
      </p:sp>
      <p:pic>
        <p:nvPicPr>
          <p:cNvPr id="468" name="Google Shape;468;p38"/>
          <p:cNvPicPr preferRelativeResize="0"/>
          <p:nvPr/>
        </p:nvPicPr>
        <p:blipFill>
          <a:blip r:embed="rId3">
            <a:alphaModFix/>
          </a:blip>
          <a:stretch>
            <a:fillRect/>
          </a:stretch>
        </p:blipFill>
        <p:spPr>
          <a:xfrm>
            <a:off x="1715625" y="719700"/>
            <a:ext cx="1638300" cy="1847850"/>
          </a:xfrm>
          <a:prstGeom prst="rect">
            <a:avLst/>
          </a:prstGeom>
          <a:noFill/>
          <a:ln>
            <a:noFill/>
          </a:ln>
        </p:spPr>
      </p:pic>
      <p:pic>
        <p:nvPicPr>
          <p:cNvPr id="469" name="Google Shape;469;p38"/>
          <p:cNvPicPr preferRelativeResize="0"/>
          <p:nvPr/>
        </p:nvPicPr>
        <p:blipFill>
          <a:blip r:embed="rId4">
            <a:alphaModFix/>
          </a:blip>
          <a:stretch>
            <a:fillRect/>
          </a:stretch>
        </p:blipFill>
        <p:spPr>
          <a:xfrm>
            <a:off x="3456125" y="719700"/>
            <a:ext cx="5485276" cy="379929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9"/>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Jamie</a:t>
            </a:r>
            <a:endParaRPr/>
          </a:p>
          <a:p>
            <a:pPr marL="0" lvl="0" indent="0" algn="l" rtl="0">
              <a:spcBef>
                <a:spcPts val="0"/>
              </a:spcBef>
              <a:spcAft>
                <a:spcPts val="0"/>
              </a:spcAft>
              <a:buNone/>
            </a:pPr>
            <a:r>
              <a:rPr lang="en" sz="1400"/>
              <a:t>Observations</a:t>
            </a:r>
            <a:endParaRPr sz="1400"/>
          </a:p>
          <a:p>
            <a:pPr marL="0" lvl="0" indent="0" algn="l" rtl="0">
              <a:spcBef>
                <a:spcPts val="0"/>
              </a:spcBef>
              <a:spcAft>
                <a:spcPts val="0"/>
              </a:spcAft>
              <a:buNone/>
            </a:pPr>
            <a:endParaRPr/>
          </a:p>
        </p:txBody>
      </p:sp>
      <p:sp>
        <p:nvSpPr>
          <p:cNvPr id="475" name="Google Shape;475;p39"/>
          <p:cNvSpPr txBox="1">
            <a:spLocks noGrp="1"/>
          </p:cNvSpPr>
          <p:nvPr>
            <p:ph type="body" idx="1"/>
          </p:nvPr>
        </p:nvSpPr>
        <p:spPr>
          <a:xfrm>
            <a:off x="869925" y="719700"/>
            <a:ext cx="3838800" cy="43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Probability Distribution of Confidence Scores</a:t>
            </a:r>
            <a:endParaRPr/>
          </a:p>
          <a:p>
            <a:pPr marL="457200" lvl="0" indent="-311150" algn="l" rtl="0">
              <a:spcBef>
                <a:spcPts val="1600"/>
              </a:spcBef>
              <a:spcAft>
                <a:spcPts val="0"/>
              </a:spcAft>
              <a:buSzPts val="1300"/>
              <a:buChar char="●"/>
            </a:pPr>
            <a:r>
              <a:rPr lang="en"/>
              <a:t>In short, it's very likely Google Cloud can transcribe audio with high confidence.</a:t>
            </a:r>
            <a:endParaRPr/>
          </a:p>
          <a:p>
            <a:pPr marL="457200" lvl="0" indent="-311150" algn="l" rtl="0">
              <a:spcBef>
                <a:spcPts val="0"/>
              </a:spcBef>
              <a:spcAft>
                <a:spcPts val="0"/>
              </a:spcAft>
              <a:buSzPts val="1300"/>
              <a:buChar char="●"/>
            </a:pPr>
            <a:r>
              <a:rPr lang="en"/>
              <a:t>326 transcript phrases with CS &lt; 0.9 of 2228 (14.63%)</a:t>
            </a:r>
            <a:endParaRPr/>
          </a:p>
          <a:p>
            <a:pPr marL="457200" lvl="0" indent="0" algn="l" rtl="0">
              <a:spcBef>
                <a:spcPts val="1600"/>
              </a:spcBef>
              <a:spcAft>
                <a:spcPts val="1600"/>
              </a:spcAft>
              <a:buNone/>
            </a:pPr>
            <a:endParaRPr/>
          </a:p>
        </p:txBody>
      </p:sp>
      <p:pic>
        <p:nvPicPr>
          <p:cNvPr id="476" name="Google Shape;476;p39"/>
          <p:cNvPicPr preferRelativeResize="0"/>
          <p:nvPr/>
        </p:nvPicPr>
        <p:blipFill>
          <a:blip r:embed="rId3">
            <a:alphaModFix/>
          </a:blip>
          <a:stretch>
            <a:fillRect/>
          </a:stretch>
        </p:blipFill>
        <p:spPr>
          <a:xfrm>
            <a:off x="4572000" y="719688"/>
            <a:ext cx="3790950" cy="2486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0"/>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Jamie</a:t>
            </a:r>
            <a:endParaRPr/>
          </a:p>
          <a:p>
            <a:pPr marL="0" lvl="0" indent="0" algn="l" rtl="0">
              <a:spcBef>
                <a:spcPts val="0"/>
              </a:spcBef>
              <a:spcAft>
                <a:spcPts val="0"/>
              </a:spcAft>
              <a:buNone/>
            </a:pPr>
            <a:r>
              <a:rPr lang="en" sz="1400"/>
              <a:t>Hypothesis Questions</a:t>
            </a:r>
            <a:endParaRPr sz="1400"/>
          </a:p>
          <a:p>
            <a:pPr marL="0" lvl="0" indent="0" algn="l" rtl="0">
              <a:spcBef>
                <a:spcPts val="0"/>
              </a:spcBef>
              <a:spcAft>
                <a:spcPts val="0"/>
              </a:spcAft>
              <a:buNone/>
            </a:pPr>
            <a:endParaRPr/>
          </a:p>
        </p:txBody>
      </p:sp>
      <p:sp>
        <p:nvSpPr>
          <p:cNvPr id="482" name="Google Shape;482;p40"/>
          <p:cNvSpPr txBox="1">
            <a:spLocks noGrp="1"/>
          </p:cNvSpPr>
          <p:nvPr>
            <p:ph type="body" idx="1"/>
          </p:nvPr>
        </p:nvSpPr>
        <p:spPr>
          <a:xfrm>
            <a:off x="1337275" y="719700"/>
            <a:ext cx="7030500" cy="43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There's many cases where there's a high CS and a low WC. Could Low WC and high CS be the result of pauses in a sentence, or when the speaker is very clear and/or has slow pronunciations of words?</a:t>
            </a:r>
            <a:endParaRPr/>
          </a:p>
          <a:p>
            <a:pPr marL="0" lvl="0" indent="0" algn="l" rtl="0">
              <a:spcBef>
                <a:spcPts val="1600"/>
              </a:spcBef>
              <a:spcAft>
                <a:spcPts val="1600"/>
              </a:spcAft>
              <a:buNone/>
            </a:pPr>
            <a:r>
              <a:rPr lang="en"/>
              <a:t>Does the average of all confidence scores lie above or below the elbow point of the exponential curve?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1"/>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Vincent</a:t>
            </a:r>
            <a:endParaRPr/>
          </a:p>
          <a:p>
            <a:pPr marL="0" lvl="0" indent="0" algn="l" rtl="0">
              <a:spcBef>
                <a:spcPts val="0"/>
              </a:spcBef>
              <a:spcAft>
                <a:spcPts val="0"/>
              </a:spcAft>
              <a:buNone/>
            </a:pPr>
            <a:r>
              <a:rPr lang="en"/>
              <a:t>Task</a:t>
            </a:r>
            <a:endParaRPr/>
          </a:p>
          <a:p>
            <a:pPr marL="0" lvl="0" indent="0" algn="l" rtl="0">
              <a:spcBef>
                <a:spcPts val="0"/>
              </a:spcBef>
              <a:spcAft>
                <a:spcPts val="0"/>
              </a:spcAft>
              <a:buNone/>
            </a:pPr>
            <a:endParaRPr/>
          </a:p>
        </p:txBody>
      </p:sp>
      <p:sp>
        <p:nvSpPr>
          <p:cNvPr id="488" name="Google Shape;488;p41"/>
          <p:cNvSpPr txBox="1">
            <a:spLocks noGrp="1"/>
          </p:cNvSpPr>
          <p:nvPr>
            <p:ph type="body" idx="1"/>
          </p:nvPr>
        </p:nvSpPr>
        <p:spPr>
          <a:xfrm>
            <a:off x="1056750" y="779325"/>
            <a:ext cx="7030500" cy="4806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Responsive in calculating the stats of google speech to text cost.</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It is useful to understand the cost of each podcast.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Basic Stats of the total costs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Distribution models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Correlation and Co-variance</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Hypothesis Testing</a:t>
            </a:r>
            <a:endParaRPr sz="1800">
              <a:latin typeface="Times New Roman"/>
              <a:ea typeface="Times New Roman"/>
              <a:cs typeface="Times New Roman"/>
              <a:sym typeface="Times New Roman"/>
            </a:endParaRPr>
          </a:p>
          <a:p>
            <a:pPr marL="0" lvl="0" indent="0" algn="l" rtl="0">
              <a:spcBef>
                <a:spcPts val="1600"/>
              </a:spcBef>
              <a:spcAft>
                <a:spcPts val="1600"/>
              </a:spcAft>
              <a:buNone/>
            </a:pP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Tasks Breakdown</a:t>
            </a:r>
            <a:endParaRPr/>
          </a:p>
          <a:p>
            <a:pPr marL="0" lvl="0" indent="0" algn="l" rtl="0">
              <a:spcBef>
                <a:spcPts val="0"/>
              </a:spcBef>
              <a:spcAft>
                <a:spcPts val="0"/>
              </a:spcAft>
              <a:buNone/>
            </a:pPr>
            <a:endParaRPr/>
          </a:p>
        </p:txBody>
      </p:sp>
      <p:sp>
        <p:nvSpPr>
          <p:cNvPr id="293" name="Google Shape;293;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t>Vincent</a:t>
            </a:r>
            <a:endParaRPr sz="1400"/>
          </a:p>
          <a:p>
            <a:pPr marL="457200" lvl="0" indent="-317500" algn="l" rtl="0">
              <a:lnSpc>
                <a:spcPct val="100000"/>
              </a:lnSpc>
              <a:spcBef>
                <a:spcPts val="1600"/>
              </a:spcBef>
              <a:spcAft>
                <a:spcPts val="0"/>
              </a:spcAft>
              <a:buSzPts val="1400"/>
              <a:buChar char="●"/>
            </a:pPr>
            <a:r>
              <a:rPr lang="en" sz="1400"/>
              <a:t>Google Statistics analysis of audio file length and transcription cost.</a:t>
            </a:r>
            <a:endParaRPr sz="1400"/>
          </a:p>
          <a:p>
            <a:pPr marL="0" lvl="0" indent="0" algn="l" rtl="0">
              <a:lnSpc>
                <a:spcPct val="100000"/>
              </a:lnSpc>
              <a:spcBef>
                <a:spcPts val="1600"/>
              </a:spcBef>
              <a:spcAft>
                <a:spcPts val="0"/>
              </a:spcAft>
              <a:buNone/>
            </a:pPr>
            <a:r>
              <a:rPr lang="en" sz="1400"/>
              <a:t>Jamie </a:t>
            </a:r>
            <a:endParaRPr sz="1400"/>
          </a:p>
          <a:p>
            <a:pPr marL="457200" lvl="0" indent="-317500" algn="l" rtl="0">
              <a:lnSpc>
                <a:spcPct val="100000"/>
              </a:lnSpc>
              <a:spcBef>
                <a:spcPts val="1600"/>
              </a:spcBef>
              <a:spcAft>
                <a:spcPts val="0"/>
              </a:spcAft>
              <a:buSzPts val="1400"/>
              <a:buChar char="●"/>
            </a:pPr>
            <a:r>
              <a:rPr lang="en" sz="1400"/>
              <a:t>New Collector app that includes valuable information (Confidence scores, audio length, etc..)</a:t>
            </a:r>
            <a:endParaRPr sz="1400"/>
          </a:p>
          <a:p>
            <a:pPr marL="457200" lvl="0" indent="-317500" algn="l" rtl="0">
              <a:lnSpc>
                <a:spcPct val="100000"/>
              </a:lnSpc>
              <a:spcBef>
                <a:spcPts val="0"/>
              </a:spcBef>
              <a:spcAft>
                <a:spcPts val="0"/>
              </a:spcAft>
              <a:buSzPts val="1400"/>
              <a:buChar char="●"/>
            </a:pPr>
            <a:r>
              <a:rPr lang="en"/>
              <a:t>Analysis of Confidence Score Data</a:t>
            </a:r>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Vincent</a:t>
            </a:r>
            <a:endParaRPr/>
          </a:p>
          <a:p>
            <a:pPr marL="0" lvl="0" indent="0" algn="l" rtl="0">
              <a:spcBef>
                <a:spcPts val="0"/>
              </a:spcBef>
              <a:spcAft>
                <a:spcPts val="0"/>
              </a:spcAft>
              <a:buNone/>
            </a:pPr>
            <a:r>
              <a:rPr lang="en"/>
              <a:t>Basic Stats</a:t>
            </a:r>
            <a:endParaRPr/>
          </a:p>
        </p:txBody>
      </p:sp>
      <p:sp>
        <p:nvSpPr>
          <p:cNvPr id="494" name="Google Shape;494;p4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Mean: 1.1029031027909777</a:t>
            </a:r>
            <a:endParaRPr/>
          </a:p>
          <a:p>
            <a:pPr marL="457200" lvl="0" indent="-311150" algn="l" rtl="0">
              <a:spcBef>
                <a:spcPts val="0"/>
              </a:spcBef>
              <a:spcAft>
                <a:spcPts val="0"/>
              </a:spcAft>
              <a:buSzPts val="1300"/>
              <a:buChar char="●"/>
            </a:pPr>
            <a:r>
              <a:rPr lang="en"/>
              <a:t>Variance: 0.777417</a:t>
            </a:r>
            <a:endParaRPr/>
          </a:p>
          <a:p>
            <a:pPr marL="457200" lvl="0" indent="-311150" algn="l" rtl="0">
              <a:spcBef>
                <a:spcPts val="0"/>
              </a:spcBef>
              <a:spcAft>
                <a:spcPts val="0"/>
              </a:spcAft>
              <a:buSzPts val="1300"/>
              <a:buChar char="●"/>
            </a:pPr>
            <a:r>
              <a:rPr lang="en"/>
              <a:t>Median: 1.0134778624</a:t>
            </a:r>
            <a:endParaRPr/>
          </a:p>
          <a:p>
            <a:pPr marL="457200" lvl="0" indent="-311150" algn="l" rtl="0">
              <a:spcBef>
                <a:spcPts val="0"/>
              </a:spcBef>
              <a:spcAft>
                <a:spcPts val="0"/>
              </a:spcAft>
              <a:buSzPts val="1300"/>
              <a:buChar char="●"/>
            </a:pPr>
            <a:r>
              <a:rPr lang="en"/>
              <a:t>STD: 0.8817129</a:t>
            </a:r>
            <a:endParaRPr/>
          </a:p>
          <a:p>
            <a:pPr marL="457200" lvl="0" indent="-311150" algn="l" rtl="0">
              <a:spcBef>
                <a:spcPts val="0"/>
              </a:spcBef>
              <a:spcAft>
                <a:spcPts val="0"/>
              </a:spcAft>
              <a:buSzPts val="1300"/>
              <a:buChar char="●"/>
            </a:pPr>
            <a:r>
              <a:rPr lang="en"/>
              <a:t>Measures of Spread: 7.049205</a:t>
            </a:r>
            <a:endParaRPr/>
          </a:p>
          <a:p>
            <a:pPr marL="457200" lvl="0" indent="0" algn="l" rtl="0">
              <a:spcBef>
                <a:spcPts val="1600"/>
              </a:spcBef>
              <a:spcAft>
                <a:spcPts val="1600"/>
              </a:spcAft>
              <a:buNone/>
            </a:pPr>
            <a:endParaRPr/>
          </a:p>
        </p:txBody>
      </p:sp>
      <p:pic>
        <p:nvPicPr>
          <p:cNvPr id="495" name="Google Shape;495;p42"/>
          <p:cNvPicPr preferRelativeResize="0"/>
          <p:nvPr/>
        </p:nvPicPr>
        <p:blipFill>
          <a:blip r:embed="rId3">
            <a:alphaModFix/>
          </a:blip>
          <a:stretch>
            <a:fillRect/>
          </a:stretch>
        </p:blipFill>
        <p:spPr>
          <a:xfrm>
            <a:off x="4770521" y="1597875"/>
            <a:ext cx="3246875" cy="3108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Vincent</a:t>
            </a:r>
            <a:endParaRPr/>
          </a:p>
          <a:p>
            <a:pPr marL="0" lvl="0" indent="0" algn="l" rtl="0">
              <a:spcBef>
                <a:spcPts val="0"/>
              </a:spcBef>
              <a:spcAft>
                <a:spcPts val="0"/>
              </a:spcAft>
              <a:buNone/>
            </a:pPr>
            <a:r>
              <a:rPr lang="en"/>
              <a:t>Distribution Models: Density Plot</a:t>
            </a:r>
            <a:endParaRPr/>
          </a:p>
        </p:txBody>
      </p:sp>
      <p:sp>
        <p:nvSpPr>
          <p:cNvPr id="501" name="Google Shape;501;p4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02" name="Google Shape;502;p43"/>
          <p:cNvPicPr preferRelativeResize="0"/>
          <p:nvPr/>
        </p:nvPicPr>
        <p:blipFill>
          <a:blip r:embed="rId3">
            <a:alphaModFix/>
          </a:blip>
          <a:stretch>
            <a:fillRect/>
          </a:stretch>
        </p:blipFill>
        <p:spPr>
          <a:xfrm>
            <a:off x="2027296" y="1970725"/>
            <a:ext cx="4402775" cy="2580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4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Vincent</a:t>
            </a:r>
            <a:endParaRPr/>
          </a:p>
          <a:p>
            <a:pPr marL="0" lvl="0" indent="0" algn="l" rtl="0">
              <a:spcBef>
                <a:spcPts val="0"/>
              </a:spcBef>
              <a:spcAft>
                <a:spcPts val="0"/>
              </a:spcAft>
              <a:buNone/>
            </a:pPr>
            <a:r>
              <a:rPr lang="en"/>
              <a:t>Gamma Distribution</a:t>
            </a:r>
            <a:endParaRPr/>
          </a:p>
        </p:txBody>
      </p:sp>
      <p:sp>
        <p:nvSpPr>
          <p:cNvPr id="508" name="Google Shape;508;p4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09" name="Google Shape;509;p44"/>
          <p:cNvPicPr preferRelativeResize="0"/>
          <p:nvPr/>
        </p:nvPicPr>
        <p:blipFill>
          <a:blip r:embed="rId3">
            <a:alphaModFix/>
          </a:blip>
          <a:stretch>
            <a:fillRect/>
          </a:stretch>
        </p:blipFill>
        <p:spPr>
          <a:xfrm>
            <a:off x="1235800" y="1635548"/>
            <a:ext cx="6132524" cy="3414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Vincent</a:t>
            </a:r>
            <a:endParaRPr/>
          </a:p>
          <a:p>
            <a:pPr marL="0" lvl="0" indent="0" algn="l" rtl="0">
              <a:spcBef>
                <a:spcPts val="0"/>
              </a:spcBef>
              <a:spcAft>
                <a:spcPts val="0"/>
              </a:spcAft>
              <a:buNone/>
            </a:pPr>
            <a:r>
              <a:rPr lang="en"/>
              <a:t>Correlation</a:t>
            </a:r>
            <a:endParaRPr/>
          </a:p>
        </p:txBody>
      </p:sp>
      <p:sp>
        <p:nvSpPr>
          <p:cNvPr id="515" name="Google Shape;515;p4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Since the data is calculated based on the Audio Length .</a:t>
            </a:r>
            <a:endParaRPr/>
          </a:p>
          <a:p>
            <a:pPr marL="457200" lvl="0" indent="-311150" algn="l" rtl="0">
              <a:spcBef>
                <a:spcPts val="0"/>
              </a:spcBef>
              <a:spcAft>
                <a:spcPts val="0"/>
              </a:spcAft>
              <a:buSzPts val="1300"/>
              <a:buChar char="●"/>
            </a:pPr>
            <a:r>
              <a:rPr lang="en"/>
              <a:t>Cost = (AudioLength / 15 seconds) * 0.006 cent/sec.</a:t>
            </a:r>
            <a:endParaRPr/>
          </a:p>
          <a:p>
            <a:pPr marL="457200" lvl="0" indent="-311150" algn="l" rtl="0">
              <a:spcBef>
                <a:spcPts val="0"/>
              </a:spcBef>
              <a:spcAft>
                <a:spcPts val="0"/>
              </a:spcAft>
              <a:buSzPts val="1300"/>
              <a:buChar char="●"/>
            </a:pPr>
            <a:r>
              <a:rPr lang="en"/>
              <a:t>Graph</a:t>
            </a:r>
            <a:endParaRPr/>
          </a:p>
        </p:txBody>
      </p:sp>
      <p:pic>
        <p:nvPicPr>
          <p:cNvPr id="516" name="Google Shape;516;p45"/>
          <p:cNvPicPr preferRelativeResize="0"/>
          <p:nvPr/>
        </p:nvPicPr>
        <p:blipFill>
          <a:blip r:embed="rId3">
            <a:alphaModFix/>
          </a:blip>
          <a:stretch>
            <a:fillRect/>
          </a:stretch>
        </p:blipFill>
        <p:spPr>
          <a:xfrm>
            <a:off x="4317350" y="2571762"/>
            <a:ext cx="2638425" cy="193833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Vincent</a:t>
            </a:r>
            <a:endParaRPr/>
          </a:p>
          <a:p>
            <a:pPr marL="0" lvl="0" indent="0" algn="l" rtl="0">
              <a:spcBef>
                <a:spcPts val="0"/>
              </a:spcBef>
              <a:spcAft>
                <a:spcPts val="0"/>
              </a:spcAft>
              <a:buNone/>
            </a:pPr>
            <a:r>
              <a:rPr lang="en"/>
              <a:t>Hypothesis Testing</a:t>
            </a:r>
            <a:endParaRPr/>
          </a:p>
        </p:txBody>
      </p:sp>
      <p:sp>
        <p:nvSpPr>
          <p:cNvPr id="522" name="Google Shape;522;p4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Pose The Question</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What is the likely cost for each podcast?</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Use current iteration as the sample size, then throughout the course, the application will have the ability to collect population size. Such that, the application can calculate the P-value with using one sample T-test.</a:t>
            </a:r>
            <a:endParaRPr sz="18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98100" y="0"/>
            <a:ext cx="8236200" cy="7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Nunito"/>
                <a:ea typeface="Nunito"/>
                <a:cs typeface="Nunito"/>
                <a:sym typeface="Nunito"/>
              </a:rPr>
              <a:t>Harini</a:t>
            </a:r>
            <a:endParaRPr sz="1400">
              <a:latin typeface="Nunito"/>
              <a:ea typeface="Nunito"/>
              <a:cs typeface="Nunito"/>
              <a:sym typeface="Nunito"/>
            </a:endParaRPr>
          </a:p>
          <a:p>
            <a:pPr marL="0" lvl="0" indent="0" algn="l" rtl="0">
              <a:spcBef>
                <a:spcPts val="1600"/>
              </a:spcBef>
              <a:spcAft>
                <a:spcPts val="0"/>
              </a:spcAft>
              <a:buNone/>
            </a:pPr>
            <a:r>
              <a:rPr lang="en" sz="1400">
                <a:latin typeface="Nunito"/>
                <a:ea typeface="Nunito"/>
                <a:cs typeface="Nunito"/>
                <a:sym typeface="Nunito"/>
              </a:rPr>
              <a:t>Statistics and patterns observed in single words</a:t>
            </a:r>
            <a:endParaRPr sz="1400"/>
          </a:p>
          <a:p>
            <a:pPr marL="0" lvl="0" indent="0" algn="l" rtl="0">
              <a:spcBef>
                <a:spcPts val="1600"/>
              </a:spcBef>
              <a:spcAft>
                <a:spcPts val="0"/>
              </a:spcAft>
              <a:buNone/>
            </a:pPr>
            <a:endParaRPr/>
          </a:p>
        </p:txBody>
      </p:sp>
      <p:sp>
        <p:nvSpPr>
          <p:cNvPr id="299" name="Google Shape;299;p16"/>
          <p:cNvSpPr txBox="1">
            <a:spLocks noGrp="1"/>
          </p:cNvSpPr>
          <p:nvPr>
            <p:ph type="body" idx="1"/>
          </p:nvPr>
        </p:nvSpPr>
        <p:spPr>
          <a:xfrm>
            <a:off x="98100" y="719800"/>
            <a:ext cx="8277900" cy="48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Observation-----&gt;Tf-IDf-------&gt;LSA</a:t>
            </a:r>
            <a:endParaRPr/>
          </a:p>
          <a:p>
            <a:pPr marL="0" lvl="0" indent="0" algn="l" rtl="0">
              <a:spcBef>
                <a:spcPts val="1600"/>
              </a:spcBef>
              <a:spcAft>
                <a:spcPts val="0"/>
              </a:spcAft>
              <a:buNone/>
            </a:pPr>
            <a:r>
              <a:rPr lang="en"/>
              <a:t>Mean,distribution,hypothesis tsting -----&gt;LSA mode(coherence))</a:t>
            </a:r>
            <a:endParaRPr/>
          </a:p>
          <a:p>
            <a:pPr marL="0" lvl="0" indent="0" algn="l" rtl="0">
              <a:spcBef>
                <a:spcPts val="1600"/>
              </a:spcBef>
              <a:spcAft>
                <a:spcPts val="0"/>
              </a:spcAft>
              <a:buNone/>
            </a:pPr>
            <a:r>
              <a:rPr lang="en"/>
              <a:t>Considering the single words from podcasts after stop words removal.Performed it on all the podcasts.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00" name="Google Shape;300;p16"/>
          <p:cNvPicPr preferRelativeResize="0"/>
          <p:nvPr/>
        </p:nvPicPr>
        <p:blipFill>
          <a:blip r:embed="rId3">
            <a:alphaModFix/>
          </a:blip>
          <a:stretch>
            <a:fillRect/>
          </a:stretch>
        </p:blipFill>
        <p:spPr>
          <a:xfrm>
            <a:off x="1218925" y="1877300"/>
            <a:ext cx="5507876" cy="3574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1303800" y="0"/>
            <a:ext cx="70305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Nunito"/>
                <a:ea typeface="Nunito"/>
                <a:cs typeface="Nunito"/>
                <a:sym typeface="Nunito"/>
              </a:rPr>
              <a:t>Harini</a:t>
            </a:r>
            <a:endParaRPr sz="1400">
              <a:latin typeface="Nunito"/>
              <a:ea typeface="Nunito"/>
              <a:cs typeface="Nunito"/>
              <a:sym typeface="Nunito"/>
            </a:endParaRPr>
          </a:p>
          <a:p>
            <a:pPr marL="0" lvl="0" indent="0" algn="l" rtl="0">
              <a:spcBef>
                <a:spcPts val="1600"/>
              </a:spcBef>
              <a:spcAft>
                <a:spcPts val="0"/>
              </a:spcAft>
              <a:buNone/>
            </a:pPr>
            <a:r>
              <a:rPr lang="en" sz="1400">
                <a:latin typeface="Nunito"/>
                <a:ea typeface="Nunito"/>
                <a:cs typeface="Nunito"/>
                <a:sym typeface="Nunito"/>
              </a:rPr>
              <a:t>Statistics and patterns observed in single words</a:t>
            </a:r>
            <a:endParaRPr sz="1400"/>
          </a:p>
          <a:p>
            <a:pPr marL="0" lvl="0" indent="0" algn="l" rtl="0">
              <a:spcBef>
                <a:spcPts val="1600"/>
              </a:spcBef>
              <a:spcAft>
                <a:spcPts val="0"/>
              </a:spcAft>
              <a:buNone/>
            </a:pPr>
            <a:endParaRPr/>
          </a:p>
        </p:txBody>
      </p:sp>
      <p:sp>
        <p:nvSpPr>
          <p:cNvPr id="306" name="Google Shape;306;p17"/>
          <p:cNvSpPr txBox="1">
            <a:spLocks noGrp="1"/>
          </p:cNvSpPr>
          <p:nvPr>
            <p:ph type="body" idx="1"/>
          </p:nvPr>
        </p:nvSpPr>
        <p:spPr>
          <a:xfrm>
            <a:off x="378400" y="719800"/>
            <a:ext cx="7997700" cy="48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a:t>Mean frequency of words on all podcasts.</a:t>
            </a: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07" name="Google Shape;307;p17"/>
          <p:cNvPicPr preferRelativeResize="0"/>
          <p:nvPr/>
        </p:nvPicPr>
        <p:blipFill>
          <a:blip r:embed="rId3">
            <a:alphaModFix/>
          </a:blip>
          <a:stretch>
            <a:fillRect/>
          </a:stretch>
        </p:blipFill>
        <p:spPr>
          <a:xfrm>
            <a:off x="3298550" y="1095775"/>
            <a:ext cx="5702575" cy="3835050"/>
          </a:xfrm>
          <a:prstGeom prst="rect">
            <a:avLst/>
          </a:prstGeom>
          <a:noFill/>
          <a:ln>
            <a:noFill/>
          </a:ln>
        </p:spPr>
      </p:pic>
      <p:pic>
        <p:nvPicPr>
          <p:cNvPr id="308" name="Google Shape;308;p17"/>
          <p:cNvPicPr preferRelativeResize="0"/>
          <p:nvPr/>
        </p:nvPicPr>
        <p:blipFill>
          <a:blip r:embed="rId4">
            <a:alphaModFix/>
          </a:blip>
          <a:stretch>
            <a:fillRect/>
          </a:stretch>
        </p:blipFill>
        <p:spPr>
          <a:xfrm>
            <a:off x="535075" y="2144025"/>
            <a:ext cx="2209800" cy="255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1303800" y="0"/>
            <a:ext cx="70305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marL="0" lvl="0" indent="0" algn="l" rtl="0">
              <a:spcBef>
                <a:spcPts val="1600"/>
              </a:spcBef>
              <a:spcAft>
                <a:spcPts val="0"/>
              </a:spcAft>
              <a:buNone/>
            </a:pPr>
            <a:r>
              <a:rPr lang="en" sz="1800">
                <a:latin typeface="Nunito"/>
                <a:ea typeface="Nunito"/>
                <a:cs typeface="Nunito"/>
                <a:sym typeface="Nunito"/>
              </a:rPr>
              <a:t>Distributions:-</a:t>
            </a:r>
            <a:endParaRPr sz="1800"/>
          </a:p>
          <a:p>
            <a:pPr marL="0" lvl="0" indent="0" algn="l" rtl="0">
              <a:spcBef>
                <a:spcPts val="1600"/>
              </a:spcBef>
              <a:spcAft>
                <a:spcPts val="0"/>
              </a:spcAft>
              <a:buNone/>
            </a:pPr>
            <a:endParaRPr/>
          </a:p>
        </p:txBody>
      </p:sp>
      <p:sp>
        <p:nvSpPr>
          <p:cNvPr id="314" name="Google Shape;314;p18"/>
          <p:cNvSpPr txBox="1">
            <a:spLocks noGrp="1"/>
          </p:cNvSpPr>
          <p:nvPr>
            <p:ph type="body" idx="1"/>
          </p:nvPr>
        </p:nvSpPr>
        <p:spPr>
          <a:xfrm>
            <a:off x="0" y="719800"/>
            <a:ext cx="9057000" cy="48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Graph :- Word frequency v/s number of words</a:t>
            </a:r>
            <a:endParaRPr/>
          </a:p>
          <a:p>
            <a:pPr marL="0" lvl="0" indent="0" algn="l" rtl="0">
              <a:spcBef>
                <a:spcPts val="1600"/>
              </a:spcBef>
              <a:spcAft>
                <a:spcPts val="0"/>
              </a:spcAft>
              <a:buNone/>
            </a:pPr>
            <a:r>
              <a:rPr lang="en"/>
              <a:t>Poisson distribution applied.</a:t>
            </a:r>
            <a:endParaRPr/>
          </a:p>
          <a:p>
            <a:pPr marL="0" lvl="0" indent="0" algn="l" rtl="0">
              <a:spcBef>
                <a:spcPts val="1600"/>
              </a:spcBef>
              <a:spcAft>
                <a:spcPts val="0"/>
              </a:spcAft>
              <a:buNone/>
            </a:pPr>
            <a:r>
              <a:rPr lang="en"/>
              <a:t>Frequency of words and Number of words is discrete</a:t>
            </a:r>
            <a:endParaRPr/>
          </a:p>
          <a:p>
            <a:pPr marL="0" lvl="0" indent="0" algn="l" rtl="0">
              <a:spcBef>
                <a:spcPts val="1600"/>
              </a:spcBef>
              <a:spcAft>
                <a:spcPts val="0"/>
              </a:spcAft>
              <a:buNone/>
            </a:pPr>
            <a:r>
              <a:rPr lang="en"/>
              <a:t>Mean:- 2.016 ,SD:- 2.398</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15" name="Google Shape;315;p18"/>
          <p:cNvPicPr preferRelativeResize="0"/>
          <p:nvPr/>
        </p:nvPicPr>
        <p:blipFill>
          <a:blip r:embed="rId3">
            <a:alphaModFix/>
          </a:blip>
          <a:stretch>
            <a:fillRect/>
          </a:stretch>
        </p:blipFill>
        <p:spPr>
          <a:xfrm>
            <a:off x="4572000" y="1360512"/>
            <a:ext cx="4372500" cy="4166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420875" y="1921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marL="0" lvl="0" indent="0" algn="l" rtl="0">
              <a:spcBef>
                <a:spcPts val="0"/>
              </a:spcBef>
              <a:spcAft>
                <a:spcPts val="0"/>
              </a:spcAft>
              <a:buNone/>
            </a:pPr>
            <a:r>
              <a:rPr lang="en" sz="1800">
                <a:latin typeface="Nunito"/>
                <a:ea typeface="Nunito"/>
                <a:cs typeface="Nunito"/>
                <a:sym typeface="Nunito"/>
              </a:rPr>
              <a:t>Hypothesis Testing 1:</a:t>
            </a:r>
            <a:endParaRPr sz="1800">
              <a:latin typeface="Nunito"/>
              <a:ea typeface="Nunito"/>
              <a:cs typeface="Nunito"/>
              <a:sym typeface="Nunito"/>
            </a:endParaRPr>
          </a:p>
        </p:txBody>
      </p:sp>
      <p:sp>
        <p:nvSpPr>
          <p:cNvPr id="321" name="Google Shape;321;p19"/>
          <p:cNvSpPr txBox="1">
            <a:spLocks noGrp="1"/>
          </p:cNvSpPr>
          <p:nvPr>
            <p:ph type="body" idx="1"/>
          </p:nvPr>
        </p:nvSpPr>
        <p:spPr>
          <a:xfrm>
            <a:off x="70075" y="1015200"/>
            <a:ext cx="8264100" cy="35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Null hypothesis: Frequency of word distribution is similar when the  size of the podcast is same</a:t>
            </a:r>
            <a:endParaRPr b="1"/>
          </a:p>
          <a:p>
            <a:pPr marL="0" lvl="0" indent="0" algn="l" rtl="0">
              <a:spcBef>
                <a:spcPts val="1600"/>
              </a:spcBef>
              <a:spcAft>
                <a:spcPts val="0"/>
              </a:spcAft>
              <a:buNone/>
            </a:pPr>
            <a:r>
              <a:rPr lang="en"/>
              <a:t>Alternate Hypothesis : Frequency of word distribution is independent of the size of the podcast.</a:t>
            </a:r>
            <a:endParaRPr/>
          </a:p>
          <a:p>
            <a:pPr marL="0" lvl="0" indent="0" algn="l" rtl="0">
              <a:spcBef>
                <a:spcPts val="1600"/>
              </a:spcBef>
              <a:spcAft>
                <a:spcPts val="0"/>
              </a:spcAft>
              <a:buNone/>
            </a:pPr>
            <a:r>
              <a:rPr lang="en"/>
              <a:t>Consider 2 podcasts of same length and verify if the mean and word frequency is similar to see if the null hypothesis holds true.</a:t>
            </a:r>
            <a:endParaRPr/>
          </a:p>
          <a:p>
            <a:pPr marL="0" lvl="0" indent="0" algn="l" rtl="0">
              <a:spcBef>
                <a:spcPts val="1600"/>
              </a:spcBef>
              <a:spcAft>
                <a:spcPts val="0"/>
              </a:spcAft>
              <a:buNone/>
            </a:pPr>
            <a:r>
              <a:rPr lang="en" b="1"/>
              <a:t>Results below indicate the p value &gt;0.5 and hence we cannot reject the null hypothesis</a:t>
            </a:r>
            <a:endParaRPr b="1"/>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22" name="Google Shape;322;p19"/>
          <p:cNvPicPr preferRelativeResize="0"/>
          <p:nvPr/>
        </p:nvPicPr>
        <p:blipFill>
          <a:blip r:embed="rId3">
            <a:alphaModFix/>
          </a:blip>
          <a:stretch>
            <a:fillRect/>
          </a:stretch>
        </p:blipFill>
        <p:spPr>
          <a:xfrm>
            <a:off x="70075" y="3005025"/>
            <a:ext cx="8063099" cy="133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0"/>
          <p:cNvSpPr txBox="1">
            <a:spLocks noGrp="1"/>
          </p:cNvSpPr>
          <p:nvPr>
            <p:ph type="title"/>
          </p:nvPr>
        </p:nvSpPr>
        <p:spPr>
          <a:xfrm>
            <a:off x="280300" y="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Nunito"/>
                <a:ea typeface="Nunito"/>
                <a:cs typeface="Nunito"/>
                <a:sym typeface="Nunito"/>
              </a:rPr>
              <a:t>Harini:</a:t>
            </a:r>
            <a:endParaRPr sz="1800">
              <a:latin typeface="Nunito"/>
              <a:ea typeface="Nunito"/>
              <a:cs typeface="Nunito"/>
              <a:sym typeface="Nunito"/>
            </a:endParaRPr>
          </a:p>
          <a:p>
            <a:pPr marL="0" lvl="0" indent="0" algn="l" rtl="0">
              <a:spcBef>
                <a:spcPts val="0"/>
              </a:spcBef>
              <a:spcAft>
                <a:spcPts val="0"/>
              </a:spcAft>
              <a:buNone/>
            </a:pPr>
            <a:r>
              <a:rPr lang="en" sz="1800">
                <a:latin typeface="Nunito"/>
                <a:ea typeface="Nunito"/>
                <a:cs typeface="Nunito"/>
                <a:sym typeface="Nunito"/>
              </a:rPr>
              <a:t>Hypothesis Testing 2:</a:t>
            </a:r>
            <a:endParaRPr sz="1800">
              <a:latin typeface="Nunito"/>
              <a:ea typeface="Nunito"/>
              <a:cs typeface="Nunito"/>
              <a:sym typeface="Nunito"/>
            </a:endParaRPr>
          </a:p>
          <a:p>
            <a:pPr marL="0" lvl="0" indent="0" algn="l" rtl="0">
              <a:spcBef>
                <a:spcPts val="0"/>
              </a:spcBef>
              <a:spcAft>
                <a:spcPts val="0"/>
              </a:spcAft>
              <a:buNone/>
            </a:pPr>
            <a:endParaRPr/>
          </a:p>
        </p:txBody>
      </p:sp>
      <p:sp>
        <p:nvSpPr>
          <p:cNvPr id="328" name="Google Shape;328;p20"/>
          <p:cNvSpPr txBox="1">
            <a:spLocks noGrp="1"/>
          </p:cNvSpPr>
          <p:nvPr>
            <p:ph type="body" idx="1"/>
          </p:nvPr>
        </p:nvSpPr>
        <p:spPr>
          <a:xfrm>
            <a:off x="280300" y="790975"/>
            <a:ext cx="7806900" cy="427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Null hypothesis: Frequency of word distribution is similar when the  size of the podcast is varies</a:t>
            </a:r>
            <a:endParaRPr b="1"/>
          </a:p>
          <a:p>
            <a:pPr marL="0" lvl="0" indent="0" algn="l" rtl="0">
              <a:spcBef>
                <a:spcPts val="1600"/>
              </a:spcBef>
              <a:spcAft>
                <a:spcPts val="0"/>
              </a:spcAft>
              <a:buNone/>
            </a:pPr>
            <a:r>
              <a:rPr lang="en"/>
              <a:t>Alternate Hypothesis : Frequency of word distribution is dependent of the size of the podcast.</a:t>
            </a:r>
            <a:endParaRPr/>
          </a:p>
          <a:p>
            <a:pPr marL="0" lvl="0" indent="0" algn="l" rtl="0">
              <a:spcBef>
                <a:spcPts val="1600"/>
              </a:spcBef>
              <a:spcAft>
                <a:spcPts val="0"/>
              </a:spcAft>
              <a:buNone/>
            </a:pPr>
            <a:r>
              <a:rPr lang="en"/>
              <a:t>Consider 2 podcasts with different sizes.</a:t>
            </a:r>
            <a:endParaRPr/>
          </a:p>
          <a:p>
            <a:pPr marL="0" lvl="0" indent="0" algn="l" rtl="0">
              <a:spcBef>
                <a:spcPts val="1600"/>
              </a:spcBef>
              <a:spcAft>
                <a:spcPts val="0"/>
              </a:spcAft>
              <a:buNone/>
            </a:pPr>
            <a:r>
              <a:rPr lang="en"/>
              <a:t>Applying hypothesis testing :-</a:t>
            </a:r>
            <a:endParaRPr/>
          </a:p>
          <a:p>
            <a:pPr marL="0" lvl="0" indent="0" algn="l" rtl="0">
              <a:spcBef>
                <a:spcPts val="1600"/>
              </a:spcBef>
              <a:spcAft>
                <a:spcPts val="0"/>
              </a:spcAft>
              <a:buNone/>
            </a:pPr>
            <a:r>
              <a:rPr lang="en"/>
              <a:t>Here we see out </a:t>
            </a:r>
            <a:r>
              <a:rPr lang="en" b="1"/>
              <a:t>p value is very less  than 0.5 and hence reject null hypothesis.</a:t>
            </a:r>
            <a:endParaRPr b="1"/>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Both the hypothesis testing results lead us to the fact that, frequency of words distribution is dependent on size of the podcast .</a:t>
            </a:r>
            <a:endParaRPr/>
          </a:p>
        </p:txBody>
      </p:sp>
      <p:pic>
        <p:nvPicPr>
          <p:cNvPr id="329" name="Google Shape;329;p20"/>
          <p:cNvPicPr preferRelativeResize="0"/>
          <p:nvPr/>
        </p:nvPicPr>
        <p:blipFill>
          <a:blip r:embed="rId3">
            <a:alphaModFix/>
          </a:blip>
          <a:stretch>
            <a:fillRect/>
          </a:stretch>
        </p:blipFill>
        <p:spPr>
          <a:xfrm>
            <a:off x="169150" y="2942050"/>
            <a:ext cx="8182026" cy="74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1"/>
          <p:cNvSpPr txBox="1">
            <a:spLocks noGrp="1"/>
          </p:cNvSpPr>
          <p:nvPr>
            <p:ph type="title"/>
          </p:nvPr>
        </p:nvSpPr>
        <p:spPr>
          <a:xfrm>
            <a:off x="475225" y="0"/>
            <a:ext cx="7859100" cy="112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Observation:</a:t>
            </a:r>
            <a:endParaRPr/>
          </a:p>
          <a:p>
            <a:pPr marL="0" lvl="0" indent="0" algn="l" rtl="0">
              <a:spcBef>
                <a:spcPts val="0"/>
              </a:spcBef>
              <a:spcAft>
                <a:spcPts val="0"/>
              </a:spcAft>
              <a:buNone/>
            </a:pPr>
            <a:r>
              <a:rPr lang="en" sz="1400" b="0"/>
              <a:t>Words below refers to the peak of the word frequency graph.</a:t>
            </a:r>
            <a:endParaRPr sz="1400" b="0"/>
          </a:p>
          <a:p>
            <a:pPr marL="0" lvl="0" indent="0" algn="l" rtl="0">
              <a:spcBef>
                <a:spcPts val="0"/>
              </a:spcBef>
              <a:spcAft>
                <a:spcPts val="0"/>
              </a:spcAft>
              <a:buNone/>
            </a:pPr>
            <a:r>
              <a:rPr lang="en" sz="1400" b="0"/>
              <a:t>These words do not contribute much to the topic modelling.</a:t>
            </a:r>
            <a:endParaRPr sz="1400" b="0"/>
          </a:p>
          <a:p>
            <a:pPr marL="0" lvl="0" indent="0" algn="l" rtl="0">
              <a:spcBef>
                <a:spcPts val="0"/>
              </a:spcBef>
              <a:spcAft>
                <a:spcPts val="0"/>
              </a:spcAft>
              <a:buNone/>
            </a:pPr>
            <a:r>
              <a:rPr lang="en" sz="1400" b="0"/>
              <a:t>Right , dude, last,would , week,  can be used in any context  doesn’t help us much. </a:t>
            </a:r>
            <a:endParaRPr sz="1400" b="0"/>
          </a:p>
          <a:p>
            <a:pPr marL="0" lvl="0" indent="0" algn="l" rtl="0">
              <a:spcBef>
                <a:spcPts val="0"/>
              </a:spcBef>
              <a:spcAft>
                <a:spcPts val="0"/>
              </a:spcAft>
              <a:buNone/>
            </a:pPr>
            <a:endParaRPr b="0"/>
          </a:p>
          <a:p>
            <a:pPr marL="0" lvl="0" indent="0" algn="l" rtl="0">
              <a:spcBef>
                <a:spcPts val="0"/>
              </a:spcBef>
              <a:spcAft>
                <a:spcPts val="0"/>
              </a:spcAft>
              <a:buNone/>
            </a:pPr>
            <a:endParaRPr/>
          </a:p>
        </p:txBody>
      </p:sp>
      <p:sp>
        <p:nvSpPr>
          <p:cNvPr id="335" name="Google Shape;335;p21"/>
          <p:cNvSpPr txBox="1">
            <a:spLocks noGrp="1"/>
          </p:cNvSpPr>
          <p:nvPr>
            <p:ph type="body" idx="1"/>
          </p:nvPr>
        </p:nvSpPr>
        <p:spPr>
          <a:xfrm>
            <a:off x="335450" y="719800"/>
            <a:ext cx="8040600" cy="48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336" name="Google Shape;336;p21"/>
          <p:cNvPicPr preferRelativeResize="0"/>
          <p:nvPr/>
        </p:nvPicPr>
        <p:blipFill>
          <a:blip r:embed="rId3">
            <a:alphaModFix/>
          </a:blip>
          <a:stretch>
            <a:fillRect/>
          </a:stretch>
        </p:blipFill>
        <p:spPr>
          <a:xfrm>
            <a:off x="1812875" y="1441925"/>
            <a:ext cx="2667000" cy="1504950"/>
          </a:xfrm>
          <a:prstGeom prst="rect">
            <a:avLst/>
          </a:prstGeom>
          <a:noFill/>
          <a:ln>
            <a:noFill/>
          </a:ln>
        </p:spPr>
      </p:pic>
      <p:pic>
        <p:nvPicPr>
          <p:cNvPr id="337" name="Google Shape;337;p21"/>
          <p:cNvPicPr preferRelativeResize="0"/>
          <p:nvPr/>
        </p:nvPicPr>
        <p:blipFill>
          <a:blip r:embed="rId4">
            <a:alphaModFix/>
          </a:blip>
          <a:stretch>
            <a:fillRect/>
          </a:stretch>
        </p:blipFill>
        <p:spPr>
          <a:xfrm>
            <a:off x="5386625" y="1178838"/>
            <a:ext cx="3067050" cy="1485900"/>
          </a:xfrm>
          <a:prstGeom prst="rect">
            <a:avLst/>
          </a:prstGeom>
          <a:noFill/>
          <a:ln>
            <a:noFill/>
          </a:ln>
        </p:spPr>
      </p:pic>
      <p:pic>
        <p:nvPicPr>
          <p:cNvPr id="338" name="Google Shape;338;p21"/>
          <p:cNvPicPr preferRelativeResize="0"/>
          <p:nvPr/>
        </p:nvPicPr>
        <p:blipFill>
          <a:blip r:embed="rId5">
            <a:alphaModFix/>
          </a:blip>
          <a:stretch>
            <a:fillRect/>
          </a:stretch>
        </p:blipFill>
        <p:spPr>
          <a:xfrm>
            <a:off x="583575" y="3265913"/>
            <a:ext cx="3028950" cy="1495425"/>
          </a:xfrm>
          <a:prstGeom prst="rect">
            <a:avLst/>
          </a:prstGeom>
          <a:noFill/>
          <a:ln>
            <a:noFill/>
          </a:ln>
        </p:spPr>
      </p:pic>
      <p:pic>
        <p:nvPicPr>
          <p:cNvPr id="339" name="Google Shape;339;p21"/>
          <p:cNvPicPr preferRelativeResize="0"/>
          <p:nvPr/>
        </p:nvPicPr>
        <p:blipFill>
          <a:blip r:embed="rId6">
            <a:alphaModFix/>
          </a:blip>
          <a:stretch>
            <a:fillRect/>
          </a:stretch>
        </p:blipFill>
        <p:spPr>
          <a:xfrm>
            <a:off x="5562825" y="3140125"/>
            <a:ext cx="2714625" cy="14478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1515</Words>
  <Application>Microsoft Office PowerPoint</Application>
  <PresentationFormat>On-screen Show (16:9)</PresentationFormat>
  <Paragraphs>243</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Nunito</vt:lpstr>
      <vt:lpstr>Arial</vt:lpstr>
      <vt:lpstr>Maven Pro</vt:lpstr>
      <vt:lpstr>Times New Roman</vt:lpstr>
      <vt:lpstr>Roboto</vt:lpstr>
      <vt:lpstr>Momentum</vt:lpstr>
      <vt:lpstr>PodKnow:  Data Statistics</vt:lpstr>
      <vt:lpstr>Tasks Breakdown</vt:lpstr>
      <vt:lpstr>Tasks Breakdown </vt:lpstr>
      <vt:lpstr>Harini Statistics and patterns observed in single words </vt:lpstr>
      <vt:lpstr>Harini Statistics and patterns observed in single words </vt:lpstr>
      <vt:lpstr>Harini Distributions:- </vt:lpstr>
      <vt:lpstr>Harini: Hypothesis Testing 1:</vt:lpstr>
      <vt:lpstr>Harini: Hypothesis Testing 2: </vt:lpstr>
      <vt:lpstr>Observation: Words below refers to the peak of the word frequency graph. These words do not contribute much to the topic modelling. Right , dude, last,would , week,  can be used in any context  doesn’t help us much.   </vt:lpstr>
      <vt:lpstr>           Observation: Above screenshots show the words from  same podcasts , which could give a much more meaning. Word frequency is much lesser . These observations lead us to TF-TDF. TF- IDF:-  Term Frequency and Inverse document frequency. TF:-  The weight of a term that occurs in a document is simply proportional to the term frequency. IDF:- The specificity of a term can be quantified as an inverse function of the number of documents in which it occurs.  Simple example From  Data:- right low TF-IDF score. Newark high TF-IDF score..  </vt:lpstr>
      <vt:lpstr>Harini Latent Semantic Analysis(LSA)</vt:lpstr>
      <vt:lpstr>Harini Results of LSA and Next Steps </vt:lpstr>
      <vt:lpstr>Christopher Title vs Podcast Content Basic Statistics </vt:lpstr>
      <vt:lpstr>Christopher Number of Title Words in Content vs Occurrences </vt:lpstr>
      <vt:lpstr>Christopher Hypothesis Testing (One Sample z-test) / Correlation </vt:lpstr>
      <vt:lpstr>Christopher LDA pyLDAvis Graph </vt:lpstr>
      <vt:lpstr>Christopher LDA Coherence Score vs Topic Amount </vt:lpstr>
      <vt:lpstr>Jeremy T 2.1 - Statistical Evaluation of Data  </vt:lpstr>
      <vt:lpstr>Jeremy T 2.2 - Distribution Modeling  </vt:lpstr>
      <vt:lpstr>Jeremy T 2.3 - Hypothesis testing    </vt:lpstr>
      <vt:lpstr>Jeremy T 2.4 - Correlation</vt:lpstr>
      <vt:lpstr>Jeremy T 2.4 - Correlation</vt:lpstr>
      <vt:lpstr>Jamie Transcription Collector Rewrite </vt:lpstr>
      <vt:lpstr>Jamie Basic Statistics of Audio Length, Confidence Scores </vt:lpstr>
      <vt:lpstr>Jamie Relationships </vt:lpstr>
      <vt:lpstr>Jamie Relationships </vt:lpstr>
      <vt:lpstr>Jamie Observations </vt:lpstr>
      <vt:lpstr>Jamie Hypothesis Questions </vt:lpstr>
      <vt:lpstr>Vincent Task </vt:lpstr>
      <vt:lpstr>Vincent Basic Stats</vt:lpstr>
      <vt:lpstr>Vincent Distribution Models: Density Plot</vt:lpstr>
      <vt:lpstr>Vincent Gamma Distribution</vt:lpstr>
      <vt:lpstr>Vincent Correlation</vt:lpstr>
      <vt:lpstr>Vincent Hypothesis Testing</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PodKnow:  Data Statistics</dc:title>
  <cp:lastModifiedBy>Jeremy P Hudson</cp:lastModifiedBy>
  <cp:revision>1</cp:revision>
  <dcterms:modified xsi:type="dcterms:W3CDTF">2019-11-05T17:16:54Z</dcterms:modified>
</cp:coreProperties>
</file>