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1" r:id="rId3"/>
    <p:sldMasterId id="214748367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5143500" cx="9144000"/>
  <p:notesSz cx="6858000" cy="9144000"/>
  <p:embeddedFontLst>
    <p:embeddedFont>
      <p:font typeface="Helvetica Neue"/>
      <p:regular r:id="rId34"/>
      <p:bold r:id="rId35"/>
      <p:italic r:id="rId36"/>
      <p:boldItalic r:id="rId37"/>
    </p:embeddedFont>
    <p:embeddedFont>
      <p:font typeface="Helvetica Neue Light"/>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font" Target="fonts/HelveticaNeueLight-italic.fntdata"/><Relationship Id="rId20" Type="http://schemas.openxmlformats.org/officeDocument/2006/relationships/slide" Target="slides/slide15.xml"/><Relationship Id="rId41" Type="http://schemas.openxmlformats.org/officeDocument/2006/relationships/font" Target="fonts/HelveticaNeueLight-bold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HelveticaNeue-bold.fntdata"/><Relationship Id="rId12" Type="http://schemas.openxmlformats.org/officeDocument/2006/relationships/slide" Target="slides/slide7.xml"/><Relationship Id="rId34" Type="http://schemas.openxmlformats.org/officeDocument/2006/relationships/font" Target="fonts/HelveticaNeue-regular.fntdata"/><Relationship Id="rId15" Type="http://schemas.openxmlformats.org/officeDocument/2006/relationships/slide" Target="slides/slide10.xml"/><Relationship Id="rId37" Type="http://schemas.openxmlformats.org/officeDocument/2006/relationships/font" Target="fonts/HelveticaNeue-boldItalic.fntdata"/><Relationship Id="rId14" Type="http://schemas.openxmlformats.org/officeDocument/2006/relationships/slide" Target="slides/slide9.xml"/><Relationship Id="rId36" Type="http://schemas.openxmlformats.org/officeDocument/2006/relationships/font" Target="fonts/HelveticaNeue-italic.fntdata"/><Relationship Id="rId17" Type="http://schemas.openxmlformats.org/officeDocument/2006/relationships/slide" Target="slides/slide12.xml"/><Relationship Id="rId39" Type="http://schemas.openxmlformats.org/officeDocument/2006/relationships/font" Target="fonts/HelveticaNeueLight-bold.fntdata"/><Relationship Id="rId16" Type="http://schemas.openxmlformats.org/officeDocument/2006/relationships/slide" Target="slides/slide11.xml"/><Relationship Id="rId38" Type="http://schemas.openxmlformats.org/officeDocument/2006/relationships/font" Target="fonts/HelveticaNeueLight-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Shape 101"/>
          <p:cNvSpPr txBox="1"/>
          <p:nvPr>
            <p:ph idx="1" type="body"/>
          </p:nvPr>
        </p:nvSpPr>
        <p:spPr>
          <a:xfrm>
            <a:off x="914400" y="4343400"/>
            <a:ext cx="50292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102" name="Shape 102"/>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Shape 268"/>
          <p:cNvSpPr txBox="1"/>
          <p:nvPr>
            <p:ph idx="1" type="body"/>
          </p:nvPr>
        </p:nvSpPr>
        <p:spPr>
          <a:xfrm>
            <a:off x="914400" y="4343400"/>
            <a:ext cx="50292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269" name="Shape 26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Shape 286"/>
          <p:cNvSpPr txBox="1"/>
          <p:nvPr>
            <p:ph idx="1" type="body"/>
          </p:nvPr>
        </p:nvSpPr>
        <p:spPr>
          <a:xfrm>
            <a:off x="914400" y="4343400"/>
            <a:ext cx="50292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287" name="Shape 287"/>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Shape 304"/>
          <p:cNvSpPr txBox="1"/>
          <p:nvPr>
            <p:ph idx="1" type="body"/>
          </p:nvPr>
        </p:nvSpPr>
        <p:spPr>
          <a:xfrm>
            <a:off x="914400" y="4343400"/>
            <a:ext cx="50292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305" name="Shape 30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1" name="Shape 321"/>
        <p:cNvGrpSpPr/>
        <p:nvPr/>
      </p:nvGrpSpPr>
      <p:grpSpPr>
        <a:xfrm>
          <a:off x="0" y="0"/>
          <a:ext cx="0" cy="0"/>
          <a:chOff x="0" y="0"/>
          <a:chExt cx="0" cy="0"/>
        </a:xfrm>
      </p:grpSpPr>
      <p:sp>
        <p:nvSpPr>
          <p:cNvPr id="322" name="Shape 322"/>
          <p:cNvSpPr txBox="1"/>
          <p:nvPr>
            <p:ph idx="1" type="body"/>
          </p:nvPr>
        </p:nvSpPr>
        <p:spPr>
          <a:xfrm>
            <a:off x="914400" y="4343400"/>
            <a:ext cx="50292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323" name="Shape 323"/>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9" name="Shape 339"/>
        <p:cNvGrpSpPr/>
        <p:nvPr/>
      </p:nvGrpSpPr>
      <p:grpSpPr>
        <a:xfrm>
          <a:off x="0" y="0"/>
          <a:ext cx="0" cy="0"/>
          <a:chOff x="0" y="0"/>
          <a:chExt cx="0" cy="0"/>
        </a:xfrm>
      </p:grpSpPr>
      <p:sp>
        <p:nvSpPr>
          <p:cNvPr id="340" name="Shape 340"/>
          <p:cNvSpPr txBox="1"/>
          <p:nvPr>
            <p:ph idx="1" type="body"/>
          </p:nvPr>
        </p:nvSpPr>
        <p:spPr>
          <a:xfrm>
            <a:off x="914400" y="4343400"/>
            <a:ext cx="50292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341" name="Shape 34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7" name="Shape 357"/>
        <p:cNvGrpSpPr/>
        <p:nvPr/>
      </p:nvGrpSpPr>
      <p:grpSpPr>
        <a:xfrm>
          <a:off x="0" y="0"/>
          <a:ext cx="0" cy="0"/>
          <a:chOff x="0" y="0"/>
          <a:chExt cx="0" cy="0"/>
        </a:xfrm>
      </p:grpSpPr>
      <p:sp>
        <p:nvSpPr>
          <p:cNvPr id="358" name="Shape 358"/>
          <p:cNvSpPr txBox="1"/>
          <p:nvPr>
            <p:ph idx="1" type="body"/>
          </p:nvPr>
        </p:nvSpPr>
        <p:spPr>
          <a:xfrm>
            <a:off x="914400" y="4343400"/>
            <a:ext cx="50292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359" name="Shape 35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5" name="Shape 375"/>
        <p:cNvGrpSpPr/>
        <p:nvPr/>
      </p:nvGrpSpPr>
      <p:grpSpPr>
        <a:xfrm>
          <a:off x="0" y="0"/>
          <a:ext cx="0" cy="0"/>
          <a:chOff x="0" y="0"/>
          <a:chExt cx="0" cy="0"/>
        </a:xfrm>
      </p:grpSpPr>
      <p:sp>
        <p:nvSpPr>
          <p:cNvPr id="376" name="Shape 376"/>
          <p:cNvSpPr txBox="1"/>
          <p:nvPr>
            <p:ph idx="1" type="body"/>
          </p:nvPr>
        </p:nvSpPr>
        <p:spPr>
          <a:xfrm>
            <a:off x="914400" y="4343400"/>
            <a:ext cx="50292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377" name="Shape 377"/>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3" name="Shape 393"/>
        <p:cNvGrpSpPr/>
        <p:nvPr/>
      </p:nvGrpSpPr>
      <p:grpSpPr>
        <a:xfrm>
          <a:off x="0" y="0"/>
          <a:ext cx="0" cy="0"/>
          <a:chOff x="0" y="0"/>
          <a:chExt cx="0" cy="0"/>
        </a:xfrm>
      </p:grpSpPr>
      <p:sp>
        <p:nvSpPr>
          <p:cNvPr id="394" name="Shape 394"/>
          <p:cNvSpPr txBox="1"/>
          <p:nvPr>
            <p:ph idx="1" type="body"/>
          </p:nvPr>
        </p:nvSpPr>
        <p:spPr>
          <a:xfrm>
            <a:off x="914400" y="4343400"/>
            <a:ext cx="50292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395" name="Shape 39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6" name="Shape 416"/>
        <p:cNvGrpSpPr/>
        <p:nvPr/>
      </p:nvGrpSpPr>
      <p:grpSpPr>
        <a:xfrm>
          <a:off x="0" y="0"/>
          <a:ext cx="0" cy="0"/>
          <a:chOff x="0" y="0"/>
          <a:chExt cx="0" cy="0"/>
        </a:xfrm>
      </p:grpSpPr>
      <p:sp>
        <p:nvSpPr>
          <p:cNvPr id="417" name="Shape 417"/>
          <p:cNvSpPr txBox="1"/>
          <p:nvPr>
            <p:ph idx="1" type="body"/>
          </p:nvPr>
        </p:nvSpPr>
        <p:spPr>
          <a:xfrm>
            <a:off x="914400" y="4343400"/>
            <a:ext cx="5029200" cy="41148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
        <p:nvSpPr>
          <p:cNvPr id="418" name="Shape 418"/>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8" name="Shape 438"/>
        <p:cNvGrpSpPr/>
        <p:nvPr/>
      </p:nvGrpSpPr>
      <p:grpSpPr>
        <a:xfrm>
          <a:off x="0" y="0"/>
          <a:ext cx="0" cy="0"/>
          <a:chOff x="0" y="0"/>
          <a:chExt cx="0" cy="0"/>
        </a:xfrm>
      </p:grpSpPr>
      <p:sp>
        <p:nvSpPr>
          <p:cNvPr id="439" name="Shape 439"/>
          <p:cNvSpPr txBox="1"/>
          <p:nvPr>
            <p:ph idx="1" type="body"/>
          </p:nvPr>
        </p:nvSpPr>
        <p:spPr>
          <a:xfrm>
            <a:off x="914400" y="4343400"/>
            <a:ext cx="5029200" cy="41148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
        <p:nvSpPr>
          <p:cNvPr id="440" name="Shape 440"/>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Shape 123"/>
          <p:cNvSpPr txBox="1"/>
          <p:nvPr>
            <p:ph idx="1" type="body"/>
          </p:nvPr>
        </p:nvSpPr>
        <p:spPr>
          <a:xfrm>
            <a:off x="914400" y="4343400"/>
            <a:ext cx="50292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124" name="Shape 124"/>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5" name="Shape 455"/>
        <p:cNvGrpSpPr/>
        <p:nvPr/>
      </p:nvGrpSpPr>
      <p:grpSpPr>
        <a:xfrm>
          <a:off x="0" y="0"/>
          <a:ext cx="0" cy="0"/>
          <a:chOff x="0" y="0"/>
          <a:chExt cx="0" cy="0"/>
        </a:xfrm>
      </p:grpSpPr>
      <p:sp>
        <p:nvSpPr>
          <p:cNvPr id="456" name="Shape 456"/>
          <p:cNvSpPr txBox="1"/>
          <p:nvPr>
            <p:ph idx="1" type="body"/>
          </p:nvPr>
        </p:nvSpPr>
        <p:spPr>
          <a:xfrm>
            <a:off x="914400" y="4343400"/>
            <a:ext cx="5029200" cy="41148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
        <p:nvSpPr>
          <p:cNvPr id="457" name="Shape 457"/>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3" name="Shape 473"/>
        <p:cNvGrpSpPr/>
        <p:nvPr/>
      </p:nvGrpSpPr>
      <p:grpSpPr>
        <a:xfrm>
          <a:off x="0" y="0"/>
          <a:ext cx="0" cy="0"/>
          <a:chOff x="0" y="0"/>
          <a:chExt cx="0" cy="0"/>
        </a:xfrm>
      </p:grpSpPr>
      <p:sp>
        <p:nvSpPr>
          <p:cNvPr id="474" name="Shape 474"/>
          <p:cNvSpPr txBox="1"/>
          <p:nvPr>
            <p:ph idx="1" type="body"/>
          </p:nvPr>
        </p:nvSpPr>
        <p:spPr>
          <a:xfrm>
            <a:off x="914400" y="4343400"/>
            <a:ext cx="5029200" cy="41148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
        <p:nvSpPr>
          <p:cNvPr id="475" name="Shape 47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1" name="Shape 491"/>
        <p:cNvGrpSpPr/>
        <p:nvPr/>
      </p:nvGrpSpPr>
      <p:grpSpPr>
        <a:xfrm>
          <a:off x="0" y="0"/>
          <a:ext cx="0" cy="0"/>
          <a:chOff x="0" y="0"/>
          <a:chExt cx="0" cy="0"/>
        </a:xfrm>
      </p:grpSpPr>
      <p:sp>
        <p:nvSpPr>
          <p:cNvPr id="492" name="Shape 492"/>
          <p:cNvSpPr txBox="1"/>
          <p:nvPr>
            <p:ph idx="1" type="body"/>
          </p:nvPr>
        </p:nvSpPr>
        <p:spPr>
          <a:xfrm>
            <a:off x="914400" y="4343400"/>
            <a:ext cx="5029200" cy="41148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
        <p:nvSpPr>
          <p:cNvPr id="493" name="Shape 493"/>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8" name="Shape 508"/>
        <p:cNvGrpSpPr/>
        <p:nvPr/>
      </p:nvGrpSpPr>
      <p:grpSpPr>
        <a:xfrm>
          <a:off x="0" y="0"/>
          <a:ext cx="0" cy="0"/>
          <a:chOff x="0" y="0"/>
          <a:chExt cx="0" cy="0"/>
        </a:xfrm>
      </p:grpSpPr>
      <p:sp>
        <p:nvSpPr>
          <p:cNvPr id="509" name="Shape 509"/>
          <p:cNvSpPr txBox="1"/>
          <p:nvPr>
            <p:ph idx="1" type="body"/>
          </p:nvPr>
        </p:nvSpPr>
        <p:spPr>
          <a:xfrm>
            <a:off x="914400" y="4343400"/>
            <a:ext cx="5029200" cy="41148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
        <p:nvSpPr>
          <p:cNvPr id="510" name="Shape 510"/>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5" name="Shape 525"/>
        <p:cNvGrpSpPr/>
        <p:nvPr/>
      </p:nvGrpSpPr>
      <p:grpSpPr>
        <a:xfrm>
          <a:off x="0" y="0"/>
          <a:ext cx="0" cy="0"/>
          <a:chOff x="0" y="0"/>
          <a:chExt cx="0" cy="0"/>
        </a:xfrm>
      </p:grpSpPr>
      <p:sp>
        <p:nvSpPr>
          <p:cNvPr id="526" name="Shape 526"/>
          <p:cNvSpPr txBox="1"/>
          <p:nvPr>
            <p:ph idx="1" type="body"/>
          </p:nvPr>
        </p:nvSpPr>
        <p:spPr>
          <a:xfrm>
            <a:off x="914400" y="4343400"/>
            <a:ext cx="5029200" cy="41148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
        <p:nvSpPr>
          <p:cNvPr id="527" name="Shape 527"/>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2" name="Shape 542"/>
        <p:cNvGrpSpPr/>
        <p:nvPr/>
      </p:nvGrpSpPr>
      <p:grpSpPr>
        <a:xfrm>
          <a:off x="0" y="0"/>
          <a:ext cx="0" cy="0"/>
          <a:chOff x="0" y="0"/>
          <a:chExt cx="0" cy="0"/>
        </a:xfrm>
      </p:grpSpPr>
      <p:sp>
        <p:nvSpPr>
          <p:cNvPr id="543" name="Shape 543"/>
          <p:cNvSpPr txBox="1"/>
          <p:nvPr>
            <p:ph idx="1" type="body"/>
          </p:nvPr>
        </p:nvSpPr>
        <p:spPr>
          <a:xfrm>
            <a:off x="914400" y="4343400"/>
            <a:ext cx="5029200" cy="41148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
        <p:nvSpPr>
          <p:cNvPr id="544" name="Shape 544"/>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0" name="Shape 560"/>
        <p:cNvGrpSpPr/>
        <p:nvPr/>
      </p:nvGrpSpPr>
      <p:grpSpPr>
        <a:xfrm>
          <a:off x="0" y="0"/>
          <a:ext cx="0" cy="0"/>
          <a:chOff x="0" y="0"/>
          <a:chExt cx="0" cy="0"/>
        </a:xfrm>
      </p:grpSpPr>
      <p:sp>
        <p:nvSpPr>
          <p:cNvPr id="561" name="Shape 561"/>
          <p:cNvSpPr txBox="1"/>
          <p:nvPr>
            <p:ph idx="1" type="body"/>
          </p:nvPr>
        </p:nvSpPr>
        <p:spPr>
          <a:xfrm>
            <a:off x="914400" y="4343400"/>
            <a:ext cx="5029200" cy="41148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
        <p:nvSpPr>
          <p:cNvPr id="562" name="Shape 562"/>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7" name="Shape 577"/>
        <p:cNvGrpSpPr/>
        <p:nvPr/>
      </p:nvGrpSpPr>
      <p:grpSpPr>
        <a:xfrm>
          <a:off x="0" y="0"/>
          <a:ext cx="0" cy="0"/>
          <a:chOff x="0" y="0"/>
          <a:chExt cx="0" cy="0"/>
        </a:xfrm>
      </p:grpSpPr>
      <p:sp>
        <p:nvSpPr>
          <p:cNvPr id="578" name="Shape 578"/>
          <p:cNvSpPr txBox="1"/>
          <p:nvPr>
            <p:ph idx="1" type="body"/>
          </p:nvPr>
        </p:nvSpPr>
        <p:spPr>
          <a:xfrm>
            <a:off x="914400" y="4343400"/>
            <a:ext cx="5029200" cy="41148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
        <p:nvSpPr>
          <p:cNvPr id="579" name="Shape 57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4" name="Shape 594"/>
        <p:cNvGrpSpPr/>
        <p:nvPr/>
      </p:nvGrpSpPr>
      <p:grpSpPr>
        <a:xfrm>
          <a:off x="0" y="0"/>
          <a:ext cx="0" cy="0"/>
          <a:chOff x="0" y="0"/>
          <a:chExt cx="0" cy="0"/>
        </a:xfrm>
      </p:grpSpPr>
      <p:sp>
        <p:nvSpPr>
          <p:cNvPr id="595" name="Shape 595"/>
          <p:cNvSpPr txBox="1"/>
          <p:nvPr>
            <p:ph idx="1" type="body"/>
          </p:nvPr>
        </p:nvSpPr>
        <p:spPr>
          <a:xfrm>
            <a:off x="914400" y="4343400"/>
            <a:ext cx="5029200" cy="41148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
        <p:nvSpPr>
          <p:cNvPr id="596" name="Shape 596"/>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Shape 140"/>
          <p:cNvSpPr txBox="1"/>
          <p:nvPr>
            <p:ph idx="1" type="body"/>
          </p:nvPr>
        </p:nvSpPr>
        <p:spPr>
          <a:xfrm>
            <a:off x="914400" y="4343400"/>
            <a:ext cx="50292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141" name="Shape 14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Shape 158"/>
          <p:cNvSpPr txBox="1"/>
          <p:nvPr>
            <p:ph idx="1" type="body"/>
          </p:nvPr>
        </p:nvSpPr>
        <p:spPr>
          <a:xfrm>
            <a:off x="914400" y="4343400"/>
            <a:ext cx="50292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159" name="Shape 15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Shape 176"/>
          <p:cNvSpPr txBox="1"/>
          <p:nvPr>
            <p:ph idx="1" type="body"/>
          </p:nvPr>
        </p:nvSpPr>
        <p:spPr>
          <a:xfrm>
            <a:off x="914400" y="4343400"/>
            <a:ext cx="50292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177" name="Shape 177"/>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Shape 196"/>
          <p:cNvSpPr txBox="1"/>
          <p:nvPr>
            <p:ph idx="1" type="body"/>
          </p:nvPr>
        </p:nvSpPr>
        <p:spPr>
          <a:xfrm>
            <a:off x="914400" y="4343400"/>
            <a:ext cx="50292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197" name="Shape 197"/>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Shape 214"/>
          <p:cNvSpPr txBox="1"/>
          <p:nvPr>
            <p:ph idx="1" type="body"/>
          </p:nvPr>
        </p:nvSpPr>
        <p:spPr>
          <a:xfrm>
            <a:off x="914400" y="4343400"/>
            <a:ext cx="50292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215" name="Shape 21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Shape 232"/>
          <p:cNvSpPr txBox="1"/>
          <p:nvPr>
            <p:ph idx="1" type="body"/>
          </p:nvPr>
        </p:nvSpPr>
        <p:spPr>
          <a:xfrm>
            <a:off x="914400" y="4343400"/>
            <a:ext cx="50292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233" name="Shape 233"/>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Shape 250"/>
          <p:cNvSpPr txBox="1"/>
          <p:nvPr>
            <p:ph idx="1" type="body"/>
          </p:nvPr>
        </p:nvSpPr>
        <p:spPr>
          <a:xfrm>
            <a:off x="914400" y="4343400"/>
            <a:ext cx="50292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251" name="Shape 25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wrap="square"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wrap="square"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wrap="square"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wrap="square"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amp; Subtitle">
    <p:spTree>
      <p:nvGrpSpPr>
        <p:cNvPr id="54" name="Shape 54"/>
        <p:cNvGrpSpPr/>
        <p:nvPr/>
      </p:nvGrpSpPr>
      <p:grpSpPr>
        <a:xfrm>
          <a:off x="0" y="0"/>
          <a:ext cx="0" cy="0"/>
          <a:chOff x="0" y="0"/>
          <a:chExt cx="0" cy="0"/>
        </a:xfrm>
      </p:grpSpPr>
      <p:sp>
        <p:nvSpPr>
          <p:cNvPr id="55" name="Shape 55"/>
          <p:cNvSpPr txBox="1"/>
          <p:nvPr>
            <p:ph type="title"/>
          </p:nvPr>
        </p:nvSpPr>
        <p:spPr>
          <a:xfrm>
            <a:off x="892969" y="863947"/>
            <a:ext cx="7358063" cy="1741289"/>
          </a:xfrm>
          <a:prstGeom prst="rect">
            <a:avLst/>
          </a:prstGeom>
          <a:noFill/>
          <a:ln>
            <a:noFill/>
          </a:ln>
        </p:spPr>
        <p:txBody>
          <a:bodyPr anchorCtr="0" anchor="b" bIns="58925" lIns="58925" rIns="58925" wrap="square" tIns="58925"/>
          <a:lstStyle>
            <a:lvl1pPr indent="0" lvl="0"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1pPr>
            <a:lvl2pPr indent="152400" lvl="1"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2pPr>
            <a:lvl3pPr indent="292100" lvl="2"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3pPr>
            <a:lvl4pPr indent="444500" lvl="3"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4pPr>
            <a:lvl5pPr indent="584200" lvl="4"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5pPr>
            <a:lvl6pPr indent="736600" lvl="5"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6pPr>
            <a:lvl7pPr indent="889000" lvl="6"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7pPr>
            <a:lvl8pPr indent="1028700" lvl="7"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8pPr>
            <a:lvl9pPr indent="1181100" lvl="8"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9pPr>
          </a:lstStyle>
          <a:p/>
        </p:txBody>
      </p:sp>
      <p:sp>
        <p:nvSpPr>
          <p:cNvPr id="56" name="Shape 56"/>
          <p:cNvSpPr txBox="1"/>
          <p:nvPr>
            <p:ph idx="1" type="body"/>
          </p:nvPr>
        </p:nvSpPr>
        <p:spPr>
          <a:xfrm>
            <a:off x="892969" y="2652117"/>
            <a:ext cx="7358063" cy="596057"/>
          </a:xfrm>
          <a:prstGeom prst="rect">
            <a:avLst/>
          </a:prstGeom>
          <a:noFill/>
          <a:ln>
            <a:noFill/>
          </a:ln>
        </p:spPr>
        <p:txBody>
          <a:bodyPr anchorCtr="0" anchor="t" bIns="58925" lIns="58925" rIns="58925" wrap="square" tIns="58925"/>
          <a:lstStyle>
            <a:lvl1pPr indent="0" lvl="0" marL="0" marR="0" rtl="0" algn="ctr">
              <a:lnSpc>
                <a:spcPct val="100000"/>
              </a:lnSpc>
              <a:spcBef>
                <a:spcPts val="0"/>
              </a:spcBef>
              <a:spcAft>
                <a:spcPts val="0"/>
              </a:spcAft>
              <a:buClr>
                <a:srgbClr val="FFFFFF"/>
              </a:buClr>
              <a:buSzPct val="100000"/>
              <a:buFont typeface="Helvetica Neue"/>
              <a:buNone/>
              <a:defRPr b="0" i="0" sz="2400" u="none" cap="none" strike="noStrike">
                <a:solidFill>
                  <a:srgbClr val="FFFFFF"/>
                </a:solidFill>
                <a:latin typeface="Helvetica Neue"/>
                <a:ea typeface="Helvetica Neue"/>
                <a:cs typeface="Helvetica Neue"/>
                <a:sym typeface="Helvetica Neue"/>
              </a:defRPr>
            </a:lvl1pPr>
            <a:lvl2pPr indent="152400" lvl="1" marL="0" marR="0" rtl="0" algn="ctr">
              <a:lnSpc>
                <a:spcPct val="100000"/>
              </a:lnSpc>
              <a:spcBef>
                <a:spcPts val="0"/>
              </a:spcBef>
              <a:spcAft>
                <a:spcPts val="0"/>
              </a:spcAft>
              <a:buClr>
                <a:srgbClr val="FFFFFF"/>
              </a:buClr>
              <a:buSzPct val="100000"/>
              <a:buFont typeface="Helvetica Neue"/>
              <a:buNone/>
              <a:defRPr b="0" i="0" sz="2400" u="none" cap="none" strike="noStrike">
                <a:solidFill>
                  <a:srgbClr val="FFFFFF"/>
                </a:solidFill>
                <a:latin typeface="Helvetica Neue"/>
                <a:ea typeface="Helvetica Neue"/>
                <a:cs typeface="Helvetica Neue"/>
                <a:sym typeface="Helvetica Neue"/>
              </a:defRPr>
            </a:lvl2pPr>
            <a:lvl3pPr indent="292100" lvl="2" marL="0" marR="0" rtl="0" algn="ctr">
              <a:lnSpc>
                <a:spcPct val="100000"/>
              </a:lnSpc>
              <a:spcBef>
                <a:spcPts val="0"/>
              </a:spcBef>
              <a:spcAft>
                <a:spcPts val="0"/>
              </a:spcAft>
              <a:buClr>
                <a:srgbClr val="FFFFFF"/>
              </a:buClr>
              <a:buSzPct val="100000"/>
              <a:buFont typeface="Helvetica Neue"/>
              <a:buNone/>
              <a:defRPr b="0" i="0" sz="2400" u="none" cap="none" strike="noStrike">
                <a:solidFill>
                  <a:srgbClr val="FFFFFF"/>
                </a:solidFill>
                <a:latin typeface="Helvetica Neue"/>
                <a:ea typeface="Helvetica Neue"/>
                <a:cs typeface="Helvetica Neue"/>
                <a:sym typeface="Helvetica Neue"/>
              </a:defRPr>
            </a:lvl3pPr>
            <a:lvl4pPr indent="444500" lvl="3" marL="0" marR="0" rtl="0" algn="ctr">
              <a:lnSpc>
                <a:spcPct val="100000"/>
              </a:lnSpc>
              <a:spcBef>
                <a:spcPts val="0"/>
              </a:spcBef>
              <a:spcAft>
                <a:spcPts val="0"/>
              </a:spcAft>
              <a:buClr>
                <a:srgbClr val="FFFFFF"/>
              </a:buClr>
              <a:buSzPct val="100000"/>
              <a:buFont typeface="Helvetica Neue"/>
              <a:buNone/>
              <a:defRPr b="0" i="0" sz="2400" u="none" cap="none" strike="noStrike">
                <a:solidFill>
                  <a:srgbClr val="FFFFFF"/>
                </a:solidFill>
                <a:latin typeface="Helvetica Neue"/>
                <a:ea typeface="Helvetica Neue"/>
                <a:cs typeface="Helvetica Neue"/>
                <a:sym typeface="Helvetica Neue"/>
              </a:defRPr>
            </a:lvl4pPr>
            <a:lvl5pPr indent="584200" lvl="4" marL="0" marR="0" rtl="0" algn="ctr">
              <a:lnSpc>
                <a:spcPct val="100000"/>
              </a:lnSpc>
              <a:spcBef>
                <a:spcPts val="0"/>
              </a:spcBef>
              <a:spcAft>
                <a:spcPts val="0"/>
              </a:spcAft>
              <a:buClr>
                <a:srgbClr val="FFFFFF"/>
              </a:buClr>
              <a:buSzPct val="100000"/>
              <a:buFont typeface="Helvetica Neue"/>
              <a:buNone/>
              <a:defRPr b="0" i="0" sz="2400" u="none" cap="none" strike="noStrike">
                <a:solidFill>
                  <a:srgbClr val="FFFFFF"/>
                </a:solidFill>
                <a:latin typeface="Helvetica Neue"/>
                <a:ea typeface="Helvetica Neue"/>
                <a:cs typeface="Helvetica Neue"/>
                <a:sym typeface="Helvetica Neue"/>
              </a:defRPr>
            </a:lvl5pPr>
            <a:lvl6pPr indent="-88900" lvl="5" marL="17145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6pPr>
            <a:lvl7pPr indent="-101600" lvl="6" marL="20066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7pPr>
            <a:lvl8pPr indent="-88900" lvl="7" marL="22860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8pPr>
            <a:lvl9pPr indent="-101600" lvl="8" marL="25781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9pPr>
          </a:lstStyle>
          <a:p/>
        </p:txBody>
      </p:sp>
      <p:sp>
        <p:nvSpPr>
          <p:cNvPr id="57" name="Shape 57"/>
          <p:cNvSpPr txBox="1"/>
          <p:nvPr>
            <p:ph idx="12" type="sldNum"/>
          </p:nvPr>
        </p:nvSpPr>
        <p:spPr>
          <a:xfrm>
            <a:off x="4449997" y="4902398"/>
            <a:ext cx="239245" cy="171021"/>
          </a:xfrm>
          <a:prstGeom prst="rect">
            <a:avLst/>
          </a:prstGeom>
          <a:noFill/>
          <a:ln>
            <a:noFill/>
          </a:ln>
        </p:spPr>
        <p:txBody>
          <a:bodyPr anchorCtr="0" anchor="t" bIns="32750" lIns="32750" rIns="32750" wrap="square" tIns="32750">
            <a:noAutofit/>
          </a:bodyPr>
          <a:lstStyle/>
          <a:p>
            <a:pPr indent="-63500" lvl="0" marL="0" marR="0" rtl="0" algn="ctr">
              <a:lnSpc>
                <a:spcPct val="100000"/>
              </a:lnSpc>
              <a:spcBef>
                <a:spcPts val="0"/>
              </a:spcBef>
              <a:spcAft>
                <a:spcPts val="0"/>
              </a:spcAft>
              <a:buClr>
                <a:srgbClr val="FFFFFF"/>
              </a:buClr>
              <a:buSzPct val="100000"/>
              <a:buFont typeface="Helvetica Neue Light"/>
              <a:buNone/>
            </a:pPr>
            <a:fld id="{00000000-1234-1234-1234-123412341234}" type="slidenum">
              <a:rPr b="0" i="0" lang="en" sz="1000" u="none" cap="none" strike="noStrike">
                <a:solidFill>
                  <a:srgbClr val="FFFFFF"/>
                </a:solidFill>
                <a:latin typeface="Helvetica Neue Light"/>
                <a:ea typeface="Helvetica Neue Light"/>
                <a:cs typeface="Helvetica Neue Light"/>
                <a:sym typeface="Helvetica Neue Light"/>
              </a:rPr>
              <a:t>‹#›</a:t>
            </a:fld>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Photo - Horizontal">
    <p:spTree>
      <p:nvGrpSpPr>
        <p:cNvPr id="58" name="Shape 58"/>
        <p:cNvGrpSpPr/>
        <p:nvPr/>
      </p:nvGrpSpPr>
      <p:grpSpPr>
        <a:xfrm>
          <a:off x="0" y="0"/>
          <a:ext cx="0" cy="0"/>
          <a:chOff x="0" y="0"/>
          <a:chExt cx="0" cy="0"/>
        </a:xfrm>
      </p:grpSpPr>
      <p:sp>
        <p:nvSpPr>
          <p:cNvPr id="59" name="Shape 59"/>
          <p:cNvSpPr/>
          <p:nvPr>
            <p:ph idx="2" type="pic"/>
          </p:nvPr>
        </p:nvSpPr>
        <p:spPr>
          <a:xfrm>
            <a:off x="1138535" y="354955"/>
            <a:ext cx="6861105" cy="3114229"/>
          </a:xfrm>
          <a:prstGeom prst="rect">
            <a:avLst/>
          </a:prstGeom>
          <a:noFill/>
          <a:ln>
            <a:noFill/>
          </a:ln>
        </p:spPr>
        <p:txBody>
          <a:bodyPr anchorCtr="0" anchor="t" bIns="58925" lIns="58925" rIns="58925" wrap="square" tIns="58925"/>
          <a:lstStyle>
            <a:lvl1pPr indent="-101600" lvl="0" marL="2921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1pPr>
            <a:lvl2pPr indent="-88900" lvl="1" marL="5715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2pPr>
            <a:lvl3pPr indent="-101600" lvl="2" marL="8636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3pPr>
            <a:lvl4pPr indent="-88900" lvl="3" marL="11430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4pPr>
            <a:lvl5pPr indent="-101600" lvl="4" marL="14351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5pPr>
            <a:lvl6pPr indent="-88900" lvl="5" marL="17145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6pPr>
            <a:lvl7pPr indent="-101600" lvl="6" marL="20066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7pPr>
            <a:lvl8pPr indent="-88900" lvl="7" marL="22860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8pPr>
            <a:lvl9pPr indent="-101600" lvl="8" marL="25781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9pPr>
          </a:lstStyle>
          <a:p/>
        </p:txBody>
      </p:sp>
      <p:sp>
        <p:nvSpPr>
          <p:cNvPr id="60" name="Shape 60"/>
          <p:cNvSpPr txBox="1"/>
          <p:nvPr>
            <p:ph type="title"/>
          </p:nvPr>
        </p:nvSpPr>
        <p:spPr>
          <a:xfrm>
            <a:off x="892969" y="3542854"/>
            <a:ext cx="7358063" cy="750094"/>
          </a:xfrm>
          <a:prstGeom prst="rect">
            <a:avLst/>
          </a:prstGeom>
          <a:noFill/>
          <a:ln>
            <a:noFill/>
          </a:ln>
        </p:spPr>
        <p:txBody>
          <a:bodyPr anchorCtr="0" anchor="ctr" bIns="58925" lIns="58925" rIns="58925" wrap="square" tIns="58925"/>
          <a:lstStyle>
            <a:lvl1pPr indent="0" lvl="0"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1pPr>
            <a:lvl2pPr indent="152400" lvl="1"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2pPr>
            <a:lvl3pPr indent="292100" lvl="2"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3pPr>
            <a:lvl4pPr indent="444500" lvl="3"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4pPr>
            <a:lvl5pPr indent="584200" lvl="4"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5pPr>
            <a:lvl6pPr indent="736600" lvl="5"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6pPr>
            <a:lvl7pPr indent="889000" lvl="6"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7pPr>
            <a:lvl8pPr indent="1028700" lvl="7"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8pPr>
            <a:lvl9pPr indent="1181100" lvl="8"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9pPr>
          </a:lstStyle>
          <a:p/>
        </p:txBody>
      </p:sp>
      <p:sp>
        <p:nvSpPr>
          <p:cNvPr id="61" name="Shape 61"/>
          <p:cNvSpPr txBox="1"/>
          <p:nvPr>
            <p:ph idx="1" type="body"/>
          </p:nvPr>
        </p:nvSpPr>
        <p:spPr>
          <a:xfrm>
            <a:off x="892969" y="4299645"/>
            <a:ext cx="7358063" cy="596057"/>
          </a:xfrm>
          <a:prstGeom prst="rect">
            <a:avLst/>
          </a:prstGeom>
          <a:noFill/>
          <a:ln>
            <a:noFill/>
          </a:ln>
        </p:spPr>
        <p:txBody>
          <a:bodyPr anchorCtr="0" anchor="t" bIns="58925" lIns="58925" rIns="58925" wrap="square" tIns="58925"/>
          <a:lstStyle>
            <a:lvl1pPr indent="0" lvl="0" marL="0" marR="0" rtl="0" algn="ctr">
              <a:lnSpc>
                <a:spcPct val="100000"/>
              </a:lnSpc>
              <a:spcBef>
                <a:spcPts val="0"/>
              </a:spcBef>
              <a:spcAft>
                <a:spcPts val="0"/>
              </a:spcAft>
              <a:buClr>
                <a:srgbClr val="FFFFFF"/>
              </a:buClr>
              <a:buSzPct val="100000"/>
              <a:buFont typeface="Helvetica Neue"/>
              <a:buNone/>
              <a:defRPr b="0" i="0" sz="2400" u="none" cap="none" strike="noStrike">
                <a:solidFill>
                  <a:srgbClr val="FFFFFF"/>
                </a:solidFill>
                <a:latin typeface="Helvetica Neue"/>
                <a:ea typeface="Helvetica Neue"/>
                <a:cs typeface="Helvetica Neue"/>
                <a:sym typeface="Helvetica Neue"/>
              </a:defRPr>
            </a:lvl1pPr>
            <a:lvl2pPr indent="152400" lvl="1" marL="0" marR="0" rtl="0" algn="ctr">
              <a:lnSpc>
                <a:spcPct val="100000"/>
              </a:lnSpc>
              <a:spcBef>
                <a:spcPts val="0"/>
              </a:spcBef>
              <a:spcAft>
                <a:spcPts val="0"/>
              </a:spcAft>
              <a:buClr>
                <a:srgbClr val="FFFFFF"/>
              </a:buClr>
              <a:buSzPct val="100000"/>
              <a:buFont typeface="Helvetica Neue"/>
              <a:buNone/>
              <a:defRPr b="0" i="0" sz="2400" u="none" cap="none" strike="noStrike">
                <a:solidFill>
                  <a:srgbClr val="FFFFFF"/>
                </a:solidFill>
                <a:latin typeface="Helvetica Neue"/>
                <a:ea typeface="Helvetica Neue"/>
                <a:cs typeface="Helvetica Neue"/>
                <a:sym typeface="Helvetica Neue"/>
              </a:defRPr>
            </a:lvl2pPr>
            <a:lvl3pPr indent="292100" lvl="2" marL="0" marR="0" rtl="0" algn="ctr">
              <a:lnSpc>
                <a:spcPct val="100000"/>
              </a:lnSpc>
              <a:spcBef>
                <a:spcPts val="0"/>
              </a:spcBef>
              <a:spcAft>
                <a:spcPts val="0"/>
              </a:spcAft>
              <a:buClr>
                <a:srgbClr val="FFFFFF"/>
              </a:buClr>
              <a:buSzPct val="100000"/>
              <a:buFont typeface="Helvetica Neue"/>
              <a:buNone/>
              <a:defRPr b="0" i="0" sz="2400" u="none" cap="none" strike="noStrike">
                <a:solidFill>
                  <a:srgbClr val="FFFFFF"/>
                </a:solidFill>
                <a:latin typeface="Helvetica Neue"/>
                <a:ea typeface="Helvetica Neue"/>
                <a:cs typeface="Helvetica Neue"/>
                <a:sym typeface="Helvetica Neue"/>
              </a:defRPr>
            </a:lvl3pPr>
            <a:lvl4pPr indent="444500" lvl="3" marL="0" marR="0" rtl="0" algn="ctr">
              <a:lnSpc>
                <a:spcPct val="100000"/>
              </a:lnSpc>
              <a:spcBef>
                <a:spcPts val="0"/>
              </a:spcBef>
              <a:spcAft>
                <a:spcPts val="0"/>
              </a:spcAft>
              <a:buClr>
                <a:srgbClr val="FFFFFF"/>
              </a:buClr>
              <a:buSzPct val="100000"/>
              <a:buFont typeface="Helvetica Neue"/>
              <a:buNone/>
              <a:defRPr b="0" i="0" sz="2400" u="none" cap="none" strike="noStrike">
                <a:solidFill>
                  <a:srgbClr val="FFFFFF"/>
                </a:solidFill>
                <a:latin typeface="Helvetica Neue"/>
                <a:ea typeface="Helvetica Neue"/>
                <a:cs typeface="Helvetica Neue"/>
                <a:sym typeface="Helvetica Neue"/>
              </a:defRPr>
            </a:lvl4pPr>
            <a:lvl5pPr indent="584200" lvl="4" marL="0" marR="0" rtl="0" algn="ctr">
              <a:lnSpc>
                <a:spcPct val="100000"/>
              </a:lnSpc>
              <a:spcBef>
                <a:spcPts val="0"/>
              </a:spcBef>
              <a:spcAft>
                <a:spcPts val="0"/>
              </a:spcAft>
              <a:buClr>
                <a:srgbClr val="FFFFFF"/>
              </a:buClr>
              <a:buSzPct val="100000"/>
              <a:buFont typeface="Helvetica Neue"/>
              <a:buNone/>
              <a:defRPr b="0" i="0" sz="2400" u="none" cap="none" strike="noStrike">
                <a:solidFill>
                  <a:srgbClr val="FFFFFF"/>
                </a:solidFill>
                <a:latin typeface="Helvetica Neue"/>
                <a:ea typeface="Helvetica Neue"/>
                <a:cs typeface="Helvetica Neue"/>
                <a:sym typeface="Helvetica Neue"/>
              </a:defRPr>
            </a:lvl5pPr>
            <a:lvl6pPr indent="-88900" lvl="5" marL="17145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6pPr>
            <a:lvl7pPr indent="-101600" lvl="6" marL="20066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7pPr>
            <a:lvl8pPr indent="-88900" lvl="7" marL="22860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8pPr>
            <a:lvl9pPr indent="-101600" lvl="8" marL="25781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9pPr>
          </a:lstStyle>
          <a:p/>
        </p:txBody>
      </p:sp>
      <p:sp>
        <p:nvSpPr>
          <p:cNvPr id="62" name="Shape 62"/>
          <p:cNvSpPr txBox="1"/>
          <p:nvPr>
            <p:ph idx="12" type="sldNum"/>
          </p:nvPr>
        </p:nvSpPr>
        <p:spPr>
          <a:xfrm>
            <a:off x="4449997" y="4902398"/>
            <a:ext cx="239245" cy="171021"/>
          </a:xfrm>
          <a:prstGeom prst="rect">
            <a:avLst/>
          </a:prstGeom>
          <a:noFill/>
          <a:ln>
            <a:noFill/>
          </a:ln>
        </p:spPr>
        <p:txBody>
          <a:bodyPr anchorCtr="0" anchor="t" bIns="32750" lIns="32750" rIns="32750" wrap="square" tIns="32750">
            <a:noAutofit/>
          </a:bodyPr>
          <a:lstStyle/>
          <a:p>
            <a:pPr indent="-63500" lvl="0" marL="0" marR="0" rtl="0" algn="ctr">
              <a:lnSpc>
                <a:spcPct val="100000"/>
              </a:lnSpc>
              <a:spcBef>
                <a:spcPts val="0"/>
              </a:spcBef>
              <a:spcAft>
                <a:spcPts val="0"/>
              </a:spcAft>
              <a:buClr>
                <a:srgbClr val="FFFFFF"/>
              </a:buClr>
              <a:buSzPct val="100000"/>
              <a:buFont typeface="Helvetica Neue Light"/>
              <a:buNone/>
            </a:pPr>
            <a:fld id="{00000000-1234-1234-1234-123412341234}" type="slidenum">
              <a:rPr b="0" i="0" lang="en" sz="1000" u="none" cap="none" strike="noStrike">
                <a:solidFill>
                  <a:srgbClr val="FFFFFF"/>
                </a:solidFill>
                <a:latin typeface="Helvetica Neue Light"/>
                <a:ea typeface="Helvetica Neue Light"/>
                <a:cs typeface="Helvetica Neue Light"/>
                <a:sym typeface="Helvetica Neue Light"/>
              </a:rPr>
              <a:t>‹#›</a:t>
            </a:fld>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itle - Center">
    <p:spTree>
      <p:nvGrpSpPr>
        <p:cNvPr id="63" name="Shape 63"/>
        <p:cNvGrpSpPr/>
        <p:nvPr/>
      </p:nvGrpSpPr>
      <p:grpSpPr>
        <a:xfrm>
          <a:off x="0" y="0"/>
          <a:ext cx="0" cy="0"/>
          <a:chOff x="0" y="0"/>
          <a:chExt cx="0" cy="0"/>
        </a:xfrm>
      </p:grpSpPr>
      <p:sp>
        <p:nvSpPr>
          <p:cNvPr id="64" name="Shape 64"/>
          <p:cNvSpPr txBox="1"/>
          <p:nvPr>
            <p:ph type="title"/>
          </p:nvPr>
        </p:nvSpPr>
        <p:spPr>
          <a:xfrm>
            <a:off x="892969" y="1701105"/>
            <a:ext cx="7358063" cy="1741289"/>
          </a:xfrm>
          <a:prstGeom prst="rect">
            <a:avLst/>
          </a:prstGeom>
          <a:noFill/>
          <a:ln>
            <a:noFill/>
          </a:ln>
        </p:spPr>
        <p:txBody>
          <a:bodyPr anchorCtr="0" anchor="ctr" bIns="58925" lIns="58925" rIns="58925" wrap="square" tIns="58925"/>
          <a:lstStyle>
            <a:lvl1pPr indent="0" lvl="0"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1pPr>
            <a:lvl2pPr indent="152400" lvl="1"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2pPr>
            <a:lvl3pPr indent="292100" lvl="2"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3pPr>
            <a:lvl4pPr indent="444500" lvl="3"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4pPr>
            <a:lvl5pPr indent="584200" lvl="4"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5pPr>
            <a:lvl6pPr indent="736600" lvl="5"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6pPr>
            <a:lvl7pPr indent="889000" lvl="6"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7pPr>
            <a:lvl8pPr indent="1028700" lvl="7"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8pPr>
            <a:lvl9pPr indent="1181100" lvl="8"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9pPr>
          </a:lstStyle>
          <a:p/>
        </p:txBody>
      </p:sp>
      <p:sp>
        <p:nvSpPr>
          <p:cNvPr id="65" name="Shape 65"/>
          <p:cNvSpPr txBox="1"/>
          <p:nvPr>
            <p:ph idx="12" type="sldNum"/>
          </p:nvPr>
        </p:nvSpPr>
        <p:spPr>
          <a:xfrm>
            <a:off x="4449997" y="4902398"/>
            <a:ext cx="239245" cy="171021"/>
          </a:xfrm>
          <a:prstGeom prst="rect">
            <a:avLst/>
          </a:prstGeom>
          <a:noFill/>
          <a:ln>
            <a:noFill/>
          </a:ln>
        </p:spPr>
        <p:txBody>
          <a:bodyPr anchorCtr="0" anchor="t" bIns="32750" lIns="32750" rIns="32750" wrap="square" tIns="32750">
            <a:noAutofit/>
          </a:bodyPr>
          <a:lstStyle/>
          <a:p>
            <a:pPr indent="-63500" lvl="0" marL="0" marR="0" rtl="0" algn="ctr">
              <a:lnSpc>
                <a:spcPct val="100000"/>
              </a:lnSpc>
              <a:spcBef>
                <a:spcPts val="0"/>
              </a:spcBef>
              <a:spcAft>
                <a:spcPts val="0"/>
              </a:spcAft>
              <a:buClr>
                <a:srgbClr val="FFFFFF"/>
              </a:buClr>
              <a:buSzPct val="100000"/>
              <a:buFont typeface="Helvetica Neue Light"/>
              <a:buNone/>
            </a:pPr>
            <a:fld id="{00000000-1234-1234-1234-123412341234}" type="slidenum">
              <a:rPr b="0" i="0" lang="en" sz="1000" u="none" cap="none" strike="noStrike">
                <a:solidFill>
                  <a:srgbClr val="FFFFFF"/>
                </a:solidFill>
                <a:latin typeface="Helvetica Neue Light"/>
                <a:ea typeface="Helvetica Neue Light"/>
                <a:cs typeface="Helvetica Neue Light"/>
                <a:sym typeface="Helvetica Neue Light"/>
              </a:rPr>
              <a:t>‹#›</a:t>
            </a:fld>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hoto - Vertical">
    <p:spTree>
      <p:nvGrpSpPr>
        <p:cNvPr id="66" name="Shape 66"/>
        <p:cNvGrpSpPr/>
        <p:nvPr/>
      </p:nvGrpSpPr>
      <p:grpSpPr>
        <a:xfrm>
          <a:off x="0" y="0"/>
          <a:ext cx="0" cy="0"/>
          <a:chOff x="0" y="0"/>
          <a:chExt cx="0" cy="0"/>
        </a:xfrm>
      </p:grpSpPr>
      <p:sp>
        <p:nvSpPr>
          <p:cNvPr id="67" name="Shape 67"/>
          <p:cNvSpPr/>
          <p:nvPr>
            <p:ph idx="2" type="pic"/>
          </p:nvPr>
        </p:nvSpPr>
        <p:spPr>
          <a:xfrm>
            <a:off x="4723805" y="336930"/>
            <a:ext cx="3750469" cy="4333131"/>
          </a:xfrm>
          <a:prstGeom prst="rect">
            <a:avLst/>
          </a:prstGeom>
          <a:noFill/>
          <a:ln>
            <a:noFill/>
          </a:ln>
        </p:spPr>
        <p:txBody>
          <a:bodyPr anchorCtr="0" anchor="t" bIns="58925" lIns="58925" rIns="58925" wrap="square" tIns="58925"/>
          <a:lstStyle>
            <a:lvl1pPr indent="-101600" lvl="0" marL="2921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1pPr>
            <a:lvl2pPr indent="-88900" lvl="1" marL="5715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2pPr>
            <a:lvl3pPr indent="-101600" lvl="2" marL="8636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3pPr>
            <a:lvl4pPr indent="-88900" lvl="3" marL="11430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4pPr>
            <a:lvl5pPr indent="-101600" lvl="4" marL="14351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5pPr>
            <a:lvl6pPr indent="-88900" lvl="5" marL="17145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6pPr>
            <a:lvl7pPr indent="-101600" lvl="6" marL="20066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7pPr>
            <a:lvl8pPr indent="-88900" lvl="7" marL="22860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8pPr>
            <a:lvl9pPr indent="-101600" lvl="8" marL="25781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9pPr>
          </a:lstStyle>
          <a:p/>
        </p:txBody>
      </p:sp>
      <p:sp>
        <p:nvSpPr>
          <p:cNvPr id="68" name="Shape 68"/>
          <p:cNvSpPr txBox="1"/>
          <p:nvPr>
            <p:ph type="title"/>
          </p:nvPr>
        </p:nvSpPr>
        <p:spPr>
          <a:xfrm>
            <a:off x="669727" y="334863"/>
            <a:ext cx="3750469" cy="2102941"/>
          </a:xfrm>
          <a:prstGeom prst="rect">
            <a:avLst/>
          </a:prstGeom>
          <a:noFill/>
          <a:ln>
            <a:noFill/>
          </a:ln>
        </p:spPr>
        <p:txBody>
          <a:bodyPr anchorCtr="0" anchor="b" bIns="58925" lIns="58925" rIns="58925" wrap="square" tIns="58925"/>
          <a:lstStyle>
            <a:lvl1pPr indent="0" lvl="0" marL="0" marR="0" rtl="0" algn="ctr">
              <a:lnSpc>
                <a:spcPct val="100000"/>
              </a:lnSpc>
              <a:spcBef>
                <a:spcPts val="0"/>
              </a:spcBef>
              <a:spcAft>
                <a:spcPts val="0"/>
              </a:spcAft>
              <a:buClr>
                <a:srgbClr val="FFFFFF"/>
              </a:buClr>
              <a:buSzPct val="100000"/>
              <a:buFont typeface="Helvetica Neue"/>
              <a:buNone/>
              <a:defRPr b="0" i="0" sz="3900" u="none" cap="none" strike="noStrike">
                <a:solidFill>
                  <a:srgbClr val="FFFFFF"/>
                </a:solidFill>
                <a:latin typeface="Helvetica Neue"/>
                <a:ea typeface="Helvetica Neue"/>
                <a:cs typeface="Helvetica Neue"/>
                <a:sym typeface="Helvetica Neue"/>
              </a:defRPr>
            </a:lvl1pPr>
            <a:lvl2pPr indent="152400" lvl="1"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2pPr>
            <a:lvl3pPr indent="292100" lvl="2"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3pPr>
            <a:lvl4pPr indent="444500" lvl="3"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4pPr>
            <a:lvl5pPr indent="584200" lvl="4"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5pPr>
            <a:lvl6pPr indent="736600" lvl="5"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6pPr>
            <a:lvl7pPr indent="889000" lvl="6"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7pPr>
            <a:lvl8pPr indent="1028700" lvl="7"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8pPr>
            <a:lvl9pPr indent="1181100" lvl="8"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9pPr>
          </a:lstStyle>
          <a:p/>
        </p:txBody>
      </p:sp>
      <p:sp>
        <p:nvSpPr>
          <p:cNvPr id="69" name="Shape 69"/>
          <p:cNvSpPr txBox="1"/>
          <p:nvPr>
            <p:ph idx="1" type="body"/>
          </p:nvPr>
        </p:nvSpPr>
        <p:spPr>
          <a:xfrm>
            <a:off x="669727" y="2491383"/>
            <a:ext cx="3750469" cy="2169914"/>
          </a:xfrm>
          <a:prstGeom prst="rect">
            <a:avLst/>
          </a:prstGeom>
          <a:noFill/>
          <a:ln>
            <a:noFill/>
          </a:ln>
        </p:spPr>
        <p:txBody>
          <a:bodyPr anchorCtr="0" anchor="t" bIns="58925" lIns="58925" rIns="58925" wrap="square" tIns="58925"/>
          <a:lstStyle>
            <a:lvl1pPr indent="0" lvl="0" marL="0" marR="0" rtl="0" algn="ctr">
              <a:lnSpc>
                <a:spcPct val="100000"/>
              </a:lnSpc>
              <a:spcBef>
                <a:spcPts val="0"/>
              </a:spcBef>
              <a:spcAft>
                <a:spcPts val="0"/>
              </a:spcAft>
              <a:buClr>
                <a:srgbClr val="FFFFFF"/>
              </a:buClr>
              <a:buSzPct val="100000"/>
              <a:buFont typeface="Helvetica Neue"/>
              <a:buNone/>
              <a:defRPr b="0" i="0" sz="2400" u="none" cap="none" strike="noStrike">
                <a:solidFill>
                  <a:srgbClr val="FFFFFF"/>
                </a:solidFill>
                <a:latin typeface="Helvetica Neue"/>
                <a:ea typeface="Helvetica Neue"/>
                <a:cs typeface="Helvetica Neue"/>
                <a:sym typeface="Helvetica Neue"/>
              </a:defRPr>
            </a:lvl1pPr>
            <a:lvl2pPr indent="152400" lvl="1" marL="0" marR="0" rtl="0" algn="ctr">
              <a:lnSpc>
                <a:spcPct val="100000"/>
              </a:lnSpc>
              <a:spcBef>
                <a:spcPts val="0"/>
              </a:spcBef>
              <a:spcAft>
                <a:spcPts val="0"/>
              </a:spcAft>
              <a:buClr>
                <a:srgbClr val="FFFFFF"/>
              </a:buClr>
              <a:buSzPct val="100000"/>
              <a:buFont typeface="Helvetica Neue"/>
              <a:buNone/>
              <a:defRPr b="0" i="0" sz="2400" u="none" cap="none" strike="noStrike">
                <a:solidFill>
                  <a:srgbClr val="FFFFFF"/>
                </a:solidFill>
                <a:latin typeface="Helvetica Neue"/>
                <a:ea typeface="Helvetica Neue"/>
                <a:cs typeface="Helvetica Neue"/>
                <a:sym typeface="Helvetica Neue"/>
              </a:defRPr>
            </a:lvl2pPr>
            <a:lvl3pPr indent="292100" lvl="2" marL="0" marR="0" rtl="0" algn="ctr">
              <a:lnSpc>
                <a:spcPct val="100000"/>
              </a:lnSpc>
              <a:spcBef>
                <a:spcPts val="0"/>
              </a:spcBef>
              <a:spcAft>
                <a:spcPts val="0"/>
              </a:spcAft>
              <a:buClr>
                <a:srgbClr val="FFFFFF"/>
              </a:buClr>
              <a:buSzPct val="100000"/>
              <a:buFont typeface="Helvetica Neue"/>
              <a:buNone/>
              <a:defRPr b="0" i="0" sz="2400" u="none" cap="none" strike="noStrike">
                <a:solidFill>
                  <a:srgbClr val="FFFFFF"/>
                </a:solidFill>
                <a:latin typeface="Helvetica Neue"/>
                <a:ea typeface="Helvetica Neue"/>
                <a:cs typeface="Helvetica Neue"/>
                <a:sym typeface="Helvetica Neue"/>
              </a:defRPr>
            </a:lvl3pPr>
            <a:lvl4pPr indent="444500" lvl="3" marL="0" marR="0" rtl="0" algn="ctr">
              <a:lnSpc>
                <a:spcPct val="100000"/>
              </a:lnSpc>
              <a:spcBef>
                <a:spcPts val="0"/>
              </a:spcBef>
              <a:spcAft>
                <a:spcPts val="0"/>
              </a:spcAft>
              <a:buClr>
                <a:srgbClr val="FFFFFF"/>
              </a:buClr>
              <a:buSzPct val="100000"/>
              <a:buFont typeface="Helvetica Neue"/>
              <a:buNone/>
              <a:defRPr b="0" i="0" sz="2400" u="none" cap="none" strike="noStrike">
                <a:solidFill>
                  <a:srgbClr val="FFFFFF"/>
                </a:solidFill>
                <a:latin typeface="Helvetica Neue"/>
                <a:ea typeface="Helvetica Neue"/>
                <a:cs typeface="Helvetica Neue"/>
                <a:sym typeface="Helvetica Neue"/>
              </a:defRPr>
            </a:lvl4pPr>
            <a:lvl5pPr indent="584200" lvl="4" marL="0" marR="0" rtl="0" algn="ctr">
              <a:lnSpc>
                <a:spcPct val="100000"/>
              </a:lnSpc>
              <a:spcBef>
                <a:spcPts val="0"/>
              </a:spcBef>
              <a:spcAft>
                <a:spcPts val="0"/>
              </a:spcAft>
              <a:buClr>
                <a:srgbClr val="FFFFFF"/>
              </a:buClr>
              <a:buSzPct val="100000"/>
              <a:buFont typeface="Helvetica Neue"/>
              <a:buNone/>
              <a:defRPr b="0" i="0" sz="2400" u="none" cap="none" strike="noStrike">
                <a:solidFill>
                  <a:srgbClr val="FFFFFF"/>
                </a:solidFill>
                <a:latin typeface="Helvetica Neue"/>
                <a:ea typeface="Helvetica Neue"/>
                <a:cs typeface="Helvetica Neue"/>
                <a:sym typeface="Helvetica Neue"/>
              </a:defRPr>
            </a:lvl5pPr>
            <a:lvl6pPr indent="-88900" lvl="5" marL="17145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6pPr>
            <a:lvl7pPr indent="-101600" lvl="6" marL="20066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7pPr>
            <a:lvl8pPr indent="-88900" lvl="7" marL="22860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8pPr>
            <a:lvl9pPr indent="-101600" lvl="8" marL="25781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9pPr>
          </a:lstStyle>
          <a:p/>
        </p:txBody>
      </p:sp>
      <p:sp>
        <p:nvSpPr>
          <p:cNvPr id="70" name="Shape 70"/>
          <p:cNvSpPr txBox="1"/>
          <p:nvPr>
            <p:ph idx="12" type="sldNum"/>
          </p:nvPr>
        </p:nvSpPr>
        <p:spPr>
          <a:xfrm>
            <a:off x="4449997" y="4902398"/>
            <a:ext cx="239245" cy="171021"/>
          </a:xfrm>
          <a:prstGeom prst="rect">
            <a:avLst/>
          </a:prstGeom>
          <a:noFill/>
          <a:ln>
            <a:noFill/>
          </a:ln>
        </p:spPr>
        <p:txBody>
          <a:bodyPr anchorCtr="0" anchor="t" bIns="32750" lIns="32750" rIns="32750" wrap="square" tIns="32750">
            <a:noAutofit/>
          </a:bodyPr>
          <a:lstStyle/>
          <a:p>
            <a:pPr indent="-63500" lvl="0" marL="0" marR="0" rtl="0" algn="ctr">
              <a:lnSpc>
                <a:spcPct val="100000"/>
              </a:lnSpc>
              <a:spcBef>
                <a:spcPts val="0"/>
              </a:spcBef>
              <a:spcAft>
                <a:spcPts val="0"/>
              </a:spcAft>
              <a:buClr>
                <a:srgbClr val="FFFFFF"/>
              </a:buClr>
              <a:buSzPct val="100000"/>
              <a:buFont typeface="Helvetica Neue Light"/>
              <a:buNone/>
            </a:pPr>
            <a:fld id="{00000000-1234-1234-1234-123412341234}" type="slidenum">
              <a:rPr b="0" i="0" lang="en" sz="1000" u="none" cap="none" strike="noStrike">
                <a:solidFill>
                  <a:srgbClr val="FFFFFF"/>
                </a:solidFill>
                <a:latin typeface="Helvetica Neue Light"/>
                <a:ea typeface="Helvetica Neue Light"/>
                <a:cs typeface="Helvetica Neue Light"/>
                <a:sym typeface="Helvetica Neue Light"/>
              </a:rPr>
              <a:t>‹#›</a:t>
            </a:fld>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itle - Top">
    <p:spTree>
      <p:nvGrpSpPr>
        <p:cNvPr id="71" name="Shape 71"/>
        <p:cNvGrpSpPr/>
        <p:nvPr/>
      </p:nvGrpSpPr>
      <p:grpSpPr>
        <a:xfrm>
          <a:off x="0" y="0"/>
          <a:ext cx="0" cy="0"/>
          <a:chOff x="0" y="0"/>
          <a:chExt cx="0" cy="0"/>
        </a:xfrm>
      </p:grpSpPr>
      <p:sp>
        <p:nvSpPr>
          <p:cNvPr id="72" name="Shape 72"/>
          <p:cNvSpPr txBox="1"/>
          <p:nvPr>
            <p:ph type="title"/>
          </p:nvPr>
        </p:nvSpPr>
        <p:spPr>
          <a:xfrm>
            <a:off x="669727" y="133945"/>
            <a:ext cx="7804547" cy="1138535"/>
          </a:xfrm>
          <a:prstGeom prst="rect">
            <a:avLst/>
          </a:prstGeom>
          <a:noFill/>
          <a:ln>
            <a:noFill/>
          </a:ln>
        </p:spPr>
        <p:txBody>
          <a:bodyPr anchorCtr="0" anchor="ctr" bIns="58925" lIns="58925" rIns="58925" wrap="square" tIns="58925"/>
          <a:lstStyle>
            <a:lvl1pPr indent="0" lvl="0"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1pPr>
            <a:lvl2pPr indent="152400" lvl="1"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2pPr>
            <a:lvl3pPr indent="292100" lvl="2"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3pPr>
            <a:lvl4pPr indent="444500" lvl="3"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4pPr>
            <a:lvl5pPr indent="584200" lvl="4"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5pPr>
            <a:lvl6pPr indent="736600" lvl="5"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6pPr>
            <a:lvl7pPr indent="889000" lvl="6"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7pPr>
            <a:lvl8pPr indent="1028700" lvl="7"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8pPr>
            <a:lvl9pPr indent="1181100" lvl="8"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9pPr>
          </a:lstStyle>
          <a:p/>
        </p:txBody>
      </p:sp>
      <p:sp>
        <p:nvSpPr>
          <p:cNvPr id="73" name="Shape 73"/>
          <p:cNvSpPr txBox="1"/>
          <p:nvPr>
            <p:ph idx="12" type="sldNum"/>
          </p:nvPr>
        </p:nvSpPr>
        <p:spPr>
          <a:xfrm>
            <a:off x="4449997" y="4902398"/>
            <a:ext cx="239245" cy="171021"/>
          </a:xfrm>
          <a:prstGeom prst="rect">
            <a:avLst/>
          </a:prstGeom>
          <a:noFill/>
          <a:ln>
            <a:noFill/>
          </a:ln>
        </p:spPr>
        <p:txBody>
          <a:bodyPr anchorCtr="0" anchor="t" bIns="32750" lIns="32750" rIns="32750" wrap="square" tIns="32750">
            <a:noAutofit/>
          </a:bodyPr>
          <a:lstStyle/>
          <a:p>
            <a:pPr indent="-63500" lvl="0" marL="0" marR="0" rtl="0" algn="ctr">
              <a:lnSpc>
                <a:spcPct val="100000"/>
              </a:lnSpc>
              <a:spcBef>
                <a:spcPts val="0"/>
              </a:spcBef>
              <a:spcAft>
                <a:spcPts val="0"/>
              </a:spcAft>
              <a:buClr>
                <a:srgbClr val="FFFFFF"/>
              </a:buClr>
              <a:buSzPct val="100000"/>
              <a:buFont typeface="Helvetica Neue Light"/>
              <a:buNone/>
            </a:pPr>
            <a:fld id="{00000000-1234-1234-1234-123412341234}" type="slidenum">
              <a:rPr b="0" i="0" lang="en" sz="1000" u="none" cap="none" strike="noStrike">
                <a:solidFill>
                  <a:srgbClr val="FFFFFF"/>
                </a:solidFill>
                <a:latin typeface="Helvetica Neue Light"/>
                <a:ea typeface="Helvetica Neue Light"/>
                <a:cs typeface="Helvetica Neue Light"/>
                <a:sym typeface="Helvetica Neue Light"/>
              </a:rPr>
              <a:t>‹#›</a:t>
            </a:fld>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itle &amp; Bullets">
    <p:spTree>
      <p:nvGrpSpPr>
        <p:cNvPr id="74" name="Shape 74"/>
        <p:cNvGrpSpPr/>
        <p:nvPr/>
      </p:nvGrpSpPr>
      <p:grpSpPr>
        <a:xfrm>
          <a:off x="0" y="0"/>
          <a:ext cx="0" cy="0"/>
          <a:chOff x="0" y="0"/>
          <a:chExt cx="0" cy="0"/>
        </a:xfrm>
      </p:grpSpPr>
      <p:sp>
        <p:nvSpPr>
          <p:cNvPr id="75" name="Shape 75"/>
          <p:cNvSpPr txBox="1"/>
          <p:nvPr>
            <p:ph type="title"/>
          </p:nvPr>
        </p:nvSpPr>
        <p:spPr>
          <a:xfrm>
            <a:off x="669727" y="133945"/>
            <a:ext cx="7804547" cy="1138535"/>
          </a:xfrm>
          <a:prstGeom prst="rect">
            <a:avLst/>
          </a:prstGeom>
          <a:noFill/>
          <a:ln>
            <a:noFill/>
          </a:ln>
        </p:spPr>
        <p:txBody>
          <a:bodyPr anchorCtr="0" anchor="ctr" bIns="58925" lIns="58925" rIns="58925" wrap="square" tIns="58925"/>
          <a:lstStyle>
            <a:lvl1pPr indent="0" lvl="0"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1pPr>
            <a:lvl2pPr indent="152400" lvl="1"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2pPr>
            <a:lvl3pPr indent="292100" lvl="2"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3pPr>
            <a:lvl4pPr indent="444500" lvl="3"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4pPr>
            <a:lvl5pPr indent="584200" lvl="4"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5pPr>
            <a:lvl6pPr indent="736600" lvl="5"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6pPr>
            <a:lvl7pPr indent="889000" lvl="6"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7pPr>
            <a:lvl8pPr indent="1028700" lvl="7"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8pPr>
            <a:lvl9pPr indent="1181100" lvl="8"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9pPr>
          </a:lstStyle>
          <a:p/>
        </p:txBody>
      </p:sp>
      <p:sp>
        <p:nvSpPr>
          <p:cNvPr id="76" name="Shape 76"/>
          <p:cNvSpPr txBox="1"/>
          <p:nvPr>
            <p:ph idx="1" type="body"/>
          </p:nvPr>
        </p:nvSpPr>
        <p:spPr>
          <a:xfrm>
            <a:off x="669727" y="1366242"/>
            <a:ext cx="7804547" cy="3315146"/>
          </a:xfrm>
          <a:prstGeom prst="rect">
            <a:avLst/>
          </a:prstGeom>
          <a:noFill/>
          <a:ln>
            <a:noFill/>
          </a:ln>
        </p:spPr>
        <p:txBody>
          <a:bodyPr anchorCtr="0" anchor="ctr" bIns="58925" lIns="58925" rIns="58925" wrap="square" tIns="58925"/>
          <a:lstStyle>
            <a:lvl1pPr indent="-101600" lvl="0" marL="2921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1pPr>
            <a:lvl2pPr indent="-88900" lvl="1" marL="5715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2pPr>
            <a:lvl3pPr indent="-101600" lvl="2" marL="8636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3pPr>
            <a:lvl4pPr indent="-88900" lvl="3" marL="11430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4pPr>
            <a:lvl5pPr indent="-101600" lvl="4" marL="14351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5pPr>
            <a:lvl6pPr indent="-88900" lvl="5" marL="17145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6pPr>
            <a:lvl7pPr indent="-101600" lvl="6" marL="20066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7pPr>
            <a:lvl8pPr indent="-88900" lvl="7" marL="22860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8pPr>
            <a:lvl9pPr indent="-101600" lvl="8" marL="25781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9pPr>
          </a:lstStyle>
          <a:p/>
        </p:txBody>
      </p:sp>
      <p:sp>
        <p:nvSpPr>
          <p:cNvPr id="77" name="Shape 77"/>
          <p:cNvSpPr txBox="1"/>
          <p:nvPr>
            <p:ph idx="12" type="sldNum"/>
          </p:nvPr>
        </p:nvSpPr>
        <p:spPr>
          <a:xfrm>
            <a:off x="4449997" y="4902398"/>
            <a:ext cx="239245" cy="171021"/>
          </a:xfrm>
          <a:prstGeom prst="rect">
            <a:avLst/>
          </a:prstGeom>
          <a:noFill/>
          <a:ln>
            <a:noFill/>
          </a:ln>
        </p:spPr>
        <p:txBody>
          <a:bodyPr anchorCtr="0" anchor="t" bIns="32750" lIns="32750" rIns="32750" wrap="square" tIns="32750">
            <a:noAutofit/>
          </a:bodyPr>
          <a:lstStyle/>
          <a:p>
            <a:pPr indent="-63500" lvl="0" marL="0" marR="0" rtl="0" algn="ctr">
              <a:lnSpc>
                <a:spcPct val="100000"/>
              </a:lnSpc>
              <a:spcBef>
                <a:spcPts val="0"/>
              </a:spcBef>
              <a:spcAft>
                <a:spcPts val="0"/>
              </a:spcAft>
              <a:buClr>
                <a:srgbClr val="FFFFFF"/>
              </a:buClr>
              <a:buSzPct val="100000"/>
              <a:buFont typeface="Helvetica Neue Light"/>
              <a:buNone/>
            </a:pPr>
            <a:fld id="{00000000-1234-1234-1234-123412341234}" type="slidenum">
              <a:rPr b="0" i="0" lang="en" sz="1000" u="none" cap="none" strike="noStrike">
                <a:solidFill>
                  <a:srgbClr val="FFFFFF"/>
                </a:solidFill>
                <a:latin typeface="Helvetica Neue Light"/>
                <a:ea typeface="Helvetica Neue Light"/>
                <a:cs typeface="Helvetica Neue Light"/>
                <a:sym typeface="Helvetica Neue Light"/>
              </a:rPr>
              <a:t>‹#›</a:t>
            </a:fld>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itle, Bullets &amp; Photo">
    <p:spTree>
      <p:nvGrpSpPr>
        <p:cNvPr id="78" name="Shape 78"/>
        <p:cNvGrpSpPr/>
        <p:nvPr/>
      </p:nvGrpSpPr>
      <p:grpSpPr>
        <a:xfrm>
          <a:off x="0" y="0"/>
          <a:ext cx="0" cy="0"/>
          <a:chOff x="0" y="0"/>
          <a:chExt cx="0" cy="0"/>
        </a:xfrm>
      </p:grpSpPr>
      <p:sp>
        <p:nvSpPr>
          <p:cNvPr id="79" name="Shape 79"/>
          <p:cNvSpPr/>
          <p:nvPr>
            <p:ph idx="2" type="pic"/>
          </p:nvPr>
        </p:nvSpPr>
        <p:spPr>
          <a:xfrm>
            <a:off x="4723805" y="1366242"/>
            <a:ext cx="3750469" cy="3315146"/>
          </a:xfrm>
          <a:prstGeom prst="rect">
            <a:avLst/>
          </a:prstGeom>
          <a:noFill/>
          <a:ln>
            <a:noFill/>
          </a:ln>
        </p:spPr>
        <p:txBody>
          <a:bodyPr anchorCtr="0" anchor="t" bIns="58925" lIns="58925" rIns="58925" wrap="square" tIns="58925"/>
          <a:lstStyle>
            <a:lvl1pPr indent="-101600" lvl="0" marL="2921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1pPr>
            <a:lvl2pPr indent="-88900" lvl="1" marL="5715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2pPr>
            <a:lvl3pPr indent="-101600" lvl="2" marL="8636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3pPr>
            <a:lvl4pPr indent="-88900" lvl="3" marL="11430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4pPr>
            <a:lvl5pPr indent="-101600" lvl="4" marL="14351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5pPr>
            <a:lvl6pPr indent="-88900" lvl="5" marL="17145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6pPr>
            <a:lvl7pPr indent="-101600" lvl="6" marL="20066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7pPr>
            <a:lvl8pPr indent="-88900" lvl="7" marL="22860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8pPr>
            <a:lvl9pPr indent="-101600" lvl="8" marL="25781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9pPr>
          </a:lstStyle>
          <a:p/>
        </p:txBody>
      </p:sp>
      <p:sp>
        <p:nvSpPr>
          <p:cNvPr id="80" name="Shape 80"/>
          <p:cNvSpPr txBox="1"/>
          <p:nvPr>
            <p:ph type="title"/>
          </p:nvPr>
        </p:nvSpPr>
        <p:spPr>
          <a:xfrm>
            <a:off x="669727" y="133945"/>
            <a:ext cx="7804547" cy="1138535"/>
          </a:xfrm>
          <a:prstGeom prst="rect">
            <a:avLst/>
          </a:prstGeom>
          <a:noFill/>
          <a:ln>
            <a:noFill/>
          </a:ln>
        </p:spPr>
        <p:txBody>
          <a:bodyPr anchorCtr="0" anchor="ctr" bIns="58925" lIns="58925" rIns="58925" wrap="square" tIns="58925"/>
          <a:lstStyle>
            <a:lvl1pPr indent="0" lvl="0"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1pPr>
            <a:lvl2pPr indent="152400" lvl="1"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2pPr>
            <a:lvl3pPr indent="292100" lvl="2"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3pPr>
            <a:lvl4pPr indent="444500" lvl="3"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4pPr>
            <a:lvl5pPr indent="584200" lvl="4"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5pPr>
            <a:lvl6pPr indent="736600" lvl="5"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6pPr>
            <a:lvl7pPr indent="889000" lvl="6"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7pPr>
            <a:lvl8pPr indent="1028700" lvl="7"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8pPr>
            <a:lvl9pPr indent="1181100" lvl="8"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9pPr>
          </a:lstStyle>
          <a:p/>
        </p:txBody>
      </p:sp>
      <p:sp>
        <p:nvSpPr>
          <p:cNvPr id="81" name="Shape 81"/>
          <p:cNvSpPr txBox="1"/>
          <p:nvPr>
            <p:ph idx="1" type="body"/>
          </p:nvPr>
        </p:nvSpPr>
        <p:spPr>
          <a:xfrm>
            <a:off x="669727" y="1366242"/>
            <a:ext cx="3750469" cy="3315146"/>
          </a:xfrm>
          <a:prstGeom prst="rect">
            <a:avLst/>
          </a:prstGeom>
          <a:noFill/>
          <a:ln>
            <a:noFill/>
          </a:ln>
        </p:spPr>
        <p:txBody>
          <a:bodyPr anchorCtr="0" anchor="ctr" bIns="58925" lIns="58925" rIns="58925" wrap="square" tIns="58925"/>
          <a:lstStyle>
            <a:lvl1pPr indent="-50800" lvl="0" marL="215900" marR="0" rtl="0" algn="l">
              <a:lnSpc>
                <a:spcPct val="100000"/>
              </a:lnSpc>
              <a:spcBef>
                <a:spcPts val="2100"/>
              </a:spcBef>
              <a:spcAft>
                <a:spcPts val="0"/>
              </a:spcAft>
              <a:buClr>
                <a:srgbClr val="FFFFFF"/>
              </a:buClr>
              <a:buSzPct val="144444"/>
              <a:buFont typeface="Helvetica Neue"/>
              <a:buChar char="•"/>
              <a:defRPr b="0" i="0" sz="1800" u="none" cap="none" strike="noStrike">
                <a:solidFill>
                  <a:srgbClr val="FFFFFF"/>
                </a:solidFill>
                <a:latin typeface="Helvetica Neue"/>
                <a:ea typeface="Helvetica Neue"/>
                <a:cs typeface="Helvetica Neue"/>
                <a:sym typeface="Helvetica Neue"/>
              </a:defRPr>
            </a:lvl1pPr>
            <a:lvl2pPr indent="-63500" lvl="1" marL="444500" marR="0" rtl="0" algn="l">
              <a:lnSpc>
                <a:spcPct val="100000"/>
              </a:lnSpc>
              <a:spcBef>
                <a:spcPts val="2100"/>
              </a:spcBef>
              <a:spcAft>
                <a:spcPts val="0"/>
              </a:spcAft>
              <a:buClr>
                <a:srgbClr val="FFFFFF"/>
              </a:buClr>
              <a:buSzPct val="144444"/>
              <a:buFont typeface="Helvetica Neue"/>
              <a:buChar char="•"/>
              <a:defRPr b="0" i="0" sz="1800" u="none" cap="none" strike="noStrike">
                <a:solidFill>
                  <a:srgbClr val="FFFFFF"/>
                </a:solidFill>
                <a:latin typeface="Helvetica Neue"/>
                <a:ea typeface="Helvetica Neue"/>
                <a:cs typeface="Helvetica Neue"/>
                <a:sym typeface="Helvetica Neue"/>
              </a:defRPr>
            </a:lvl2pPr>
            <a:lvl3pPr indent="-50800" lvl="2" marL="660400" marR="0" rtl="0" algn="l">
              <a:lnSpc>
                <a:spcPct val="100000"/>
              </a:lnSpc>
              <a:spcBef>
                <a:spcPts val="2100"/>
              </a:spcBef>
              <a:spcAft>
                <a:spcPts val="0"/>
              </a:spcAft>
              <a:buClr>
                <a:srgbClr val="FFFFFF"/>
              </a:buClr>
              <a:buSzPct val="144444"/>
              <a:buFont typeface="Helvetica Neue"/>
              <a:buChar char="•"/>
              <a:defRPr b="0" i="0" sz="1800" u="none" cap="none" strike="noStrike">
                <a:solidFill>
                  <a:srgbClr val="FFFFFF"/>
                </a:solidFill>
                <a:latin typeface="Helvetica Neue"/>
                <a:ea typeface="Helvetica Neue"/>
                <a:cs typeface="Helvetica Neue"/>
                <a:sym typeface="Helvetica Neue"/>
              </a:defRPr>
            </a:lvl3pPr>
            <a:lvl4pPr indent="-63500" lvl="3" marL="889000" marR="0" rtl="0" algn="l">
              <a:lnSpc>
                <a:spcPct val="100000"/>
              </a:lnSpc>
              <a:spcBef>
                <a:spcPts val="2100"/>
              </a:spcBef>
              <a:spcAft>
                <a:spcPts val="0"/>
              </a:spcAft>
              <a:buClr>
                <a:srgbClr val="FFFFFF"/>
              </a:buClr>
              <a:buSzPct val="144444"/>
              <a:buFont typeface="Helvetica Neue"/>
              <a:buChar char="•"/>
              <a:defRPr b="0" i="0" sz="1800" u="none" cap="none" strike="noStrike">
                <a:solidFill>
                  <a:srgbClr val="FFFFFF"/>
                </a:solidFill>
                <a:latin typeface="Helvetica Neue"/>
                <a:ea typeface="Helvetica Neue"/>
                <a:cs typeface="Helvetica Neue"/>
                <a:sym typeface="Helvetica Neue"/>
              </a:defRPr>
            </a:lvl4pPr>
            <a:lvl5pPr indent="-50800" lvl="4" marL="1104900" marR="0" rtl="0" algn="l">
              <a:lnSpc>
                <a:spcPct val="100000"/>
              </a:lnSpc>
              <a:spcBef>
                <a:spcPts val="2100"/>
              </a:spcBef>
              <a:spcAft>
                <a:spcPts val="0"/>
              </a:spcAft>
              <a:buClr>
                <a:srgbClr val="FFFFFF"/>
              </a:buClr>
              <a:buSzPct val="144444"/>
              <a:buFont typeface="Helvetica Neue"/>
              <a:buChar char="•"/>
              <a:defRPr b="0" i="0" sz="1800" u="none" cap="none" strike="noStrike">
                <a:solidFill>
                  <a:srgbClr val="FFFFFF"/>
                </a:solidFill>
                <a:latin typeface="Helvetica Neue"/>
                <a:ea typeface="Helvetica Neue"/>
                <a:cs typeface="Helvetica Neue"/>
                <a:sym typeface="Helvetica Neue"/>
              </a:defRPr>
            </a:lvl5pPr>
            <a:lvl6pPr indent="-88900" lvl="5" marL="17145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6pPr>
            <a:lvl7pPr indent="-101600" lvl="6" marL="20066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7pPr>
            <a:lvl8pPr indent="-88900" lvl="7" marL="22860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8pPr>
            <a:lvl9pPr indent="-101600" lvl="8" marL="25781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9pPr>
          </a:lstStyle>
          <a:p/>
        </p:txBody>
      </p:sp>
      <p:sp>
        <p:nvSpPr>
          <p:cNvPr id="82" name="Shape 82"/>
          <p:cNvSpPr txBox="1"/>
          <p:nvPr>
            <p:ph idx="12" type="sldNum"/>
          </p:nvPr>
        </p:nvSpPr>
        <p:spPr>
          <a:xfrm>
            <a:off x="4449997" y="4902398"/>
            <a:ext cx="239245" cy="171021"/>
          </a:xfrm>
          <a:prstGeom prst="rect">
            <a:avLst/>
          </a:prstGeom>
          <a:noFill/>
          <a:ln>
            <a:noFill/>
          </a:ln>
        </p:spPr>
        <p:txBody>
          <a:bodyPr anchorCtr="0" anchor="t" bIns="32750" lIns="32750" rIns="32750" wrap="square" tIns="32750">
            <a:noAutofit/>
          </a:bodyPr>
          <a:lstStyle/>
          <a:p>
            <a:pPr indent="-63500" lvl="0" marL="0" marR="0" rtl="0" algn="ctr">
              <a:lnSpc>
                <a:spcPct val="100000"/>
              </a:lnSpc>
              <a:spcBef>
                <a:spcPts val="0"/>
              </a:spcBef>
              <a:spcAft>
                <a:spcPts val="0"/>
              </a:spcAft>
              <a:buClr>
                <a:srgbClr val="FFFFFF"/>
              </a:buClr>
              <a:buSzPct val="100000"/>
              <a:buFont typeface="Helvetica Neue Light"/>
              <a:buNone/>
            </a:pPr>
            <a:fld id="{00000000-1234-1234-1234-123412341234}" type="slidenum">
              <a:rPr b="0" i="0" lang="en" sz="1000" u="none" cap="none" strike="noStrike">
                <a:solidFill>
                  <a:srgbClr val="FFFFFF"/>
                </a:solidFill>
                <a:latin typeface="Helvetica Neue Light"/>
                <a:ea typeface="Helvetica Neue Light"/>
                <a:cs typeface="Helvetica Neue Light"/>
                <a:sym typeface="Helvetica Neue Light"/>
              </a:rPr>
              <a:t>‹#›</a:t>
            </a:fld>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ullets">
    <p:spTree>
      <p:nvGrpSpPr>
        <p:cNvPr id="83" name="Shape 83"/>
        <p:cNvGrpSpPr/>
        <p:nvPr/>
      </p:nvGrpSpPr>
      <p:grpSpPr>
        <a:xfrm>
          <a:off x="0" y="0"/>
          <a:ext cx="0" cy="0"/>
          <a:chOff x="0" y="0"/>
          <a:chExt cx="0" cy="0"/>
        </a:xfrm>
      </p:grpSpPr>
      <p:sp>
        <p:nvSpPr>
          <p:cNvPr id="84" name="Shape 84"/>
          <p:cNvSpPr txBox="1"/>
          <p:nvPr>
            <p:ph idx="1" type="body"/>
          </p:nvPr>
        </p:nvSpPr>
        <p:spPr>
          <a:xfrm>
            <a:off x="669727" y="669727"/>
            <a:ext cx="7804547" cy="3804047"/>
          </a:xfrm>
          <a:prstGeom prst="rect">
            <a:avLst/>
          </a:prstGeom>
          <a:noFill/>
          <a:ln>
            <a:noFill/>
          </a:ln>
        </p:spPr>
        <p:txBody>
          <a:bodyPr anchorCtr="0" anchor="ctr" bIns="58925" lIns="58925" rIns="58925" wrap="square" tIns="58925"/>
          <a:lstStyle>
            <a:lvl1pPr indent="-101600" lvl="0" marL="2921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1pPr>
            <a:lvl2pPr indent="-88900" lvl="1" marL="5715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2pPr>
            <a:lvl3pPr indent="-101600" lvl="2" marL="8636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3pPr>
            <a:lvl4pPr indent="-88900" lvl="3" marL="11430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4pPr>
            <a:lvl5pPr indent="-101600" lvl="4" marL="14351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5pPr>
            <a:lvl6pPr indent="-88900" lvl="5" marL="17145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6pPr>
            <a:lvl7pPr indent="-101600" lvl="6" marL="20066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7pPr>
            <a:lvl8pPr indent="-88900" lvl="7" marL="22860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8pPr>
            <a:lvl9pPr indent="-101600" lvl="8" marL="25781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9pPr>
          </a:lstStyle>
          <a:p/>
        </p:txBody>
      </p:sp>
      <p:sp>
        <p:nvSpPr>
          <p:cNvPr id="85" name="Shape 85"/>
          <p:cNvSpPr txBox="1"/>
          <p:nvPr>
            <p:ph idx="12" type="sldNum"/>
          </p:nvPr>
        </p:nvSpPr>
        <p:spPr>
          <a:xfrm>
            <a:off x="4449997" y="4902398"/>
            <a:ext cx="239245" cy="171021"/>
          </a:xfrm>
          <a:prstGeom prst="rect">
            <a:avLst/>
          </a:prstGeom>
          <a:noFill/>
          <a:ln>
            <a:noFill/>
          </a:ln>
        </p:spPr>
        <p:txBody>
          <a:bodyPr anchorCtr="0" anchor="t" bIns="32750" lIns="32750" rIns="32750" wrap="square" tIns="32750">
            <a:noAutofit/>
          </a:bodyPr>
          <a:lstStyle/>
          <a:p>
            <a:pPr indent="-63500" lvl="0" marL="0" marR="0" rtl="0" algn="ctr">
              <a:lnSpc>
                <a:spcPct val="100000"/>
              </a:lnSpc>
              <a:spcBef>
                <a:spcPts val="0"/>
              </a:spcBef>
              <a:spcAft>
                <a:spcPts val="0"/>
              </a:spcAft>
              <a:buClr>
                <a:srgbClr val="FFFFFF"/>
              </a:buClr>
              <a:buSzPct val="100000"/>
              <a:buFont typeface="Helvetica Neue Light"/>
              <a:buNone/>
            </a:pPr>
            <a:fld id="{00000000-1234-1234-1234-123412341234}" type="slidenum">
              <a:rPr b="0" i="0" lang="en" sz="1000" u="none" cap="none" strike="noStrike">
                <a:solidFill>
                  <a:srgbClr val="FFFFFF"/>
                </a:solidFill>
                <a:latin typeface="Helvetica Neue Light"/>
                <a:ea typeface="Helvetica Neue Light"/>
                <a:cs typeface="Helvetica Neue Light"/>
                <a:sym typeface="Helvetica Neue Light"/>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wrap="square"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hoto - 3 Up">
    <p:spTree>
      <p:nvGrpSpPr>
        <p:cNvPr id="86" name="Shape 86"/>
        <p:cNvGrpSpPr/>
        <p:nvPr/>
      </p:nvGrpSpPr>
      <p:grpSpPr>
        <a:xfrm>
          <a:off x="0" y="0"/>
          <a:ext cx="0" cy="0"/>
          <a:chOff x="0" y="0"/>
          <a:chExt cx="0" cy="0"/>
        </a:xfrm>
      </p:grpSpPr>
      <p:sp>
        <p:nvSpPr>
          <p:cNvPr id="87" name="Shape 87"/>
          <p:cNvSpPr/>
          <p:nvPr>
            <p:ph idx="2" type="pic"/>
          </p:nvPr>
        </p:nvSpPr>
        <p:spPr>
          <a:xfrm>
            <a:off x="4732734" y="2618631"/>
            <a:ext cx="3750469" cy="2056061"/>
          </a:xfrm>
          <a:prstGeom prst="rect">
            <a:avLst/>
          </a:prstGeom>
          <a:noFill/>
          <a:ln>
            <a:noFill/>
          </a:ln>
        </p:spPr>
        <p:txBody>
          <a:bodyPr anchorCtr="0" anchor="t" bIns="58925" lIns="58925" rIns="58925" wrap="square" tIns="58925"/>
          <a:lstStyle>
            <a:lvl1pPr indent="-101600" lvl="0" marL="2921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1pPr>
            <a:lvl2pPr indent="-88900" lvl="1" marL="5715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2pPr>
            <a:lvl3pPr indent="-101600" lvl="2" marL="8636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3pPr>
            <a:lvl4pPr indent="-88900" lvl="3" marL="11430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4pPr>
            <a:lvl5pPr indent="-101600" lvl="4" marL="14351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5pPr>
            <a:lvl6pPr indent="-88900" lvl="5" marL="17145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6pPr>
            <a:lvl7pPr indent="-101600" lvl="6" marL="20066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7pPr>
            <a:lvl8pPr indent="-88900" lvl="7" marL="22860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8pPr>
            <a:lvl9pPr indent="-101600" lvl="8" marL="25781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9pPr>
          </a:lstStyle>
          <a:p/>
        </p:txBody>
      </p:sp>
      <p:sp>
        <p:nvSpPr>
          <p:cNvPr id="88" name="Shape 88"/>
          <p:cNvSpPr/>
          <p:nvPr>
            <p:ph idx="3" type="pic"/>
          </p:nvPr>
        </p:nvSpPr>
        <p:spPr>
          <a:xfrm>
            <a:off x="4732734" y="334863"/>
            <a:ext cx="3750469" cy="2056061"/>
          </a:xfrm>
          <a:prstGeom prst="rect">
            <a:avLst/>
          </a:prstGeom>
          <a:noFill/>
          <a:ln>
            <a:noFill/>
          </a:ln>
        </p:spPr>
        <p:txBody>
          <a:bodyPr anchorCtr="0" anchor="t" bIns="58925" lIns="58925" rIns="58925" wrap="square" tIns="58925"/>
          <a:lstStyle>
            <a:lvl1pPr indent="-101600" lvl="0" marL="2921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1pPr>
            <a:lvl2pPr indent="-88900" lvl="1" marL="5715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2pPr>
            <a:lvl3pPr indent="-101600" lvl="2" marL="8636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3pPr>
            <a:lvl4pPr indent="-88900" lvl="3" marL="11430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4pPr>
            <a:lvl5pPr indent="-101600" lvl="4" marL="14351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5pPr>
            <a:lvl6pPr indent="-88900" lvl="5" marL="17145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6pPr>
            <a:lvl7pPr indent="-101600" lvl="6" marL="20066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7pPr>
            <a:lvl8pPr indent="-88900" lvl="7" marL="22860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8pPr>
            <a:lvl9pPr indent="-101600" lvl="8" marL="25781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9pPr>
          </a:lstStyle>
          <a:p/>
        </p:txBody>
      </p:sp>
      <p:sp>
        <p:nvSpPr>
          <p:cNvPr id="89" name="Shape 89"/>
          <p:cNvSpPr/>
          <p:nvPr>
            <p:ph idx="4" type="pic"/>
          </p:nvPr>
        </p:nvSpPr>
        <p:spPr>
          <a:xfrm>
            <a:off x="669727" y="334863"/>
            <a:ext cx="3750469" cy="4339828"/>
          </a:xfrm>
          <a:prstGeom prst="rect">
            <a:avLst/>
          </a:prstGeom>
          <a:noFill/>
          <a:ln>
            <a:noFill/>
          </a:ln>
        </p:spPr>
        <p:txBody>
          <a:bodyPr anchorCtr="0" anchor="t" bIns="58925" lIns="58925" rIns="58925" wrap="square" tIns="58925"/>
          <a:lstStyle>
            <a:lvl1pPr indent="-101600" lvl="0" marL="2921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1pPr>
            <a:lvl2pPr indent="-88900" lvl="1" marL="5715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2pPr>
            <a:lvl3pPr indent="-101600" lvl="2" marL="8636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3pPr>
            <a:lvl4pPr indent="-88900" lvl="3" marL="11430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4pPr>
            <a:lvl5pPr indent="-101600" lvl="4" marL="14351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5pPr>
            <a:lvl6pPr indent="-88900" lvl="5" marL="17145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6pPr>
            <a:lvl7pPr indent="-101600" lvl="6" marL="20066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7pPr>
            <a:lvl8pPr indent="-88900" lvl="7" marL="22860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8pPr>
            <a:lvl9pPr indent="-101600" lvl="8" marL="25781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9pPr>
          </a:lstStyle>
          <a:p/>
        </p:txBody>
      </p:sp>
      <p:sp>
        <p:nvSpPr>
          <p:cNvPr id="90" name="Shape 90"/>
          <p:cNvSpPr txBox="1"/>
          <p:nvPr>
            <p:ph idx="12" type="sldNum"/>
          </p:nvPr>
        </p:nvSpPr>
        <p:spPr>
          <a:xfrm>
            <a:off x="4449997" y="4902398"/>
            <a:ext cx="239245" cy="171021"/>
          </a:xfrm>
          <a:prstGeom prst="rect">
            <a:avLst/>
          </a:prstGeom>
          <a:noFill/>
          <a:ln>
            <a:noFill/>
          </a:ln>
        </p:spPr>
        <p:txBody>
          <a:bodyPr anchorCtr="0" anchor="t" bIns="32750" lIns="32750" rIns="32750" wrap="square" tIns="32750">
            <a:noAutofit/>
          </a:bodyPr>
          <a:lstStyle/>
          <a:p>
            <a:pPr indent="-63500" lvl="0" marL="0" marR="0" rtl="0" algn="ctr">
              <a:lnSpc>
                <a:spcPct val="100000"/>
              </a:lnSpc>
              <a:spcBef>
                <a:spcPts val="0"/>
              </a:spcBef>
              <a:spcAft>
                <a:spcPts val="0"/>
              </a:spcAft>
              <a:buClr>
                <a:srgbClr val="FFFFFF"/>
              </a:buClr>
              <a:buSzPct val="100000"/>
              <a:buFont typeface="Helvetica Neue Light"/>
              <a:buNone/>
            </a:pPr>
            <a:fld id="{00000000-1234-1234-1234-123412341234}" type="slidenum">
              <a:rPr b="0" i="0" lang="en" sz="1000" u="none" cap="none" strike="noStrike">
                <a:solidFill>
                  <a:srgbClr val="FFFFFF"/>
                </a:solidFill>
                <a:latin typeface="Helvetica Neue Light"/>
                <a:ea typeface="Helvetica Neue Light"/>
                <a:cs typeface="Helvetica Neue Light"/>
                <a:sym typeface="Helvetica Neue Light"/>
              </a:rPr>
              <a:t>‹#›</a:t>
            </a:fld>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Quote">
    <p:spTree>
      <p:nvGrpSpPr>
        <p:cNvPr id="91" name="Shape 91"/>
        <p:cNvGrpSpPr/>
        <p:nvPr/>
      </p:nvGrpSpPr>
      <p:grpSpPr>
        <a:xfrm>
          <a:off x="0" y="0"/>
          <a:ext cx="0" cy="0"/>
          <a:chOff x="0" y="0"/>
          <a:chExt cx="0" cy="0"/>
        </a:xfrm>
      </p:grpSpPr>
      <p:sp>
        <p:nvSpPr>
          <p:cNvPr id="92" name="Shape 92"/>
          <p:cNvSpPr txBox="1"/>
          <p:nvPr>
            <p:ph idx="1" type="body"/>
          </p:nvPr>
        </p:nvSpPr>
        <p:spPr>
          <a:xfrm>
            <a:off x="892969" y="3355330"/>
            <a:ext cx="7358063" cy="243298"/>
          </a:xfrm>
          <a:prstGeom prst="rect">
            <a:avLst/>
          </a:prstGeom>
          <a:noFill/>
          <a:ln>
            <a:noFill/>
          </a:ln>
        </p:spPr>
        <p:txBody>
          <a:bodyPr anchorCtr="0" anchor="t" bIns="58925" lIns="58925" rIns="58925" wrap="square" tIns="58925"/>
          <a:lstStyle>
            <a:lvl1pPr indent="0" lvl="0" marL="0" marR="0" rtl="0" algn="ctr">
              <a:lnSpc>
                <a:spcPct val="100000"/>
              </a:lnSpc>
              <a:spcBef>
                <a:spcPts val="0"/>
              </a:spcBef>
              <a:spcAft>
                <a:spcPts val="0"/>
              </a:spcAft>
              <a:buClr>
                <a:srgbClr val="FFFFFF"/>
              </a:buClr>
              <a:buSzPct val="100000"/>
              <a:buFont typeface="Helvetica Neue"/>
              <a:buNone/>
              <a:defRPr b="0" i="1" sz="1500" u="none" cap="none" strike="noStrike">
                <a:solidFill>
                  <a:srgbClr val="FFFFFF"/>
                </a:solidFill>
                <a:latin typeface="Helvetica Neue"/>
                <a:ea typeface="Helvetica Neue"/>
                <a:cs typeface="Helvetica Neue"/>
                <a:sym typeface="Helvetica Neue"/>
              </a:defRPr>
            </a:lvl1pPr>
            <a:lvl2pPr indent="-88900" lvl="1" marL="5715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2pPr>
            <a:lvl3pPr indent="-101600" lvl="2" marL="8636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3pPr>
            <a:lvl4pPr indent="-88900" lvl="3" marL="11430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4pPr>
            <a:lvl5pPr indent="-101600" lvl="4" marL="14351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5pPr>
            <a:lvl6pPr indent="-88900" lvl="5" marL="17145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6pPr>
            <a:lvl7pPr indent="-101600" lvl="6" marL="20066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7pPr>
            <a:lvl8pPr indent="-88900" lvl="7" marL="22860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8pPr>
            <a:lvl9pPr indent="-101600" lvl="8" marL="25781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9pPr>
          </a:lstStyle>
          <a:p/>
        </p:txBody>
      </p:sp>
      <p:sp>
        <p:nvSpPr>
          <p:cNvPr id="93" name="Shape 93"/>
          <p:cNvSpPr txBox="1"/>
          <p:nvPr>
            <p:ph idx="2" type="body"/>
          </p:nvPr>
        </p:nvSpPr>
        <p:spPr>
          <a:xfrm>
            <a:off x="892969" y="2272113"/>
            <a:ext cx="7358063" cy="321562"/>
          </a:xfrm>
          <a:prstGeom prst="rect">
            <a:avLst/>
          </a:prstGeom>
          <a:noFill/>
          <a:ln>
            <a:noFill/>
          </a:ln>
        </p:spPr>
        <p:txBody>
          <a:bodyPr anchorCtr="0" anchor="ctr" bIns="58925" lIns="58925" rIns="58925" wrap="square" tIns="58925"/>
          <a:lstStyle>
            <a:lvl1pPr indent="0" lvl="0" marL="0" marR="0" rtl="0" algn="ctr">
              <a:lnSpc>
                <a:spcPct val="100000"/>
              </a:lnSpc>
              <a:spcBef>
                <a:spcPts val="0"/>
              </a:spcBef>
              <a:spcAft>
                <a:spcPts val="0"/>
              </a:spcAft>
              <a:buClr>
                <a:srgbClr val="FFFFFF"/>
              </a:buClr>
              <a:buSzPct val="100000"/>
              <a:buFont typeface="Helvetica Neue"/>
              <a:buNone/>
              <a:defRPr b="0" i="0" sz="2200" u="none" cap="none" strike="noStrike">
                <a:solidFill>
                  <a:srgbClr val="FFFFFF"/>
                </a:solidFill>
                <a:latin typeface="Helvetica Neue"/>
                <a:ea typeface="Helvetica Neue"/>
                <a:cs typeface="Helvetica Neue"/>
                <a:sym typeface="Helvetica Neue"/>
              </a:defRPr>
            </a:lvl1pPr>
            <a:lvl2pPr indent="-88900" lvl="1" marL="5715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2pPr>
            <a:lvl3pPr indent="-101600" lvl="2" marL="8636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3pPr>
            <a:lvl4pPr indent="-88900" lvl="3" marL="11430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4pPr>
            <a:lvl5pPr indent="-101600" lvl="4" marL="14351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5pPr>
            <a:lvl6pPr indent="-88900" lvl="5" marL="17145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6pPr>
            <a:lvl7pPr indent="-101600" lvl="6" marL="20066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7pPr>
            <a:lvl8pPr indent="-88900" lvl="7" marL="22860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8pPr>
            <a:lvl9pPr indent="-101600" lvl="8" marL="25781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9pPr>
          </a:lstStyle>
          <a:p/>
        </p:txBody>
      </p:sp>
      <p:sp>
        <p:nvSpPr>
          <p:cNvPr id="94" name="Shape 94"/>
          <p:cNvSpPr txBox="1"/>
          <p:nvPr>
            <p:ph idx="12" type="sldNum"/>
          </p:nvPr>
        </p:nvSpPr>
        <p:spPr>
          <a:xfrm>
            <a:off x="4449997" y="4902398"/>
            <a:ext cx="239245" cy="171021"/>
          </a:xfrm>
          <a:prstGeom prst="rect">
            <a:avLst/>
          </a:prstGeom>
          <a:noFill/>
          <a:ln>
            <a:noFill/>
          </a:ln>
        </p:spPr>
        <p:txBody>
          <a:bodyPr anchorCtr="0" anchor="t" bIns="32750" lIns="32750" rIns="32750" wrap="square" tIns="32750">
            <a:noAutofit/>
          </a:bodyPr>
          <a:lstStyle/>
          <a:p>
            <a:pPr indent="-63500" lvl="0" marL="0" marR="0" rtl="0" algn="ctr">
              <a:lnSpc>
                <a:spcPct val="100000"/>
              </a:lnSpc>
              <a:spcBef>
                <a:spcPts val="0"/>
              </a:spcBef>
              <a:spcAft>
                <a:spcPts val="0"/>
              </a:spcAft>
              <a:buClr>
                <a:srgbClr val="FFFFFF"/>
              </a:buClr>
              <a:buSzPct val="100000"/>
              <a:buFont typeface="Helvetica Neue Light"/>
              <a:buNone/>
            </a:pPr>
            <a:fld id="{00000000-1234-1234-1234-123412341234}" type="slidenum">
              <a:rPr b="0" i="0" lang="en" sz="1000" u="none" cap="none" strike="noStrike">
                <a:solidFill>
                  <a:srgbClr val="FFFFFF"/>
                </a:solidFill>
                <a:latin typeface="Helvetica Neue Light"/>
                <a:ea typeface="Helvetica Neue Light"/>
                <a:cs typeface="Helvetica Neue Light"/>
                <a:sym typeface="Helvetica Neue Light"/>
              </a:rPr>
              <a:t>‹#›</a:t>
            </a:fld>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hoto">
    <p:spTree>
      <p:nvGrpSpPr>
        <p:cNvPr id="95" name="Shape 95"/>
        <p:cNvGrpSpPr/>
        <p:nvPr/>
      </p:nvGrpSpPr>
      <p:grpSpPr>
        <a:xfrm>
          <a:off x="0" y="0"/>
          <a:ext cx="0" cy="0"/>
          <a:chOff x="0" y="0"/>
          <a:chExt cx="0" cy="0"/>
        </a:xfrm>
      </p:grpSpPr>
      <p:sp>
        <p:nvSpPr>
          <p:cNvPr id="96" name="Shape 96"/>
          <p:cNvSpPr/>
          <p:nvPr>
            <p:ph idx="2" type="pic"/>
          </p:nvPr>
        </p:nvSpPr>
        <p:spPr>
          <a:xfrm>
            <a:off x="0" y="0"/>
            <a:ext cx="9144000" cy="5143500"/>
          </a:xfrm>
          <a:prstGeom prst="rect">
            <a:avLst/>
          </a:prstGeom>
          <a:noFill/>
          <a:ln>
            <a:noFill/>
          </a:ln>
        </p:spPr>
        <p:txBody>
          <a:bodyPr anchorCtr="0" anchor="t" bIns="58925" lIns="58925" rIns="58925" wrap="square" tIns="58925"/>
          <a:lstStyle>
            <a:lvl1pPr indent="-101600" lvl="0" marL="2921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1pPr>
            <a:lvl2pPr indent="-88900" lvl="1" marL="5715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2pPr>
            <a:lvl3pPr indent="-101600" lvl="2" marL="8636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3pPr>
            <a:lvl4pPr indent="-88900" lvl="3" marL="11430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4pPr>
            <a:lvl5pPr indent="-101600" lvl="4" marL="14351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5pPr>
            <a:lvl6pPr indent="-88900" lvl="5" marL="17145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6pPr>
            <a:lvl7pPr indent="-101600" lvl="6" marL="20066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7pPr>
            <a:lvl8pPr indent="-88900" lvl="7" marL="22860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8pPr>
            <a:lvl9pPr indent="-101600" lvl="8" marL="25781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9pPr>
          </a:lstStyle>
          <a:p/>
        </p:txBody>
      </p:sp>
      <p:sp>
        <p:nvSpPr>
          <p:cNvPr id="97" name="Shape 97"/>
          <p:cNvSpPr txBox="1"/>
          <p:nvPr>
            <p:ph idx="12" type="sldNum"/>
          </p:nvPr>
        </p:nvSpPr>
        <p:spPr>
          <a:xfrm>
            <a:off x="4449997" y="4902398"/>
            <a:ext cx="239245" cy="171021"/>
          </a:xfrm>
          <a:prstGeom prst="rect">
            <a:avLst/>
          </a:prstGeom>
          <a:noFill/>
          <a:ln>
            <a:noFill/>
          </a:ln>
        </p:spPr>
        <p:txBody>
          <a:bodyPr anchorCtr="0" anchor="t" bIns="32750" lIns="32750" rIns="32750" wrap="square" tIns="32750">
            <a:noAutofit/>
          </a:bodyPr>
          <a:lstStyle/>
          <a:p>
            <a:pPr indent="-63500" lvl="0" marL="0" marR="0" rtl="0" algn="ctr">
              <a:lnSpc>
                <a:spcPct val="100000"/>
              </a:lnSpc>
              <a:spcBef>
                <a:spcPts val="0"/>
              </a:spcBef>
              <a:spcAft>
                <a:spcPts val="0"/>
              </a:spcAft>
              <a:buClr>
                <a:srgbClr val="FFFFFF"/>
              </a:buClr>
              <a:buSzPct val="100000"/>
              <a:buFont typeface="Helvetica Neue Light"/>
              <a:buNone/>
            </a:pPr>
            <a:fld id="{00000000-1234-1234-1234-123412341234}" type="slidenum">
              <a:rPr b="0" i="0" lang="en" sz="1000" u="none" cap="none" strike="noStrike">
                <a:solidFill>
                  <a:srgbClr val="FFFFFF"/>
                </a:solidFill>
                <a:latin typeface="Helvetica Neue Light"/>
                <a:ea typeface="Helvetica Neue Light"/>
                <a:cs typeface="Helvetica Neue Light"/>
                <a:sym typeface="Helvetica Neue Light"/>
              </a:rPr>
              <a:t>‹#›</a:t>
            </a:fld>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lank">
    <p:spTree>
      <p:nvGrpSpPr>
        <p:cNvPr id="98" name="Shape 98"/>
        <p:cNvGrpSpPr/>
        <p:nvPr/>
      </p:nvGrpSpPr>
      <p:grpSpPr>
        <a:xfrm>
          <a:off x="0" y="0"/>
          <a:ext cx="0" cy="0"/>
          <a:chOff x="0" y="0"/>
          <a:chExt cx="0" cy="0"/>
        </a:xfrm>
      </p:grpSpPr>
      <p:sp>
        <p:nvSpPr>
          <p:cNvPr id="99" name="Shape 99"/>
          <p:cNvSpPr txBox="1"/>
          <p:nvPr>
            <p:ph idx="12" type="sldNum"/>
          </p:nvPr>
        </p:nvSpPr>
        <p:spPr>
          <a:xfrm>
            <a:off x="4449997" y="4902398"/>
            <a:ext cx="239245" cy="171021"/>
          </a:xfrm>
          <a:prstGeom prst="rect">
            <a:avLst/>
          </a:prstGeom>
          <a:noFill/>
          <a:ln>
            <a:noFill/>
          </a:ln>
        </p:spPr>
        <p:txBody>
          <a:bodyPr anchorCtr="0" anchor="t" bIns="32750" lIns="32750" rIns="32750" wrap="square" tIns="32750">
            <a:noAutofit/>
          </a:bodyPr>
          <a:lstStyle/>
          <a:p>
            <a:pPr indent="-63500" lvl="0" marL="0" marR="0" rtl="0" algn="ctr">
              <a:lnSpc>
                <a:spcPct val="100000"/>
              </a:lnSpc>
              <a:spcBef>
                <a:spcPts val="0"/>
              </a:spcBef>
              <a:spcAft>
                <a:spcPts val="0"/>
              </a:spcAft>
              <a:buClr>
                <a:srgbClr val="FFFFFF"/>
              </a:buClr>
              <a:buSzPct val="100000"/>
              <a:buFont typeface="Helvetica Neue Light"/>
              <a:buNone/>
            </a:pPr>
            <a:fld id="{00000000-1234-1234-1234-123412341234}" type="slidenum">
              <a:rPr b="0" i="0" lang="en" sz="1000" u="none" cap="none" strike="noStrike">
                <a:solidFill>
                  <a:srgbClr val="FFFFFF"/>
                </a:solidFill>
                <a:latin typeface="Helvetica Neue Light"/>
                <a:ea typeface="Helvetica Neue Light"/>
                <a:cs typeface="Helvetica Neue Light"/>
                <a:sym typeface="Helvetica Neue Light"/>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wrap="square"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wrap="square"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wrap="square"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wrap="square"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wrap="square"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wrap="square"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wrap="square"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wrap="square"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theme" Target="../theme/theme1.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dk2"/>
              </a:buClr>
              <a:buSzPct val="100000"/>
              <a:buChar char="●"/>
              <a:defRPr sz="1800">
                <a:solidFill>
                  <a:schemeClr val="dk2"/>
                </a:solidFill>
              </a:defRPr>
            </a:lvl1pPr>
            <a:lvl2pPr lvl="1">
              <a:lnSpc>
                <a:spcPct val="115000"/>
              </a:lnSpc>
              <a:spcBef>
                <a:spcPts val="0"/>
              </a:spcBef>
              <a:spcAft>
                <a:spcPts val="1600"/>
              </a:spcAft>
              <a:buClr>
                <a:schemeClr val="dk2"/>
              </a:buClr>
              <a:buChar char="○"/>
              <a:defRPr>
                <a:solidFill>
                  <a:schemeClr val="dk2"/>
                </a:solidFill>
              </a:defRPr>
            </a:lvl2pPr>
            <a:lvl3pPr lvl="2">
              <a:lnSpc>
                <a:spcPct val="115000"/>
              </a:lnSpc>
              <a:spcBef>
                <a:spcPts val="0"/>
              </a:spcBef>
              <a:spcAft>
                <a:spcPts val="1600"/>
              </a:spcAft>
              <a:buClr>
                <a:schemeClr val="dk2"/>
              </a:buClr>
              <a:buChar char="■"/>
              <a:defRPr>
                <a:solidFill>
                  <a:schemeClr val="dk2"/>
                </a:solidFill>
              </a:defRPr>
            </a:lvl3pPr>
            <a:lvl4pPr lvl="3">
              <a:lnSpc>
                <a:spcPct val="115000"/>
              </a:lnSpc>
              <a:spcBef>
                <a:spcPts val="0"/>
              </a:spcBef>
              <a:spcAft>
                <a:spcPts val="1600"/>
              </a:spcAft>
              <a:buClr>
                <a:schemeClr val="dk2"/>
              </a:buClr>
              <a:buChar char="●"/>
              <a:defRPr>
                <a:solidFill>
                  <a:schemeClr val="dk2"/>
                </a:solidFill>
              </a:defRPr>
            </a:lvl4pPr>
            <a:lvl5pPr lvl="4">
              <a:lnSpc>
                <a:spcPct val="115000"/>
              </a:lnSpc>
              <a:spcBef>
                <a:spcPts val="0"/>
              </a:spcBef>
              <a:spcAft>
                <a:spcPts val="1600"/>
              </a:spcAft>
              <a:buClr>
                <a:schemeClr val="dk2"/>
              </a:buClr>
              <a:buChar char="○"/>
              <a:defRPr>
                <a:solidFill>
                  <a:schemeClr val="dk2"/>
                </a:solidFill>
              </a:defRPr>
            </a:lvl5pPr>
            <a:lvl6pPr lvl="5">
              <a:lnSpc>
                <a:spcPct val="115000"/>
              </a:lnSpc>
              <a:spcBef>
                <a:spcPts val="0"/>
              </a:spcBef>
              <a:spcAft>
                <a:spcPts val="1600"/>
              </a:spcAft>
              <a:buClr>
                <a:schemeClr val="dk2"/>
              </a:buClr>
              <a:buChar char="■"/>
              <a:defRPr>
                <a:solidFill>
                  <a:schemeClr val="dk2"/>
                </a:solidFill>
              </a:defRPr>
            </a:lvl6pPr>
            <a:lvl7pPr lvl="6">
              <a:lnSpc>
                <a:spcPct val="115000"/>
              </a:lnSpc>
              <a:spcBef>
                <a:spcPts val="0"/>
              </a:spcBef>
              <a:spcAft>
                <a:spcPts val="1600"/>
              </a:spcAft>
              <a:buClr>
                <a:schemeClr val="dk2"/>
              </a:buClr>
              <a:buChar char="●"/>
              <a:defRPr>
                <a:solidFill>
                  <a:schemeClr val="dk2"/>
                </a:solidFill>
              </a:defRPr>
            </a:lvl7pPr>
            <a:lvl8pPr lvl="7">
              <a:lnSpc>
                <a:spcPct val="115000"/>
              </a:lnSpc>
              <a:spcBef>
                <a:spcPts val="0"/>
              </a:spcBef>
              <a:spcAft>
                <a:spcPts val="1600"/>
              </a:spcAft>
              <a:buClr>
                <a:schemeClr val="dk2"/>
              </a:buClr>
              <a:buChar char="○"/>
              <a:defRPr>
                <a:solidFill>
                  <a:schemeClr val="dk2"/>
                </a:solidFill>
              </a:defRPr>
            </a:lvl8pPr>
            <a:lvl9pPr lvl="8">
              <a:lnSpc>
                <a:spcPct val="115000"/>
              </a:lnSpc>
              <a:spcBef>
                <a:spcPts val="0"/>
              </a:spcBef>
              <a:spcAft>
                <a:spcPts val="1600"/>
              </a:spcAft>
              <a:buClr>
                <a:schemeClr val="dk2"/>
              </a:buClr>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rIns="91425" wrap="square" tIns="91425">
            <a:noAutofit/>
          </a:bodyPr>
          <a:lstStyle/>
          <a:p>
            <a:pPr lv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50" name="Shape 50"/>
        <p:cNvGrpSpPr/>
        <p:nvPr/>
      </p:nvGrpSpPr>
      <p:grpSpPr>
        <a:xfrm>
          <a:off x="0" y="0"/>
          <a:ext cx="0" cy="0"/>
          <a:chOff x="0" y="0"/>
          <a:chExt cx="0" cy="0"/>
        </a:xfrm>
      </p:grpSpPr>
      <p:sp>
        <p:nvSpPr>
          <p:cNvPr id="51" name="Shape 51"/>
          <p:cNvSpPr txBox="1"/>
          <p:nvPr>
            <p:ph type="title"/>
          </p:nvPr>
        </p:nvSpPr>
        <p:spPr>
          <a:xfrm>
            <a:off x="669727" y="133945"/>
            <a:ext cx="7804547" cy="1138535"/>
          </a:xfrm>
          <a:prstGeom prst="rect">
            <a:avLst/>
          </a:prstGeom>
          <a:noFill/>
          <a:ln>
            <a:noFill/>
          </a:ln>
        </p:spPr>
        <p:txBody>
          <a:bodyPr anchorCtr="0" anchor="ctr" bIns="58925" lIns="58925" rIns="58925" wrap="square" tIns="58925"/>
          <a:lstStyle>
            <a:lvl1pPr indent="0" lvl="0"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1pPr>
            <a:lvl2pPr indent="152400" lvl="1"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2pPr>
            <a:lvl3pPr indent="292100" lvl="2"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3pPr>
            <a:lvl4pPr indent="444500" lvl="3"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4pPr>
            <a:lvl5pPr indent="584200" lvl="4"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5pPr>
            <a:lvl6pPr indent="736600" lvl="5"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6pPr>
            <a:lvl7pPr indent="889000" lvl="6"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7pPr>
            <a:lvl8pPr indent="1028700" lvl="7"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8pPr>
            <a:lvl9pPr indent="1181100" lvl="8"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9pPr>
          </a:lstStyle>
          <a:p/>
        </p:txBody>
      </p:sp>
      <p:sp>
        <p:nvSpPr>
          <p:cNvPr id="52" name="Shape 52"/>
          <p:cNvSpPr txBox="1"/>
          <p:nvPr>
            <p:ph idx="1" type="body"/>
          </p:nvPr>
        </p:nvSpPr>
        <p:spPr>
          <a:xfrm>
            <a:off x="669727" y="1366242"/>
            <a:ext cx="7804547" cy="3315146"/>
          </a:xfrm>
          <a:prstGeom prst="rect">
            <a:avLst/>
          </a:prstGeom>
          <a:noFill/>
          <a:ln>
            <a:noFill/>
          </a:ln>
        </p:spPr>
        <p:txBody>
          <a:bodyPr anchorCtr="0" anchor="ctr" bIns="58925" lIns="58925" rIns="58925" wrap="square" tIns="58925"/>
          <a:lstStyle>
            <a:lvl1pPr indent="-101600" lvl="0" marL="2921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1pPr>
            <a:lvl2pPr indent="-88900" lvl="1" marL="5715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2pPr>
            <a:lvl3pPr indent="-101600" lvl="2" marL="8636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3pPr>
            <a:lvl4pPr indent="-88900" lvl="3" marL="11430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4pPr>
            <a:lvl5pPr indent="-101600" lvl="4" marL="14351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5pPr>
            <a:lvl6pPr indent="-88900" lvl="5" marL="17145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6pPr>
            <a:lvl7pPr indent="-101600" lvl="6" marL="20066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7pPr>
            <a:lvl8pPr indent="-88900" lvl="7" marL="22860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8pPr>
            <a:lvl9pPr indent="-101600" lvl="8" marL="25781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9pPr>
          </a:lstStyle>
          <a:p/>
        </p:txBody>
      </p:sp>
      <p:sp>
        <p:nvSpPr>
          <p:cNvPr id="53" name="Shape 53"/>
          <p:cNvSpPr txBox="1"/>
          <p:nvPr>
            <p:ph idx="12" type="sldNum"/>
          </p:nvPr>
        </p:nvSpPr>
        <p:spPr>
          <a:xfrm>
            <a:off x="4449997" y="4902398"/>
            <a:ext cx="239245" cy="171021"/>
          </a:xfrm>
          <a:prstGeom prst="rect">
            <a:avLst/>
          </a:prstGeom>
          <a:noFill/>
          <a:ln>
            <a:noFill/>
          </a:ln>
        </p:spPr>
        <p:txBody>
          <a:bodyPr anchorCtr="0" anchor="t" bIns="32750" lIns="32750" rIns="32750" wrap="square" tIns="32750">
            <a:noAutofit/>
          </a:bodyPr>
          <a:lstStyle/>
          <a:p>
            <a:pPr indent="-63500" lvl="0" marL="0" marR="0" rtl="0" algn="ctr">
              <a:lnSpc>
                <a:spcPct val="100000"/>
              </a:lnSpc>
              <a:spcBef>
                <a:spcPts val="0"/>
              </a:spcBef>
              <a:spcAft>
                <a:spcPts val="0"/>
              </a:spcAft>
              <a:buClr>
                <a:srgbClr val="FFFFFF"/>
              </a:buClr>
              <a:buSzPct val="100000"/>
              <a:buFont typeface="Helvetica Neue Light"/>
              <a:buNone/>
            </a:pPr>
            <a:fld id="{00000000-1234-1234-1234-123412341234}" type="slidenum">
              <a:rPr b="0" i="0" lang="en" sz="1000" u="none" cap="none" strike="noStrike">
                <a:solidFill>
                  <a:srgbClr val="FFFFFF"/>
                </a:solidFill>
                <a:latin typeface="Helvetica Neue Light"/>
                <a:ea typeface="Helvetica Neue Light"/>
                <a:cs typeface="Helvetica Neue Light"/>
                <a:sym typeface="Helvetica Neue Light"/>
              </a:rPr>
              <a:t>‹#›</a:t>
            </a:fld>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2.jpg"/><Relationship Id="rId4" Type="http://schemas.openxmlformats.org/officeDocument/2006/relationships/image" Target="../media/image1.jpg"/><Relationship Id="rId5" Type="http://schemas.openxmlformats.org/officeDocument/2006/relationships/image" Target="../media/image8.png"/><Relationship Id="rId6"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18.jpg"/><Relationship Id="rId4" Type="http://schemas.openxmlformats.org/officeDocument/2006/relationships/image" Target="../media/image13.gif"/><Relationship Id="rId5" Type="http://schemas.openxmlformats.org/officeDocument/2006/relationships/image" Target="../media/image3.jpg"/><Relationship Id="rId6" Type="http://schemas.openxmlformats.org/officeDocument/2006/relationships/image" Target="../media/image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15.jpg"/><Relationship Id="rId4" Type="http://schemas.openxmlformats.org/officeDocument/2006/relationships/image" Target="../media/image17.png"/><Relationship Id="rId5" Type="http://schemas.openxmlformats.org/officeDocument/2006/relationships/image" Target="../media/image3.jpg"/><Relationship Id="rId6"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19.png"/><Relationship Id="rId4" Type="http://schemas.openxmlformats.org/officeDocument/2006/relationships/image" Target="../media/image16.jpg"/><Relationship Id="rId5" Type="http://schemas.openxmlformats.org/officeDocument/2006/relationships/image" Target="../media/image3.jpg"/><Relationship Id="rId6" Type="http://schemas.openxmlformats.org/officeDocument/2006/relationships/image" Target="../media/image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20.jpg"/><Relationship Id="rId4" Type="http://schemas.openxmlformats.org/officeDocument/2006/relationships/image" Target="../media/image21.png"/><Relationship Id="rId5" Type="http://schemas.openxmlformats.org/officeDocument/2006/relationships/image" Target="../media/image3.jpg"/><Relationship Id="rId6" Type="http://schemas.openxmlformats.org/officeDocument/2006/relationships/image" Target="../media/image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21.png"/><Relationship Id="rId4" Type="http://schemas.openxmlformats.org/officeDocument/2006/relationships/image" Target="../media/image7.jpg"/><Relationship Id="rId5" Type="http://schemas.openxmlformats.org/officeDocument/2006/relationships/image" Target="../media/image3.jpg"/><Relationship Id="rId6" Type="http://schemas.openxmlformats.org/officeDocument/2006/relationships/image" Target="../media/image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22.jpg"/><Relationship Id="rId4" Type="http://schemas.openxmlformats.org/officeDocument/2006/relationships/image" Target="../media/image23.jpg"/><Relationship Id="rId5" Type="http://schemas.openxmlformats.org/officeDocument/2006/relationships/image" Target="../media/image3.jpg"/><Relationship Id="rId6" Type="http://schemas.openxmlformats.org/officeDocument/2006/relationships/image" Target="../media/image2.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2.jpg"/><Relationship Id="rId4" Type="http://schemas.openxmlformats.org/officeDocument/2006/relationships/image" Target="../media/image22.jpg"/><Relationship Id="rId5" Type="http://schemas.openxmlformats.org/officeDocument/2006/relationships/image" Target="../media/image23.jpg"/><Relationship Id="rId6" Type="http://schemas.openxmlformats.org/officeDocument/2006/relationships/image" Target="../media/image3.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2.jpg"/><Relationship Id="rId4" Type="http://schemas.openxmlformats.org/officeDocument/2006/relationships/image" Target="../media/image1.jpg"/><Relationship Id="rId5" Type="http://schemas.openxmlformats.org/officeDocument/2006/relationships/image" Target="../media/image8.png"/><Relationship Id="rId6" Type="http://schemas.openxmlformats.org/officeDocument/2006/relationships/image" Target="../media/image3.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2.jpg"/><Relationship Id="rId4" Type="http://schemas.openxmlformats.org/officeDocument/2006/relationships/image" Target="../media/image1.jpg"/><Relationship Id="rId5" Type="http://schemas.openxmlformats.org/officeDocument/2006/relationships/image" Target="../media/image8.png"/><Relationship Id="rId6" Type="http://schemas.openxmlformats.org/officeDocument/2006/relationships/image" Target="../media/image3.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1.jpg"/><Relationship Id="rId4" Type="http://schemas.openxmlformats.org/officeDocument/2006/relationships/image" Target="../media/image3.jpg"/><Relationship Id="rId5"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1.jpg"/><Relationship Id="rId4" Type="http://schemas.openxmlformats.org/officeDocument/2006/relationships/image" Target="../media/image3.jpg"/><Relationship Id="rId5" Type="http://schemas.openxmlformats.org/officeDocument/2006/relationships/image" Target="../media/image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3.jpg"/><Relationship Id="rId4" Type="http://schemas.openxmlformats.org/officeDocument/2006/relationships/image" Target="../media/image2.jpg"/><Relationship Id="rId5" Type="http://schemas.openxmlformats.org/officeDocument/2006/relationships/image" Target="../media/image15.jpg"/><Relationship Id="rId6" Type="http://schemas.openxmlformats.org/officeDocument/2006/relationships/image" Target="../media/image2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3.jpg"/><Relationship Id="rId4" Type="http://schemas.openxmlformats.org/officeDocument/2006/relationships/image" Target="../media/image2.jpg"/><Relationship Id="rId5" Type="http://schemas.openxmlformats.org/officeDocument/2006/relationships/image" Target="../media/image15.jpg"/><Relationship Id="rId6" Type="http://schemas.openxmlformats.org/officeDocument/2006/relationships/image" Target="../media/image2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3.jpg"/><Relationship Id="rId4" Type="http://schemas.openxmlformats.org/officeDocument/2006/relationships/image" Target="../media/image2.jpg"/><Relationship Id="rId5" Type="http://schemas.openxmlformats.org/officeDocument/2006/relationships/image" Target="../media/image10.jpg"/><Relationship Id="rId6" Type="http://schemas.openxmlformats.org/officeDocument/2006/relationships/image" Target="../media/image7.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3.jpg"/><Relationship Id="rId4" Type="http://schemas.openxmlformats.org/officeDocument/2006/relationships/image" Target="../media/image2.jpg"/><Relationship Id="rId5" Type="http://schemas.openxmlformats.org/officeDocument/2006/relationships/image" Target="../media/image14.jpg"/><Relationship Id="rId6" Type="http://schemas.openxmlformats.org/officeDocument/2006/relationships/image" Target="../media/image2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image" Target="../media/image3.jpg"/><Relationship Id="rId4" Type="http://schemas.openxmlformats.org/officeDocument/2006/relationships/image" Target="../media/image2.jpg"/><Relationship Id="rId5" Type="http://schemas.openxmlformats.org/officeDocument/2006/relationships/image" Target="../media/image14.jpg"/><Relationship Id="rId6" Type="http://schemas.openxmlformats.org/officeDocument/2006/relationships/image" Target="../media/image2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 Id="rId3" Type="http://schemas.openxmlformats.org/officeDocument/2006/relationships/image" Target="../media/image3.jpg"/><Relationship Id="rId4" Type="http://schemas.openxmlformats.org/officeDocument/2006/relationships/image" Target="../media/image2.jpg"/><Relationship Id="rId5" Type="http://schemas.openxmlformats.org/officeDocument/2006/relationships/image" Target="../media/image20.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 Id="rId3" Type="http://schemas.openxmlformats.org/officeDocument/2006/relationships/image" Target="../media/image3.jpg"/><Relationship Id="rId4" Type="http://schemas.openxmlformats.org/officeDocument/2006/relationships/image" Target="../media/image2.jpg"/><Relationship Id="rId5" Type="http://schemas.openxmlformats.org/officeDocument/2006/relationships/image" Target="../media/image30.png"/><Relationship Id="rId6" Type="http://schemas.openxmlformats.org/officeDocument/2006/relationships/image" Target="../media/image20.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 Id="rId3" Type="http://schemas.openxmlformats.org/officeDocument/2006/relationships/image" Target="../media/image3.jpg"/><Relationship Id="rId4" Type="http://schemas.openxmlformats.org/officeDocument/2006/relationships/image" Target="../media/image2.jpg"/><Relationship Id="rId5" Type="http://schemas.openxmlformats.org/officeDocument/2006/relationships/image" Target="../media/image22.jpg"/><Relationship Id="rId6" Type="http://schemas.openxmlformats.org/officeDocument/2006/relationships/image" Target="../media/image11.gi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 Id="rId3" Type="http://schemas.openxmlformats.org/officeDocument/2006/relationships/image" Target="../media/image2.jpg"/><Relationship Id="rId4" Type="http://schemas.openxmlformats.org/officeDocument/2006/relationships/image" Target="../media/image1.jpg"/><Relationship Id="rId5" Type="http://schemas.openxmlformats.org/officeDocument/2006/relationships/image" Target="../media/image8.png"/><Relationship Id="rId6"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12.gif"/><Relationship Id="rId4" Type="http://schemas.openxmlformats.org/officeDocument/2006/relationships/image" Target="../media/image4.jpg"/><Relationship Id="rId5" Type="http://schemas.openxmlformats.org/officeDocument/2006/relationships/image" Target="../media/image3.jpg"/><Relationship Id="rId6"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12.gif"/><Relationship Id="rId4" Type="http://schemas.openxmlformats.org/officeDocument/2006/relationships/image" Target="../media/image9.gif"/><Relationship Id="rId5" Type="http://schemas.openxmlformats.org/officeDocument/2006/relationships/image" Target="../media/image3.jpg"/><Relationship Id="rId6"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6.gif"/><Relationship Id="rId4" Type="http://schemas.openxmlformats.org/officeDocument/2006/relationships/image" Target="../media/image5.jpg"/><Relationship Id="rId5" Type="http://schemas.openxmlformats.org/officeDocument/2006/relationships/image" Target="../media/image24.jpg"/><Relationship Id="rId6" Type="http://schemas.openxmlformats.org/officeDocument/2006/relationships/image" Target="../media/image3.jpg"/><Relationship Id="rId7" Type="http://schemas.openxmlformats.org/officeDocument/2006/relationships/image" Target="../media/image25.png"/><Relationship Id="rId8"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7.jpg"/><Relationship Id="rId4" Type="http://schemas.openxmlformats.org/officeDocument/2006/relationships/image" Target="../media/image10.jpg"/><Relationship Id="rId5" Type="http://schemas.openxmlformats.org/officeDocument/2006/relationships/image" Target="../media/image3.jpg"/><Relationship Id="rId6"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7.jpg"/><Relationship Id="rId4" Type="http://schemas.openxmlformats.org/officeDocument/2006/relationships/image" Target="../media/image10.jpg"/><Relationship Id="rId5" Type="http://schemas.openxmlformats.org/officeDocument/2006/relationships/image" Target="../media/image3.jpg"/><Relationship Id="rId6"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14.jpg"/><Relationship Id="rId4" Type="http://schemas.openxmlformats.org/officeDocument/2006/relationships/image" Target="../media/image11.gif"/><Relationship Id="rId5" Type="http://schemas.openxmlformats.org/officeDocument/2006/relationships/image" Target="../media/image3.jpg"/><Relationship Id="rId6"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14.jpg"/><Relationship Id="rId4" Type="http://schemas.openxmlformats.org/officeDocument/2006/relationships/image" Target="../media/image11.gif"/><Relationship Id="rId5" Type="http://schemas.openxmlformats.org/officeDocument/2006/relationships/image" Target="../media/image3.jpg"/><Relationship Id="rId6"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03" name="Shape 103"/>
        <p:cNvGrpSpPr/>
        <p:nvPr/>
      </p:nvGrpSpPr>
      <p:grpSpPr>
        <a:xfrm>
          <a:off x="0" y="0"/>
          <a:ext cx="0" cy="0"/>
          <a:chOff x="0" y="0"/>
          <a:chExt cx="0" cy="0"/>
        </a:xfrm>
      </p:grpSpPr>
      <p:pic>
        <p:nvPicPr>
          <p:cNvPr descr="natural-wetland-2.jpg" id="104" name="Shape 104"/>
          <p:cNvPicPr preferRelativeResize="0"/>
          <p:nvPr/>
        </p:nvPicPr>
        <p:blipFill rotWithShape="1">
          <a:blip r:embed="rId3">
            <a:alphaModFix/>
          </a:blip>
          <a:srcRect b="0" l="0" r="0" t="0"/>
          <a:stretch/>
        </p:blipFill>
        <p:spPr>
          <a:xfrm>
            <a:off x="5649457" y="4205023"/>
            <a:ext cx="1607344" cy="916570"/>
          </a:xfrm>
          <a:prstGeom prst="rect">
            <a:avLst/>
          </a:prstGeom>
          <a:noFill/>
          <a:ln>
            <a:noFill/>
          </a:ln>
        </p:spPr>
      </p:pic>
      <p:sp>
        <p:nvSpPr>
          <p:cNvPr id="105" name="Shape 105"/>
          <p:cNvSpPr/>
          <p:nvPr/>
        </p:nvSpPr>
        <p:spPr>
          <a:xfrm>
            <a:off x="2195733" y="4205023"/>
            <a:ext cx="3429001" cy="917526"/>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106" name="Shape 106"/>
          <p:cNvSpPr/>
          <p:nvPr/>
        </p:nvSpPr>
        <p:spPr>
          <a:xfrm>
            <a:off x="27504" y="22274"/>
            <a:ext cx="4286251" cy="2065359"/>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pic>
        <p:nvPicPr>
          <p:cNvPr descr="chemicalplant.jpg" id="107" name="Shape 107"/>
          <p:cNvPicPr preferRelativeResize="0"/>
          <p:nvPr/>
        </p:nvPicPr>
        <p:blipFill rotWithShape="1">
          <a:blip r:embed="rId4">
            <a:alphaModFix/>
          </a:blip>
          <a:srcRect b="0" l="0" r="0" t="0"/>
          <a:stretch/>
        </p:blipFill>
        <p:spPr>
          <a:xfrm>
            <a:off x="23174" y="18050"/>
            <a:ext cx="4286250" cy="2066575"/>
          </a:xfrm>
          <a:prstGeom prst="rect">
            <a:avLst/>
          </a:prstGeom>
          <a:noFill/>
          <a:ln>
            <a:noFill/>
          </a:ln>
        </p:spPr>
      </p:pic>
      <p:sp>
        <p:nvSpPr>
          <p:cNvPr id="108" name="Shape 108"/>
          <p:cNvSpPr/>
          <p:nvPr/>
        </p:nvSpPr>
        <p:spPr>
          <a:xfrm>
            <a:off x="28580" y="2099458"/>
            <a:ext cx="2143126" cy="1038077"/>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109" name="Shape 109"/>
          <p:cNvSpPr/>
          <p:nvPr/>
        </p:nvSpPr>
        <p:spPr>
          <a:xfrm>
            <a:off x="2193092" y="2099458"/>
            <a:ext cx="2116337" cy="1038077"/>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110" name="Shape 110"/>
          <p:cNvSpPr/>
          <p:nvPr/>
        </p:nvSpPr>
        <p:spPr>
          <a:xfrm>
            <a:off x="28580" y="3151728"/>
            <a:ext cx="4285175" cy="1038077"/>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111" name="Shape 111"/>
          <p:cNvSpPr/>
          <p:nvPr/>
        </p:nvSpPr>
        <p:spPr>
          <a:xfrm>
            <a:off x="28580" y="4205023"/>
            <a:ext cx="2143126" cy="917526"/>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112" name="Shape 112"/>
          <p:cNvSpPr/>
          <p:nvPr/>
        </p:nvSpPr>
        <p:spPr>
          <a:xfrm>
            <a:off x="4339745" y="2099458"/>
            <a:ext cx="4778949" cy="2090347"/>
          </a:xfrm>
          <a:prstGeom prst="rect">
            <a:avLst/>
          </a:prstGeom>
          <a:solidFill>
            <a:srgbClr val="000000"/>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113" name="Shape 113"/>
          <p:cNvSpPr/>
          <p:nvPr/>
        </p:nvSpPr>
        <p:spPr>
          <a:xfrm>
            <a:off x="4339745" y="955019"/>
            <a:ext cx="1322195" cy="112922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114" name="Shape 114"/>
          <p:cNvSpPr/>
          <p:nvPr/>
        </p:nvSpPr>
        <p:spPr>
          <a:xfrm>
            <a:off x="7281521" y="4205025"/>
            <a:ext cx="1830600" cy="9174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115" name="Shape 115"/>
          <p:cNvSpPr/>
          <p:nvPr/>
        </p:nvSpPr>
        <p:spPr>
          <a:xfrm>
            <a:off x="5685350" y="957050"/>
            <a:ext cx="2451300" cy="11250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116" name="Shape 116"/>
          <p:cNvSpPr/>
          <p:nvPr/>
        </p:nvSpPr>
        <p:spPr>
          <a:xfrm>
            <a:off x="4344609" y="22274"/>
            <a:ext cx="4772588" cy="917526"/>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pic>
        <p:nvPicPr>
          <p:cNvPr descr="taipei.png" id="117" name="Shape 117"/>
          <p:cNvPicPr preferRelativeResize="0"/>
          <p:nvPr/>
        </p:nvPicPr>
        <p:blipFill rotWithShape="1">
          <a:blip r:embed="rId5">
            <a:alphaModFix/>
          </a:blip>
          <a:srcRect b="0" l="0" r="0" t="0"/>
          <a:stretch/>
        </p:blipFill>
        <p:spPr>
          <a:xfrm>
            <a:off x="23174" y="3151725"/>
            <a:ext cx="4286250" cy="1037825"/>
          </a:xfrm>
          <a:prstGeom prst="rect">
            <a:avLst/>
          </a:prstGeom>
          <a:noFill/>
          <a:ln>
            <a:noFill/>
          </a:ln>
        </p:spPr>
      </p:pic>
      <p:pic>
        <p:nvPicPr>
          <p:cNvPr descr="2eastmainbfr.jpg" id="118" name="Shape 118"/>
          <p:cNvPicPr preferRelativeResize="0"/>
          <p:nvPr/>
        </p:nvPicPr>
        <p:blipFill rotWithShape="1">
          <a:blip r:embed="rId6">
            <a:alphaModFix/>
          </a:blip>
          <a:srcRect b="0" l="0" r="0" t="0"/>
          <a:stretch/>
        </p:blipFill>
        <p:spPr>
          <a:xfrm>
            <a:off x="8174459" y="957284"/>
            <a:ext cx="944244" cy="1124691"/>
          </a:xfrm>
          <a:prstGeom prst="rect">
            <a:avLst/>
          </a:prstGeom>
          <a:noFill/>
          <a:ln>
            <a:noFill/>
          </a:ln>
        </p:spPr>
      </p:pic>
      <p:sp>
        <p:nvSpPr>
          <p:cNvPr id="119" name="Shape 119"/>
          <p:cNvSpPr txBox="1"/>
          <p:nvPr/>
        </p:nvSpPr>
        <p:spPr>
          <a:xfrm>
            <a:off x="4660450" y="2196451"/>
            <a:ext cx="4192908" cy="442020"/>
          </a:xfrm>
          <a:prstGeom prst="rect">
            <a:avLst/>
          </a:prstGeom>
          <a:noFill/>
          <a:ln>
            <a:noFill/>
          </a:ln>
        </p:spPr>
        <p:txBody>
          <a:bodyPr anchorCtr="0" anchor="ctr" bIns="32750" lIns="32750" rIns="32750" wrap="square" tIns="32750">
            <a:noAutofit/>
          </a:bodyPr>
          <a:lstStyle/>
          <a:p>
            <a:pPr indent="-196850" lvl="0" marL="0" marR="0" rtl="0" algn="r">
              <a:lnSpc>
                <a:spcPct val="100000"/>
              </a:lnSpc>
              <a:spcBef>
                <a:spcPts val="0"/>
              </a:spcBef>
              <a:spcAft>
                <a:spcPts val="0"/>
              </a:spcAft>
              <a:buClr>
                <a:schemeClr val="accent3"/>
              </a:buClr>
              <a:buSzPct val="100000"/>
              <a:buFont typeface="Helvetica Neue"/>
              <a:buNone/>
            </a:pPr>
            <a:r>
              <a:rPr b="0" i="0" lang="en" sz="3100" u="none" cap="none" strike="noStrike">
                <a:solidFill>
                  <a:schemeClr val="accent3"/>
                </a:solidFill>
                <a:latin typeface="Helvetica Neue"/>
                <a:ea typeface="Helvetica Neue"/>
                <a:cs typeface="Helvetica Neue"/>
                <a:sym typeface="Helvetica Neue"/>
              </a:rPr>
              <a:t>TOXIC CRUSADERS</a:t>
            </a:r>
          </a:p>
        </p:txBody>
      </p:sp>
      <p:sp>
        <p:nvSpPr>
          <p:cNvPr id="120" name="Shape 120"/>
          <p:cNvSpPr txBox="1"/>
          <p:nvPr/>
        </p:nvSpPr>
        <p:spPr>
          <a:xfrm>
            <a:off x="5997780" y="2650401"/>
            <a:ext cx="2851428" cy="243137"/>
          </a:xfrm>
          <a:prstGeom prst="rect">
            <a:avLst/>
          </a:prstGeom>
          <a:noFill/>
          <a:ln>
            <a:noFill/>
          </a:ln>
        </p:spPr>
        <p:txBody>
          <a:bodyPr anchorCtr="0" anchor="ctr" bIns="32750" lIns="32750" rIns="32750" wrap="square" tIns="32750">
            <a:noAutofit/>
          </a:bodyPr>
          <a:lstStyle/>
          <a:p>
            <a:pPr indent="-95250" lvl="0" marL="0" marR="0" rtl="0" algn="r">
              <a:lnSpc>
                <a:spcPct val="100000"/>
              </a:lnSpc>
              <a:spcBef>
                <a:spcPts val="0"/>
              </a:spcBef>
              <a:spcAft>
                <a:spcPts val="0"/>
              </a:spcAft>
              <a:buClr>
                <a:srgbClr val="FFFFFF"/>
              </a:buClr>
              <a:buSzPct val="100000"/>
              <a:buFont typeface="Helvetica Neue"/>
              <a:buNone/>
            </a:pPr>
            <a:r>
              <a:rPr b="1" i="0" lang="en" sz="1500" u="none" cap="none" strike="noStrike">
                <a:solidFill>
                  <a:srgbClr val="FFFFFF"/>
                </a:solidFill>
                <a:latin typeface="Helvetica Neue"/>
                <a:ea typeface="Helvetica Neue"/>
                <a:cs typeface="Helvetica Neue"/>
                <a:sym typeface="Helvetica Neue"/>
              </a:rPr>
              <a:t>CSC 495 Project - Fall 2017</a:t>
            </a:r>
          </a:p>
        </p:txBody>
      </p:sp>
      <p:sp>
        <p:nvSpPr>
          <p:cNvPr id="121" name="Shape 121"/>
          <p:cNvSpPr txBox="1"/>
          <p:nvPr/>
        </p:nvSpPr>
        <p:spPr>
          <a:xfrm>
            <a:off x="6980939" y="3257867"/>
            <a:ext cx="1901381" cy="825799"/>
          </a:xfrm>
          <a:prstGeom prst="rect">
            <a:avLst/>
          </a:prstGeom>
          <a:noFill/>
          <a:ln>
            <a:noFill/>
          </a:ln>
        </p:spPr>
        <p:txBody>
          <a:bodyPr anchorCtr="0" anchor="ctr" bIns="32750" lIns="32750" rIns="32750" wrap="square" tIns="32750">
            <a:noAutofit/>
          </a:bodyPr>
          <a:lstStyle/>
          <a:p>
            <a:pPr indent="-95250" lvl="0" marL="0" marR="0" rtl="0" algn="r">
              <a:lnSpc>
                <a:spcPct val="100000"/>
              </a:lnSpc>
              <a:spcBef>
                <a:spcPts val="0"/>
              </a:spcBef>
              <a:spcAft>
                <a:spcPts val="0"/>
              </a:spcAft>
              <a:buClr>
                <a:srgbClr val="FFFFFF"/>
              </a:buClr>
              <a:buSzPct val="100000"/>
              <a:buFont typeface="Helvetica Neue"/>
              <a:buNone/>
            </a:pPr>
            <a:r>
              <a:rPr b="1" i="0" lang="en" sz="1500" u="none" cap="none" strike="noStrike">
                <a:solidFill>
                  <a:srgbClr val="FFFFFF"/>
                </a:solidFill>
                <a:latin typeface="Helvetica Neue"/>
                <a:ea typeface="Helvetica Neue"/>
                <a:cs typeface="Helvetica Neue"/>
                <a:sym typeface="Helvetica Neue"/>
              </a:rPr>
              <a:t>Aaron Denton</a:t>
            </a:r>
            <a:br>
              <a:rPr b="1" i="0" lang="en" sz="1500" u="none" cap="none" strike="noStrike">
                <a:solidFill>
                  <a:srgbClr val="FFFFFF"/>
                </a:solidFill>
                <a:latin typeface="Helvetica Neue"/>
                <a:ea typeface="Helvetica Neue"/>
                <a:cs typeface="Helvetica Neue"/>
                <a:sym typeface="Helvetica Neue"/>
              </a:rPr>
            </a:br>
            <a:r>
              <a:rPr b="1" i="0" lang="en" sz="1500" u="none" cap="none" strike="noStrike">
                <a:solidFill>
                  <a:srgbClr val="FFFFFF"/>
                </a:solidFill>
                <a:latin typeface="Helvetica Neue"/>
                <a:ea typeface="Helvetica Neue"/>
                <a:cs typeface="Helvetica Neue"/>
                <a:sym typeface="Helvetica Neue"/>
              </a:rPr>
              <a:t>Jacob Durham</a:t>
            </a:r>
            <a:br>
              <a:rPr b="1" i="0" lang="en" sz="1500" u="none" cap="none" strike="noStrike">
                <a:solidFill>
                  <a:srgbClr val="FFFFFF"/>
                </a:solidFill>
                <a:latin typeface="Helvetica Neue"/>
                <a:ea typeface="Helvetica Neue"/>
                <a:cs typeface="Helvetica Neue"/>
                <a:sym typeface="Helvetica Neue"/>
              </a:rPr>
            </a:br>
            <a:r>
              <a:rPr b="1" i="0" lang="en" sz="1500" u="none" cap="none" strike="noStrike">
                <a:solidFill>
                  <a:srgbClr val="FFFFFF"/>
                </a:solidFill>
                <a:latin typeface="Helvetica Neue"/>
                <a:ea typeface="Helvetica Neue"/>
                <a:cs typeface="Helvetica Neue"/>
                <a:sym typeface="Helvetica Neue"/>
              </a:rPr>
              <a:t>Swetha Polisetty</a:t>
            </a:r>
            <a:br>
              <a:rPr b="1" i="0" lang="en" sz="1500" u="none" cap="none" strike="noStrike">
                <a:solidFill>
                  <a:srgbClr val="FFFFFF"/>
                </a:solidFill>
                <a:latin typeface="Helvetica Neue"/>
                <a:ea typeface="Helvetica Neue"/>
                <a:cs typeface="Helvetica Neue"/>
                <a:sym typeface="Helvetica Neue"/>
              </a:rPr>
            </a:br>
            <a:r>
              <a:rPr b="1" i="0" lang="en" sz="1500" u="none" cap="none" strike="noStrike">
                <a:solidFill>
                  <a:srgbClr val="FFFFFF"/>
                </a:solidFill>
                <a:latin typeface="Helvetica Neue"/>
                <a:ea typeface="Helvetica Neue"/>
                <a:cs typeface="Helvetica Neue"/>
                <a:sym typeface="Helvetica Neue"/>
              </a:rPr>
              <a:t>Melvin Watlington</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
                                        </p:tgtEl>
                                        <p:attrNameLst>
                                          <p:attrName>style.visibility</p:attrName>
                                        </p:attrNameLst>
                                      </p:cBhvr>
                                      <p:to>
                                        <p:strVal val="visible"/>
                                      </p:to>
                                    </p:set>
                                    <p:animEffect filter="fade" transition="in">
                                      <p:cBhvr>
                                        <p:cTn dur="1500"/>
                                        <p:tgtEl>
                                          <p:spTgt spid="11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70" name="Shape 270"/>
        <p:cNvGrpSpPr/>
        <p:nvPr/>
      </p:nvGrpSpPr>
      <p:grpSpPr>
        <a:xfrm>
          <a:off x="0" y="0"/>
          <a:ext cx="0" cy="0"/>
          <a:chOff x="0" y="0"/>
          <a:chExt cx="0" cy="0"/>
        </a:xfrm>
      </p:grpSpPr>
      <p:sp>
        <p:nvSpPr>
          <p:cNvPr id="271" name="Shape 271"/>
          <p:cNvSpPr/>
          <p:nvPr/>
        </p:nvSpPr>
        <p:spPr>
          <a:xfrm>
            <a:off x="5682332" y="2101132"/>
            <a:ext cx="3434305" cy="2083105"/>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272" name="Shape 272"/>
          <p:cNvSpPr/>
          <p:nvPr/>
        </p:nvSpPr>
        <p:spPr>
          <a:xfrm>
            <a:off x="27504" y="22274"/>
            <a:ext cx="4286251" cy="2065359"/>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273" name="Shape 273"/>
          <p:cNvSpPr/>
          <p:nvPr/>
        </p:nvSpPr>
        <p:spPr>
          <a:xfrm>
            <a:off x="28580" y="5089464"/>
            <a:ext cx="5634633" cy="33086"/>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274" name="Shape 274"/>
          <p:cNvSpPr/>
          <p:nvPr/>
        </p:nvSpPr>
        <p:spPr>
          <a:xfrm>
            <a:off x="31954" y="2099458"/>
            <a:ext cx="5628945" cy="2974787"/>
          </a:xfrm>
          <a:prstGeom prst="rect">
            <a:avLst/>
          </a:prstGeom>
          <a:solidFill>
            <a:srgbClr val="000000"/>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275" name="Shape 275"/>
          <p:cNvSpPr/>
          <p:nvPr/>
        </p:nvSpPr>
        <p:spPr>
          <a:xfrm>
            <a:off x="4339745" y="955019"/>
            <a:ext cx="1322195" cy="112922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276" name="Shape 276"/>
          <p:cNvSpPr/>
          <p:nvPr/>
        </p:nvSpPr>
        <p:spPr>
          <a:xfrm>
            <a:off x="4344609" y="22274"/>
            <a:ext cx="4772588" cy="917526"/>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277" name="Shape 277"/>
          <p:cNvSpPr txBox="1"/>
          <p:nvPr/>
        </p:nvSpPr>
        <p:spPr>
          <a:xfrm>
            <a:off x="4348675" y="133025"/>
            <a:ext cx="4730324" cy="696026"/>
          </a:xfrm>
          <a:prstGeom prst="rect">
            <a:avLst/>
          </a:prstGeom>
          <a:noFill/>
          <a:ln>
            <a:noFill/>
          </a:ln>
        </p:spPr>
        <p:txBody>
          <a:bodyPr anchorCtr="0" anchor="ctr" bIns="32750" lIns="32750" rIns="32750" wrap="square" tIns="32750">
            <a:noAutofit/>
          </a:bodyPr>
          <a:lstStyle/>
          <a:p>
            <a:pPr indent="-177800" lvl="0" marL="0" marR="0" rtl="0" algn="ctr">
              <a:lnSpc>
                <a:spcPct val="100000"/>
              </a:lnSpc>
              <a:spcBef>
                <a:spcPts val="0"/>
              </a:spcBef>
              <a:spcAft>
                <a:spcPts val="0"/>
              </a:spcAft>
              <a:buClr>
                <a:srgbClr val="FFFFFF"/>
              </a:buClr>
              <a:buSzPct val="100000"/>
              <a:buFont typeface="Helvetica Neue"/>
              <a:buNone/>
            </a:pPr>
            <a:r>
              <a:rPr b="1" i="0" lang="en" sz="2800" u="none" cap="none" strike="noStrike">
                <a:solidFill>
                  <a:srgbClr val="FFFFFF"/>
                </a:solidFill>
                <a:latin typeface="Helvetica Neue"/>
                <a:ea typeface="Helvetica Neue"/>
                <a:cs typeface="Helvetica Neue"/>
                <a:sym typeface="Helvetica Neue"/>
              </a:rPr>
              <a:t>Toxics Release Inventory</a:t>
            </a:r>
          </a:p>
          <a:p>
            <a:pPr indent="-152400" lvl="0" marL="0" marR="0" rtl="0" algn="ctr">
              <a:lnSpc>
                <a:spcPct val="100000"/>
              </a:lnSpc>
              <a:spcBef>
                <a:spcPts val="0"/>
              </a:spcBef>
              <a:spcAft>
                <a:spcPts val="0"/>
              </a:spcAft>
              <a:buClr>
                <a:srgbClr val="FFFFFF"/>
              </a:buClr>
              <a:buSzPct val="100000"/>
              <a:buFont typeface="Helvetica Neue"/>
              <a:buNone/>
            </a:pPr>
            <a:r>
              <a:rPr b="1" i="1" lang="en" sz="2400" u="none" cap="none" strike="noStrike">
                <a:solidFill>
                  <a:srgbClr val="FFFFFF"/>
                </a:solidFill>
                <a:latin typeface="Helvetica Neue"/>
                <a:ea typeface="Helvetica Neue"/>
                <a:cs typeface="Helvetica Neue"/>
                <a:sym typeface="Helvetica Neue"/>
              </a:rPr>
              <a:t>Data Sets</a:t>
            </a:r>
          </a:p>
        </p:txBody>
      </p:sp>
      <p:sp>
        <p:nvSpPr>
          <p:cNvPr id="278" name="Shape 278"/>
          <p:cNvSpPr txBox="1"/>
          <p:nvPr/>
        </p:nvSpPr>
        <p:spPr>
          <a:xfrm>
            <a:off x="194297" y="2591209"/>
            <a:ext cx="5303198" cy="1991285"/>
          </a:xfrm>
          <a:prstGeom prst="rect">
            <a:avLst/>
          </a:prstGeom>
          <a:noFill/>
          <a:ln>
            <a:noFill/>
          </a:ln>
        </p:spPr>
        <p:txBody>
          <a:bodyPr anchorCtr="0" anchor="ctr" bIns="32750" lIns="32750" rIns="32750" wrap="square" tIns="32750">
            <a:noAutofit/>
          </a:bodyPr>
          <a:lstStyle/>
          <a:p>
            <a:pPr indent="-95250" lvl="0" marL="0" marR="0" rtl="0" algn="l">
              <a:lnSpc>
                <a:spcPct val="100000"/>
              </a:lnSpc>
              <a:spcBef>
                <a:spcPts val="0"/>
              </a:spcBef>
              <a:spcAft>
                <a:spcPts val="0"/>
              </a:spcAft>
              <a:buClr>
                <a:srgbClr val="FFFFFF"/>
              </a:buClr>
              <a:buSzPct val="100000"/>
              <a:buFont typeface="Helvetica Neue"/>
              <a:buNone/>
            </a:pPr>
            <a:r>
              <a:rPr b="1" i="0" lang="en" sz="1500" u="none" cap="none" strike="noStrike">
                <a:solidFill>
                  <a:srgbClr val="FFFFFF"/>
                </a:solidFill>
                <a:latin typeface="Helvetica Neue"/>
                <a:ea typeface="Helvetica Neue"/>
                <a:cs typeface="Helvetica Neue"/>
                <a:sym typeface="Helvetica Neue"/>
              </a:rPr>
              <a:t>Zeroes in the TRI Data Sets</a:t>
            </a:r>
            <a:br>
              <a:rPr b="1" i="0" lang="en" sz="1500" u="none" cap="none" strike="noStrike">
                <a:solidFill>
                  <a:srgbClr val="FFFFFF"/>
                </a:solidFill>
                <a:latin typeface="Helvetica Neue"/>
                <a:ea typeface="Helvetica Neue"/>
                <a:cs typeface="Helvetica Neue"/>
                <a:sym typeface="Helvetica Neue"/>
              </a:rPr>
            </a:br>
          </a:p>
          <a:p>
            <a:pPr indent="-95250" lvl="0" marL="0" marR="0" rtl="0" algn="l">
              <a:lnSpc>
                <a:spcPct val="100000"/>
              </a:lnSpc>
              <a:spcBef>
                <a:spcPts val="0"/>
              </a:spcBef>
              <a:spcAft>
                <a:spcPts val="0"/>
              </a:spcAft>
              <a:buClr>
                <a:srgbClr val="FFFFFF"/>
              </a:buClr>
              <a:buSzPct val="100000"/>
              <a:buFont typeface="Helvetica Neue"/>
              <a:buNone/>
            </a:pPr>
            <a:r>
              <a:rPr b="0" i="0" lang="en" sz="1500" u="none" cap="none" strike="noStrike">
                <a:solidFill>
                  <a:srgbClr val="FFFFFF"/>
                </a:solidFill>
                <a:latin typeface="Helvetica Neue"/>
                <a:ea typeface="Helvetica Neue"/>
                <a:cs typeface="Helvetica Neue"/>
                <a:sym typeface="Helvetica Neue"/>
              </a:rPr>
              <a:t>Numeric data fields may contain zero (0) for three reasons:</a:t>
            </a:r>
            <a:br>
              <a:rPr b="0" i="0" lang="en" sz="1500" u="none" cap="none" strike="noStrike">
                <a:solidFill>
                  <a:srgbClr val="FFFFFF"/>
                </a:solidFill>
                <a:latin typeface="Helvetica Neue"/>
                <a:ea typeface="Helvetica Neue"/>
                <a:cs typeface="Helvetica Neue"/>
                <a:sym typeface="Helvetica Neue"/>
              </a:rPr>
            </a:br>
          </a:p>
          <a:p>
            <a:pPr indent="-215900" lvl="0" marL="215900" marR="0" rtl="0" algn="l">
              <a:lnSpc>
                <a:spcPct val="100000"/>
              </a:lnSpc>
              <a:spcBef>
                <a:spcPts val="0"/>
              </a:spcBef>
              <a:spcAft>
                <a:spcPts val="0"/>
              </a:spcAft>
              <a:buClr>
                <a:srgbClr val="FFFFFF"/>
              </a:buClr>
              <a:buSzPct val="146666"/>
              <a:buFont typeface="Helvetica Neue"/>
              <a:buChar char="•"/>
            </a:pPr>
            <a:r>
              <a:rPr b="0" i="0" lang="en" sz="1500" u="none" cap="none" strike="noStrike">
                <a:solidFill>
                  <a:srgbClr val="FFFFFF"/>
                </a:solidFill>
                <a:latin typeface="Helvetica Neue"/>
                <a:ea typeface="Helvetica Neue"/>
                <a:cs typeface="Helvetica Neue"/>
                <a:sym typeface="Helvetica Neue"/>
              </a:rPr>
              <a:t>Release of chemical below threshold for reporting</a:t>
            </a:r>
          </a:p>
          <a:p>
            <a:pPr indent="-215900" lvl="0" marL="215900" marR="0" rtl="0" algn="l">
              <a:lnSpc>
                <a:spcPct val="100000"/>
              </a:lnSpc>
              <a:spcBef>
                <a:spcPts val="0"/>
              </a:spcBef>
              <a:spcAft>
                <a:spcPts val="0"/>
              </a:spcAft>
              <a:buClr>
                <a:srgbClr val="FFFFFF"/>
              </a:buClr>
              <a:buSzPct val="146666"/>
              <a:buFont typeface="Helvetica Neue"/>
              <a:buChar char="•"/>
            </a:pPr>
            <a:r>
              <a:rPr b="0" i="0" lang="en" sz="1500" u="none" cap="none" strike="noStrike">
                <a:solidFill>
                  <a:srgbClr val="FFFFFF"/>
                </a:solidFill>
                <a:latin typeface="Helvetica Neue"/>
                <a:ea typeface="Helvetica Neue"/>
                <a:cs typeface="Helvetica Neue"/>
                <a:sym typeface="Helvetica Neue"/>
              </a:rPr>
              <a:t>Chemical reported as “NA” for that particular industry</a:t>
            </a:r>
          </a:p>
          <a:p>
            <a:pPr indent="-215900" lvl="0" marL="215900" marR="0" rtl="0" algn="l">
              <a:lnSpc>
                <a:spcPct val="100000"/>
              </a:lnSpc>
              <a:spcBef>
                <a:spcPts val="0"/>
              </a:spcBef>
              <a:spcAft>
                <a:spcPts val="0"/>
              </a:spcAft>
              <a:buClr>
                <a:srgbClr val="FFFFFF"/>
              </a:buClr>
              <a:buSzPct val="146666"/>
              <a:buFont typeface="Helvetica Neue"/>
              <a:buChar char="•"/>
            </a:pPr>
            <a:r>
              <a:rPr b="0" i="0" lang="en" sz="1500" u="none" cap="none" strike="noStrike">
                <a:solidFill>
                  <a:srgbClr val="FFFFFF"/>
                </a:solidFill>
                <a:latin typeface="Helvetica Neue"/>
                <a:ea typeface="Helvetica Neue"/>
                <a:cs typeface="Helvetica Neue"/>
                <a:sym typeface="Helvetica Neue"/>
              </a:rPr>
              <a:t>Left blank in hand-written submission of reporting form</a:t>
            </a:r>
          </a:p>
        </p:txBody>
      </p:sp>
      <p:pic>
        <p:nvPicPr>
          <p:cNvPr descr="guatemela.jpg" id="279" name="Shape 279"/>
          <p:cNvPicPr preferRelativeResize="0"/>
          <p:nvPr/>
        </p:nvPicPr>
        <p:blipFill rotWithShape="1">
          <a:blip r:embed="rId3">
            <a:alphaModFix/>
          </a:blip>
          <a:srcRect b="0" l="0" r="0" t="0"/>
          <a:stretch/>
        </p:blipFill>
        <p:spPr>
          <a:xfrm>
            <a:off x="22679" y="20049"/>
            <a:ext cx="4293897" cy="2065497"/>
          </a:xfrm>
          <a:prstGeom prst="rect">
            <a:avLst/>
          </a:prstGeom>
          <a:noFill/>
          <a:ln>
            <a:noFill/>
          </a:ln>
        </p:spPr>
      </p:pic>
      <p:pic>
        <p:nvPicPr>
          <p:cNvPr descr="google_broken_image_00_b_logo_detail.gif" id="280" name="Shape 280"/>
          <p:cNvPicPr preferRelativeResize="0"/>
          <p:nvPr/>
        </p:nvPicPr>
        <p:blipFill rotWithShape="1">
          <a:blip r:embed="rId4">
            <a:alphaModFix/>
          </a:blip>
          <a:srcRect b="0" l="0" r="0" t="0"/>
          <a:stretch/>
        </p:blipFill>
        <p:spPr>
          <a:xfrm>
            <a:off x="7255426" y="3015442"/>
            <a:ext cx="216026" cy="253748"/>
          </a:xfrm>
          <a:prstGeom prst="rect">
            <a:avLst/>
          </a:prstGeom>
          <a:noFill/>
          <a:ln>
            <a:noFill/>
          </a:ln>
        </p:spPr>
      </p:pic>
      <p:sp>
        <p:nvSpPr>
          <p:cNvPr id="281" name="Shape 281"/>
          <p:cNvSpPr/>
          <p:nvPr/>
        </p:nvSpPr>
        <p:spPr>
          <a:xfrm>
            <a:off x="5685350" y="957050"/>
            <a:ext cx="2451300" cy="11250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pic>
        <p:nvPicPr>
          <p:cNvPr descr="2eastmainbfr.jpg" id="282" name="Shape 282"/>
          <p:cNvPicPr preferRelativeResize="0"/>
          <p:nvPr/>
        </p:nvPicPr>
        <p:blipFill rotWithShape="1">
          <a:blip r:embed="rId5">
            <a:alphaModFix/>
          </a:blip>
          <a:srcRect b="0" l="0" r="0" t="0"/>
          <a:stretch/>
        </p:blipFill>
        <p:spPr>
          <a:xfrm>
            <a:off x="8174459" y="957284"/>
            <a:ext cx="944244" cy="1124691"/>
          </a:xfrm>
          <a:prstGeom prst="rect">
            <a:avLst/>
          </a:prstGeom>
          <a:noFill/>
          <a:ln>
            <a:noFill/>
          </a:ln>
        </p:spPr>
      </p:pic>
      <p:pic>
        <p:nvPicPr>
          <p:cNvPr descr="natural-wetland-2.jpg" id="283" name="Shape 283"/>
          <p:cNvPicPr preferRelativeResize="0"/>
          <p:nvPr/>
        </p:nvPicPr>
        <p:blipFill rotWithShape="1">
          <a:blip r:embed="rId6">
            <a:alphaModFix/>
          </a:blip>
          <a:srcRect b="0" l="0" r="0" t="0"/>
          <a:stretch/>
        </p:blipFill>
        <p:spPr>
          <a:xfrm>
            <a:off x="7569975" y="4203150"/>
            <a:ext cx="1564600" cy="916575"/>
          </a:xfrm>
          <a:prstGeom prst="rect">
            <a:avLst/>
          </a:prstGeom>
          <a:noFill/>
          <a:ln>
            <a:noFill/>
          </a:ln>
        </p:spPr>
      </p:pic>
      <p:sp>
        <p:nvSpPr>
          <p:cNvPr id="284" name="Shape 284"/>
          <p:cNvSpPr/>
          <p:nvPr/>
        </p:nvSpPr>
        <p:spPr>
          <a:xfrm>
            <a:off x="5683150" y="4203175"/>
            <a:ext cx="1866900" cy="9174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Tree>
  </p:cSld>
  <p:clrMapOvr>
    <a:masterClrMapping/>
  </p:clrMapOvr>
  <p:transition>
    <p:fade thruBlk="1"/>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88" name="Shape 288"/>
        <p:cNvGrpSpPr/>
        <p:nvPr/>
      </p:nvGrpSpPr>
      <p:grpSpPr>
        <a:xfrm>
          <a:off x="0" y="0"/>
          <a:ext cx="0" cy="0"/>
          <a:chOff x="0" y="0"/>
          <a:chExt cx="0" cy="0"/>
        </a:xfrm>
      </p:grpSpPr>
      <p:sp>
        <p:nvSpPr>
          <p:cNvPr id="289" name="Shape 289"/>
          <p:cNvSpPr/>
          <p:nvPr/>
        </p:nvSpPr>
        <p:spPr>
          <a:xfrm>
            <a:off x="5682332" y="2101132"/>
            <a:ext cx="3434305" cy="2083105"/>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290" name="Shape 290"/>
          <p:cNvSpPr/>
          <p:nvPr/>
        </p:nvSpPr>
        <p:spPr>
          <a:xfrm>
            <a:off x="27504" y="22274"/>
            <a:ext cx="4286251" cy="2065359"/>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291" name="Shape 291"/>
          <p:cNvSpPr/>
          <p:nvPr/>
        </p:nvSpPr>
        <p:spPr>
          <a:xfrm>
            <a:off x="28580" y="5089464"/>
            <a:ext cx="5634633" cy="33086"/>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292" name="Shape 292"/>
          <p:cNvSpPr/>
          <p:nvPr/>
        </p:nvSpPr>
        <p:spPr>
          <a:xfrm>
            <a:off x="31954" y="2099458"/>
            <a:ext cx="5628945" cy="2974787"/>
          </a:xfrm>
          <a:prstGeom prst="rect">
            <a:avLst/>
          </a:prstGeom>
          <a:solidFill>
            <a:srgbClr val="000000"/>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293" name="Shape 293"/>
          <p:cNvSpPr/>
          <p:nvPr/>
        </p:nvSpPr>
        <p:spPr>
          <a:xfrm>
            <a:off x="4339745" y="955019"/>
            <a:ext cx="1322195" cy="112922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294" name="Shape 294"/>
          <p:cNvSpPr/>
          <p:nvPr/>
        </p:nvSpPr>
        <p:spPr>
          <a:xfrm>
            <a:off x="4344609" y="22274"/>
            <a:ext cx="4772588" cy="917526"/>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295" name="Shape 295"/>
          <p:cNvSpPr txBox="1"/>
          <p:nvPr/>
        </p:nvSpPr>
        <p:spPr>
          <a:xfrm>
            <a:off x="4374593" y="133025"/>
            <a:ext cx="4678487" cy="696026"/>
          </a:xfrm>
          <a:prstGeom prst="rect">
            <a:avLst/>
          </a:prstGeom>
          <a:noFill/>
          <a:ln>
            <a:noFill/>
          </a:ln>
        </p:spPr>
        <p:txBody>
          <a:bodyPr anchorCtr="0" anchor="ctr" bIns="32750" lIns="32750" rIns="32750" wrap="square" tIns="32750">
            <a:noAutofit/>
          </a:bodyPr>
          <a:lstStyle/>
          <a:p>
            <a:pPr indent="-177800" lvl="0" marL="0" marR="0" rtl="0" algn="ctr">
              <a:lnSpc>
                <a:spcPct val="100000"/>
              </a:lnSpc>
              <a:spcBef>
                <a:spcPts val="0"/>
              </a:spcBef>
              <a:spcAft>
                <a:spcPts val="0"/>
              </a:spcAft>
              <a:buClr>
                <a:srgbClr val="FFFFFF"/>
              </a:buClr>
              <a:buSzPct val="100000"/>
              <a:buFont typeface="Helvetica Neue"/>
              <a:buNone/>
            </a:pPr>
            <a:r>
              <a:rPr b="1" i="0" lang="en" sz="2800" u="none" cap="none" strike="noStrike">
                <a:solidFill>
                  <a:srgbClr val="FFFFFF"/>
                </a:solidFill>
                <a:latin typeface="Helvetica Neue"/>
                <a:ea typeface="Helvetica Neue"/>
                <a:cs typeface="Helvetica Neue"/>
                <a:sym typeface="Helvetica Neue"/>
              </a:rPr>
              <a:t>Zillow Home Value Index</a:t>
            </a:r>
          </a:p>
          <a:p>
            <a:pPr indent="-152400" lvl="0" marL="0" marR="0" rtl="0" algn="ctr">
              <a:lnSpc>
                <a:spcPct val="100000"/>
              </a:lnSpc>
              <a:spcBef>
                <a:spcPts val="0"/>
              </a:spcBef>
              <a:spcAft>
                <a:spcPts val="0"/>
              </a:spcAft>
              <a:buClr>
                <a:srgbClr val="FFFFFF"/>
              </a:buClr>
              <a:buSzPct val="100000"/>
              <a:buFont typeface="Helvetica Neue"/>
              <a:buNone/>
            </a:pPr>
            <a:r>
              <a:rPr b="1" i="1" lang="en" sz="2400" u="none" cap="none" strike="noStrike">
                <a:solidFill>
                  <a:srgbClr val="FFFFFF"/>
                </a:solidFill>
                <a:latin typeface="Helvetica Neue"/>
                <a:ea typeface="Helvetica Neue"/>
                <a:cs typeface="Helvetica Neue"/>
                <a:sym typeface="Helvetica Neue"/>
              </a:rPr>
              <a:t>Background</a:t>
            </a:r>
          </a:p>
        </p:txBody>
      </p:sp>
      <p:pic>
        <p:nvPicPr>
          <p:cNvPr descr="row_houses.jpg" id="296" name="Shape 296"/>
          <p:cNvPicPr preferRelativeResize="0"/>
          <p:nvPr/>
        </p:nvPicPr>
        <p:blipFill rotWithShape="1">
          <a:blip r:embed="rId3">
            <a:alphaModFix/>
          </a:blip>
          <a:srcRect b="0" l="0" r="0" t="0"/>
          <a:stretch/>
        </p:blipFill>
        <p:spPr>
          <a:xfrm>
            <a:off x="27499" y="16875"/>
            <a:ext cx="4286250" cy="2070900"/>
          </a:xfrm>
          <a:prstGeom prst="rect">
            <a:avLst/>
          </a:prstGeom>
          <a:noFill/>
          <a:ln>
            <a:noFill/>
          </a:ln>
        </p:spPr>
      </p:pic>
      <p:pic>
        <p:nvPicPr>
          <p:cNvPr descr="zillowlogo.png" id="297" name="Shape 297"/>
          <p:cNvPicPr preferRelativeResize="0"/>
          <p:nvPr/>
        </p:nvPicPr>
        <p:blipFill rotWithShape="1">
          <a:blip r:embed="rId4">
            <a:alphaModFix/>
          </a:blip>
          <a:srcRect b="0" l="0" r="0" t="0"/>
          <a:stretch/>
        </p:blipFill>
        <p:spPr>
          <a:xfrm>
            <a:off x="5685341" y="2101260"/>
            <a:ext cx="3437930" cy="2082850"/>
          </a:xfrm>
          <a:prstGeom prst="rect">
            <a:avLst/>
          </a:prstGeom>
          <a:noFill/>
          <a:ln>
            <a:noFill/>
          </a:ln>
          <a:effectLst>
            <a:outerShdw blurRad="190500" rotWithShape="0" dir="5400000" dist="12700">
              <a:srgbClr val="000000">
                <a:alpha val="74901"/>
              </a:srgbClr>
            </a:outerShdw>
          </a:effectLst>
        </p:spPr>
      </p:pic>
      <p:sp>
        <p:nvSpPr>
          <p:cNvPr id="298" name="Shape 298"/>
          <p:cNvSpPr txBox="1"/>
          <p:nvPr/>
        </p:nvSpPr>
        <p:spPr>
          <a:xfrm>
            <a:off x="194297" y="2299959"/>
            <a:ext cx="5303198" cy="2573786"/>
          </a:xfrm>
          <a:prstGeom prst="rect">
            <a:avLst/>
          </a:prstGeom>
          <a:noFill/>
          <a:ln>
            <a:noFill/>
          </a:ln>
        </p:spPr>
        <p:txBody>
          <a:bodyPr anchorCtr="0" anchor="ctr" bIns="32750" lIns="32750" rIns="32750" wrap="square" tIns="32750">
            <a:noAutofit/>
          </a:bodyPr>
          <a:lstStyle/>
          <a:p>
            <a:pPr indent="-215900" lvl="0" marL="215900" marR="0" rtl="0" algn="l">
              <a:lnSpc>
                <a:spcPct val="100000"/>
              </a:lnSpc>
              <a:spcBef>
                <a:spcPts val="0"/>
              </a:spcBef>
              <a:spcAft>
                <a:spcPts val="0"/>
              </a:spcAft>
              <a:buClr>
                <a:srgbClr val="FFFFFF"/>
              </a:buClr>
              <a:buSzPct val="146666"/>
              <a:buFont typeface="Helvetica Neue"/>
              <a:buChar char="•"/>
            </a:pPr>
            <a:r>
              <a:rPr b="1" i="0" lang="en" sz="1500" u="none" cap="none" strike="noStrike">
                <a:solidFill>
                  <a:srgbClr val="FFFFFF"/>
                </a:solidFill>
                <a:latin typeface="Helvetica Neue"/>
                <a:ea typeface="Helvetica Neue"/>
                <a:cs typeface="Helvetica Neue"/>
                <a:sym typeface="Helvetica Neue"/>
              </a:rPr>
              <a:t>Zillow is an online real estate database company, founded in 2006.</a:t>
            </a:r>
            <a:br>
              <a:rPr b="1" i="0" lang="en" sz="1500" u="none" cap="none" strike="noStrike">
                <a:solidFill>
                  <a:srgbClr val="FFFFFF"/>
                </a:solidFill>
                <a:latin typeface="Helvetica Neue"/>
                <a:ea typeface="Helvetica Neue"/>
                <a:cs typeface="Helvetica Neue"/>
                <a:sym typeface="Helvetica Neue"/>
              </a:rPr>
            </a:br>
          </a:p>
          <a:p>
            <a:pPr indent="-215900" lvl="0" marL="215900" marR="0" rtl="0" algn="l">
              <a:lnSpc>
                <a:spcPct val="100000"/>
              </a:lnSpc>
              <a:spcBef>
                <a:spcPts val="0"/>
              </a:spcBef>
              <a:spcAft>
                <a:spcPts val="0"/>
              </a:spcAft>
              <a:buClr>
                <a:srgbClr val="FFFFFF"/>
              </a:buClr>
              <a:buSzPct val="146666"/>
              <a:buFont typeface="Helvetica Neue"/>
              <a:buChar char="•"/>
            </a:pPr>
            <a:r>
              <a:rPr b="1" i="0" lang="en" sz="1500" u="none" cap="none" strike="noStrike">
                <a:solidFill>
                  <a:srgbClr val="FFFFFF"/>
                </a:solidFill>
                <a:latin typeface="Helvetica Neue"/>
                <a:ea typeface="Helvetica Neue"/>
                <a:cs typeface="Helvetica Neue"/>
                <a:sym typeface="Helvetica Neue"/>
              </a:rPr>
              <a:t>They provide many real estate related services, including real estate loan quotes, neighborhood boundary mapping, and home value estimates.</a:t>
            </a:r>
            <a:br>
              <a:rPr b="1" i="0" lang="en" sz="1500" u="none" cap="none" strike="noStrike">
                <a:solidFill>
                  <a:srgbClr val="FFFFFF"/>
                </a:solidFill>
                <a:latin typeface="Helvetica Neue"/>
                <a:ea typeface="Helvetica Neue"/>
                <a:cs typeface="Helvetica Neue"/>
                <a:sym typeface="Helvetica Neue"/>
              </a:rPr>
            </a:br>
          </a:p>
          <a:p>
            <a:pPr indent="-215900" lvl="0" marL="215900" marR="0" rtl="0" algn="l">
              <a:lnSpc>
                <a:spcPct val="100000"/>
              </a:lnSpc>
              <a:spcBef>
                <a:spcPts val="0"/>
              </a:spcBef>
              <a:spcAft>
                <a:spcPts val="0"/>
              </a:spcAft>
              <a:buClr>
                <a:srgbClr val="FFFFFF"/>
              </a:buClr>
              <a:buSzPct val="146666"/>
              <a:buFont typeface="Helvetica Neue"/>
              <a:buChar char="•"/>
            </a:pPr>
            <a:r>
              <a:rPr b="1" i="0" lang="en" sz="1500" u="none" cap="none" strike="noStrike">
                <a:solidFill>
                  <a:srgbClr val="FFFFFF"/>
                </a:solidFill>
                <a:latin typeface="Helvetica Neue"/>
                <a:ea typeface="Helvetica Neue"/>
                <a:cs typeface="Helvetica Neue"/>
                <a:sym typeface="Helvetica Neue"/>
              </a:rPr>
              <a:t>Their home value estimates, called </a:t>
            </a:r>
            <a:r>
              <a:rPr b="1" i="1" lang="en" sz="1500" u="none" cap="none" strike="noStrike">
                <a:solidFill>
                  <a:srgbClr val="FFFFFF"/>
                </a:solidFill>
                <a:latin typeface="Helvetica Neue"/>
                <a:ea typeface="Helvetica Neue"/>
                <a:cs typeface="Helvetica Neue"/>
                <a:sym typeface="Helvetica Neue"/>
              </a:rPr>
              <a:t>Zestimates</a:t>
            </a:r>
            <a:r>
              <a:rPr b="1" i="0" lang="en" sz="1500" u="none" cap="none" strike="noStrike">
                <a:solidFill>
                  <a:srgbClr val="FFFFFF"/>
                </a:solidFill>
                <a:latin typeface="Helvetica Neue"/>
                <a:ea typeface="Helvetica Neue"/>
                <a:cs typeface="Helvetica Neue"/>
                <a:sym typeface="Helvetica Neue"/>
              </a:rPr>
              <a:t>, are based on a proprietary algorithm, and serve as the basis of the Zillow data set that we are leveraging for this project.</a:t>
            </a:r>
          </a:p>
          <a:p>
            <a:pPr indent="-215900" lvl="0" marL="215900" marR="0" rtl="0" algn="l">
              <a:lnSpc>
                <a:spcPct val="100000"/>
              </a:lnSpc>
              <a:spcBef>
                <a:spcPts val="0"/>
              </a:spcBef>
              <a:spcAft>
                <a:spcPts val="0"/>
              </a:spcAft>
              <a:buClr>
                <a:srgbClr val="FFFFFF"/>
              </a:buClr>
              <a:buFont typeface="Helvetica Neue"/>
              <a:buNone/>
            </a:pPr>
            <a:r>
              <a:t/>
            </a:r>
            <a:endParaRPr b="1" i="0" sz="1500" u="none" cap="none" strike="noStrike">
              <a:solidFill>
                <a:srgbClr val="FFFFFF"/>
              </a:solidFill>
              <a:latin typeface="Helvetica Neue"/>
              <a:ea typeface="Helvetica Neue"/>
              <a:cs typeface="Helvetica Neue"/>
              <a:sym typeface="Helvetica Neue"/>
            </a:endParaRPr>
          </a:p>
        </p:txBody>
      </p:sp>
      <p:sp>
        <p:nvSpPr>
          <p:cNvPr id="299" name="Shape 299"/>
          <p:cNvSpPr/>
          <p:nvPr/>
        </p:nvSpPr>
        <p:spPr>
          <a:xfrm>
            <a:off x="5685350" y="957050"/>
            <a:ext cx="2451300" cy="11250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pic>
        <p:nvPicPr>
          <p:cNvPr descr="2eastmainbfr.jpg" id="300" name="Shape 300"/>
          <p:cNvPicPr preferRelativeResize="0"/>
          <p:nvPr/>
        </p:nvPicPr>
        <p:blipFill rotWithShape="1">
          <a:blip r:embed="rId5">
            <a:alphaModFix/>
          </a:blip>
          <a:srcRect b="0" l="0" r="0" t="0"/>
          <a:stretch/>
        </p:blipFill>
        <p:spPr>
          <a:xfrm>
            <a:off x="8174459" y="957284"/>
            <a:ext cx="944244" cy="1124691"/>
          </a:xfrm>
          <a:prstGeom prst="rect">
            <a:avLst/>
          </a:prstGeom>
          <a:noFill/>
          <a:ln>
            <a:noFill/>
          </a:ln>
        </p:spPr>
      </p:pic>
      <p:pic>
        <p:nvPicPr>
          <p:cNvPr descr="natural-wetland-2.jpg" id="301" name="Shape 301"/>
          <p:cNvPicPr preferRelativeResize="0"/>
          <p:nvPr/>
        </p:nvPicPr>
        <p:blipFill rotWithShape="1">
          <a:blip r:embed="rId6">
            <a:alphaModFix/>
          </a:blip>
          <a:srcRect b="0" l="0" r="0" t="0"/>
          <a:stretch/>
        </p:blipFill>
        <p:spPr>
          <a:xfrm>
            <a:off x="7569975" y="4203150"/>
            <a:ext cx="1564600" cy="916575"/>
          </a:xfrm>
          <a:prstGeom prst="rect">
            <a:avLst/>
          </a:prstGeom>
          <a:noFill/>
          <a:ln>
            <a:noFill/>
          </a:ln>
        </p:spPr>
      </p:pic>
      <p:sp>
        <p:nvSpPr>
          <p:cNvPr id="302" name="Shape 302"/>
          <p:cNvSpPr/>
          <p:nvPr/>
        </p:nvSpPr>
        <p:spPr>
          <a:xfrm>
            <a:off x="5683150" y="4203175"/>
            <a:ext cx="1866900" cy="9174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Tree>
  </p:cSld>
  <p:clrMapOvr>
    <a:masterClrMapping/>
  </p:clrMapOvr>
  <p:transition>
    <p:fade thruBlk="1"/>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06" name="Shape 306"/>
        <p:cNvGrpSpPr/>
        <p:nvPr/>
      </p:nvGrpSpPr>
      <p:grpSpPr>
        <a:xfrm>
          <a:off x="0" y="0"/>
          <a:ext cx="0" cy="0"/>
          <a:chOff x="0" y="0"/>
          <a:chExt cx="0" cy="0"/>
        </a:xfrm>
      </p:grpSpPr>
      <p:sp>
        <p:nvSpPr>
          <p:cNvPr id="307" name="Shape 307"/>
          <p:cNvSpPr/>
          <p:nvPr/>
        </p:nvSpPr>
        <p:spPr>
          <a:xfrm>
            <a:off x="5682332" y="2101132"/>
            <a:ext cx="3434305" cy="2083105"/>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308" name="Shape 308"/>
          <p:cNvSpPr/>
          <p:nvPr/>
        </p:nvSpPr>
        <p:spPr>
          <a:xfrm>
            <a:off x="27504" y="22274"/>
            <a:ext cx="4286251" cy="2065359"/>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309" name="Shape 309"/>
          <p:cNvSpPr/>
          <p:nvPr/>
        </p:nvSpPr>
        <p:spPr>
          <a:xfrm>
            <a:off x="28580" y="5089464"/>
            <a:ext cx="5634633" cy="33086"/>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310" name="Shape 310"/>
          <p:cNvSpPr/>
          <p:nvPr/>
        </p:nvSpPr>
        <p:spPr>
          <a:xfrm>
            <a:off x="31954" y="2099458"/>
            <a:ext cx="5628945" cy="2974787"/>
          </a:xfrm>
          <a:prstGeom prst="rect">
            <a:avLst/>
          </a:prstGeom>
          <a:solidFill>
            <a:srgbClr val="000000"/>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311" name="Shape 311"/>
          <p:cNvSpPr/>
          <p:nvPr/>
        </p:nvSpPr>
        <p:spPr>
          <a:xfrm>
            <a:off x="4339745" y="955019"/>
            <a:ext cx="1322195" cy="112922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312" name="Shape 312"/>
          <p:cNvSpPr/>
          <p:nvPr/>
        </p:nvSpPr>
        <p:spPr>
          <a:xfrm>
            <a:off x="4344609" y="22274"/>
            <a:ext cx="4772588" cy="917526"/>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313" name="Shape 313"/>
          <p:cNvSpPr txBox="1"/>
          <p:nvPr/>
        </p:nvSpPr>
        <p:spPr>
          <a:xfrm>
            <a:off x="4374593" y="133025"/>
            <a:ext cx="4678487" cy="696026"/>
          </a:xfrm>
          <a:prstGeom prst="rect">
            <a:avLst/>
          </a:prstGeom>
          <a:noFill/>
          <a:ln>
            <a:noFill/>
          </a:ln>
        </p:spPr>
        <p:txBody>
          <a:bodyPr anchorCtr="0" anchor="ctr" bIns="32750" lIns="32750" rIns="32750" wrap="square" tIns="32750">
            <a:noAutofit/>
          </a:bodyPr>
          <a:lstStyle/>
          <a:p>
            <a:pPr indent="-177800" lvl="0" marL="0" marR="0" rtl="0" algn="ctr">
              <a:lnSpc>
                <a:spcPct val="100000"/>
              </a:lnSpc>
              <a:spcBef>
                <a:spcPts val="0"/>
              </a:spcBef>
              <a:spcAft>
                <a:spcPts val="0"/>
              </a:spcAft>
              <a:buClr>
                <a:srgbClr val="FFFFFF"/>
              </a:buClr>
              <a:buSzPct val="100000"/>
              <a:buFont typeface="Helvetica Neue"/>
              <a:buNone/>
            </a:pPr>
            <a:r>
              <a:rPr b="1" i="0" lang="en" sz="2800" u="none" cap="none" strike="noStrike">
                <a:solidFill>
                  <a:srgbClr val="FFFFFF"/>
                </a:solidFill>
                <a:latin typeface="Helvetica Neue"/>
                <a:ea typeface="Helvetica Neue"/>
                <a:cs typeface="Helvetica Neue"/>
                <a:sym typeface="Helvetica Neue"/>
              </a:rPr>
              <a:t>Zillow Home Value Index</a:t>
            </a:r>
          </a:p>
          <a:p>
            <a:pPr indent="-152400" lvl="0" marL="0" marR="0" rtl="0" algn="ctr">
              <a:lnSpc>
                <a:spcPct val="100000"/>
              </a:lnSpc>
              <a:spcBef>
                <a:spcPts val="0"/>
              </a:spcBef>
              <a:spcAft>
                <a:spcPts val="0"/>
              </a:spcAft>
              <a:buClr>
                <a:srgbClr val="FFFFFF"/>
              </a:buClr>
              <a:buSzPct val="100000"/>
              <a:buFont typeface="Helvetica Neue"/>
              <a:buNone/>
            </a:pPr>
            <a:r>
              <a:rPr b="1" i="1" lang="en" sz="2400" u="none" cap="none" strike="noStrike">
                <a:solidFill>
                  <a:srgbClr val="FFFFFF"/>
                </a:solidFill>
                <a:latin typeface="Helvetica Neue"/>
                <a:ea typeface="Helvetica Neue"/>
                <a:cs typeface="Helvetica Neue"/>
                <a:sym typeface="Helvetica Neue"/>
              </a:rPr>
              <a:t>Data Sets</a:t>
            </a:r>
          </a:p>
        </p:txBody>
      </p:sp>
      <p:sp>
        <p:nvSpPr>
          <p:cNvPr id="314" name="Shape 314"/>
          <p:cNvSpPr txBox="1"/>
          <p:nvPr/>
        </p:nvSpPr>
        <p:spPr>
          <a:xfrm>
            <a:off x="194297" y="2299959"/>
            <a:ext cx="5303198" cy="2573786"/>
          </a:xfrm>
          <a:prstGeom prst="rect">
            <a:avLst/>
          </a:prstGeom>
          <a:noFill/>
          <a:ln>
            <a:noFill/>
          </a:ln>
        </p:spPr>
        <p:txBody>
          <a:bodyPr anchorCtr="0" anchor="ctr" bIns="32750" lIns="32750" rIns="32750" wrap="square" tIns="32750">
            <a:noAutofit/>
          </a:bodyPr>
          <a:lstStyle/>
          <a:p>
            <a:pPr indent="-165100" lvl="0" marL="215900" marR="0" rtl="0" algn="l">
              <a:lnSpc>
                <a:spcPct val="100000"/>
              </a:lnSpc>
              <a:spcBef>
                <a:spcPts val="0"/>
              </a:spcBef>
              <a:spcAft>
                <a:spcPts val="0"/>
              </a:spcAft>
              <a:buClr>
                <a:srgbClr val="FFFFFF"/>
              </a:buClr>
              <a:buFont typeface="Helvetica Neue"/>
              <a:buChar char="•"/>
            </a:pPr>
            <a:r>
              <a:rPr b="1" i="0" lang="en" u="none" cap="none" strike="noStrike">
                <a:solidFill>
                  <a:srgbClr val="FFFFFF"/>
                </a:solidFill>
                <a:latin typeface="Helvetica Neue"/>
                <a:ea typeface="Helvetica Neue"/>
                <a:cs typeface="Helvetica Neue"/>
                <a:sym typeface="Helvetica Neue"/>
              </a:rPr>
              <a:t>Zillow Home Value Index (ZHVI) is a collection of Zestimates, split into 12 market segments.</a:t>
            </a:r>
            <a:br>
              <a:rPr b="1" i="0" lang="en" u="none" cap="none" strike="noStrike">
                <a:solidFill>
                  <a:srgbClr val="FFFFFF"/>
                </a:solidFill>
                <a:latin typeface="Helvetica Neue"/>
                <a:ea typeface="Helvetica Neue"/>
                <a:cs typeface="Helvetica Neue"/>
                <a:sym typeface="Helvetica Neue"/>
              </a:rPr>
            </a:br>
          </a:p>
          <a:p>
            <a:pPr indent="-152400" lvl="1" marL="495300" marR="0" rtl="0" algn="l">
              <a:lnSpc>
                <a:spcPct val="100000"/>
              </a:lnSpc>
              <a:spcBef>
                <a:spcPts val="0"/>
              </a:spcBef>
              <a:spcAft>
                <a:spcPts val="0"/>
              </a:spcAft>
              <a:buClr>
                <a:srgbClr val="FFFFFF"/>
              </a:buClr>
              <a:buFont typeface="Helvetica Neue"/>
              <a:buChar char="•"/>
            </a:pPr>
            <a:r>
              <a:rPr b="0" i="0" lang="en" u="none" cap="none" strike="noStrike">
                <a:solidFill>
                  <a:srgbClr val="FFFFFF"/>
                </a:solidFill>
                <a:latin typeface="Helvetica Neue"/>
                <a:ea typeface="Helvetica Neue"/>
                <a:cs typeface="Helvetica Neue"/>
                <a:sym typeface="Helvetica Neue"/>
              </a:rPr>
              <a:t>All Homes</a:t>
            </a:r>
          </a:p>
          <a:p>
            <a:pPr indent="-152400" lvl="1" marL="495300" marR="0" rtl="0" algn="l">
              <a:lnSpc>
                <a:spcPct val="100000"/>
              </a:lnSpc>
              <a:spcBef>
                <a:spcPts val="0"/>
              </a:spcBef>
              <a:spcAft>
                <a:spcPts val="0"/>
              </a:spcAft>
              <a:buClr>
                <a:srgbClr val="FFFFFF"/>
              </a:buClr>
              <a:buFont typeface="Helvetica Neue"/>
              <a:buChar char="•"/>
            </a:pPr>
            <a:r>
              <a:rPr b="0" i="0" lang="en" u="none" cap="none" strike="noStrike">
                <a:solidFill>
                  <a:srgbClr val="FFFFFF"/>
                </a:solidFill>
                <a:latin typeface="Helvetica Neue"/>
                <a:ea typeface="Helvetica Neue"/>
                <a:cs typeface="Helvetica Neue"/>
                <a:sym typeface="Helvetica Neue"/>
              </a:rPr>
              <a:t>Single Family</a:t>
            </a:r>
          </a:p>
          <a:p>
            <a:pPr indent="-152400" lvl="1" marL="495300" marR="0" rtl="0" algn="l">
              <a:lnSpc>
                <a:spcPct val="100000"/>
              </a:lnSpc>
              <a:spcBef>
                <a:spcPts val="0"/>
              </a:spcBef>
              <a:spcAft>
                <a:spcPts val="0"/>
              </a:spcAft>
              <a:buClr>
                <a:srgbClr val="FFFFFF"/>
              </a:buClr>
              <a:buFont typeface="Helvetica Neue"/>
              <a:buChar char="•"/>
            </a:pPr>
            <a:r>
              <a:rPr b="0" i="0" lang="en" u="none" cap="none" strike="noStrike">
                <a:solidFill>
                  <a:srgbClr val="FFFFFF"/>
                </a:solidFill>
                <a:latin typeface="Helvetica Neue"/>
                <a:ea typeface="Helvetica Neue"/>
                <a:cs typeface="Helvetica Neue"/>
                <a:sym typeface="Helvetica Neue"/>
              </a:rPr>
              <a:t>Condo</a:t>
            </a:r>
          </a:p>
          <a:p>
            <a:pPr indent="-152400" lvl="1" marL="495300" marR="0" rtl="0" algn="l">
              <a:lnSpc>
                <a:spcPct val="100000"/>
              </a:lnSpc>
              <a:spcBef>
                <a:spcPts val="0"/>
              </a:spcBef>
              <a:spcAft>
                <a:spcPts val="0"/>
              </a:spcAft>
              <a:buClr>
                <a:srgbClr val="FFFFFF"/>
              </a:buClr>
              <a:buFont typeface="Helvetica Neue"/>
              <a:buChar char="•"/>
            </a:pPr>
            <a:r>
              <a:rPr b="0" i="0" lang="en" u="none" cap="none" strike="noStrike">
                <a:solidFill>
                  <a:srgbClr val="FFFFFF"/>
                </a:solidFill>
                <a:latin typeface="Helvetica Neue"/>
                <a:ea typeface="Helvetica Neue"/>
                <a:cs typeface="Helvetica Neue"/>
                <a:sym typeface="Helvetica Neue"/>
              </a:rPr>
              <a:t>0 or “missing” Bedrooms</a:t>
            </a:r>
          </a:p>
          <a:p>
            <a:pPr indent="-152400" lvl="1" marL="495300" marR="0" rtl="0" algn="l">
              <a:lnSpc>
                <a:spcPct val="100000"/>
              </a:lnSpc>
              <a:spcBef>
                <a:spcPts val="0"/>
              </a:spcBef>
              <a:spcAft>
                <a:spcPts val="0"/>
              </a:spcAft>
              <a:buClr>
                <a:srgbClr val="FFFFFF"/>
              </a:buClr>
              <a:buFont typeface="Helvetica Neue"/>
              <a:buChar char="•"/>
            </a:pPr>
            <a:r>
              <a:rPr b="0" i="0" lang="en" u="none" cap="none" strike="noStrike">
                <a:solidFill>
                  <a:srgbClr val="FFFFFF"/>
                </a:solidFill>
                <a:latin typeface="Helvetica Neue"/>
                <a:ea typeface="Helvetica Neue"/>
                <a:cs typeface="Helvetica Neue"/>
                <a:sym typeface="Helvetica Neue"/>
              </a:rPr>
              <a:t>1/2/3/4/5+ Bedrooms</a:t>
            </a:r>
          </a:p>
          <a:p>
            <a:pPr indent="-152400" lvl="1" marL="495300" marR="0" rtl="0" algn="l">
              <a:lnSpc>
                <a:spcPct val="100000"/>
              </a:lnSpc>
              <a:spcBef>
                <a:spcPts val="0"/>
              </a:spcBef>
              <a:spcAft>
                <a:spcPts val="0"/>
              </a:spcAft>
              <a:buClr>
                <a:srgbClr val="FFFFFF"/>
              </a:buClr>
              <a:buFont typeface="Helvetica Neue"/>
              <a:buChar char="•"/>
            </a:pPr>
            <a:r>
              <a:rPr b="0" i="0" lang="en" u="none" cap="none" strike="noStrike">
                <a:solidFill>
                  <a:srgbClr val="FFFFFF"/>
                </a:solidFill>
                <a:latin typeface="Helvetica Neue"/>
                <a:ea typeface="Helvetica Neue"/>
                <a:cs typeface="Helvetica Neue"/>
                <a:sym typeface="Helvetica Neue"/>
              </a:rPr>
              <a:t>Top Tier (among homes in same metro area)</a:t>
            </a:r>
          </a:p>
          <a:p>
            <a:pPr indent="-152400" lvl="1" marL="495300" marR="0" rtl="0" algn="l">
              <a:lnSpc>
                <a:spcPct val="100000"/>
              </a:lnSpc>
              <a:spcBef>
                <a:spcPts val="0"/>
              </a:spcBef>
              <a:spcAft>
                <a:spcPts val="0"/>
              </a:spcAft>
              <a:buClr>
                <a:srgbClr val="FFFFFF"/>
              </a:buClr>
              <a:buFont typeface="Helvetica Neue"/>
              <a:buChar char="•"/>
            </a:pPr>
            <a:r>
              <a:rPr b="0" i="0" lang="en" u="none" cap="none" strike="noStrike">
                <a:solidFill>
                  <a:srgbClr val="FFFFFF"/>
                </a:solidFill>
                <a:latin typeface="Helvetica Neue"/>
                <a:ea typeface="Helvetica Neue"/>
                <a:cs typeface="Helvetica Neue"/>
                <a:sym typeface="Helvetica Neue"/>
              </a:rPr>
              <a:t>Middle Tier</a:t>
            </a:r>
          </a:p>
          <a:p>
            <a:pPr indent="-152400" lvl="1" marL="495300" marR="0" rtl="0" algn="l">
              <a:lnSpc>
                <a:spcPct val="100000"/>
              </a:lnSpc>
              <a:spcBef>
                <a:spcPts val="0"/>
              </a:spcBef>
              <a:spcAft>
                <a:spcPts val="0"/>
              </a:spcAft>
              <a:buClr>
                <a:srgbClr val="FFFFFF"/>
              </a:buClr>
              <a:buFont typeface="Helvetica Neue"/>
              <a:buChar char="•"/>
            </a:pPr>
            <a:r>
              <a:rPr b="0" i="0" lang="en" u="none" cap="none" strike="noStrike">
                <a:solidFill>
                  <a:srgbClr val="FFFFFF"/>
                </a:solidFill>
                <a:latin typeface="Helvetica Neue"/>
                <a:ea typeface="Helvetica Neue"/>
                <a:cs typeface="Helvetica Neue"/>
                <a:sym typeface="Helvetica Neue"/>
              </a:rPr>
              <a:t>Bottom Tier</a:t>
            </a:r>
          </a:p>
          <a:p>
            <a:pPr indent="-215900" lvl="0" marL="215900" marR="0" rtl="0" algn="l">
              <a:lnSpc>
                <a:spcPct val="100000"/>
              </a:lnSpc>
              <a:spcBef>
                <a:spcPts val="0"/>
              </a:spcBef>
              <a:spcAft>
                <a:spcPts val="0"/>
              </a:spcAft>
              <a:buClr>
                <a:srgbClr val="FFFFFF"/>
              </a:buClr>
              <a:buFont typeface="Helvetica Neue"/>
              <a:buNone/>
            </a:pPr>
            <a:r>
              <a:t/>
            </a:r>
            <a:endParaRPr b="0" i="0" u="none" cap="none" strike="noStrike">
              <a:solidFill>
                <a:srgbClr val="FFFFFF"/>
              </a:solidFill>
              <a:latin typeface="Helvetica Neue"/>
              <a:ea typeface="Helvetica Neue"/>
              <a:cs typeface="Helvetica Neue"/>
              <a:sym typeface="Helvetica Neue"/>
            </a:endParaRPr>
          </a:p>
        </p:txBody>
      </p:sp>
      <p:pic>
        <p:nvPicPr>
          <p:cNvPr descr="Screen Shot 2017-09-18 at 12.06.31 AM.png" id="315" name="Shape 315"/>
          <p:cNvPicPr preferRelativeResize="0"/>
          <p:nvPr/>
        </p:nvPicPr>
        <p:blipFill rotWithShape="1">
          <a:blip r:embed="rId3">
            <a:alphaModFix/>
          </a:blip>
          <a:srcRect b="0" l="0" r="0" t="0"/>
          <a:stretch/>
        </p:blipFill>
        <p:spPr>
          <a:xfrm>
            <a:off x="5681019" y="2102852"/>
            <a:ext cx="3425932" cy="2067776"/>
          </a:xfrm>
          <a:prstGeom prst="rect">
            <a:avLst/>
          </a:prstGeom>
          <a:noFill/>
          <a:ln>
            <a:noFill/>
          </a:ln>
        </p:spPr>
      </p:pic>
      <p:pic>
        <p:nvPicPr>
          <p:cNvPr descr="buffalogrove_illinois.jpeg" id="316" name="Shape 316"/>
          <p:cNvPicPr preferRelativeResize="0"/>
          <p:nvPr/>
        </p:nvPicPr>
        <p:blipFill rotWithShape="1">
          <a:blip r:embed="rId4">
            <a:alphaModFix/>
          </a:blip>
          <a:srcRect b="0" l="0" r="0" t="0"/>
          <a:stretch/>
        </p:blipFill>
        <p:spPr>
          <a:xfrm>
            <a:off x="27499" y="16875"/>
            <a:ext cx="4286250" cy="2066575"/>
          </a:xfrm>
          <a:prstGeom prst="rect">
            <a:avLst/>
          </a:prstGeom>
          <a:noFill/>
          <a:ln>
            <a:noFill/>
          </a:ln>
        </p:spPr>
      </p:pic>
      <p:sp>
        <p:nvSpPr>
          <p:cNvPr id="317" name="Shape 317"/>
          <p:cNvSpPr/>
          <p:nvPr/>
        </p:nvSpPr>
        <p:spPr>
          <a:xfrm>
            <a:off x="5685350" y="957050"/>
            <a:ext cx="2451300" cy="11250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pic>
        <p:nvPicPr>
          <p:cNvPr descr="2eastmainbfr.jpg" id="318" name="Shape 318"/>
          <p:cNvPicPr preferRelativeResize="0"/>
          <p:nvPr/>
        </p:nvPicPr>
        <p:blipFill rotWithShape="1">
          <a:blip r:embed="rId5">
            <a:alphaModFix/>
          </a:blip>
          <a:srcRect b="0" l="0" r="0" t="0"/>
          <a:stretch/>
        </p:blipFill>
        <p:spPr>
          <a:xfrm>
            <a:off x="8174459" y="957284"/>
            <a:ext cx="944244" cy="1124691"/>
          </a:xfrm>
          <a:prstGeom prst="rect">
            <a:avLst/>
          </a:prstGeom>
          <a:noFill/>
          <a:ln>
            <a:noFill/>
          </a:ln>
        </p:spPr>
      </p:pic>
      <p:pic>
        <p:nvPicPr>
          <p:cNvPr descr="natural-wetland-2.jpg" id="319" name="Shape 319"/>
          <p:cNvPicPr preferRelativeResize="0"/>
          <p:nvPr/>
        </p:nvPicPr>
        <p:blipFill rotWithShape="1">
          <a:blip r:embed="rId6">
            <a:alphaModFix/>
          </a:blip>
          <a:srcRect b="0" l="0" r="0" t="0"/>
          <a:stretch/>
        </p:blipFill>
        <p:spPr>
          <a:xfrm>
            <a:off x="7569975" y="4203150"/>
            <a:ext cx="1564600" cy="916575"/>
          </a:xfrm>
          <a:prstGeom prst="rect">
            <a:avLst/>
          </a:prstGeom>
          <a:noFill/>
          <a:ln>
            <a:noFill/>
          </a:ln>
        </p:spPr>
      </p:pic>
      <p:sp>
        <p:nvSpPr>
          <p:cNvPr id="320" name="Shape 320"/>
          <p:cNvSpPr/>
          <p:nvPr/>
        </p:nvSpPr>
        <p:spPr>
          <a:xfrm>
            <a:off x="5683150" y="4203175"/>
            <a:ext cx="1866900" cy="9174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Tree>
  </p:cSld>
  <p:clrMapOvr>
    <a:masterClrMapping/>
  </p:clrMapOvr>
  <p:transition>
    <p:fade thruBlk="1"/>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24" name="Shape 324"/>
        <p:cNvGrpSpPr/>
        <p:nvPr/>
      </p:nvGrpSpPr>
      <p:grpSpPr>
        <a:xfrm>
          <a:off x="0" y="0"/>
          <a:ext cx="0" cy="0"/>
          <a:chOff x="0" y="0"/>
          <a:chExt cx="0" cy="0"/>
        </a:xfrm>
      </p:grpSpPr>
      <p:sp>
        <p:nvSpPr>
          <p:cNvPr id="325" name="Shape 325"/>
          <p:cNvSpPr/>
          <p:nvPr/>
        </p:nvSpPr>
        <p:spPr>
          <a:xfrm>
            <a:off x="5682332" y="2101132"/>
            <a:ext cx="3434305" cy="2083105"/>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326" name="Shape 326"/>
          <p:cNvSpPr/>
          <p:nvPr/>
        </p:nvSpPr>
        <p:spPr>
          <a:xfrm>
            <a:off x="27504" y="22274"/>
            <a:ext cx="4286251" cy="2065359"/>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327" name="Shape 327"/>
          <p:cNvSpPr/>
          <p:nvPr/>
        </p:nvSpPr>
        <p:spPr>
          <a:xfrm>
            <a:off x="28580" y="5089464"/>
            <a:ext cx="5634633" cy="33086"/>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328" name="Shape 328"/>
          <p:cNvSpPr/>
          <p:nvPr/>
        </p:nvSpPr>
        <p:spPr>
          <a:xfrm>
            <a:off x="31954" y="2099458"/>
            <a:ext cx="5628945" cy="2974787"/>
          </a:xfrm>
          <a:prstGeom prst="rect">
            <a:avLst/>
          </a:prstGeom>
          <a:solidFill>
            <a:srgbClr val="000000"/>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329" name="Shape 329"/>
          <p:cNvSpPr/>
          <p:nvPr/>
        </p:nvSpPr>
        <p:spPr>
          <a:xfrm>
            <a:off x="4339745" y="955019"/>
            <a:ext cx="1322195" cy="112922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330" name="Shape 330"/>
          <p:cNvSpPr/>
          <p:nvPr/>
        </p:nvSpPr>
        <p:spPr>
          <a:xfrm>
            <a:off x="4344609" y="22274"/>
            <a:ext cx="4772588" cy="917526"/>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331" name="Shape 331"/>
          <p:cNvSpPr txBox="1"/>
          <p:nvPr/>
        </p:nvSpPr>
        <p:spPr>
          <a:xfrm>
            <a:off x="4374593" y="133025"/>
            <a:ext cx="4678487" cy="696026"/>
          </a:xfrm>
          <a:prstGeom prst="rect">
            <a:avLst/>
          </a:prstGeom>
          <a:noFill/>
          <a:ln>
            <a:noFill/>
          </a:ln>
        </p:spPr>
        <p:txBody>
          <a:bodyPr anchorCtr="0" anchor="ctr" bIns="32750" lIns="32750" rIns="32750" wrap="square" tIns="32750">
            <a:noAutofit/>
          </a:bodyPr>
          <a:lstStyle/>
          <a:p>
            <a:pPr indent="-177800" lvl="0" marL="0" marR="0" rtl="0" algn="ctr">
              <a:lnSpc>
                <a:spcPct val="100000"/>
              </a:lnSpc>
              <a:spcBef>
                <a:spcPts val="0"/>
              </a:spcBef>
              <a:spcAft>
                <a:spcPts val="0"/>
              </a:spcAft>
              <a:buClr>
                <a:srgbClr val="FFFFFF"/>
              </a:buClr>
              <a:buSzPct val="100000"/>
              <a:buFont typeface="Helvetica Neue"/>
              <a:buNone/>
            </a:pPr>
            <a:r>
              <a:rPr b="1" i="0" lang="en" sz="2800" u="none" cap="none" strike="noStrike">
                <a:solidFill>
                  <a:srgbClr val="FFFFFF"/>
                </a:solidFill>
                <a:latin typeface="Helvetica Neue"/>
                <a:ea typeface="Helvetica Neue"/>
                <a:cs typeface="Helvetica Neue"/>
                <a:sym typeface="Helvetica Neue"/>
              </a:rPr>
              <a:t>Zillow Home Value Index</a:t>
            </a:r>
          </a:p>
          <a:p>
            <a:pPr indent="-152400" lvl="0" marL="0" marR="0" rtl="0" algn="ctr">
              <a:lnSpc>
                <a:spcPct val="100000"/>
              </a:lnSpc>
              <a:spcBef>
                <a:spcPts val="0"/>
              </a:spcBef>
              <a:spcAft>
                <a:spcPts val="0"/>
              </a:spcAft>
              <a:buClr>
                <a:srgbClr val="FFFFFF"/>
              </a:buClr>
              <a:buSzPct val="100000"/>
              <a:buFont typeface="Helvetica Neue"/>
              <a:buNone/>
            </a:pPr>
            <a:r>
              <a:rPr b="1" i="1" lang="en" sz="2400" u="none" cap="none" strike="noStrike">
                <a:solidFill>
                  <a:srgbClr val="FFFFFF"/>
                </a:solidFill>
                <a:latin typeface="Helvetica Neue"/>
                <a:ea typeface="Helvetica Neue"/>
                <a:cs typeface="Helvetica Neue"/>
                <a:sym typeface="Helvetica Neue"/>
              </a:rPr>
              <a:t>Data Sets</a:t>
            </a:r>
          </a:p>
        </p:txBody>
      </p:sp>
      <p:sp>
        <p:nvSpPr>
          <p:cNvPr id="332" name="Shape 332"/>
          <p:cNvSpPr txBox="1"/>
          <p:nvPr/>
        </p:nvSpPr>
        <p:spPr>
          <a:xfrm>
            <a:off x="194297" y="2297161"/>
            <a:ext cx="5303198" cy="2379565"/>
          </a:xfrm>
          <a:prstGeom prst="rect">
            <a:avLst/>
          </a:prstGeom>
          <a:noFill/>
          <a:ln>
            <a:noFill/>
          </a:ln>
        </p:spPr>
        <p:txBody>
          <a:bodyPr anchorCtr="0" anchor="ctr" bIns="32750" lIns="32750" rIns="32750" wrap="square" tIns="32750">
            <a:noAutofit/>
          </a:bodyPr>
          <a:lstStyle/>
          <a:p>
            <a:pPr indent="-165100" lvl="0" marL="215900" marR="0" rtl="0" algn="l">
              <a:lnSpc>
                <a:spcPct val="100000"/>
              </a:lnSpc>
              <a:spcBef>
                <a:spcPts val="0"/>
              </a:spcBef>
              <a:spcAft>
                <a:spcPts val="0"/>
              </a:spcAft>
              <a:buClr>
                <a:srgbClr val="FFFFFF"/>
              </a:buClr>
              <a:buFont typeface="Helvetica Neue"/>
              <a:buChar char="•"/>
            </a:pPr>
            <a:r>
              <a:rPr b="1" i="0" lang="en" u="none" cap="none" strike="noStrike">
                <a:solidFill>
                  <a:srgbClr val="FFFFFF"/>
                </a:solidFill>
                <a:latin typeface="Helvetica Neue"/>
                <a:ea typeface="Helvetica Neue"/>
                <a:cs typeface="Helvetica Neue"/>
                <a:sym typeface="Helvetica Neue"/>
              </a:rPr>
              <a:t>Using the Zestimates for residential homes, the ZHVI data is created in a 5 step process:</a:t>
            </a:r>
            <a:br>
              <a:rPr b="1" i="0" lang="en" u="none" cap="none" strike="noStrike">
                <a:solidFill>
                  <a:srgbClr val="FFFFFF"/>
                </a:solidFill>
                <a:latin typeface="Helvetica Neue"/>
                <a:ea typeface="Helvetica Neue"/>
                <a:cs typeface="Helvetica Neue"/>
                <a:sym typeface="Helvetica Neue"/>
              </a:rPr>
            </a:br>
          </a:p>
          <a:p>
            <a:pPr indent="-152400" lvl="1" marL="495300" marR="0" rtl="0" algn="l">
              <a:lnSpc>
                <a:spcPct val="100000"/>
              </a:lnSpc>
              <a:spcBef>
                <a:spcPts val="0"/>
              </a:spcBef>
              <a:spcAft>
                <a:spcPts val="0"/>
              </a:spcAft>
              <a:buClr>
                <a:srgbClr val="FFFFFF"/>
              </a:buClr>
              <a:buFont typeface="Helvetica Neue"/>
              <a:buChar char="•"/>
            </a:pPr>
            <a:r>
              <a:rPr b="0" i="0" lang="en" u="none" cap="none" strike="noStrike">
                <a:solidFill>
                  <a:srgbClr val="FFFFFF"/>
                </a:solidFill>
                <a:latin typeface="Helvetica Neue"/>
                <a:ea typeface="Helvetica Neue"/>
                <a:cs typeface="Helvetica Neue"/>
                <a:sym typeface="Helvetica Neue"/>
              </a:rPr>
              <a:t>Calculate Raw Median Zestimates</a:t>
            </a:r>
          </a:p>
          <a:p>
            <a:pPr indent="-152400" lvl="1" marL="495300" marR="0" rtl="0" algn="l">
              <a:lnSpc>
                <a:spcPct val="100000"/>
              </a:lnSpc>
              <a:spcBef>
                <a:spcPts val="0"/>
              </a:spcBef>
              <a:spcAft>
                <a:spcPts val="0"/>
              </a:spcAft>
              <a:buClr>
                <a:srgbClr val="FFFFFF"/>
              </a:buClr>
              <a:buFont typeface="Helvetica Neue"/>
              <a:buChar char="•"/>
            </a:pPr>
            <a:r>
              <a:rPr b="0" i="0" lang="en" u="none" cap="none" strike="noStrike">
                <a:solidFill>
                  <a:srgbClr val="FFFFFF"/>
                </a:solidFill>
                <a:latin typeface="Helvetica Neue"/>
                <a:ea typeface="Helvetica Neue"/>
                <a:cs typeface="Helvetica Neue"/>
                <a:sym typeface="Helvetica Neue"/>
              </a:rPr>
              <a:t>Adjust for Residual Systematic Error</a:t>
            </a:r>
          </a:p>
          <a:p>
            <a:pPr indent="-152400" lvl="1" marL="495300" marR="0" rtl="0" algn="l">
              <a:lnSpc>
                <a:spcPct val="100000"/>
              </a:lnSpc>
              <a:spcBef>
                <a:spcPts val="0"/>
              </a:spcBef>
              <a:spcAft>
                <a:spcPts val="0"/>
              </a:spcAft>
              <a:buClr>
                <a:srgbClr val="FFFFFF"/>
              </a:buClr>
              <a:buFont typeface="Helvetica Neue"/>
              <a:buChar char="•"/>
            </a:pPr>
            <a:r>
              <a:rPr b="0" i="0" lang="en" u="none" cap="none" strike="noStrike">
                <a:solidFill>
                  <a:srgbClr val="FFFFFF"/>
                </a:solidFill>
                <a:latin typeface="Helvetica Neue"/>
                <a:ea typeface="Helvetica Neue"/>
                <a:cs typeface="Helvetica Neue"/>
                <a:sym typeface="Helvetica Neue"/>
              </a:rPr>
              <a:t>Apply Henderson Moving Average Filter</a:t>
            </a:r>
          </a:p>
          <a:p>
            <a:pPr indent="-152400" lvl="1" marL="495300" marR="0" rtl="0" algn="l">
              <a:lnSpc>
                <a:spcPct val="100000"/>
              </a:lnSpc>
              <a:spcBef>
                <a:spcPts val="0"/>
              </a:spcBef>
              <a:spcAft>
                <a:spcPts val="0"/>
              </a:spcAft>
              <a:buClr>
                <a:srgbClr val="FFFFFF"/>
              </a:buClr>
              <a:buFont typeface="Helvetica Neue"/>
              <a:buChar char="•"/>
            </a:pPr>
            <a:r>
              <a:rPr b="0" i="0" lang="en" u="none" cap="none" strike="noStrike">
                <a:solidFill>
                  <a:srgbClr val="FFFFFF"/>
                </a:solidFill>
                <a:latin typeface="Helvetica Neue"/>
                <a:ea typeface="Helvetica Neue"/>
                <a:cs typeface="Helvetica Neue"/>
                <a:sym typeface="Helvetica Neue"/>
              </a:rPr>
              <a:t>Apply Seasonal Adjustment</a:t>
            </a:r>
          </a:p>
          <a:p>
            <a:pPr indent="-152400" lvl="1" marL="495300" marR="0" rtl="0" algn="l">
              <a:lnSpc>
                <a:spcPct val="100000"/>
              </a:lnSpc>
              <a:spcBef>
                <a:spcPts val="0"/>
              </a:spcBef>
              <a:spcAft>
                <a:spcPts val="0"/>
              </a:spcAft>
              <a:buClr>
                <a:srgbClr val="FFFFFF"/>
              </a:buClr>
              <a:buFont typeface="Helvetica Neue"/>
              <a:buChar char="•"/>
            </a:pPr>
            <a:r>
              <a:rPr b="0" i="0" lang="en" u="none" cap="none" strike="noStrike">
                <a:solidFill>
                  <a:srgbClr val="FFFFFF"/>
                </a:solidFill>
                <a:latin typeface="Helvetica Neue"/>
                <a:ea typeface="Helvetica Neue"/>
                <a:cs typeface="Helvetica Neue"/>
                <a:sym typeface="Helvetica Neue"/>
              </a:rPr>
              <a:t>Final Quality Control</a:t>
            </a:r>
          </a:p>
          <a:p>
            <a:pPr indent="-95250" lvl="0" marL="0" marR="0" rtl="0" algn="l">
              <a:lnSpc>
                <a:spcPct val="100000"/>
              </a:lnSpc>
              <a:spcBef>
                <a:spcPts val="0"/>
              </a:spcBef>
              <a:spcAft>
                <a:spcPts val="0"/>
              </a:spcAft>
              <a:buClr>
                <a:srgbClr val="FFFFFF"/>
              </a:buClr>
              <a:buFont typeface="Helvetica Neue"/>
              <a:buNone/>
            </a:pPr>
            <a:r>
              <a:t/>
            </a:r>
            <a:endParaRPr b="0" i="0" u="none" cap="none" strike="noStrike">
              <a:solidFill>
                <a:srgbClr val="FFFFFF"/>
              </a:solidFill>
              <a:latin typeface="Helvetica Neue"/>
              <a:ea typeface="Helvetica Neue"/>
              <a:cs typeface="Helvetica Neue"/>
              <a:sym typeface="Helvetica Neue"/>
            </a:endParaRPr>
          </a:p>
          <a:p>
            <a:pPr indent="-165100" lvl="0" marL="215900" marR="0" rtl="0" algn="l">
              <a:lnSpc>
                <a:spcPct val="100000"/>
              </a:lnSpc>
              <a:spcBef>
                <a:spcPts val="0"/>
              </a:spcBef>
              <a:spcAft>
                <a:spcPts val="0"/>
              </a:spcAft>
              <a:buClr>
                <a:srgbClr val="FFFFFF"/>
              </a:buClr>
              <a:buFont typeface="Helvetica Neue"/>
              <a:buChar char="•"/>
            </a:pPr>
            <a:r>
              <a:rPr b="1" i="0" lang="en" u="none" cap="none" strike="noStrike">
                <a:solidFill>
                  <a:srgbClr val="FFFFFF"/>
                </a:solidFill>
                <a:latin typeface="Helvetica Neue"/>
                <a:ea typeface="Helvetica Neue"/>
                <a:cs typeface="Helvetica Neue"/>
                <a:sym typeface="Helvetica Neue"/>
              </a:rPr>
              <a:t>Zillow provides data sets for each market segment, ranging from 1996-2016 (although this data contains lots of gaps for the first few years)</a:t>
            </a:r>
          </a:p>
        </p:txBody>
      </p:sp>
      <p:pic>
        <p:nvPicPr>
          <p:cNvPr descr="philly.jpg" id="333" name="Shape 333"/>
          <p:cNvPicPr preferRelativeResize="0"/>
          <p:nvPr/>
        </p:nvPicPr>
        <p:blipFill rotWithShape="1">
          <a:blip r:embed="rId3">
            <a:alphaModFix/>
          </a:blip>
          <a:srcRect b="0" l="0" r="0" t="0"/>
          <a:stretch/>
        </p:blipFill>
        <p:spPr>
          <a:xfrm>
            <a:off x="27504" y="16878"/>
            <a:ext cx="4295180" cy="2069456"/>
          </a:xfrm>
          <a:prstGeom prst="rect">
            <a:avLst/>
          </a:prstGeom>
          <a:noFill/>
          <a:ln>
            <a:noFill/>
          </a:ln>
        </p:spPr>
      </p:pic>
      <p:pic>
        <p:nvPicPr>
          <p:cNvPr descr="zillow_coverage.png" id="334" name="Shape 334"/>
          <p:cNvPicPr preferRelativeResize="0"/>
          <p:nvPr/>
        </p:nvPicPr>
        <p:blipFill rotWithShape="1">
          <a:blip r:embed="rId4">
            <a:alphaModFix/>
          </a:blip>
          <a:srcRect b="0" l="0" r="0" t="0"/>
          <a:stretch/>
        </p:blipFill>
        <p:spPr>
          <a:xfrm>
            <a:off x="5676412" y="2102238"/>
            <a:ext cx="3439252" cy="2075635"/>
          </a:xfrm>
          <a:prstGeom prst="rect">
            <a:avLst/>
          </a:prstGeom>
          <a:noFill/>
          <a:ln>
            <a:noFill/>
          </a:ln>
        </p:spPr>
      </p:pic>
      <p:sp>
        <p:nvSpPr>
          <p:cNvPr id="335" name="Shape 335"/>
          <p:cNvSpPr/>
          <p:nvPr/>
        </p:nvSpPr>
        <p:spPr>
          <a:xfrm>
            <a:off x="5685350" y="957050"/>
            <a:ext cx="2451300" cy="11250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pic>
        <p:nvPicPr>
          <p:cNvPr descr="2eastmainbfr.jpg" id="336" name="Shape 336"/>
          <p:cNvPicPr preferRelativeResize="0"/>
          <p:nvPr/>
        </p:nvPicPr>
        <p:blipFill rotWithShape="1">
          <a:blip r:embed="rId5">
            <a:alphaModFix/>
          </a:blip>
          <a:srcRect b="0" l="0" r="0" t="0"/>
          <a:stretch/>
        </p:blipFill>
        <p:spPr>
          <a:xfrm>
            <a:off x="8174459" y="957284"/>
            <a:ext cx="944244" cy="1124691"/>
          </a:xfrm>
          <a:prstGeom prst="rect">
            <a:avLst/>
          </a:prstGeom>
          <a:noFill/>
          <a:ln>
            <a:noFill/>
          </a:ln>
        </p:spPr>
      </p:pic>
      <p:pic>
        <p:nvPicPr>
          <p:cNvPr descr="natural-wetland-2.jpg" id="337" name="Shape 337"/>
          <p:cNvPicPr preferRelativeResize="0"/>
          <p:nvPr/>
        </p:nvPicPr>
        <p:blipFill rotWithShape="1">
          <a:blip r:embed="rId6">
            <a:alphaModFix/>
          </a:blip>
          <a:srcRect b="0" l="0" r="0" t="0"/>
          <a:stretch/>
        </p:blipFill>
        <p:spPr>
          <a:xfrm>
            <a:off x="7569975" y="4203150"/>
            <a:ext cx="1564600" cy="916575"/>
          </a:xfrm>
          <a:prstGeom prst="rect">
            <a:avLst/>
          </a:prstGeom>
          <a:noFill/>
          <a:ln>
            <a:noFill/>
          </a:ln>
        </p:spPr>
      </p:pic>
      <p:sp>
        <p:nvSpPr>
          <p:cNvPr id="338" name="Shape 338"/>
          <p:cNvSpPr/>
          <p:nvPr/>
        </p:nvSpPr>
        <p:spPr>
          <a:xfrm>
            <a:off x="5683150" y="4203175"/>
            <a:ext cx="1866900" cy="9174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Tree>
  </p:cSld>
  <p:clrMapOvr>
    <a:masterClrMapping/>
  </p:clrMapOvr>
  <p:transition>
    <p:fade thruBlk="1"/>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42" name="Shape 342"/>
        <p:cNvGrpSpPr/>
        <p:nvPr/>
      </p:nvGrpSpPr>
      <p:grpSpPr>
        <a:xfrm>
          <a:off x="0" y="0"/>
          <a:ext cx="0" cy="0"/>
          <a:chOff x="0" y="0"/>
          <a:chExt cx="0" cy="0"/>
        </a:xfrm>
      </p:grpSpPr>
      <p:sp>
        <p:nvSpPr>
          <p:cNvPr id="343" name="Shape 343"/>
          <p:cNvSpPr/>
          <p:nvPr/>
        </p:nvSpPr>
        <p:spPr>
          <a:xfrm>
            <a:off x="5682332" y="2101132"/>
            <a:ext cx="3434305" cy="2083105"/>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344" name="Shape 344"/>
          <p:cNvSpPr/>
          <p:nvPr/>
        </p:nvSpPr>
        <p:spPr>
          <a:xfrm>
            <a:off x="27504" y="22274"/>
            <a:ext cx="4286251" cy="2065359"/>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345" name="Shape 345"/>
          <p:cNvSpPr/>
          <p:nvPr/>
        </p:nvSpPr>
        <p:spPr>
          <a:xfrm>
            <a:off x="28580" y="5089464"/>
            <a:ext cx="5634633" cy="33086"/>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346" name="Shape 346"/>
          <p:cNvSpPr/>
          <p:nvPr/>
        </p:nvSpPr>
        <p:spPr>
          <a:xfrm>
            <a:off x="31954" y="2099458"/>
            <a:ext cx="5628945" cy="2974787"/>
          </a:xfrm>
          <a:prstGeom prst="rect">
            <a:avLst/>
          </a:prstGeom>
          <a:solidFill>
            <a:srgbClr val="000000"/>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347" name="Shape 347"/>
          <p:cNvSpPr/>
          <p:nvPr/>
        </p:nvSpPr>
        <p:spPr>
          <a:xfrm>
            <a:off x="4339745" y="955019"/>
            <a:ext cx="1322195" cy="112922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348" name="Shape 348"/>
          <p:cNvSpPr/>
          <p:nvPr/>
        </p:nvSpPr>
        <p:spPr>
          <a:xfrm>
            <a:off x="4344609" y="22274"/>
            <a:ext cx="4772588" cy="917526"/>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349" name="Shape 349"/>
          <p:cNvSpPr txBox="1"/>
          <p:nvPr/>
        </p:nvSpPr>
        <p:spPr>
          <a:xfrm>
            <a:off x="4747050" y="133025"/>
            <a:ext cx="3933573" cy="696026"/>
          </a:xfrm>
          <a:prstGeom prst="rect">
            <a:avLst/>
          </a:prstGeom>
          <a:noFill/>
          <a:ln>
            <a:noFill/>
          </a:ln>
        </p:spPr>
        <p:txBody>
          <a:bodyPr anchorCtr="0" anchor="ctr" bIns="32750" lIns="32750" rIns="32750" wrap="square" tIns="32750">
            <a:noAutofit/>
          </a:bodyPr>
          <a:lstStyle/>
          <a:p>
            <a:pPr indent="-177800" lvl="0" marL="0" marR="0" rtl="0" algn="ctr">
              <a:lnSpc>
                <a:spcPct val="100000"/>
              </a:lnSpc>
              <a:spcBef>
                <a:spcPts val="0"/>
              </a:spcBef>
              <a:spcAft>
                <a:spcPts val="0"/>
              </a:spcAft>
              <a:buClr>
                <a:srgbClr val="FFFFFF"/>
              </a:buClr>
              <a:buSzPct val="100000"/>
              <a:buFont typeface="Helvetica Neue"/>
              <a:buNone/>
            </a:pPr>
            <a:r>
              <a:rPr b="1" i="0" lang="en" sz="2800" u="none" cap="none" strike="noStrike">
                <a:solidFill>
                  <a:srgbClr val="FFFFFF"/>
                </a:solidFill>
                <a:latin typeface="Helvetica Neue"/>
                <a:ea typeface="Helvetica Neue"/>
                <a:cs typeface="Helvetica Neue"/>
                <a:sym typeface="Helvetica Neue"/>
              </a:rPr>
              <a:t>Combining The Data</a:t>
            </a:r>
          </a:p>
          <a:p>
            <a:pPr indent="-152400" lvl="0" marL="0" marR="0" rtl="0" algn="ctr">
              <a:lnSpc>
                <a:spcPct val="100000"/>
              </a:lnSpc>
              <a:spcBef>
                <a:spcPts val="0"/>
              </a:spcBef>
              <a:spcAft>
                <a:spcPts val="0"/>
              </a:spcAft>
              <a:buClr>
                <a:srgbClr val="FFFFFF"/>
              </a:buClr>
              <a:buSzPct val="100000"/>
              <a:buFont typeface="Helvetica Neue"/>
              <a:buNone/>
            </a:pPr>
            <a:r>
              <a:rPr b="1" i="1" lang="en" sz="2400" u="none" cap="none" strike="noStrike">
                <a:solidFill>
                  <a:srgbClr val="FFFFFF"/>
                </a:solidFill>
                <a:latin typeface="Helvetica Neue"/>
                <a:ea typeface="Helvetica Neue"/>
                <a:cs typeface="Helvetica Neue"/>
                <a:sym typeface="Helvetica Neue"/>
              </a:rPr>
              <a:t>TRI + ZHVI</a:t>
            </a:r>
          </a:p>
        </p:txBody>
      </p:sp>
      <p:sp>
        <p:nvSpPr>
          <p:cNvPr id="350" name="Shape 350"/>
          <p:cNvSpPr txBox="1"/>
          <p:nvPr/>
        </p:nvSpPr>
        <p:spPr>
          <a:xfrm>
            <a:off x="194297" y="2394713"/>
            <a:ext cx="5303100" cy="2185200"/>
          </a:xfrm>
          <a:prstGeom prst="rect">
            <a:avLst/>
          </a:prstGeom>
          <a:noFill/>
          <a:ln>
            <a:noFill/>
          </a:ln>
        </p:spPr>
        <p:txBody>
          <a:bodyPr anchorCtr="0" anchor="ctr" bIns="32750" lIns="32750" rIns="32750" wrap="square" tIns="32750">
            <a:noAutofit/>
          </a:bodyPr>
          <a:lstStyle/>
          <a:p>
            <a:pPr indent="-215900" lvl="0" marL="215900" marR="0" rtl="0" algn="l">
              <a:lnSpc>
                <a:spcPct val="100000"/>
              </a:lnSpc>
              <a:spcBef>
                <a:spcPts val="0"/>
              </a:spcBef>
              <a:spcAft>
                <a:spcPts val="0"/>
              </a:spcAft>
              <a:buClr>
                <a:srgbClr val="FFFFFF"/>
              </a:buClr>
              <a:buSzPct val="146666"/>
              <a:buFont typeface="Helvetica Neue"/>
              <a:buChar char="•"/>
            </a:pPr>
            <a:r>
              <a:rPr b="1" i="0" lang="en" sz="1500" u="none" cap="none" strike="noStrike">
                <a:solidFill>
                  <a:srgbClr val="FFFFFF"/>
                </a:solidFill>
                <a:latin typeface="Helvetica Neue"/>
                <a:ea typeface="Helvetica Neue"/>
                <a:cs typeface="Helvetica Neue"/>
                <a:sym typeface="Helvetica Neue"/>
              </a:rPr>
              <a:t>Between the TRI and ZHVI data sets, there is a tremendous amount of information to explore.</a:t>
            </a:r>
            <a:br>
              <a:rPr b="1" i="0" lang="en" sz="1500" u="none" cap="none" strike="noStrike">
                <a:solidFill>
                  <a:srgbClr val="FFFFFF"/>
                </a:solidFill>
                <a:latin typeface="Helvetica Neue"/>
                <a:ea typeface="Helvetica Neue"/>
                <a:cs typeface="Helvetica Neue"/>
                <a:sym typeface="Helvetica Neue"/>
              </a:rPr>
            </a:br>
          </a:p>
          <a:p>
            <a:pPr indent="-215900" lvl="0" marL="215900" marR="0" rtl="0" algn="l">
              <a:lnSpc>
                <a:spcPct val="100000"/>
              </a:lnSpc>
              <a:spcBef>
                <a:spcPts val="0"/>
              </a:spcBef>
              <a:spcAft>
                <a:spcPts val="0"/>
              </a:spcAft>
              <a:buClr>
                <a:srgbClr val="FFFFFF"/>
              </a:buClr>
              <a:buSzPct val="146666"/>
              <a:buFont typeface="Helvetica Neue"/>
              <a:buChar char="•"/>
            </a:pPr>
            <a:r>
              <a:rPr b="1" i="0" lang="en" sz="1500" u="none" cap="none" strike="noStrike">
                <a:solidFill>
                  <a:srgbClr val="FFFFFF"/>
                </a:solidFill>
                <a:latin typeface="Helvetica Neue"/>
                <a:ea typeface="Helvetica Neue"/>
                <a:cs typeface="Helvetica Neue"/>
                <a:sym typeface="Helvetica Neue"/>
              </a:rPr>
              <a:t>By comparing ZHVI trends to temporal changes in TRI data, we hope to gain insight on the affect that industrial chemical release might have on home values.</a:t>
            </a:r>
            <a:br>
              <a:rPr b="1" i="0" lang="en" sz="1500" u="none" cap="none" strike="noStrike">
                <a:solidFill>
                  <a:srgbClr val="FFFFFF"/>
                </a:solidFill>
                <a:latin typeface="Helvetica Neue"/>
                <a:ea typeface="Helvetica Neue"/>
                <a:cs typeface="Helvetica Neue"/>
                <a:sym typeface="Helvetica Neue"/>
              </a:rPr>
            </a:br>
          </a:p>
          <a:p>
            <a:pPr indent="-215900" lvl="0" marL="215900" marR="0" rtl="0" algn="l">
              <a:lnSpc>
                <a:spcPct val="100000"/>
              </a:lnSpc>
              <a:spcBef>
                <a:spcPts val="0"/>
              </a:spcBef>
              <a:spcAft>
                <a:spcPts val="0"/>
              </a:spcAft>
              <a:buClr>
                <a:srgbClr val="FFFFFF"/>
              </a:buClr>
              <a:buSzPct val="146666"/>
              <a:buFont typeface="Helvetica Neue"/>
              <a:buChar char="•"/>
            </a:pPr>
            <a:r>
              <a:rPr b="1" i="0" lang="en" sz="1500" u="none" cap="none" strike="noStrike">
                <a:solidFill>
                  <a:srgbClr val="FFFFFF"/>
                </a:solidFill>
                <a:latin typeface="Helvetica Neue"/>
                <a:ea typeface="Helvetica Neue"/>
                <a:cs typeface="Helvetica Neue"/>
                <a:sym typeface="Helvetica Neue"/>
              </a:rPr>
              <a:t>In addition to this combined purpose, there are many interesting questions that we can ask about each data set individually.</a:t>
            </a:r>
          </a:p>
        </p:txBody>
      </p:sp>
      <p:pic>
        <p:nvPicPr>
          <p:cNvPr descr="zillow_coverage.png" id="351" name="Shape 351"/>
          <p:cNvPicPr preferRelativeResize="0"/>
          <p:nvPr/>
        </p:nvPicPr>
        <p:blipFill rotWithShape="1">
          <a:blip r:embed="rId3">
            <a:alphaModFix/>
          </a:blip>
          <a:srcRect b="0" l="0" r="0" t="0"/>
          <a:stretch/>
        </p:blipFill>
        <p:spPr>
          <a:xfrm>
            <a:off x="5676412" y="2102238"/>
            <a:ext cx="3439252" cy="2075635"/>
          </a:xfrm>
          <a:prstGeom prst="rect">
            <a:avLst/>
          </a:prstGeom>
          <a:noFill/>
          <a:ln>
            <a:noFill/>
          </a:ln>
        </p:spPr>
      </p:pic>
      <p:pic>
        <p:nvPicPr>
          <p:cNvPr descr="triindustrymap.jpg" id="352" name="Shape 352"/>
          <p:cNvPicPr preferRelativeResize="0"/>
          <p:nvPr/>
        </p:nvPicPr>
        <p:blipFill rotWithShape="1">
          <a:blip r:embed="rId4">
            <a:alphaModFix/>
          </a:blip>
          <a:srcRect b="0" l="0" r="0" t="0"/>
          <a:stretch/>
        </p:blipFill>
        <p:spPr>
          <a:xfrm>
            <a:off x="26599" y="22132"/>
            <a:ext cx="4288062" cy="2061925"/>
          </a:xfrm>
          <a:prstGeom prst="rect">
            <a:avLst/>
          </a:prstGeom>
          <a:noFill/>
          <a:ln>
            <a:noFill/>
          </a:ln>
        </p:spPr>
      </p:pic>
      <p:sp>
        <p:nvSpPr>
          <p:cNvPr id="353" name="Shape 353"/>
          <p:cNvSpPr/>
          <p:nvPr/>
        </p:nvSpPr>
        <p:spPr>
          <a:xfrm>
            <a:off x="5685350" y="957050"/>
            <a:ext cx="2451300" cy="11250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pic>
        <p:nvPicPr>
          <p:cNvPr descr="2eastmainbfr.jpg" id="354" name="Shape 354"/>
          <p:cNvPicPr preferRelativeResize="0"/>
          <p:nvPr/>
        </p:nvPicPr>
        <p:blipFill rotWithShape="1">
          <a:blip r:embed="rId5">
            <a:alphaModFix/>
          </a:blip>
          <a:srcRect b="0" l="0" r="0" t="0"/>
          <a:stretch/>
        </p:blipFill>
        <p:spPr>
          <a:xfrm>
            <a:off x="8174459" y="957284"/>
            <a:ext cx="944244" cy="1124691"/>
          </a:xfrm>
          <a:prstGeom prst="rect">
            <a:avLst/>
          </a:prstGeom>
          <a:noFill/>
          <a:ln>
            <a:noFill/>
          </a:ln>
        </p:spPr>
      </p:pic>
      <p:pic>
        <p:nvPicPr>
          <p:cNvPr descr="natural-wetland-2.jpg" id="355" name="Shape 355"/>
          <p:cNvPicPr preferRelativeResize="0"/>
          <p:nvPr/>
        </p:nvPicPr>
        <p:blipFill rotWithShape="1">
          <a:blip r:embed="rId6">
            <a:alphaModFix/>
          </a:blip>
          <a:srcRect b="0" l="0" r="0" t="0"/>
          <a:stretch/>
        </p:blipFill>
        <p:spPr>
          <a:xfrm>
            <a:off x="7569975" y="4203150"/>
            <a:ext cx="1564600" cy="916575"/>
          </a:xfrm>
          <a:prstGeom prst="rect">
            <a:avLst/>
          </a:prstGeom>
          <a:noFill/>
          <a:ln>
            <a:noFill/>
          </a:ln>
        </p:spPr>
      </p:pic>
      <p:sp>
        <p:nvSpPr>
          <p:cNvPr id="356" name="Shape 356"/>
          <p:cNvSpPr/>
          <p:nvPr/>
        </p:nvSpPr>
        <p:spPr>
          <a:xfrm>
            <a:off x="5683150" y="4203175"/>
            <a:ext cx="1866900" cy="9174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Tree>
  </p:cSld>
  <p:clrMapOvr>
    <a:masterClrMapping/>
  </p:clrMapOvr>
  <p:transition>
    <p:fade thruBlk="1"/>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60" name="Shape 360"/>
        <p:cNvGrpSpPr/>
        <p:nvPr/>
      </p:nvGrpSpPr>
      <p:grpSpPr>
        <a:xfrm>
          <a:off x="0" y="0"/>
          <a:ext cx="0" cy="0"/>
          <a:chOff x="0" y="0"/>
          <a:chExt cx="0" cy="0"/>
        </a:xfrm>
      </p:grpSpPr>
      <p:sp>
        <p:nvSpPr>
          <p:cNvPr id="361" name="Shape 361"/>
          <p:cNvSpPr/>
          <p:nvPr/>
        </p:nvSpPr>
        <p:spPr>
          <a:xfrm>
            <a:off x="5682332" y="2101132"/>
            <a:ext cx="3434305" cy="2083105"/>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362" name="Shape 362"/>
          <p:cNvSpPr/>
          <p:nvPr/>
        </p:nvSpPr>
        <p:spPr>
          <a:xfrm>
            <a:off x="27504" y="22274"/>
            <a:ext cx="4286251" cy="2065359"/>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363" name="Shape 363"/>
          <p:cNvSpPr/>
          <p:nvPr/>
        </p:nvSpPr>
        <p:spPr>
          <a:xfrm>
            <a:off x="28580" y="5089464"/>
            <a:ext cx="5634633" cy="33086"/>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364" name="Shape 364"/>
          <p:cNvSpPr/>
          <p:nvPr/>
        </p:nvSpPr>
        <p:spPr>
          <a:xfrm>
            <a:off x="31954" y="2099458"/>
            <a:ext cx="5628945" cy="2974787"/>
          </a:xfrm>
          <a:prstGeom prst="rect">
            <a:avLst/>
          </a:prstGeom>
          <a:solidFill>
            <a:srgbClr val="000000"/>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365" name="Shape 365"/>
          <p:cNvSpPr/>
          <p:nvPr/>
        </p:nvSpPr>
        <p:spPr>
          <a:xfrm>
            <a:off x="4339745" y="955019"/>
            <a:ext cx="1322195" cy="112922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366" name="Shape 366"/>
          <p:cNvSpPr/>
          <p:nvPr/>
        </p:nvSpPr>
        <p:spPr>
          <a:xfrm>
            <a:off x="4344609" y="22274"/>
            <a:ext cx="4772588" cy="917526"/>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367" name="Shape 367"/>
          <p:cNvSpPr txBox="1"/>
          <p:nvPr/>
        </p:nvSpPr>
        <p:spPr>
          <a:xfrm>
            <a:off x="4747050" y="133025"/>
            <a:ext cx="3933573" cy="696026"/>
          </a:xfrm>
          <a:prstGeom prst="rect">
            <a:avLst/>
          </a:prstGeom>
          <a:noFill/>
          <a:ln>
            <a:noFill/>
          </a:ln>
        </p:spPr>
        <p:txBody>
          <a:bodyPr anchorCtr="0" anchor="ctr" bIns="32750" lIns="32750" rIns="32750" wrap="square" tIns="32750">
            <a:noAutofit/>
          </a:bodyPr>
          <a:lstStyle/>
          <a:p>
            <a:pPr indent="-177800" lvl="0" marL="0" marR="0" rtl="0" algn="ctr">
              <a:lnSpc>
                <a:spcPct val="100000"/>
              </a:lnSpc>
              <a:spcBef>
                <a:spcPts val="0"/>
              </a:spcBef>
              <a:spcAft>
                <a:spcPts val="0"/>
              </a:spcAft>
              <a:buClr>
                <a:srgbClr val="FFFFFF"/>
              </a:buClr>
              <a:buSzPct val="100000"/>
              <a:buFont typeface="Helvetica Neue"/>
              <a:buNone/>
            </a:pPr>
            <a:r>
              <a:rPr b="1" i="0" lang="en" sz="2800" u="none" cap="none" strike="noStrike">
                <a:solidFill>
                  <a:srgbClr val="FFFFFF"/>
                </a:solidFill>
                <a:latin typeface="Helvetica Neue"/>
                <a:ea typeface="Helvetica Neue"/>
                <a:cs typeface="Helvetica Neue"/>
                <a:sym typeface="Helvetica Neue"/>
              </a:rPr>
              <a:t>Combining The Data</a:t>
            </a:r>
          </a:p>
          <a:p>
            <a:pPr indent="-152400" lvl="0" marL="0" marR="0" rtl="0" algn="ctr">
              <a:lnSpc>
                <a:spcPct val="100000"/>
              </a:lnSpc>
              <a:spcBef>
                <a:spcPts val="0"/>
              </a:spcBef>
              <a:spcAft>
                <a:spcPts val="0"/>
              </a:spcAft>
              <a:buClr>
                <a:srgbClr val="FFFFFF"/>
              </a:buClr>
              <a:buSzPct val="100000"/>
              <a:buFont typeface="Helvetica Neue"/>
              <a:buNone/>
            </a:pPr>
            <a:r>
              <a:rPr b="1" i="1" lang="en" sz="2400" u="none" cap="none" strike="noStrike">
                <a:solidFill>
                  <a:srgbClr val="FFFFFF"/>
                </a:solidFill>
                <a:latin typeface="Helvetica Neue"/>
                <a:ea typeface="Helvetica Neue"/>
                <a:cs typeface="Helvetica Neue"/>
                <a:sym typeface="Helvetica Neue"/>
              </a:rPr>
              <a:t>Primary Questions</a:t>
            </a:r>
          </a:p>
        </p:txBody>
      </p:sp>
      <p:sp>
        <p:nvSpPr>
          <p:cNvPr id="368" name="Shape 368"/>
          <p:cNvSpPr txBox="1"/>
          <p:nvPr/>
        </p:nvSpPr>
        <p:spPr>
          <a:xfrm>
            <a:off x="194297" y="2293732"/>
            <a:ext cx="5303198" cy="2573947"/>
          </a:xfrm>
          <a:prstGeom prst="rect">
            <a:avLst/>
          </a:prstGeom>
          <a:noFill/>
          <a:ln>
            <a:noFill/>
          </a:ln>
        </p:spPr>
        <p:txBody>
          <a:bodyPr anchorCtr="0" anchor="ctr" bIns="32750" lIns="32750" rIns="32750" wrap="square" tIns="32750">
            <a:noAutofit/>
          </a:bodyPr>
          <a:lstStyle/>
          <a:p>
            <a:pPr indent="-95250" lvl="0" marL="0" marR="0" rtl="0" algn="l">
              <a:lnSpc>
                <a:spcPct val="100000"/>
              </a:lnSpc>
              <a:spcBef>
                <a:spcPts val="0"/>
              </a:spcBef>
              <a:spcAft>
                <a:spcPts val="0"/>
              </a:spcAft>
              <a:buClr>
                <a:srgbClr val="FFFFFF"/>
              </a:buClr>
              <a:buFont typeface="Helvetica Neue"/>
              <a:buNone/>
            </a:pPr>
            <a:r>
              <a:rPr b="1" i="0" lang="en" u="none" cap="none" strike="noStrike">
                <a:solidFill>
                  <a:srgbClr val="FFFFFF"/>
                </a:solidFill>
                <a:latin typeface="Helvetica Neue"/>
                <a:ea typeface="Helvetica Neue"/>
                <a:cs typeface="Helvetica Neue"/>
                <a:sym typeface="Helvetica Neue"/>
              </a:rPr>
              <a:t>As of now, the main observations about these data that we are interested in include:</a:t>
            </a:r>
          </a:p>
          <a:p>
            <a:pPr indent="-95250" lvl="0" marL="0" marR="0" rtl="0" algn="l">
              <a:lnSpc>
                <a:spcPct val="100000"/>
              </a:lnSpc>
              <a:spcBef>
                <a:spcPts val="0"/>
              </a:spcBef>
              <a:spcAft>
                <a:spcPts val="0"/>
              </a:spcAft>
              <a:buClr>
                <a:srgbClr val="FFFFFF"/>
              </a:buClr>
              <a:buFont typeface="Helvetica Neue"/>
              <a:buNone/>
            </a:pPr>
            <a:r>
              <a:t/>
            </a:r>
            <a:endParaRPr b="1" i="0" u="none" cap="none" strike="noStrike">
              <a:solidFill>
                <a:srgbClr val="FFFFFF"/>
              </a:solidFill>
              <a:latin typeface="Helvetica Neue"/>
              <a:ea typeface="Helvetica Neue"/>
              <a:cs typeface="Helvetica Neue"/>
              <a:sym typeface="Helvetica Neue"/>
            </a:endParaRPr>
          </a:p>
          <a:p>
            <a:pPr indent="-165100" lvl="0" marL="215900" marR="0" rtl="0" algn="l">
              <a:lnSpc>
                <a:spcPct val="100000"/>
              </a:lnSpc>
              <a:spcBef>
                <a:spcPts val="0"/>
              </a:spcBef>
              <a:spcAft>
                <a:spcPts val="0"/>
              </a:spcAft>
              <a:buClr>
                <a:srgbClr val="FFFFFF"/>
              </a:buClr>
              <a:buFont typeface="Helvetica Neue"/>
              <a:buChar char="•"/>
            </a:pPr>
            <a:r>
              <a:rPr b="1" i="0" lang="en" u="none" cap="none" strike="noStrike">
                <a:solidFill>
                  <a:srgbClr val="FFFFFF"/>
                </a:solidFill>
                <a:latin typeface="Helvetica Neue"/>
                <a:ea typeface="Helvetica Neue"/>
                <a:cs typeface="Helvetica Neue"/>
                <a:sym typeface="Helvetica Neue"/>
              </a:rPr>
              <a:t>Observation of ZHVI variation in different categories of housing (1 bedroom, middle tier, condo, etc…)</a:t>
            </a:r>
          </a:p>
          <a:p>
            <a:pPr indent="-165100" lvl="0" marL="215900" marR="0" rtl="0" algn="l">
              <a:lnSpc>
                <a:spcPct val="100000"/>
              </a:lnSpc>
              <a:spcBef>
                <a:spcPts val="0"/>
              </a:spcBef>
              <a:spcAft>
                <a:spcPts val="0"/>
              </a:spcAft>
              <a:buClr>
                <a:srgbClr val="FFFFFF"/>
              </a:buClr>
              <a:buFont typeface="Helvetica Neue"/>
              <a:buChar char="•"/>
            </a:pPr>
            <a:r>
              <a:rPr b="1" i="0" lang="en" u="none" cap="none" strike="noStrike">
                <a:solidFill>
                  <a:srgbClr val="FFFFFF"/>
                </a:solidFill>
                <a:latin typeface="Helvetica Neue"/>
                <a:ea typeface="Helvetica Neue"/>
                <a:cs typeface="Helvetica Neue"/>
                <a:sym typeface="Helvetica Neue"/>
              </a:rPr>
              <a:t>ZHVI that is most varied:</a:t>
            </a:r>
          </a:p>
          <a:p>
            <a:pPr indent="-152400" lvl="1" marL="495300" marR="0" rtl="0" algn="l">
              <a:lnSpc>
                <a:spcPct val="100000"/>
              </a:lnSpc>
              <a:spcBef>
                <a:spcPts val="0"/>
              </a:spcBef>
              <a:spcAft>
                <a:spcPts val="0"/>
              </a:spcAft>
              <a:buClr>
                <a:srgbClr val="FFFFFF"/>
              </a:buClr>
              <a:buFont typeface="Helvetica Neue"/>
              <a:buChar char="•"/>
            </a:pPr>
            <a:r>
              <a:rPr b="0" i="0" lang="en" u="none" cap="none" strike="noStrike">
                <a:solidFill>
                  <a:srgbClr val="FFFFFF"/>
                </a:solidFill>
                <a:latin typeface="Helvetica Neue"/>
                <a:ea typeface="Helvetica Neue"/>
                <a:cs typeface="Helvetica Neue"/>
                <a:sym typeface="Helvetica Neue"/>
              </a:rPr>
              <a:t>In terms of depreciation by industry sector</a:t>
            </a:r>
          </a:p>
          <a:p>
            <a:pPr indent="-152400" lvl="1" marL="495300" marR="0" rtl="0" algn="l">
              <a:lnSpc>
                <a:spcPct val="100000"/>
              </a:lnSpc>
              <a:spcBef>
                <a:spcPts val="0"/>
              </a:spcBef>
              <a:spcAft>
                <a:spcPts val="0"/>
              </a:spcAft>
              <a:buClr>
                <a:srgbClr val="FFFFFF"/>
              </a:buClr>
              <a:buFont typeface="Helvetica Neue"/>
              <a:buChar char="•"/>
            </a:pPr>
            <a:r>
              <a:rPr b="0" i="0" lang="en" u="none" cap="none" strike="noStrike">
                <a:solidFill>
                  <a:srgbClr val="FFFFFF"/>
                </a:solidFill>
                <a:latin typeface="Helvetica Neue"/>
                <a:ea typeface="Helvetica Neue"/>
                <a:cs typeface="Helvetica Neue"/>
                <a:sym typeface="Helvetica Neue"/>
              </a:rPr>
              <a:t>In terms of appreciation by industry sector</a:t>
            </a:r>
          </a:p>
          <a:p>
            <a:pPr indent="-165100" lvl="0" marL="215900" marR="0" rtl="0" algn="l">
              <a:lnSpc>
                <a:spcPct val="100000"/>
              </a:lnSpc>
              <a:spcBef>
                <a:spcPts val="0"/>
              </a:spcBef>
              <a:spcAft>
                <a:spcPts val="0"/>
              </a:spcAft>
              <a:buClr>
                <a:srgbClr val="FFFFFF"/>
              </a:buClr>
              <a:buFont typeface="Helvetica Neue"/>
              <a:buChar char="•"/>
            </a:pPr>
            <a:r>
              <a:rPr b="1" i="0" lang="en" u="none" cap="none" strike="noStrike">
                <a:solidFill>
                  <a:srgbClr val="FFFFFF"/>
                </a:solidFill>
                <a:latin typeface="Helvetica Neue"/>
                <a:ea typeface="Helvetica Neue"/>
                <a:cs typeface="Helvetica Neue"/>
                <a:sym typeface="Helvetica Neue"/>
              </a:rPr>
              <a:t>ZHVI changes depending on:</a:t>
            </a:r>
          </a:p>
          <a:p>
            <a:pPr indent="-152400" lvl="1" marL="495300" marR="0" rtl="0" algn="l">
              <a:lnSpc>
                <a:spcPct val="100000"/>
              </a:lnSpc>
              <a:spcBef>
                <a:spcPts val="0"/>
              </a:spcBef>
              <a:spcAft>
                <a:spcPts val="0"/>
              </a:spcAft>
              <a:buClr>
                <a:srgbClr val="FFFFFF"/>
              </a:buClr>
              <a:buFont typeface="Helvetica Neue"/>
              <a:buChar char="•"/>
            </a:pPr>
            <a:r>
              <a:rPr b="0" i="0" lang="en" u="none" cap="none" strike="noStrike">
                <a:solidFill>
                  <a:srgbClr val="FFFFFF"/>
                </a:solidFill>
                <a:latin typeface="Helvetica Neue"/>
                <a:ea typeface="Helvetica Neue"/>
                <a:cs typeface="Helvetica Neue"/>
                <a:sym typeface="Helvetica Neue"/>
              </a:rPr>
              <a:t>On-site releases</a:t>
            </a:r>
          </a:p>
          <a:p>
            <a:pPr indent="-152400" lvl="1" marL="495300" marR="0" rtl="0" algn="l">
              <a:lnSpc>
                <a:spcPct val="100000"/>
              </a:lnSpc>
              <a:spcBef>
                <a:spcPts val="0"/>
              </a:spcBef>
              <a:spcAft>
                <a:spcPts val="0"/>
              </a:spcAft>
              <a:buClr>
                <a:srgbClr val="FFFFFF"/>
              </a:buClr>
              <a:buFont typeface="Helvetica Neue"/>
              <a:buChar char="•"/>
            </a:pPr>
            <a:r>
              <a:rPr b="0" i="0" lang="en" u="none" cap="none" strike="noStrike">
                <a:solidFill>
                  <a:srgbClr val="FFFFFF"/>
                </a:solidFill>
                <a:latin typeface="Helvetica Neue"/>
                <a:ea typeface="Helvetica Neue"/>
                <a:cs typeface="Helvetica Neue"/>
                <a:sym typeface="Helvetica Neue"/>
              </a:rPr>
              <a:t>Off-site transfers and POTWs </a:t>
            </a:r>
          </a:p>
          <a:p>
            <a:pPr indent="-152400" lvl="1" marL="495300" marR="0" rtl="0" algn="l">
              <a:lnSpc>
                <a:spcPct val="100000"/>
              </a:lnSpc>
              <a:spcBef>
                <a:spcPts val="0"/>
              </a:spcBef>
              <a:spcAft>
                <a:spcPts val="0"/>
              </a:spcAft>
              <a:buClr>
                <a:srgbClr val="FFFFFF"/>
              </a:buClr>
              <a:buFont typeface="Helvetica Neue"/>
              <a:buChar char="•"/>
            </a:pPr>
            <a:r>
              <a:rPr b="0" i="0" lang="en" u="none" cap="none" strike="noStrike">
                <a:solidFill>
                  <a:srgbClr val="FFFFFF"/>
                </a:solidFill>
                <a:latin typeface="Helvetica Neue"/>
                <a:ea typeface="Helvetica Neue"/>
                <a:cs typeface="Helvetica Neue"/>
                <a:sym typeface="Helvetica Neue"/>
              </a:rPr>
              <a:t>Other waste management</a:t>
            </a:r>
          </a:p>
        </p:txBody>
      </p:sp>
      <p:pic>
        <p:nvPicPr>
          <p:cNvPr descr="Toxic-Waste.jpg" id="369" name="Shape 369"/>
          <p:cNvPicPr preferRelativeResize="0"/>
          <p:nvPr/>
        </p:nvPicPr>
        <p:blipFill rotWithShape="1">
          <a:blip r:embed="rId3">
            <a:alphaModFix/>
          </a:blip>
          <a:srcRect b="0" l="0" r="0" t="0"/>
          <a:stretch/>
        </p:blipFill>
        <p:spPr>
          <a:xfrm>
            <a:off x="24267" y="19442"/>
            <a:ext cx="4273408" cy="2058823"/>
          </a:xfrm>
          <a:prstGeom prst="rect">
            <a:avLst/>
          </a:prstGeom>
          <a:noFill/>
          <a:ln>
            <a:noFill/>
          </a:ln>
        </p:spPr>
      </p:pic>
      <p:pic>
        <p:nvPicPr>
          <p:cNvPr descr="white_house.JPG" id="370" name="Shape 370"/>
          <p:cNvPicPr preferRelativeResize="0"/>
          <p:nvPr/>
        </p:nvPicPr>
        <p:blipFill rotWithShape="1">
          <a:blip r:embed="rId4">
            <a:alphaModFix/>
          </a:blip>
          <a:srcRect b="0" l="0" r="0" t="0"/>
          <a:stretch/>
        </p:blipFill>
        <p:spPr>
          <a:xfrm>
            <a:off x="5680527" y="2101250"/>
            <a:ext cx="3434300" cy="2078250"/>
          </a:xfrm>
          <a:prstGeom prst="rect">
            <a:avLst/>
          </a:prstGeom>
          <a:noFill/>
          <a:ln>
            <a:noFill/>
          </a:ln>
        </p:spPr>
      </p:pic>
      <p:sp>
        <p:nvSpPr>
          <p:cNvPr id="371" name="Shape 371"/>
          <p:cNvSpPr/>
          <p:nvPr/>
        </p:nvSpPr>
        <p:spPr>
          <a:xfrm>
            <a:off x="5685350" y="957050"/>
            <a:ext cx="2451300" cy="11250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pic>
        <p:nvPicPr>
          <p:cNvPr descr="2eastmainbfr.jpg" id="372" name="Shape 372"/>
          <p:cNvPicPr preferRelativeResize="0"/>
          <p:nvPr/>
        </p:nvPicPr>
        <p:blipFill rotWithShape="1">
          <a:blip r:embed="rId5">
            <a:alphaModFix/>
          </a:blip>
          <a:srcRect b="0" l="0" r="0" t="0"/>
          <a:stretch/>
        </p:blipFill>
        <p:spPr>
          <a:xfrm>
            <a:off x="8174459" y="957284"/>
            <a:ext cx="944244" cy="1124691"/>
          </a:xfrm>
          <a:prstGeom prst="rect">
            <a:avLst/>
          </a:prstGeom>
          <a:noFill/>
          <a:ln>
            <a:noFill/>
          </a:ln>
        </p:spPr>
      </p:pic>
      <p:pic>
        <p:nvPicPr>
          <p:cNvPr descr="natural-wetland-2.jpg" id="373" name="Shape 373"/>
          <p:cNvPicPr preferRelativeResize="0"/>
          <p:nvPr/>
        </p:nvPicPr>
        <p:blipFill rotWithShape="1">
          <a:blip r:embed="rId6">
            <a:alphaModFix/>
          </a:blip>
          <a:srcRect b="0" l="0" r="0" t="0"/>
          <a:stretch/>
        </p:blipFill>
        <p:spPr>
          <a:xfrm>
            <a:off x="7569975" y="4203150"/>
            <a:ext cx="1564600" cy="916575"/>
          </a:xfrm>
          <a:prstGeom prst="rect">
            <a:avLst/>
          </a:prstGeom>
          <a:noFill/>
          <a:ln>
            <a:noFill/>
          </a:ln>
        </p:spPr>
      </p:pic>
      <p:sp>
        <p:nvSpPr>
          <p:cNvPr id="374" name="Shape 374"/>
          <p:cNvSpPr/>
          <p:nvPr/>
        </p:nvSpPr>
        <p:spPr>
          <a:xfrm>
            <a:off x="5683150" y="4203175"/>
            <a:ext cx="1866900" cy="9174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Tree>
  </p:cSld>
  <p:clrMapOvr>
    <a:masterClrMapping/>
  </p:clrMapOvr>
  <p:transition>
    <p:fade thruBlk="1"/>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78" name="Shape 378"/>
        <p:cNvGrpSpPr/>
        <p:nvPr/>
      </p:nvGrpSpPr>
      <p:grpSpPr>
        <a:xfrm>
          <a:off x="0" y="0"/>
          <a:ext cx="0" cy="0"/>
          <a:chOff x="0" y="0"/>
          <a:chExt cx="0" cy="0"/>
        </a:xfrm>
      </p:grpSpPr>
      <p:pic>
        <p:nvPicPr>
          <p:cNvPr descr="natural-wetland-2.jpg" id="379" name="Shape 379"/>
          <p:cNvPicPr preferRelativeResize="0"/>
          <p:nvPr/>
        </p:nvPicPr>
        <p:blipFill rotWithShape="1">
          <a:blip r:embed="rId3">
            <a:alphaModFix/>
          </a:blip>
          <a:srcRect b="0" l="0" r="0" t="0"/>
          <a:stretch/>
        </p:blipFill>
        <p:spPr>
          <a:xfrm>
            <a:off x="7569975" y="4203150"/>
            <a:ext cx="1564600" cy="916575"/>
          </a:xfrm>
          <a:prstGeom prst="rect">
            <a:avLst/>
          </a:prstGeom>
          <a:noFill/>
          <a:ln>
            <a:noFill/>
          </a:ln>
        </p:spPr>
      </p:pic>
      <p:sp>
        <p:nvSpPr>
          <p:cNvPr id="380" name="Shape 380"/>
          <p:cNvSpPr/>
          <p:nvPr/>
        </p:nvSpPr>
        <p:spPr>
          <a:xfrm>
            <a:off x="5683150" y="4203175"/>
            <a:ext cx="1866900" cy="9174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381" name="Shape 381"/>
          <p:cNvSpPr/>
          <p:nvPr/>
        </p:nvSpPr>
        <p:spPr>
          <a:xfrm>
            <a:off x="5682332" y="2101132"/>
            <a:ext cx="3434305" cy="2083105"/>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382" name="Shape 382"/>
          <p:cNvSpPr/>
          <p:nvPr/>
        </p:nvSpPr>
        <p:spPr>
          <a:xfrm>
            <a:off x="27504" y="22274"/>
            <a:ext cx="4286251" cy="2065359"/>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383" name="Shape 383"/>
          <p:cNvSpPr/>
          <p:nvPr/>
        </p:nvSpPr>
        <p:spPr>
          <a:xfrm>
            <a:off x="28580" y="5089464"/>
            <a:ext cx="5634633" cy="33086"/>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384" name="Shape 384"/>
          <p:cNvSpPr/>
          <p:nvPr/>
        </p:nvSpPr>
        <p:spPr>
          <a:xfrm>
            <a:off x="31954" y="2099458"/>
            <a:ext cx="5628945" cy="2974787"/>
          </a:xfrm>
          <a:prstGeom prst="rect">
            <a:avLst/>
          </a:prstGeom>
          <a:solidFill>
            <a:srgbClr val="000000"/>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385" name="Shape 385"/>
          <p:cNvSpPr/>
          <p:nvPr/>
        </p:nvSpPr>
        <p:spPr>
          <a:xfrm>
            <a:off x="4339745" y="955019"/>
            <a:ext cx="1322195" cy="112922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386" name="Shape 386"/>
          <p:cNvSpPr/>
          <p:nvPr/>
        </p:nvSpPr>
        <p:spPr>
          <a:xfrm>
            <a:off x="4344609" y="22274"/>
            <a:ext cx="4772588" cy="917526"/>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387" name="Shape 387"/>
          <p:cNvSpPr txBox="1"/>
          <p:nvPr/>
        </p:nvSpPr>
        <p:spPr>
          <a:xfrm>
            <a:off x="4747050" y="133025"/>
            <a:ext cx="3933573" cy="696026"/>
          </a:xfrm>
          <a:prstGeom prst="rect">
            <a:avLst/>
          </a:prstGeom>
          <a:noFill/>
          <a:ln>
            <a:noFill/>
          </a:ln>
        </p:spPr>
        <p:txBody>
          <a:bodyPr anchorCtr="0" anchor="ctr" bIns="32750" lIns="32750" rIns="32750" wrap="square" tIns="32750">
            <a:noAutofit/>
          </a:bodyPr>
          <a:lstStyle/>
          <a:p>
            <a:pPr indent="-177800" lvl="0" marL="0" marR="0" rtl="0" algn="ctr">
              <a:lnSpc>
                <a:spcPct val="100000"/>
              </a:lnSpc>
              <a:spcBef>
                <a:spcPts val="0"/>
              </a:spcBef>
              <a:spcAft>
                <a:spcPts val="0"/>
              </a:spcAft>
              <a:buClr>
                <a:srgbClr val="FFFFFF"/>
              </a:buClr>
              <a:buSzPct val="100000"/>
              <a:buFont typeface="Helvetica Neue"/>
              <a:buNone/>
            </a:pPr>
            <a:r>
              <a:rPr b="1" i="0" lang="en" sz="2800" u="none" cap="none" strike="noStrike">
                <a:solidFill>
                  <a:srgbClr val="FFFFFF"/>
                </a:solidFill>
                <a:latin typeface="Helvetica Neue"/>
                <a:ea typeface="Helvetica Neue"/>
                <a:cs typeface="Helvetica Neue"/>
                <a:sym typeface="Helvetica Neue"/>
              </a:rPr>
              <a:t>Combining The Data</a:t>
            </a:r>
          </a:p>
          <a:p>
            <a:pPr indent="-152400" lvl="0" marL="0" marR="0" rtl="0" algn="ctr">
              <a:lnSpc>
                <a:spcPct val="100000"/>
              </a:lnSpc>
              <a:spcBef>
                <a:spcPts val="0"/>
              </a:spcBef>
              <a:spcAft>
                <a:spcPts val="0"/>
              </a:spcAft>
              <a:buClr>
                <a:srgbClr val="FFFFFF"/>
              </a:buClr>
              <a:buSzPct val="100000"/>
              <a:buFont typeface="Helvetica Neue"/>
              <a:buNone/>
            </a:pPr>
            <a:r>
              <a:rPr b="1" i="1" lang="en" sz="2400" u="none" cap="none" strike="noStrike">
                <a:solidFill>
                  <a:srgbClr val="FFFFFF"/>
                </a:solidFill>
                <a:latin typeface="Helvetica Neue"/>
                <a:ea typeface="Helvetica Neue"/>
                <a:cs typeface="Helvetica Neue"/>
                <a:sym typeface="Helvetica Neue"/>
              </a:rPr>
              <a:t>Game Plan!</a:t>
            </a:r>
          </a:p>
        </p:txBody>
      </p:sp>
      <p:sp>
        <p:nvSpPr>
          <p:cNvPr id="388" name="Shape 388"/>
          <p:cNvSpPr txBox="1"/>
          <p:nvPr/>
        </p:nvSpPr>
        <p:spPr>
          <a:xfrm>
            <a:off x="194297" y="2105738"/>
            <a:ext cx="5303198" cy="2962227"/>
          </a:xfrm>
          <a:prstGeom prst="rect">
            <a:avLst/>
          </a:prstGeom>
          <a:noFill/>
          <a:ln>
            <a:noFill/>
          </a:ln>
        </p:spPr>
        <p:txBody>
          <a:bodyPr anchorCtr="0" anchor="ctr" bIns="32750" lIns="32750" rIns="32750" wrap="square" tIns="32750">
            <a:noAutofit/>
          </a:bodyPr>
          <a:lstStyle/>
          <a:p>
            <a:pPr indent="-165100" lvl="0" marL="215900" marR="0" rtl="0" algn="l">
              <a:lnSpc>
                <a:spcPct val="100000"/>
              </a:lnSpc>
              <a:spcBef>
                <a:spcPts val="0"/>
              </a:spcBef>
              <a:spcAft>
                <a:spcPts val="0"/>
              </a:spcAft>
              <a:buClr>
                <a:srgbClr val="FFFFFF"/>
              </a:buClr>
              <a:buFont typeface="Helvetica Neue"/>
              <a:buChar char="•"/>
            </a:pPr>
            <a:r>
              <a:rPr b="1" i="0" lang="en" u="none" cap="none" strike="noStrike">
                <a:solidFill>
                  <a:srgbClr val="FFFFFF"/>
                </a:solidFill>
                <a:latin typeface="Helvetica Neue"/>
                <a:ea typeface="Helvetica Neue"/>
                <a:cs typeface="Helvetica Neue"/>
                <a:sym typeface="Helvetica Neue"/>
              </a:rPr>
              <a:t>To start, we will study trends and relationships between the data in a single state, and then expand to the national data by regions, possibly splitting U.S. regions among all team members.</a:t>
            </a:r>
            <a:br>
              <a:rPr b="1" i="0" lang="en" u="none" cap="none" strike="noStrike">
                <a:solidFill>
                  <a:srgbClr val="FFFFFF"/>
                </a:solidFill>
                <a:latin typeface="Helvetica Neue"/>
                <a:ea typeface="Helvetica Neue"/>
                <a:cs typeface="Helvetica Neue"/>
                <a:sym typeface="Helvetica Neue"/>
              </a:rPr>
            </a:br>
            <a:r>
              <a:rPr b="1" i="0" lang="en" u="none" cap="none" strike="noStrike">
                <a:solidFill>
                  <a:srgbClr val="FFFFFF"/>
                </a:solidFill>
                <a:latin typeface="Helvetica Neue"/>
                <a:ea typeface="Helvetica Neue"/>
                <a:cs typeface="Helvetica Neue"/>
                <a:sym typeface="Helvetica Neue"/>
              </a:rPr>
              <a:t> </a:t>
            </a:r>
          </a:p>
          <a:p>
            <a:pPr indent="-165100" lvl="0" marL="215900" marR="0" rtl="0" algn="l">
              <a:lnSpc>
                <a:spcPct val="100000"/>
              </a:lnSpc>
              <a:spcBef>
                <a:spcPts val="0"/>
              </a:spcBef>
              <a:spcAft>
                <a:spcPts val="0"/>
              </a:spcAft>
              <a:buClr>
                <a:srgbClr val="FFFFFF"/>
              </a:buClr>
              <a:buFont typeface="Helvetica Neue"/>
              <a:buChar char="•"/>
            </a:pPr>
            <a:r>
              <a:rPr b="1" i="0" lang="en" u="none" cap="none" strike="noStrike">
                <a:solidFill>
                  <a:srgbClr val="FFFFFF"/>
                </a:solidFill>
                <a:latin typeface="Helvetica Neue"/>
                <a:ea typeface="Helvetica Neue"/>
                <a:cs typeface="Helvetica Neue"/>
                <a:sym typeface="Helvetica Neue"/>
              </a:rPr>
              <a:t>As we continue, we will identify interesting features of the data, and find ways to visualize our research that will highlight the impact that industrial production has on surrounding communities.</a:t>
            </a:r>
            <a:br>
              <a:rPr b="1" i="0" lang="en" u="none" cap="none" strike="noStrike">
                <a:solidFill>
                  <a:srgbClr val="FFFFFF"/>
                </a:solidFill>
                <a:latin typeface="Helvetica Neue"/>
                <a:ea typeface="Helvetica Neue"/>
                <a:cs typeface="Helvetica Neue"/>
                <a:sym typeface="Helvetica Neue"/>
              </a:rPr>
            </a:br>
          </a:p>
          <a:p>
            <a:pPr indent="-165100" lvl="0" marL="215900" marR="0" rtl="0" algn="l">
              <a:lnSpc>
                <a:spcPct val="100000"/>
              </a:lnSpc>
              <a:spcBef>
                <a:spcPts val="0"/>
              </a:spcBef>
              <a:spcAft>
                <a:spcPts val="0"/>
              </a:spcAft>
              <a:buClr>
                <a:srgbClr val="FFFFFF"/>
              </a:buClr>
              <a:buFont typeface="Helvetica Neue"/>
              <a:buChar char="•"/>
            </a:pPr>
            <a:r>
              <a:rPr b="1" i="0" lang="en" u="none" cap="none" strike="noStrike">
                <a:solidFill>
                  <a:srgbClr val="FFFFFF"/>
                </a:solidFill>
                <a:latin typeface="Helvetica Neue"/>
                <a:ea typeface="Helvetica Neue"/>
                <a:cs typeface="Helvetica Neue"/>
                <a:sym typeface="Helvetica Neue"/>
              </a:rPr>
              <a:t>Another Zillow data set, the Zillow Rental Index (ZRI), might be interesting to explore, as the ratio of rentals versus home purchases is on the rise in recent years, even among families.</a:t>
            </a:r>
          </a:p>
        </p:txBody>
      </p:sp>
      <p:pic>
        <p:nvPicPr>
          <p:cNvPr descr="Toxic-Waste.jpg" id="389" name="Shape 389"/>
          <p:cNvPicPr preferRelativeResize="0"/>
          <p:nvPr/>
        </p:nvPicPr>
        <p:blipFill rotWithShape="1">
          <a:blip r:embed="rId4">
            <a:alphaModFix/>
          </a:blip>
          <a:srcRect b="0" l="0" r="0" t="0"/>
          <a:stretch/>
        </p:blipFill>
        <p:spPr>
          <a:xfrm>
            <a:off x="24267" y="19442"/>
            <a:ext cx="4273408" cy="2058823"/>
          </a:xfrm>
          <a:prstGeom prst="rect">
            <a:avLst/>
          </a:prstGeom>
          <a:noFill/>
          <a:ln>
            <a:noFill/>
          </a:ln>
        </p:spPr>
      </p:pic>
      <p:pic>
        <p:nvPicPr>
          <p:cNvPr descr="white_house.JPG" id="390" name="Shape 390"/>
          <p:cNvPicPr preferRelativeResize="0"/>
          <p:nvPr/>
        </p:nvPicPr>
        <p:blipFill rotWithShape="1">
          <a:blip r:embed="rId5">
            <a:alphaModFix/>
          </a:blip>
          <a:srcRect b="0" l="0" r="0" t="0"/>
          <a:stretch/>
        </p:blipFill>
        <p:spPr>
          <a:xfrm>
            <a:off x="5680527" y="2101250"/>
            <a:ext cx="3434300" cy="2078250"/>
          </a:xfrm>
          <a:prstGeom prst="rect">
            <a:avLst/>
          </a:prstGeom>
          <a:noFill/>
          <a:ln>
            <a:noFill/>
          </a:ln>
        </p:spPr>
      </p:pic>
      <p:sp>
        <p:nvSpPr>
          <p:cNvPr id="391" name="Shape 391"/>
          <p:cNvSpPr/>
          <p:nvPr/>
        </p:nvSpPr>
        <p:spPr>
          <a:xfrm>
            <a:off x="5685350" y="957050"/>
            <a:ext cx="2451300" cy="11250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pic>
        <p:nvPicPr>
          <p:cNvPr descr="2eastmainbfr.jpg" id="392" name="Shape 392"/>
          <p:cNvPicPr preferRelativeResize="0"/>
          <p:nvPr/>
        </p:nvPicPr>
        <p:blipFill rotWithShape="1">
          <a:blip r:embed="rId6">
            <a:alphaModFix/>
          </a:blip>
          <a:srcRect b="0" l="0" r="0" t="0"/>
          <a:stretch/>
        </p:blipFill>
        <p:spPr>
          <a:xfrm>
            <a:off x="8174459" y="957284"/>
            <a:ext cx="944244" cy="1124691"/>
          </a:xfrm>
          <a:prstGeom prst="rect">
            <a:avLst/>
          </a:prstGeom>
          <a:noFill/>
          <a:ln>
            <a:noFill/>
          </a:ln>
        </p:spPr>
      </p:pic>
    </p:spTree>
  </p:cSld>
  <p:clrMapOvr>
    <a:masterClrMapping/>
  </p:clrMapOvr>
  <p:transition>
    <p:fade thruBlk="1"/>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96" name="Shape 396"/>
        <p:cNvGrpSpPr/>
        <p:nvPr/>
      </p:nvGrpSpPr>
      <p:grpSpPr>
        <a:xfrm>
          <a:off x="0" y="0"/>
          <a:ext cx="0" cy="0"/>
          <a:chOff x="0" y="0"/>
          <a:chExt cx="0" cy="0"/>
        </a:xfrm>
      </p:grpSpPr>
      <p:pic>
        <p:nvPicPr>
          <p:cNvPr descr="natural-wetland-2.jpg" id="397" name="Shape 397"/>
          <p:cNvPicPr preferRelativeResize="0"/>
          <p:nvPr/>
        </p:nvPicPr>
        <p:blipFill rotWithShape="1">
          <a:blip r:embed="rId3">
            <a:alphaModFix/>
          </a:blip>
          <a:srcRect b="0" l="0" r="0" t="0"/>
          <a:stretch/>
        </p:blipFill>
        <p:spPr>
          <a:xfrm>
            <a:off x="5649457" y="4205023"/>
            <a:ext cx="1607344" cy="916570"/>
          </a:xfrm>
          <a:prstGeom prst="rect">
            <a:avLst/>
          </a:prstGeom>
          <a:noFill/>
          <a:ln>
            <a:noFill/>
          </a:ln>
        </p:spPr>
      </p:pic>
      <p:sp>
        <p:nvSpPr>
          <p:cNvPr id="398" name="Shape 398"/>
          <p:cNvSpPr/>
          <p:nvPr/>
        </p:nvSpPr>
        <p:spPr>
          <a:xfrm>
            <a:off x="2195733" y="4205023"/>
            <a:ext cx="3429001" cy="917526"/>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399" name="Shape 399"/>
          <p:cNvSpPr/>
          <p:nvPr/>
        </p:nvSpPr>
        <p:spPr>
          <a:xfrm>
            <a:off x="27504" y="22274"/>
            <a:ext cx="4286251" cy="2065359"/>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pic>
        <p:nvPicPr>
          <p:cNvPr descr="chemicalplant.jpg" id="400" name="Shape 400"/>
          <p:cNvPicPr preferRelativeResize="0"/>
          <p:nvPr/>
        </p:nvPicPr>
        <p:blipFill rotWithShape="1">
          <a:blip r:embed="rId4">
            <a:alphaModFix/>
          </a:blip>
          <a:srcRect b="0" l="0" r="0" t="0"/>
          <a:stretch/>
        </p:blipFill>
        <p:spPr>
          <a:xfrm>
            <a:off x="27499" y="17150"/>
            <a:ext cx="4285175" cy="2066575"/>
          </a:xfrm>
          <a:prstGeom prst="rect">
            <a:avLst/>
          </a:prstGeom>
          <a:noFill/>
          <a:ln>
            <a:noFill/>
          </a:ln>
        </p:spPr>
      </p:pic>
      <p:sp>
        <p:nvSpPr>
          <p:cNvPr id="401" name="Shape 401"/>
          <p:cNvSpPr/>
          <p:nvPr/>
        </p:nvSpPr>
        <p:spPr>
          <a:xfrm>
            <a:off x="28580" y="2099458"/>
            <a:ext cx="2143126" cy="1038077"/>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402" name="Shape 402"/>
          <p:cNvSpPr/>
          <p:nvPr/>
        </p:nvSpPr>
        <p:spPr>
          <a:xfrm>
            <a:off x="2193092" y="2099458"/>
            <a:ext cx="2116337" cy="1038077"/>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403" name="Shape 403"/>
          <p:cNvSpPr/>
          <p:nvPr/>
        </p:nvSpPr>
        <p:spPr>
          <a:xfrm>
            <a:off x="28580" y="3151728"/>
            <a:ext cx="4285175" cy="1038077"/>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404" name="Shape 404"/>
          <p:cNvSpPr/>
          <p:nvPr/>
        </p:nvSpPr>
        <p:spPr>
          <a:xfrm>
            <a:off x="28580" y="4205023"/>
            <a:ext cx="2143126" cy="917526"/>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405" name="Shape 405"/>
          <p:cNvSpPr/>
          <p:nvPr/>
        </p:nvSpPr>
        <p:spPr>
          <a:xfrm>
            <a:off x="4339745" y="2099458"/>
            <a:ext cx="4778949" cy="2090347"/>
          </a:xfrm>
          <a:prstGeom prst="rect">
            <a:avLst/>
          </a:prstGeom>
          <a:solidFill>
            <a:srgbClr val="000000"/>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406" name="Shape 406"/>
          <p:cNvSpPr/>
          <p:nvPr/>
        </p:nvSpPr>
        <p:spPr>
          <a:xfrm>
            <a:off x="4339745" y="955019"/>
            <a:ext cx="1322195" cy="112922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407" name="Shape 407"/>
          <p:cNvSpPr/>
          <p:nvPr/>
        </p:nvSpPr>
        <p:spPr>
          <a:xfrm>
            <a:off x="7281521" y="4205025"/>
            <a:ext cx="1830600" cy="9174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408" name="Shape 408"/>
          <p:cNvSpPr/>
          <p:nvPr/>
        </p:nvSpPr>
        <p:spPr>
          <a:xfrm>
            <a:off x="4344609" y="22274"/>
            <a:ext cx="4772588" cy="917526"/>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pic>
        <p:nvPicPr>
          <p:cNvPr descr="taipei.png" id="409" name="Shape 409"/>
          <p:cNvPicPr preferRelativeResize="0"/>
          <p:nvPr/>
        </p:nvPicPr>
        <p:blipFill rotWithShape="1">
          <a:blip r:embed="rId5">
            <a:alphaModFix/>
          </a:blip>
          <a:srcRect b="0" l="0" r="0" t="0"/>
          <a:stretch/>
        </p:blipFill>
        <p:spPr>
          <a:xfrm>
            <a:off x="23174" y="3151725"/>
            <a:ext cx="4286250" cy="1037825"/>
          </a:xfrm>
          <a:prstGeom prst="rect">
            <a:avLst/>
          </a:prstGeom>
          <a:noFill/>
          <a:ln>
            <a:noFill/>
          </a:ln>
        </p:spPr>
      </p:pic>
      <p:sp>
        <p:nvSpPr>
          <p:cNvPr id="410" name="Shape 410"/>
          <p:cNvSpPr txBox="1"/>
          <p:nvPr/>
        </p:nvSpPr>
        <p:spPr>
          <a:xfrm>
            <a:off x="4660450" y="2196451"/>
            <a:ext cx="4192908" cy="442020"/>
          </a:xfrm>
          <a:prstGeom prst="rect">
            <a:avLst/>
          </a:prstGeom>
          <a:noFill/>
          <a:ln>
            <a:noFill/>
          </a:ln>
        </p:spPr>
        <p:txBody>
          <a:bodyPr anchorCtr="0" anchor="ctr" bIns="32750" lIns="32750" rIns="32750" wrap="square" tIns="32750">
            <a:noAutofit/>
          </a:bodyPr>
          <a:lstStyle/>
          <a:p>
            <a:pPr indent="-196850" lvl="0" marL="0" marR="0" rtl="0" algn="r">
              <a:lnSpc>
                <a:spcPct val="100000"/>
              </a:lnSpc>
              <a:spcBef>
                <a:spcPts val="0"/>
              </a:spcBef>
              <a:spcAft>
                <a:spcPts val="0"/>
              </a:spcAft>
              <a:buClr>
                <a:schemeClr val="accent3"/>
              </a:buClr>
              <a:buSzPct val="100000"/>
              <a:buFont typeface="Helvetica Neue"/>
              <a:buNone/>
            </a:pPr>
            <a:r>
              <a:rPr b="0" i="0" lang="en" sz="3100" u="none" cap="none" strike="noStrike">
                <a:solidFill>
                  <a:schemeClr val="accent3"/>
                </a:solidFill>
                <a:latin typeface="Helvetica Neue"/>
                <a:ea typeface="Helvetica Neue"/>
                <a:cs typeface="Helvetica Neue"/>
                <a:sym typeface="Helvetica Neue"/>
              </a:rPr>
              <a:t>TOXIC CRUSADERS</a:t>
            </a:r>
          </a:p>
        </p:txBody>
      </p:sp>
      <p:sp>
        <p:nvSpPr>
          <p:cNvPr id="411" name="Shape 411"/>
          <p:cNvSpPr txBox="1"/>
          <p:nvPr/>
        </p:nvSpPr>
        <p:spPr>
          <a:xfrm>
            <a:off x="5997780" y="2650401"/>
            <a:ext cx="2851428" cy="243137"/>
          </a:xfrm>
          <a:prstGeom prst="rect">
            <a:avLst/>
          </a:prstGeom>
          <a:noFill/>
          <a:ln>
            <a:noFill/>
          </a:ln>
        </p:spPr>
        <p:txBody>
          <a:bodyPr anchorCtr="0" anchor="ctr" bIns="32750" lIns="32750" rIns="32750" wrap="square" tIns="32750">
            <a:noAutofit/>
          </a:bodyPr>
          <a:lstStyle/>
          <a:p>
            <a:pPr indent="-95250" lvl="0" marL="0" marR="0" rtl="0" algn="r">
              <a:lnSpc>
                <a:spcPct val="100000"/>
              </a:lnSpc>
              <a:spcBef>
                <a:spcPts val="0"/>
              </a:spcBef>
              <a:spcAft>
                <a:spcPts val="0"/>
              </a:spcAft>
              <a:buClr>
                <a:srgbClr val="FFFFFF"/>
              </a:buClr>
              <a:buSzPct val="100000"/>
              <a:buFont typeface="Helvetica Neue"/>
              <a:buNone/>
            </a:pPr>
            <a:r>
              <a:rPr b="1" i="0" lang="en" sz="1500" u="none" cap="none" strike="noStrike">
                <a:solidFill>
                  <a:srgbClr val="FFFFFF"/>
                </a:solidFill>
                <a:latin typeface="Helvetica Neue"/>
                <a:ea typeface="Helvetica Neue"/>
                <a:cs typeface="Helvetica Neue"/>
                <a:sym typeface="Helvetica Neue"/>
              </a:rPr>
              <a:t>CSC 495 Project - Fall 2017</a:t>
            </a:r>
          </a:p>
        </p:txBody>
      </p:sp>
      <p:sp>
        <p:nvSpPr>
          <p:cNvPr id="412" name="Shape 412"/>
          <p:cNvSpPr txBox="1"/>
          <p:nvPr/>
        </p:nvSpPr>
        <p:spPr>
          <a:xfrm>
            <a:off x="6980939" y="3257867"/>
            <a:ext cx="1901381" cy="825799"/>
          </a:xfrm>
          <a:prstGeom prst="rect">
            <a:avLst/>
          </a:prstGeom>
          <a:noFill/>
          <a:ln>
            <a:noFill/>
          </a:ln>
        </p:spPr>
        <p:txBody>
          <a:bodyPr anchorCtr="0" anchor="ctr" bIns="32750" lIns="32750" rIns="32750" wrap="square" tIns="32750">
            <a:noAutofit/>
          </a:bodyPr>
          <a:lstStyle/>
          <a:p>
            <a:pPr indent="-95250" lvl="0" marL="0" marR="0" rtl="0" algn="r">
              <a:lnSpc>
                <a:spcPct val="100000"/>
              </a:lnSpc>
              <a:spcBef>
                <a:spcPts val="0"/>
              </a:spcBef>
              <a:spcAft>
                <a:spcPts val="0"/>
              </a:spcAft>
              <a:buClr>
                <a:srgbClr val="FFFFFF"/>
              </a:buClr>
              <a:buSzPct val="100000"/>
              <a:buFont typeface="Helvetica Neue"/>
              <a:buNone/>
            </a:pPr>
            <a:r>
              <a:rPr b="1" i="0" lang="en" sz="1500" u="none" cap="none" strike="noStrike">
                <a:solidFill>
                  <a:srgbClr val="FFFFFF"/>
                </a:solidFill>
                <a:latin typeface="Helvetica Neue"/>
                <a:ea typeface="Helvetica Neue"/>
                <a:cs typeface="Helvetica Neue"/>
                <a:sym typeface="Helvetica Neue"/>
              </a:rPr>
              <a:t>Aaron Denton</a:t>
            </a:r>
            <a:br>
              <a:rPr b="1" i="0" lang="en" sz="1500" u="none" cap="none" strike="noStrike">
                <a:solidFill>
                  <a:srgbClr val="FFFFFF"/>
                </a:solidFill>
                <a:latin typeface="Helvetica Neue"/>
                <a:ea typeface="Helvetica Neue"/>
                <a:cs typeface="Helvetica Neue"/>
                <a:sym typeface="Helvetica Neue"/>
              </a:rPr>
            </a:br>
            <a:r>
              <a:rPr b="1" i="0" lang="en" sz="1500" u="none" cap="none" strike="noStrike">
                <a:solidFill>
                  <a:srgbClr val="FFFFFF"/>
                </a:solidFill>
                <a:latin typeface="Helvetica Neue"/>
                <a:ea typeface="Helvetica Neue"/>
                <a:cs typeface="Helvetica Neue"/>
                <a:sym typeface="Helvetica Neue"/>
              </a:rPr>
              <a:t>Jacob Durham</a:t>
            </a:r>
            <a:br>
              <a:rPr b="1" i="0" lang="en" sz="1500" u="none" cap="none" strike="noStrike">
                <a:solidFill>
                  <a:srgbClr val="FFFFFF"/>
                </a:solidFill>
                <a:latin typeface="Helvetica Neue"/>
                <a:ea typeface="Helvetica Neue"/>
                <a:cs typeface="Helvetica Neue"/>
                <a:sym typeface="Helvetica Neue"/>
              </a:rPr>
            </a:br>
            <a:r>
              <a:rPr b="1" i="0" lang="en" sz="1500" u="none" cap="none" strike="noStrike">
                <a:solidFill>
                  <a:srgbClr val="FFFFFF"/>
                </a:solidFill>
                <a:latin typeface="Helvetica Neue"/>
                <a:ea typeface="Helvetica Neue"/>
                <a:cs typeface="Helvetica Neue"/>
                <a:sym typeface="Helvetica Neue"/>
              </a:rPr>
              <a:t>Swetha Polisetty</a:t>
            </a:r>
            <a:br>
              <a:rPr b="1" i="0" lang="en" sz="1500" u="none" cap="none" strike="noStrike">
                <a:solidFill>
                  <a:srgbClr val="FFFFFF"/>
                </a:solidFill>
                <a:latin typeface="Helvetica Neue"/>
                <a:ea typeface="Helvetica Neue"/>
                <a:cs typeface="Helvetica Neue"/>
                <a:sym typeface="Helvetica Neue"/>
              </a:rPr>
            </a:br>
            <a:r>
              <a:rPr b="1" i="0" lang="en" sz="1500" u="none" cap="none" strike="noStrike">
                <a:solidFill>
                  <a:srgbClr val="FFFFFF"/>
                </a:solidFill>
                <a:latin typeface="Helvetica Neue"/>
                <a:ea typeface="Helvetica Neue"/>
                <a:cs typeface="Helvetica Neue"/>
                <a:sym typeface="Helvetica Neue"/>
              </a:rPr>
              <a:t>Melvin Watlington</a:t>
            </a:r>
          </a:p>
        </p:txBody>
      </p:sp>
      <p:sp>
        <p:nvSpPr>
          <p:cNvPr id="413" name="Shape 413"/>
          <p:cNvSpPr txBox="1"/>
          <p:nvPr/>
        </p:nvSpPr>
        <p:spPr>
          <a:xfrm>
            <a:off x="4749619" y="134301"/>
            <a:ext cx="3678265" cy="442020"/>
          </a:xfrm>
          <a:prstGeom prst="rect">
            <a:avLst/>
          </a:prstGeom>
          <a:noFill/>
          <a:ln>
            <a:noFill/>
          </a:ln>
        </p:spPr>
        <p:txBody>
          <a:bodyPr anchorCtr="0" anchor="ctr" bIns="32750" lIns="32750" rIns="32750" wrap="square" tIns="32750">
            <a:noAutofit/>
          </a:bodyPr>
          <a:lstStyle/>
          <a:p>
            <a:pPr indent="-196850" lvl="0" marL="0" marR="0" rtl="0" algn="r">
              <a:lnSpc>
                <a:spcPct val="100000"/>
              </a:lnSpc>
              <a:spcBef>
                <a:spcPts val="0"/>
              </a:spcBef>
              <a:spcAft>
                <a:spcPts val="0"/>
              </a:spcAft>
              <a:buClr>
                <a:schemeClr val="accent3"/>
              </a:buClr>
              <a:buSzPct val="100000"/>
              <a:buFont typeface="Helvetica Neue"/>
              <a:buNone/>
            </a:pPr>
            <a:r>
              <a:rPr b="0" i="0" lang="en" sz="3100" u="none" cap="none" strike="noStrike">
                <a:solidFill>
                  <a:schemeClr val="accent3"/>
                </a:solidFill>
                <a:latin typeface="Helvetica Neue"/>
                <a:ea typeface="Helvetica Neue"/>
                <a:cs typeface="Helvetica Neue"/>
                <a:sym typeface="Helvetica Neue"/>
              </a:rPr>
              <a:t>To Be Continued…</a:t>
            </a:r>
          </a:p>
        </p:txBody>
      </p:sp>
      <p:sp>
        <p:nvSpPr>
          <p:cNvPr id="414" name="Shape 414"/>
          <p:cNvSpPr/>
          <p:nvPr/>
        </p:nvSpPr>
        <p:spPr>
          <a:xfrm>
            <a:off x="5685350" y="957050"/>
            <a:ext cx="2451300" cy="11250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pic>
        <p:nvPicPr>
          <p:cNvPr descr="2eastmainbfr.jpg" id="415" name="Shape 415"/>
          <p:cNvPicPr preferRelativeResize="0"/>
          <p:nvPr/>
        </p:nvPicPr>
        <p:blipFill rotWithShape="1">
          <a:blip r:embed="rId6">
            <a:alphaModFix/>
          </a:blip>
          <a:srcRect b="0" l="0" r="0" t="0"/>
          <a:stretch/>
        </p:blipFill>
        <p:spPr>
          <a:xfrm>
            <a:off x="8174459" y="957284"/>
            <a:ext cx="944244" cy="1124691"/>
          </a:xfrm>
          <a:prstGeom prst="rect">
            <a:avLst/>
          </a:prstGeom>
          <a:noFill/>
          <a:ln>
            <a:noFill/>
          </a:ln>
        </p:spPr>
      </p:pic>
    </p:spTree>
  </p:cSld>
  <p:clrMapOvr>
    <a:masterClrMapping/>
  </p:clrMapOvr>
  <p:transition spd="slow">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0"/>
                                        </p:tgtEl>
                                        <p:attrNameLst>
                                          <p:attrName>style.visibility</p:attrName>
                                        </p:attrNameLst>
                                      </p:cBhvr>
                                      <p:to>
                                        <p:strVal val="visible"/>
                                      </p:to>
                                    </p:set>
                                    <p:animEffect filter="fade" transition="in">
                                      <p:cBhvr>
                                        <p:cTn dur="1500"/>
                                        <p:tgtEl>
                                          <p:spTgt spid="410"/>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413"/>
                                        </p:tgtEl>
                                        <p:attrNameLst>
                                          <p:attrName>style.visibility</p:attrName>
                                        </p:attrNameLst>
                                      </p:cBhvr>
                                      <p:to>
                                        <p:strVal val="visible"/>
                                      </p:to>
                                    </p:set>
                                    <p:animEffect filter="fade" transition="in">
                                      <p:cBhvr>
                                        <p:cTn dur="1500"/>
                                        <p:tgtEl>
                                          <p:spTgt spid="41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419" name="Shape 419"/>
        <p:cNvGrpSpPr/>
        <p:nvPr/>
      </p:nvGrpSpPr>
      <p:grpSpPr>
        <a:xfrm>
          <a:off x="0" y="0"/>
          <a:ext cx="0" cy="0"/>
          <a:chOff x="0" y="0"/>
          <a:chExt cx="0" cy="0"/>
        </a:xfrm>
      </p:grpSpPr>
      <p:pic>
        <p:nvPicPr>
          <p:cNvPr descr="natural-wetland-2.jpg" id="420" name="Shape 420"/>
          <p:cNvPicPr preferRelativeResize="0"/>
          <p:nvPr/>
        </p:nvPicPr>
        <p:blipFill rotWithShape="1">
          <a:blip r:embed="rId3">
            <a:alphaModFix/>
          </a:blip>
          <a:srcRect b="0" l="0" r="0" t="0"/>
          <a:stretch/>
        </p:blipFill>
        <p:spPr>
          <a:xfrm>
            <a:off x="5649457" y="4205023"/>
            <a:ext cx="1607344" cy="916570"/>
          </a:xfrm>
          <a:prstGeom prst="rect">
            <a:avLst/>
          </a:prstGeom>
          <a:noFill/>
          <a:ln>
            <a:noFill/>
          </a:ln>
        </p:spPr>
      </p:pic>
      <p:sp>
        <p:nvSpPr>
          <p:cNvPr id="421" name="Shape 421"/>
          <p:cNvSpPr/>
          <p:nvPr/>
        </p:nvSpPr>
        <p:spPr>
          <a:xfrm>
            <a:off x="2195733" y="4205023"/>
            <a:ext cx="3429000" cy="9174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422" name="Shape 422"/>
          <p:cNvSpPr/>
          <p:nvPr/>
        </p:nvSpPr>
        <p:spPr>
          <a:xfrm>
            <a:off x="27504" y="22274"/>
            <a:ext cx="4286400" cy="20655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pic>
        <p:nvPicPr>
          <p:cNvPr descr="chemicalplant.jpg" id="423" name="Shape 423"/>
          <p:cNvPicPr preferRelativeResize="0"/>
          <p:nvPr/>
        </p:nvPicPr>
        <p:blipFill rotWithShape="1">
          <a:blip r:embed="rId4">
            <a:alphaModFix/>
          </a:blip>
          <a:srcRect b="0" l="0" r="0" t="0"/>
          <a:stretch/>
        </p:blipFill>
        <p:spPr>
          <a:xfrm>
            <a:off x="27499" y="17150"/>
            <a:ext cx="4285175" cy="2066575"/>
          </a:xfrm>
          <a:prstGeom prst="rect">
            <a:avLst/>
          </a:prstGeom>
          <a:noFill/>
          <a:ln>
            <a:noFill/>
          </a:ln>
        </p:spPr>
      </p:pic>
      <p:sp>
        <p:nvSpPr>
          <p:cNvPr id="424" name="Shape 424"/>
          <p:cNvSpPr/>
          <p:nvPr/>
        </p:nvSpPr>
        <p:spPr>
          <a:xfrm>
            <a:off x="28580" y="2099458"/>
            <a:ext cx="2143200" cy="10380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425" name="Shape 425"/>
          <p:cNvSpPr/>
          <p:nvPr/>
        </p:nvSpPr>
        <p:spPr>
          <a:xfrm>
            <a:off x="2193092" y="2099458"/>
            <a:ext cx="2116200" cy="10380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426" name="Shape 426"/>
          <p:cNvSpPr/>
          <p:nvPr/>
        </p:nvSpPr>
        <p:spPr>
          <a:xfrm>
            <a:off x="28580" y="3151728"/>
            <a:ext cx="4285200" cy="10380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427" name="Shape 427"/>
          <p:cNvSpPr/>
          <p:nvPr/>
        </p:nvSpPr>
        <p:spPr>
          <a:xfrm>
            <a:off x="28580" y="4205023"/>
            <a:ext cx="2143200" cy="9174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428" name="Shape 428"/>
          <p:cNvSpPr/>
          <p:nvPr/>
        </p:nvSpPr>
        <p:spPr>
          <a:xfrm>
            <a:off x="4339745" y="2099458"/>
            <a:ext cx="4779000" cy="2090400"/>
          </a:xfrm>
          <a:prstGeom prst="rect">
            <a:avLst/>
          </a:prstGeom>
          <a:solidFill>
            <a:srgbClr val="000000"/>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429" name="Shape 429"/>
          <p:cNvSpPr/>
          <p:nvPr/>
        </p:nvSpPr>
        <p:spPr>
          <a:xfrm>
            <a:off x="4339745" y="955019"/>
            <a:ext cx="1322100" cy="11292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430" name="Shape 430"/>
          <p:cNvSpPr/>
          <p:nvPr/>
        </p:nvSpPr>
        <p:spPr>
          <a:xfrm>
            <a:off x="7281521" y="4205025"/>
            <a:ext cx="1830600" cy="9174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431" name="Shape 431"/>
          <p:cNvSpPr/>
          <p:nvPr/>
        </p:nvSpPr>
        <p:spPr>
          <a:xfrm>
            <a:off x="4344609" y="22274"/>
            <a:ext cx="4772700" cy="9174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pic>
        <p:nvPicPr>
          <p:cNvPr descr="taipei.png" id="432" name="Shape 432"/>
          <p:cNvPicPr preferRelativeResize="0"/>
          <p:nvPr/>
        </p:nvPicPr>
        <p:blipFill rotWithShape="1">
          <a:blip r:embed="rId5">
            <a:alphaModFix/>
          </a:blip>
          <a:srcRect b="0" l="0" r="0" t="0"/>
          <a:stretch/>
        </p:blipFill>
        <p:spPr>
          <a:xfrm>
            <a:off x="23174" y="3151725"/>
            <a:ext cx="4286250" cy="1037825"/>
          </a:xfrm>
          <a:prstGeom prst="rect">
            <a:avLst/>
          </a:prstGeom>
          <a:noFill/>
          <a:ln>
            <a:noFill/>
          </a:ln>
        </p:spPr>
      </p:pic>
      <p:sp>
        <p:nvSpPr>
          <p:cNvPr id="433" name="Shape 433"/>
          <p:cNvSpPr txBox="1"/>
          <p:nvPr/>
        </p:nvSpPr>
        <p:spPr>
          <a:xfrm>
            <a:off x="4660450" y="2196451"/>
            <a:ext cx="4192800" cy="441900"/>
          </a:xfrm>
          <a:prstGeom prst="rect">
            <a:avLst/>
          </a:prstGeom>
          <a:noFill/>
          <a:ln>
            <a:noFill/>
          </a:ln>
        </p:spPr>
        <p:txBody>
          <a:bodyPr anchorCtr="0" anchor="ctr" bIns="32750" lIns="32750" rIns="32750" wrap="square" tIns="32750">
            <a:noAutofit/>
          </a:bodyPr>
          <a:lstStyle/>
          <a:p>
            <a:pPr indent="-196850" lvl="0" marL="0" marR="0" rtl="0" algn="r">
              <a:lnSpc>
                <a:spcPct val="100000"/>
              </a:lnSpc>
              <a:spcBef>
                <a:spcPts val="0"/>
              </a:spcBef>
              <a:spcAft>
                <a:spcPts val="0"/>
              </a:spcAft>
              <a:buClr>
                <a:schemeClr val="accent3"/>
              </a:buClr>
              <a:buSzPct val="100000"/>
              <a:buFont typeface="Helvetica Neue"/>
              <a:buNone/>
            </a:pPr>
            <a:r>
              <a:rPr b="0" i="0" lang="en" sz="3100" u="none" cap="none" strike="noStrike">
                <a:solidFill>
                  <a:schemeClr val="accent3"/>
                </a:solidFill>
                <a:latin typeface="Helvetica Neue"/>
                <a:ea typeface="Helvetica Neue"/>
                <a:cs typeface="Helvetica Neue"/>
                <a:sym typeface="Helvetica Neue"/>
              </a:rPr>
              <a:t>TOXIC CRUSADERS</a:t>
            </a:r>
          </a:p>
        </p:txBody>
      </p:sp>
      <p:sp>
        <p:nvSpPr>
          <p:cNvPr id="434" name="Shape 434"/>
          <p:cNvSpPr txBox="1"/>
          <p:nvPr/>
        </p:nvSpPr>
        <p:spPr>
          <a:xfrm>
            <a:off x="5207574" y="2650400"/>
            <a:ext cx="3641700" cy="243000"/>
          </a:xfrm>
          <a:prstGeom prst="rect">
            <a:avLst/>
          </a:prstGeom>
          <a:noFill/>
          <a:ln>
            <a:noFill/>
          </a:ln>
        </p:spPr>
        <p:txBody>
          <a:bodyPr anchorCtr="0" anchor="ctr" bIns="32750" lIns="32750" rIns="32750" wrap="square" tIns="32750">
            <a:noAutofit/>
          </a:bodyPr>
          <a:lstStyle/>
          <a:p>
            <a:pPr indent="-95250" lvl="0" marL="0" marR="0" rtl="0" algn="r">
              <a:lnSpc>
                <a:spcPct val="100000"/>
              </a:lnSpc>
              <a:spcBef>
                <a:spcPts val="0"/>
              </a:spcBef>
              <a:spcAft>
                <a:spcPts val="0"/>
              </a:spcAft>
              <a:buClr>
                <a:srgbClr val="FFFFFF"/>
              </a:buClr>
              <a:buSzPct val="100000"/>
              <a:buFont typeface="Helvetica Neue"/>
              <a:buNone/>
            </a:pPr>
            <a:r>
              <a:rPr b="1" i="0" lang="en" sz="1500" u="none" cap="none" strike="noStrike">
                <a:solidFill>
                  <a:srgbClr val="FFFFFF"/>
                </a:solidFill>
                <a:latin typeface="Helvetica Neue"/>
                <a:ea typeface="Helvetica Neue"/>
                <a:cs typeface="Helvetica Neue"/>
                <a:sym typeface="Helvetica Neue"/>
              </a:rPr>
              <a:t>CSC 495 Project - Fall 2017 - Report 2</a:t>
            </a:r>
          </a:p>
        </p:txBody>
      </p:sp>
      <p:sp>
        <p:nvSpPr>
          <p:cNvPr id="435" name="Shape 435"/>
          <p:cNvSpPr txBox="1"/>
          <p:nvPr/>
        </p:nvSpPr>
        <p:spPr>
          <a:xfrm>
            <a:off x="6980939" y="3257867"/>
            <a:ext cx="1901400" cy="825900"/>
          </a:xfrm>
          <a:prstGeom prst="rect">
            <a:avLst/>
          </a:prstGeom>
          <a:noFill/>
          <a:ln>
            <a:noFill/>
          </a:ln>
        </p:spPr>
        <p:txBody>
          <a:bodyPr anchorCtr="0" anchor="ctr" bIns="32750" lIns="32750" rIns="32750" wrap="square" tIns="32750">
            <a:noAutofit/>
          </a:bodyPr>
          <a:lstStyle/>
          <a:p>
            <a:pPr indent="-95250" lvl="0" marL="0" marR="0" rtl="0" algn="r">
              <a:lnSpc>
                <a:spcPct val="100000"/>
              </a:lnSpc>
              <a:spcBef>
                <a:spcPts val="0"/>
              </a:spcBef>
              <a:spcAft>
                <a:spcPts val="0"/>
              </a:spcAft>
              <a:buClr>
                <a:srgbClr val="FFFFFF"/>
              </a:buClr>
              <a:buSzPct val="100000"/>
              <a:buFont typeface="Helvetica Neue"/>
              <a:buNone/>
            </a:pPr>
            <a:r>
              <a:rPr b="1" i="0" lang="en" sz="1500" u="none" cap="none" strike="noStrike">
                <a:solidFill>
                  <a:srgbClr val="FFFFFF"/>
                </a:solidFill>
                <a:latin typeface="Helvetica Neue"/>
                <a:ea typeface="Helvetica Neue"/>
                <a:cs typeface="Helvetica Neue"/>
                <a:sym typeface="Helvetica Neue"/>
              </a:rPr>
              <a:t>Aaron Denton</a:t>
            </a:r>
            <a:br>
              <a:rPr b="1" i="0" lang="en" sz="1500" u="none" cap="none" strike="noStrike">
                <a:solidFill>
                  <a:srgbClr val="FFFFFF"/>
                </a:solidFill>
                <a:latin typeface="Helvetica Neue"/>
                <a:ea typeface="Helvetica Neue"/>
                <a:cs typeface="Helvetica Neue"/>
                <a:sym typeface="Helvetica Neue"/>
              </a:rPr>
            </a:br>
            <a:r>
              <a:rPr b="1" i="0" lang="en" sz="1500" u="none" cap="none" strike="noStrike">
                <a:solidFill>
                  <a:srgbClr val="FFFFFF"/>
                </a:solidFill>
                <a:latin typeface="Helvetica Neue"/>
                <a:ea typeface="Helvetica Neue"/>
                <a:cs typeface="Helvetica Neue"/>
                <a:sym typeface="Helvetica Neue"/>
              </a:rPr>
              <a:t>Jacob Durham</a:t>
            </a:r>
            <a:br>
              <a:rPr b="1" i="0" lang="en" sz="1500" u="none" cap="none" strike="noStrike">
                <a:solidFill>
                  <a:srgbClr val="FFFFFF"/>
                </a:solidFill>
                <a:latin typeface="Helvetica Neue"/>
                <a:ea typeface="Helvetica Neue"/>
                <a:cs typeface="Helvetica Neue"/>
                <a:sym typeface="Helvetica Neue"/>
              </a:rPr>
            </a:br>
            <a:r>
              <a:rPr b="1" i="0" lang="en" sz="1500" u="none" cap="none" strike="noStrike">
                <a:solidFill>
                  <a:srgbClr val="FFFFFF"/>
                </a:solidFill>
                <a:latin typeface="Helvetica Neue"/>
                <a:ea typeface="Helvetica Neue"/>
                <a:cs typeface="Helvetica Neue"/>
                <a:sym typeface="Helvetica Neue"/>
              </a:rPr>
              <a:t>Swetha Polisetty</a:t>
            </a:r>
            <a:br>
              <a:rPr b="1" i="0" lang="en" sz="1500" u="none" cap="none" strike="noStrike">
                <a:solidFill>
                  <a:srgbClr val="FFFFFF"/>
                </a:solidFill>
                <a:latin typeface="Helvetica Neue"/>
                <a:ea typeface="Helvetica Neue"/>
                <a:cs typeface="Helvetica Neue"/>
                <a:sym typeface="Helvetica Neue"/>
              </a:rPr>
            </a:br>
            <a:r>
              <a:rPr b="1" i="0" lang="en" sz="1500" u="none" cap="none" strike="noStrike">
                <a:solidFill>
                  <a:srgbClr val="FFFFFF"/>
                </a:solidFill>
                <a:latin typeface="Helvetica Neue"/>
                <a:ea typeface="Helvetica Neue"/>
                <a:cs typeface="Helvetica Neue"/>
                <a:sym typeface="Helvetica Neue"/>
              </a:rPr>
              <a:t>Melvin Watlington</a:t>
            </a:r>
          </a:p>
        </p:txBody>
      </p:sp>
      <p:sp>
        <p:nvSpPr>
          <p:cNvPr id="436" name="Shape 436"/>
          <p:cNvSpPr/>
          <p:nvPr/>
        </p:nvSpPr>
        <p:spPr>
          <a:xfrm>
            <a:off x="5685350" y="957050"/>
            <a:ext cx="2451300" cy="11250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pic>
        <p:nvPicPr>
          <p:cNvPr descr="2eastmainbfr.jpg" id="437" name="Shape 437"/>
          <p:cNvPicPr preferRelativeResize="0"/>
          <p:nvPr/>
        </p:nvPicPr>
        <p:blipFill rotWithShape="1">
          <a:blip r:embed="rId6">
            <a:alphaModFix/>
          </a:blip>
          <a:srcRect b="0" l="0" r="0" t="0"/>
          <a:stretch/>
        </p:blipFill>
        <p:spPr>
          <a:xfrm>
            <a:off x="8174459" y="957284"/>
            <a:ext cx="944244" cy="1124691"/>
          </a:xfrm>
          <a:prstGeom prst="rect">
            <a:avLst/>
          </a:prstGeom>
          <a:noFill/>
          <a:ln>
            <a:noFill/>
          </a:ln>
        </p:spPr>
      </p:pic>
    </p:spTree>
  </p:cSld>
  <p:clrMapOvr>
    <a:masterClrMapping/>
  </p:clrMapOvr>
  <p:transition spd="slow">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3"/>
                                        </p:tgtEl>
                                        <p:attrNameLst>
                                          <p:attrName>style.visibility</p:attrName>
                                        </p:attrNameLst>
                                      </p:cBhvr>
                                      <p:to>
                                        <p:strVal val="visible"/>
                                      </p:to>
                                    </p:set>
                                    <p:animEffect filter="fade" transition="in">
                                      <p:cBhvr>
                                        <p:cTn dur="1500"/>
                                        <p:tgtEl>
                                          <p:spTgt spid="43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441" name="Shape 441"/>
        <p:cNvGrpSpPr/>
        <p:nvPr/>
      </p:nvGrpSpPr>
      <p:grpSpPr>
        <a:xfrm>
          <a:off x="0" y="0"/>
          <a:ext cx="0" cy="0"/>
          <a:chOff x="0" y="0"/>
          <a:chExt cx="0" cy="0"/>
        </a:xfrm>
      </p:grpSpPr>
      <p:sp>
        <p:nvSpPr>
          <p:cNvPr id="442" name="Shape 442"/>
          <p:cNvSpPr/>
          <p:nvPr/>
        </p:nvSpPr>
        <p:spPr>
          <a:xfrm>
            <a:off x="27504" y="22274"/>
            <a:ext cx="4286400" cy="20655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pic>
        <p:nvPicPr>
          <p:cNvPr descr="chemicalplant.jpg" id="443" name="Shape 443"/>
          <p:cNvPicPr preferRelativeResize="0"/>
          <p:nvPr/>
        </p:nvPicPr>
        <p:blipFill rotWithShape="1">
          <a:blip r:embed="rId3">
            <a:alphaModFix/>
          </a:blip>
          <a:srcRect b="0" l="0" r="0" t="0"/>
          <a:stretch/>
        </p:blipFill>
        <p:spPr>
          <a:xfrm>
            <a:off x="28053" y="17150"/>
            <a:ext cx="4286250" cy="2066575"/>
          </a:xfrm>
          <a:prstGeom prst="rect">
            <a:avLst/>
          </a:prstGeom>
          <a:noFill/>
          <a:ln>
            <a:noFill/>
          </a:ln>
        </p:spPr>
      </p:pic>
      <p:sp>
        <p:nvSpPr>
          <p:cNvPr id="444" name="Shape 444"/>
          <p:cNvSpPr/>
          <p:nvPr/>
        </p:nvSpPr>
        <p:spPr>
          <a:xfrm>
            <a:off x="28580" y="5089464"/>
            <a:ext cx="5634600" cy="330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445" name="Shape 445"/>
          <p:cNvSpPr/>
          <p:nvPr/>
        </p:nvSpPr>
        <p:spPr>
          <a:xfrm>
            <a:off x="31954" y="2099458"/>
            <a:ext cx="5628900" cy="2974800"/>
          </a:xfrm>
          <a:prstGeom prst="rect">
            <a:avLst/>
          </a:prstGeom>
          <a:solidFill>
            <a:srgbClr val="000000"/>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446" name="Shape 446"/>
          <p:cNvSpPr/>
          <p:nvPr/>
        </p:nvSpPr>
        <p:spPr>
          <a:xfrm>
            <a:off x="4339745" y="955019"/>
            <a:ext cx="1322100" cy="11292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447" name="Shape 447"/>
          <p:cNvSpPr/>
          <p:nvPr/>
        </p:nvSpPr>
        <p:spPr>
          <a:xfrm>
            <a:off x="4344609" y="22274"/>
            <a:ext cx="4772700" cy="9174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448" name="Shape 448"/>
          <p:cNvSpPr txBox="1"/>
          <p:nvPr/>
        </p:nvSpPr>
        <p:spPr>
          <a:xfrm>
            <a:off x="5195359" y="264666"/>
            <a:ext cx="2842500" cy="432600"/>
          </a:xfrm>
          <a:prstGeom prst="rect">
            <a:avLst/>
          </a:prstGeom>
          <a:noFill/>
          <a:ln>
            <a:noFill/>
          </a:ln>
        </p:spPr>
        <p:txBody>
          <a:bodyPr anchorCtr="0" anchor="ctr" bIns="32750" lIns="32750" rIns="32750" wrap="square" tIns="32750">
            <a:noAutofit/>
          </a:bodyPr>
          <a:lstStyle/>
          <a:p>
            <a:pPr indent="-196850" lvl="0" marL="0" marR="0" rtl="0" algn="ctr">
              <a:lnSpc>
                <a:spcPct val="100000"/>
              </a:lnSpc>
              <a:spcBef>
                <a:spcPts val="0"/>
              </a:spcBef>
              <a:spcAft>
                <a:spcPts val="0"/>
              </a:spcAft>
              <a:buClr>
                <a:srgbClr val="FFFFFF"/>
              </a:buClr>
              <a:buSzPct val="100000"/>
              <a:buFont typeface="Helvetica Neue"/>
              <a:buNone/>
            </a:pPr>
            <a:r>
              <a:rPr b="1" lang="en" sz="3100">
                <a:solidFill>
                  <a:srgbClr val="FFFFFF"/>
                </a:solidFill>
                <a:latin typeface="Helvetica Neue"/>
                <a:ea typeface="Helvetica Neue"/>
                <a:cs typeface="Helvetica Neue"/>
                <a:sym typeface="Helvetica Neue"/>
              </a:rPr>
              <a:t>Revised Goals</a:t>
            </a:r>
          </a:p>
        </p:txBody>
      </p:sp>
      <p:sp>
        <p:nvSpPr>
          <p:cNvPr id="449" name="Shape 449"/>
          <p:cNvSpPr/>
          <p:nvPr/>
        </p:nvSpPr>
        <p:spPr>
          <a:xfrm>
            <a:off x="5682332" y="2101132"/>
            <a:ext cx="3434400" cy="20832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450" name="Shape 450"/>
          <p:cNvSpPr txBox="1"/>
          <p:nvPr/>
        </p:nvSpPr>
        <p:spPr>
          <a:xfrm>
            <a:off x="31950" y="2101125"/>
            <a:ext cx="5628900" cy="2974800"/>
          </a:xfrm>
          <a:prstGeom prst="rect">
            <a:avLst/>
          </a:prstGeom>
          <a:noFill/>
          <a:ln>
            <a:noFill/>
          </a:ln>
        </p:spPr>
        <p:txBody>
          <a:bodyPr anchorCtr="0" anchor="ctr" bIns="32750" lIns="32750" rIns="32750" wrap="square" tIns="32750">
            <a:noAutofit/>
          </a:bodyPr>
          <a:lstStyle/>
          <a:p>
            <a:pPr indent="-215900" lvl="0" marL="215900" marR="0" rtl="0" algn="l">
              <a:lnSpc>
                <a:spcPct val="100000"/>
              </a:lnSpc>
              <a:spcBef>
                <a:spcPts val="0"/>
              </a:spcBef>
              <a:spcAft>
                <a:spcPts val="0"/>
              </a:spcAft>
              <a:buClr>
                <a:srgbClr val="FFFFFF"/>
              </a:buClr>
              <a:buSzPct val="146666"/>
              <a:buFont typeface="Helvetica Neue"/>
              <a:buChar char="•"/>
            </a:pPr>
            <a:r>
              <a:rPr b="1" i="0" lang="en" sz="1500" u="none" cap="none" strike="noStrike">
                <a:solidFill>
                  <a:srgbClr val="FFFFFF"/>
                </a:solidFill>
                <a:latin typeface="Helvetica Neue"/>
                <a:ea typeface="Helvetica Neue"/>
                <a:cs typeface="Helvetica Neue"/>
                <a:sym typeface="Helvetica Neue"/>
              </a:rPr>
              <a:t>Explore Toxics Release Inventory (TRI) </a:t>
            </a:r>
            <a:r>
              <a:rPr b="1" lang="en" sz="1500">
                <a:solidFill>
                  <a:srgbClr val="FFFFFF"/>
                </a:solidFill>
                <a:latin typeface="Helvetica Neue"/>
                <a:ea typeface="Helvetica Neue"/>
                <a:cs typeface="Helvetica Neue"/>
                <a:sym typeface="Helvetica Neue"/>
              </a:rPr>
              <a:t>data.</a:t>
            </a:r>
            <a:br>
              <a:rPr b="1" i="0" lang="en" sz="1500" u="none" cap="none" strike="noStrike">
                <a:solidFill>
                  <a:srgbClr val="FFFFFF"/>
                </a:solidFill>
                <a:latin typeface="Helvetica Neue"/>
                <a:ea typeface="Helvetica Neue"/>
                <a:cs typeface="Helvetica Neue"/>
                <a:sym typeface="Helvetica Neue"/>
              </a:rPr>
            </a:br>
          </a:p>
          <a:p>
            <a:pPr indent="-215900" lvl="0" marL="215900" marR="0" rtl="0" algn="l">
              <a:lnSpc>
                <a:spcPct val="100000"/>
              </a:lnSpc>
              <a:spcBef>
                <a:spcPts val="0"/>
              </a:spcBef>
              <a:spcAft>
                <a:spcPts val="0"/>
              </a:spcAft>
              <a:buClr>
                <a:srgbClr val="FFFFFF"/>
              </a:buClr>
              <a:buSzPct val="146666"/>
              <a:buFont typeface="Helvetica Neue"/>
              <a:buChar char="•"/>
            </a:pPr>
            <a:r>
              <a:rPr b="1" i="0" lang="en" sz="1500" u="none" cap="none" strike="noStrike">
                <a:solidFill>
                  <a:srgbClr val="FFFFFF"/>
                </a:solidFill>
                <a:latin typeface="Helvetica Neue"/>
                <a:ea typeface="Helvetica Neue"/>
                <a:cs typeface="Helvetica Neue"/>
                <a:sym typeface="Helvetica Neue"/>
              </a:rPr>
              <a:t>Find trends</a:t>
            </a:r>
            <a:r>
              <a:rPr b="1" lang="en" sz="1500">
                <a:solidFill>
                  <a:srgbClr val="FFFFFF"/>
                </a:solidFill>
                <a:latin typeface="Helvetica Neue"/>
                <a:ea typeface="Helvetica Neue"/>
                <a:cs typeface="Helvetica Neue"/>
                <a:sym typeface="Helvetica Neue"/>
              </a:rPr>
              <a:t> and relations in these data to characterize facilities, parent companies, and industrial sectors in terms of toxic release and recycling</a:t>
            </a:r>
            <a:r>
              <a:rPr b="1" i="0" lang="en" sz="1500" u="none" cap="none" strike="noStrike">
                <a:solidFill>
                  <a:srgbClr val="FFFFFF"/>
                </a:solidFill>
                <a:latin typeface="Helvetica Neue"/>
                <a:ea typeface="Helvetica Neue"/>
                <a:cs typeface="Helvetica Neue"/>
                <a:sym typeface="Helvetica Neue"/>
              </a:rPr>
              <a:t>.</a:t>
            </a:r>
            <a:br>
              <a:rPr b="1" i="0" lang="en" sz="1500" u="none" cap="none" strike="noStrike">
                <a:solidFill>
                  <a:srgbClr val="FFFFFF"/>
                </a:solidFill>
                <a:latin typeface="Helvetica Neue"/>
                <a:ea typeface="Helvetica Neue"/>
                <a:cs typeface="Helvetica Neue"/>
                <a:sym typeface="Helvetica Neue"/>
              </a:rPr>
            </a:br>
          </a:p>
          <a:p>
            <a:pPr indent="-215900" lvl="0" marL="215900" marR="0" rtl="0" algn="l">
              <a:lnSpc>
                <a:spcPct val="100000"/>
              </a:lnSpc>
              <a:spcBef>
                <a:spcPts val="0"/>
              </a:spcBef>
              <a:spcAft>
                <a:spcPts val="0"/>
              </a:spcAft>
              <a:buClr>
                <a:srgbClr val="FFFFFF"/>
              </a:buClr>
              <a:buSzPct val="146666"/>
              <a:buFont typeface="Helvetica Neue"/>
              <a:buChar char="•"/>
            </a:pPr>
            <a:r>
              <a:rPr b="1" i="0" lang="en" sz="1500" u="none" cap="none" strike="noStrike">
                <a:solidFill>
                  <a:srgbClr val="FFFFFF"/>
                </a:solidFill>
                <a:latin typeface="Helvetica Neue"/>
                <a:ea typeface="Helvetica Neue"/>
                <a:cs typeface="Helvetica Neue"/>
                <a:sym typeface="Helvetica Neue"/>
              </a:rPr>
              <a:t>Visualize changes over the last 20-30 years </a:t>
            </a:r>
            <a:r>
              <a:rPr b="1" lang="en" sz="1500">
                <a:solidFill>
                  <a:srgbClr val="FFFFFF"/>
                </a:solidFill>
                <a:latin typeface="Helvetica Neue"/>
                <a:ea typeface="Helvetica Neue"/>
                <a:cs typeface="Helvetica Neue"/>
                <a:sym typeface="Helvetica Neue"/>
              </a:rPr>
              <a:t>in industrial chemical emissions on national and state levels</a:t>
            </a:r>
            <a:r>
              <a:rPr b="1" i="0" lang="en" sz="1500" u="none" cap="none" strike="noStrike">
                <a:solidFill>
                  <a:srgbClr val="FFFFFF"/>
                </a:solidFill>
                <a:latin typeface="Helvetica Neue"/>
                <a:ea typeface="Helvetica Neue"/>
                <a:cs typeface="Helvetica Neue"/>
                <a:sym typeface="Helvetica Neue"/>
              </a:rPr>
              <a:t>.</a:t>
            </a:r>
            <a:br>
              <a:rPr b="1" i="0" lang="en" sz="1500" u="none" cap="none" strike="noStrike">
                <a:solidFill>
                  <a:srgbClr val="FFFFFF"/>
                </a:solidFill>
                <a:latin typeface="Helvetica Neue"/>
                <a:ea typeface="Helvetica Neue"/>
                <a:cs typeface="Helvetica Neue"/>
                <a:sym typeface="Helvetica Neue"/>
              </a:rPr>
            </a:br>
            <a:r>
              <a:rPr b="1" i="0" lang="en" sz="1500" u="none" cap="none" strike="noStrike">
                <a:solidFill>
                  <a:srgbClr val="FFFFFF"/>
                </a:solidFill>
                <a:latin typeface="Helvetica Neue"/>
                <a:ea typeface="Helvetica Neue"/>
                <a:cs typeface="Helvetica Neue"/>
                <a:sym typeface="Helvetica Neue"/>
              </a:rPr>
              <a:t> </a:t>
            </a:r>
          </a:p>
        </p:txBody>
      </p:sp>
      <p:sp>
        <p:nvSpPr>
          <p:cNvPr id="451" name="Shape 451"/>
          <p:cNvSpPr/>
          <p:nvPr/>
        </p:nvSpPr>
        <p:spPr>
          <a:xfrm>
            <a:off x="5685350" y="957050"/>
            <a:ext cx="2451300" cy="11250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pic>
        <p:nvPicPr>
          <p:cNvPr descr="2eastmainbfr.jpg" id="452" name="Shape 452"/>
          <p:cNvPicPr preferRelativeResize="0"/>
          <p:nvPr/>
        </p:nvPicPr>
        <p:blipFill rotWithShape="1">
          <a:blip r:embed="rId4">
            <a:alphaModFix/>
          </a:blip>
          <a:srcRect b="0" l="0" r="0" t="0"/>
          <a:stretch/>
        </p:blipFill>
        <p:spPr>
          <a:xfrm>
            <a:off x="8174459" y="957284"/>
            <a:ext cx="944244" cy="1124691"/>
          </a:xfrm>
          <a:prstGeom prst="rect">
            <a:avLst/>
          </a:prstGeom>
          <a:noFill/>
          <a:ln>
            <a:noFill/>
          </a:ln>
        </p:spPr>
      </p:pic>
      <p:pic>
        <p:nvPicPr>
          <p:cNvPr descr="natural-wetland-2.jpg" id="453" name="Shape 453"/>
          <p:cNvPicPr preferRelativeResize="0"/>
          <p:nvPr/>
        </p:nvPicPr>
        <p:blipFill rotWithShape="1">
          <a:blip r:embed="rId5">
            <a:alphaModFix/>
          </a:blip>
          <a:srcRect b="0" l="0" r="0" t="0"/>
          <a:stretch/>
        </p:blipFill>
        <p:spPr>
          <a:xfrm>
            <a:off x="7569975" y="4203150"/>
            <a:ext cx="1564600" cy="916575"/>
          </a:xfrm>
          <a:prstGeom prst="rect">
            <a:avLst/>
          </a:prstGeom>
          <a:noFill/>
          <a:ln>
            <a:noFill/>
          </a:ln>
        </p:spPr>
      </p:pic>
      <p:sp>
        <p:nvSpPr>
          <p:cNvPr id="454" name="Shape 454"/>
          <p:cNvSpPr/>
          <p:nvPr/>
        </p:nvSpPr>
        <p:spPr>
          <a:xfrm>
            <a:off x="5683150" y="4203175"/>
            <a:ext cx="1866900" cy="9174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Tree>
  </p:cSld>
  <p:clrMapOvr>
    <a:masterClrMapping/>
  </p:clrMapOvr>
  <p:transition>
    <p:fade thruBlk="1"/>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25" name="Shape 125"/>
        <p:cNvGrpSpPr/>
        <p:nvPr/>
      </p:nvGrpSpPr>
      <p:grpSpPr>
        <a:xfrm>
          <a:off x="0" y="0"/>
          <a:ext cx="0" cy="0"/>
          <a:chOff x="0" y="0"/>
          <a:chExt cx="0" cy="0"/>
        </a:xfrm>
      </p:grpSpPr>
      <p:sp>
        <p:nvSpPr>
          <p:cNvPr id="126" name="Shape 126"/>
          <p:cNvSpPr/>
          <p:nvPr/>
        </p:nvSpPr>
        <p:spPr>
          <a:xfrm>
            <a:off x="27504" y="22274"/>
            <a:ext cx="4286251" cy="2065359"/>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pic>
        <p:nvPicPr>
          <p:cNvPr descr="chemicalplant.jpg" id="127" name="Shape 127"/>
          <p:cNvPicPr preferRelativeResize="0"/>
          <p:nvPr/>
        </p:nvPicPr>
        <p:blipFill rotWithShape="1">
          <a:blip r:embed="rId3">
            <a:alphaModFix/>
          </a:blip>
          <a:srcRect b="0" l="0" r="0" t="0"/>
          <a:stretch/>
        </p:blipFill>
        <p:spPr>
          <a:xfrm>
            <a:off x="28053" y="17150"/>
            <a:ext cx="4286250" cy="2066575"/>
          </a:xfrm>
          <a:prstGeom prst="rect">
            <a:avLst/>
          </a:prstGeom>
          <a:noFill/>
          <a:ln>
            <a:noFill/>
          </a:ln>
        </p:spPr>
      </p:pic>
      <p:sp>
        <p:nvSpPr>
          <p:cNvPr id="128" name="Shape 128"/>
          <p:cNvSpPr/>
          <p:nvPr/>
        </p:nvSpPr>
        <p:spPr>
          <a:xfrm>
            <a:off x="28580" y="5089464"/>
            <a:ext cx="5634633" cy="33086"/>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129" name="Shape 129"/>
          <p:cNvSpPr/>
          <p:nvPr/>
        </p:nvSpPr>
        <p:spPr>
          <a:xfrm>
            <a:off x="31954" y="2099458"/>
            <a:ext cx="5628945" cy="2974787"/>
          </a:xfrm>
          <a:prstGeom prst="rect">
            <a:avLst/>
          </a:prstGeom>
          <a:solidFill>
            <a:srgbClr val="000000"/>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130" name="Shape 130"/>
          <p:cNvSpPr/>
          <p:nvPr/>
        </p:nvSpPr>
        <p:spPr>
          <a:xfrm>
            <a:off x="4339745" y="955019"/>
            <a:ext cx="1322195" cy="112922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131" name="Shape 131"/>
          <p:cNvSpPr/>
          <p:nvPr/>
        </p:nvSpPr>
        <p:spPr>
          <a:xfrm>
            <a:off x="4344609" y="22274"/>
            <a:ext cx="4772588" cy="917526"/>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132" name="Shape 132"/>
          <p:cNvSpPr txBox="1"/>
          <p:nvPr/>
        </p:nvSpPr>
        <p:spPr>
          <a:xfrm>
            <a:off x="4344609" y="46241"/>
            <a:ext cx="2842428" cy="432696"/>
          </a:xfrm>
          <a:prstGeom prst="rect">
            <a:avLst/>
          </a:prstGeom>
          <a:noFill/>
          <a:ln>
            <a:noFill/>
          </a:ln>
        </p:spPr>
        <p:txBody>
          <a:bodyPr anchorCtr="0" anchor="ctr" bIns="32750" lIns="32750" rIns="32750" wrap="square" tIns="32750">
            <a:noAutofit/>
          </a:bodyPr>
          <a:lstStyle/>
          <a:p>
            <a:pPr indent="-196850" lvl="0" marL="0" marR="0" rtl="0" algn="ctr">
              <a:lnSpc>
                <a:spcPct val="100000"/>
              </a:lnSpc>
              <a:spcBef>
                <a:spcPts val="0"/>
              </a:spcBef>
              <a:spcAft>
                <a:spcPts val="0"/>
              </a:spcAft>
              <a:buClr>
                <a:srgbClr val="FFFFFF"/>
              </a:buClr>
              <a:buSzPct val="100000"/>
              <a:buFont typeface="Helvetica Neue"/>
              <a:buNone/>
            </a:pPr>
            <a:r>
              <a:rPr b="1" i="0" lang="en" sz="3100" u="none" cap="none" strike="noStrike">
                <a:solidFill>
                  <a:srgbClr val="FFFFFF"/>
                </a:solidFill>
                <a:latin typeface="Helvetica Neue"/>
                <a:ea typeface="Helvetica Neue"/>
                <a:cs typeface="Helvetica Neue"/>
                <a:sym typeface="Helvetica Neue"/>
              </a:rPr>
              <a:t>Project Goals</a:t>
            </a:r>
          </a:p>
        </p:txBody>
      </p:sp>
      <p:sp>
        <p:nvSpPr>
          <p:cNvPr id="133" name="Shape 133"/>
          <p:cNvSpPr/>
          <p:nvPr/>
        </p:nvSpPr>
        <p:spPr>
          <a:xfrm>
            <a:off x="5682332" y="2101132"/>
            <a:ext cx="3434305" cy="2083105"/>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134" name="Shape 134"/>
          <p:cNvSpPr txBox="1"/>
          <p:nvPr/>
        </p:nvSpPr>
        <p:spPr>
          <a:xfrm>
            <a:off x="286097" y="2299959"/>
            <a:ext cx="5119600" cy="2573786"/>
          </a:xfrm>
          <a:prstGeom prst="rect">
            <a:avLst/>
          </a:prstGeom>
          <a:noFill/>
          <a:ln>
            <a:noFill/>
          </a:ln>
        </p:spPr>
        <p:txBody>
          <a:bodyPr anchorCtr="0" anchor="ctr" bIns="32750" lIns="32750" rIns="32750" wrap="square" tIns="32750">
            <a:noAutofit/>
          </a:bodyPr>
          <a:lstStyle/>
          <a:p>
            <a:pPr indent="-215900" lvl="0" marL="215900" marR="0" rtl="0" algn="l">
              <a:lnSpc>
                <a:spcPct val="100000"/>
              </a:lnSpc>
              <a:spcBef>
                <a:spcPts val="0"/>
              </a:spcBef>
              <a:spcAft>
                <a:spcPts val="0"/>
              </a:spcAft>
              <a:buClr>
                <a:srgbClr val="FFFFFF"/>
              </a:buClr>
              <a:buSzPct val="146666"/>
              <a:buFont typeface="Helvetica Neue"/>
              <a:buChar char="•"/>
            </a:pPr>
            <a:r>
              <a:rPr b="1" i="0" lang="en" sz="1500" u="none" cap="none" strike="noStrike">
                <a:solidFill>
                  <a:srgbClr val="FFFFFF"/>
                </a:solidFill>
                <a:latin typeface="Helvetica Neue"/>
                <a:ea typeface="Helvetica Neue"/>
                <a:cs typeface="Helvetica Neue"/>
                <a:sym typeface="Helvetica Neue"/>
              </a:rPr>
              <a:t>Explore Toxics Release Inventory (TRI) and Zillow Home Value Index (ZHVI) data.</a:t>
            </a:r>
            <a:br>
              <a:rPr b="1" i="0" lang="en" sz="1500" u="none" cap="none" strike="noStrike">
                <a:solidFill>
                  <a:srgbClr val="FFFFFF"/>
                </a:solidFill>
                <a:latin typeface="Helvetica Neue"/>
                <a:ea typeface="Helvetica Neue"/>
                <a:cs typeface="Helvetica Neue"/>
                <a:sym typeface="Helvetica Neue"/>
              </a:rPr>
            </a:br>
          </a:p>
          <a:p>
            <a:pPr indent="-215900" lvl="0" marL="215900" marR="0" rtl="0" algn="l">
              <a:lnSpc>
                <a:spcPct val="100000"/>
              </a:lnSpc>
              <a:spcBef>
                <a:spcPts val="0"/>
              </a:spcBef>
              <a:spcAft>
                <a:spcPts val="0"/>
              </a:spcAft>
              <a:buClr>
                <a:srgbClr val="FFFFFF"/>
              </a:buClr>
              <a:buSzPct val="146666"/>
              <a:buFont typeface="Helvetica Neue"/>
              <a:buChar char="•"/>
            </a:pPr>
            <a:r>
              <a:rPr b="1" i="0" lang="en" sz="1500" u="none" cap="none" strike="noStrike">
                <a:solidFill>
                  <a:srgbClr val="FFFFFF"/>
                </a:solidFill>
                <a:latin typeface="Helvetica Neue"/>
                <a:ea typeface="Helvetica Neue"/>
                <a:cs typeface="Helvetica Neue"/>
                <a:sym typeface="Helvetica Neue"/>
              </a:rPr>
              <a:t>Find trends in these data that reveal the impact that industrial production has on communities.</a:t>
            </a:r>
            <a:br>
              <a:rPr b="1" i="0" lang="en" sz="1500" u="none" cap="none" strike="noStrike">
                <a:solidFill>
                  <a:srgbClr val="FFFFFF"/>
                </a:solidFill>
                <a:latin typeface="Helvetica Neue"/>
                <a:ea typeface="Helvetica Neue"/>
                <a:cs typeface="Helvetica Neue"/>
                <a:sym typeface="Helvetica Neue"/>
              </a:rPr>
            </a:br>
          </a:p>
          <a:p>
            <a:pPr indent="-215900" lvl="0" marL="215900" marR="0" rtl="0" algn="l">
              <a:lnSpc>
                <a:spcPct val="100000"/>
              </a:lnSpc>
              <a:spcBef>
                <a:spcPts val="0"/>
              </a:spcBef>
              <a:spcAft>
                <a:spcPts val="0"/>
              </a:spcAft>
              <a:buClr>
                <a:srgbClr val="FFFFFF"/>
              </a:buClr>
              <a:buSzPct val="146666"/>
              <a:buFont typeface="Helvetica Neue"/>
              <a:buChar char="•"/>
            </a:pPr>
            <a:r>
              <a:rPr b="1" i="0" lang="en" sz="1500" u="none" cap="none" strike="noStrike">
                <a:solidFill>
                  <a:srgbClr val="FFFFFF"/>
                </a:solidFill>
                <a:latin typeface="Helvetica Neue"/>
                <a:ea typeface="Helvetica Neue"/>
                <a:cs typeface="Helvetica Neue"/>
                <a:sym typeface="Helvetica Neue"/>
              </a:rPr>
              <a:t>Visualize changes over the last 20-30 years in both industrial chemical emission and house values.</a:t>
            </a:r>
            <a:br>
              <a:rPr b="1" i="0" lang="en" sz="1500" u="none" cap="none" strike="noStrike">
                <a:solidFill>
                  <a:srgbClr val="FFFFFF"/>
                </a:solidFill>
                <a:latin typeface="Helvetica Neue"/>
                <a:ea typeface="Helvetica Neue"/>
                <a:cs typeface="Helvetica Neue"/>
                <a:sym typeface="Helvetica Neue"/>
              </a:rPr>
            </a:br>
          </a:p>
          <a:p>
            <a:pPr indent="-215900" lvl="0" marL="215900" marR="0" rtl="0" algn="l">
              <a:lnSpc>
                <a:spcPct val="100000"/>
              </a:lnSpc>
              <a:spcBef>
                <a:spcPts val="0"/>
              </a:spcBef>
              <a:spcAft>
                <a:spcPts val="0"/>
              </a:spcAft>
              <a:buClr>
                <a:srgbClr val="FFFFFF"/>
              </a:buClr>
              <a:buSzPct val="146666"/>
              <a:buFont typeface="Helvetica Neue"/>
              <a:buChar char="•"/>
            </a:pPr>
            <a:r>
              <a:rPr b="1" i="0" lang="en" sz="1500" u="none" cap="none" strike="noStrike">
                <a:solidFill>
                  <a:srgbClr val="FFFFFF"/>
                </a:solidFill>
                <a:latin typeface="Helvetica Neue"/>
                <a:ea typeface="Helvetica Neue"/>
                <a:cs typeface="Helvetica Neue"/>
                <a:sym typeface="Helvetica Neue"/>
              </a:rPr>
              <a:t>Compare the benefits and disadvantages of industrial production facilities near populated areas. </a:t>
            </a:r>
          </a:p>
        </p:txBody>
      </p:sp>
      <p:sp>
        <p:nvSpPr>
          <p:cNvPr id="135" name="Shape 135"/>
          <p:cNvSpPr/>
          <p:nvPr/>
        </p:nvSpPr>
        <p:spPr>
          <a:xfrm>
            <a:off x="5685350" y="957050"/>
            <a:ext cx="2451300" cy="11250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pic>
        <p:nvPicPr>
          <p:cNvPr descr="2eastmainbfr.jpg" id="136" name="Shape 136"/>
          <p:cNvPicPr preferRelativeResize="0"/>
          <p:nvPr/>
        </p:nvPicPr>
        <p:blipFill rotWithShape="1">
          <a:blip r:embed="rId4">
            <a:alphaModFix/>
          </a:blip>
          <a:srcRect b="0" l="0" r="0" t="0"/>
          <a:stretch/>
        </p:blipFill>
        <p:spPr>
          <a:xfrm>
            <a:off x="8174459" y="957284"/>
            <a:ext cx="944244" cy="1124691"/>
          </a:xfrm>
          <a:prstGeom prst="rect">
            <a:avLst/>
          </a:prstGeom>
          <a:noFill/>
          <a:ln>
            <a:noFill/>
          </a:ln>
        </p:spPr>
      </p:pic>
      <p:pic>
        <p:nvPicPr>
          <p:cNvPr descr="natural-wetland-2.jpg" id="137" name="Shape 137"/>
          <p:cNvPicPr preferRelativeResize="0"/>
          <p:nvPr/>
        </p:nvPicPr>
        <p:blipFill rotWithShape="1">
          <a:blip r:embed="rId5">
            <a:alphaModFix/>
          </a:blip>
          <a:srcRect b="0" l="0" r="0" t="0"/>
          <a:stretch/>
        </p:blipFill>
        <p:spPr>
          <a:xfrm>
            <a:off x="7569975" y="4203150"/>
            <a:ext cx="1564600" cy="916575"/>
          </a:xfrm>
          <a:prstGeom prst="rect">
            <a:avLst/>
          </a:prstGeom>
          <a:noFill/>
          <a:ln>
            <a:noFill/>
          </a:ln>
        </p:spPr>
      </p:pic>
      <p:sp>
        <p:nvSpPr>
          <p:cNvPr id="138" name="Shape 138"/>
          <p:cNvSpPr/>
          <p:nvPr/>
        </p:nvSpPr>
        <p:spPr>
          <a:xfrm>
            <a:off x="5683150" y="4203175"/>
            <a:ext cx="1866900" cy="9174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Tree>
  </p:cSld>
  <p:clrMapOvr>
    <a:masterClrMapping/>
  </p:clrMapOvr>
  <p:transition>
    <p:fade thruBlk="1"/>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458" name="Shape 458"/>
        <p:cNvGrpSpPr/>
        <p:nvPr/>
      </p:nvGrpSpPr>
      <p:grpSpPr>
        <a:xfrm>
          <a:off x="0" y="0"/>
          <a:ext cx="0" cy="0"/>
          <a:chOff x="0" y="0"/>
          <a:chExt cx="0" cy="0"/>
        </a:xfrm>
      </p:grpSpPr>
      <p:sp>
        <p:nvSpPr>
          <p:cNvPr id="459" name="Shape 459"/>
          <p:cNvSpPr/>
          <p:nvPr/>
        </p:nvSpPr>
        <p:spPr>
          <a:xfrm>
            <a:off x="27504" y="22274"/>
            <a:ext cx="4286400" cy="20655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460" name="Shape 460"/>
          <p:cNvSpPr/>
          <p:nvPr/>
        </p:nvSpPr>
        <p:spPr>
          <a:xfrm>
            <a:off x="28580" y="5089464"/>
            <a:ext cx="5634600" cy="330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461" name="Shape 461"/>
          <p:cNvSpPr/>
          <p:nvPr/>
        </p:nvSpPr>
        <p:spPr>
          <a:xfrm>
            <a:off x="31954" y="2099458"/>
            <a:ext cx="5628900" cy="2974800"/>
          </a:xfrm>
          <a:prstGeom prst="rect">
            <a:avLst/>
          </a:prstGeom>
          <a:solidFill>
            <a:srgbClr val="000000"/>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462" name="Shape 462"/>
          <p:cNvSpPr/>
          <p:nvPr/>
        </p:nvSpPr>
        <p:spPr>
          <a:xfrm>
            <a:off x="4339745" y="955019"/>
            <a:ext cx="1322100" cy="11292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463" name="Shape 463"/>
          <p:cNvSpPr/>
          <p:nvPr/>
        </p:nvSpPr>
        <p:spPr>
          <a:xfrm>
            <a:off x="4344609" y="22274"/>
            <a:ext cx="4772700" cy="9174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464" name="Shape 464"/>
          <p:cNvSpPr txBox="1"/>
          <p:nvPr/>
        </p:nvSpPr>
        <p:spPr>
          <a:xfrm>
            <a:off x="5195359" y="264666"/>
            <a:ext cx="2842500" cy="432600"/>
          </a:xfrm>
          <a:prstGeom prst="rect">
            <a:avLst/>
          </a:prstGeom>
          <a:noFill/>
          <a:ln>
            <a:noFill/>
          </a:ln>
        </p:spPr>
        <p:txBody>
          <a:bodyPr anchorCtr="0" anchor="ctr" bIns="32750" lIns="32750" rIns="32750" wrap="square" tIns="32750">
            <a:noAutofit/>
          </a:bodyPr>
          <a:lstStyle/>
          <a:p>
            <a:pPr indent="-196850" lvl="0" marL="0" marR="0" rtl="0" algn="ctr">
              <a:lnSpc>
                <a:spcPct val="100000"/>
              </a:lnSpc>
              <a:spcBef>
                <a:spcPts val="0"/>
              </a:spcBef>
              <a:spcAft>
                <a:spcPts val="0"/>
              </a:spcAft>
              <a:buClr>
                <a:srgbClr val="FFFFFF"/>
              </a:buClr>
              <a:buSzPct val="100000"/>
              <a:buFont typeface="Helvetica Neue"/>
              <a:buNone/>
            </a:pPr>
            <a:r>
              <a:rPr b="1" lang="en" sz="3100">
                <a:solidFill>
                  <a:srgbClr val="FFFFFF"/>
                </a:solidFill>
                <a:latin typeface="Helvetica Neue"/>
                <a:ea typeface="Helvetica Neue"/>
                <a:cs typeface="Helvetica Neue"/>
                <a:sym typeface="Helvetica Neue"/>
              </a:rPr>
              <a:t>ZHVI Issues</a:t>
            </a:r>
          </a:p>
        </p:txBody>
      </p:sp>
      <p:sp>
        <p:nvSpPr>
          <p:cNvPr id="465" name="Shape 465"/>
          <p:cNvSpPr/>
          <p:nvPr/>
        </p:nvSpPr>
        <p:spPr>
          <a:xfrm>
            <a:off x="5682332" y="2101132"/>
            <a:ext cx="3434400" cy="20832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466" name="Shape 466"/>
          <p:cNvSpPr/>
          <p:nvPr/>
        </p:nvSpPr>
        <p:spPr>
          <a:xfrm>
            <a:off x="5685350" y="957050"/>
            <a:ext cx="2451300" cy="11250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pic>
        <p:nvPicPr>
          <p:cNvPr descr="2eastmainbfr.jpg" id="467" name="Shape 467"/>
          <p:cNvPicPr preferRelativeResize="0"/>
          <p:nvPr/>
        </p:nvPicPr>
        <p:blipFill rotWithShape="1">
          <a:blip r:embed="rId3">
            <a:alphaModFix/>
          </a:blip>
          <a:srcRect b="0" l="0" r="0" t="0"/>
          <a:stretch/>
        </p:blipFill>
        <p:spPr>
          <a:xfrm>
            <a:off x="8174459" y="957284"/>
            <a:ext cx="944244" cy="1124691"/>
          </a:xfrm>
          <a:prstGeom prst="rect">
            <a:avLst/>
          </a:prstGeom>
          <a:noFill/>
          <a:ln>
            <a:noFill/>
          </a:ln>
        </p:spPr>
      </p:pic>
      <p:pic>
        <p:nvPicPr>
          <p:cNvPr descr="natural-wetland-2.jpg" id="468" name="Shape 468"/>
          <p:cNvPicPr preferRelativeResize="0"/>
          <p:nvPr/>
        </p:nvPicPr>
        <p:blipFill rotWithShape="1">
          <a:blip r:embed="rId4">
            <a:alphaModFix/>
          </a:blip>
          <a:srcRect b="0" l="0" r="0" t="0"/>
          <a:stretch/>
        </p:blipFill>
        <p:spPr>
          <a:xfrm>
            <a:off x="7569975" y="4203150"/>
            <a:ext cx="1564600" cy="916575"/>
          </a:xfrm>
          <a:prstGeom prst="rect">
            <a:avLst/>
          </a:prstGeom>
          <a:noFill/>
          <a:ln>
            <a:noFill/>
          </a:ln>
        </p:spPr>
      </p:pic>
      <p:sp>
        <p:nvSpPr>
          <p:cNvPr id="469" name="Shape 469"/>
          <p:cNvSpPr/>
          <p:nvPr/>
        </p:nvSpPr>
        <p:spPr>
          <a:xfrm>
            <a:off x="5683150" y="4203175"/>
            <a:ext cx="1866900" cy="9174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470" name="Shape 470"/>
          <p:cNvSpPr txBox="1"/>
          <p:nvPr/>
        </p:nvSpPr>
        <p:spPr>
          <a:xfrm>
            <a:off x="31950" y="2086850"/>
            <a:ext cx="5634600" cy="3000000"/>
          </a:xfrm>
          <a:prstGeom prst="rect">
            <a:avLst/>
          </a:prstGeom>
          <a:noFill/>
          <a:ln>
            <a:noFill/>
          </a:ln>
        </p:spPr>
        <p:txBody>
          <a:bodyPr anchorCtr="0" anchor="ctr" bIns="91425" lIns="91425" rIns="91425" wrap="square" tIns="91425">
            <a:noAutofit/>
          </a:bodyPr>
          <a:lstStyle/>
          <a:p>
            <a:pPr indent="-215900" lvl="0" marL="215900" rtl="0">
              <a:spcBef>
                <a:spcPts val="0"/>
              </a:spcBef>
              <a:buClr>
                <a:schemeClr val="lt1"/>
              </a:buClr>
              <a:buSzPct val="146666"/>
              <a:buFont typeface="Helvetica Neue"/>
              <a:buChar char="•"/>
            </a:pPr>
            <a:r>
              <a:rPr b="1" lang="en" sz="1500">
                <a:solidFill>
                  <a:schemeClr val="lt1"/>
                </a:solidFill>
                <a:latin typeface="Helvetica Neue"/>
                <a:ea typeface="Helvetica Neue"/>
                <a:cs typeface="Helvetica Neue"/>
                <a:sym typeface="Helvetica Neue"/>
              </a:rPr>
              <a:t>ZHVI data include ZIP codes and Region IDs, no latitude and longitude data</a:t>
            </a:r>
          </a:p>
          <a:p>
            <a:pPr lvl="0" rtl="0">
              <a:spcBef>
                <a:spcPts val="0"/>
              </a:spcBef>
              <a:buNone/>
            </a:pPr>
            <a:r>
              <a:t/>
            </a:r>
            <a:endParaRPr b="1" sz="1500">
              <a:solidFill>
                <a:schemeClr val="lt1"/>
              </a:solidFill>
              <a:latin typeface="Helvetica Neue"/>
              <a:ea typeface="Helvetica Neue"/>
              <a:cs typeface="Helvetica Neue"/>
              <a:sym typeface="Helvetica Neue"/>
            </a:endParaRPr>
          </a:p>
          <a:p>
            <a:pPr indent="-171450" lvl="0" marL="215900" rtl="0">
              <a:spcBef>
                <a:spcPts val="0"/>
              </a:spcBef>
              <a:buClr>
                <a:schemeClr val="lt1"/>
              </a:buClr>
              <a:buSzPct val="100000"/>
              <a:buFont typeface="Helvetica Neue"/>
              <a:buChar char="•"/>
            </a:pPr>
            <a:r>
              <a:rPr b="1" lang="en" sz="1500">
                <a:solidFill>
                  <a:schemeClr val="lt1"/>
                </a:solidFill>
                <a:latin typeface="Helvetica Neue"/>
                <a:ea typeface="Helvetica Neue"/>
                <a:cs typeface="Helvetica Neue"/>
                <a:sym typeface="Helvetica Neue"/>
              </a:rPr>
              <a:t>Public ZHVI web API has Regions and Subregions, but are scattered and time consuming to match</a:t>
            </a:r>
          </a:p>
          <a:p>
            <a:pPr lvl="0" rtl="0">
              <a:spcBef>
                <a:spcPts val="0"/>
              </a:spcBef>
              <a:buNone/>
            </a:pPr>
            <a:r>
              <a:t/>
            </a:r>
            <a:endParaRPr b="1" sz="1500">
              <a:solidFill>
                <a:schemeClr val="lt1"/>
              </a:solidFill>
              <a:latin typeface="Helvetica Neue"/>
              <a:ea typeface="Helvetica Neue"/>
              <a:cs typeface="Helvetica Neue"/>
              <a:sym typeface="Helvetica Neue"/>
            </a:endParaRPr>
          </a:p>
          <a:p>
            <a:pPr indent="-171450" lvl="0" marL="215900" rtl="0">
              <a:spcBef>
                <a:spcPts val="0"/>
              </a:spcBef>
              <a:buClr>
                <a:schemeClr val="lt1"/>
              </a:buClr>
              <a:buSzPct val="100000"/>
              <a:buFont typeface="Helvetica Neue"/>
              <a:buChar char="•"/>
            </a:pPr>
            <a:r>
              <a:rPr b="1" lang="en" sz="1500">
                <a:solidFill>
                  <a:schemeClr val="lt1"/>
                </a:solidFill>
                <a:latin typeface="Helvetica Neue"/>
                <a:ea typeface="Helvetica Neue"/>
                <a:cs typeface="Helvetica Neue"/>
                <a:sym typeface="Helvetica Neue"/>
              </a:rPr>
              <a:t>Public API also has limited calls</a:t>
            </a:r>
            <a:br>
              <a:rPr b="1" lang="en" sz="1500">
                <a:solidFill>
                  <a:schemeClr val="lt1"/>
                </a:solidFill>
                <a:latin typeface="Helvetica Neue"/>
                <a:ea typeface="Helvetica Neue"/>
                <a:cs typeface="Helvetica Neue"/>
                <a:sym typeface="Helvetica Neue"/>
              </a:rPr>
            </a:br>
          </a:p>
          <a:p>
            <a:pPr indent="-171450" lvl="0" marL="215900" rtl="0">
              <a:spcBef>
                <a:spcPts val="0"/>
              </a:spcBef>
              <a:buClr>
                <a:schemeClr val="lt1"/>
              </a:buClr>
              <a:buSzPct val="100000"/>
              <a:buFont typeface="Helvetica Neue"/>
              <a:buChar char="•"/>
            </a:pPr>
            <a:r>
              <a:rPr b="1" lang="en" sz="1500">
                <a:solidFill>
                  <a:schemeClr val="lt1"/>
                </a:solidFill>
                <a:latin typeface="Helvetica Neue"/>
                <a:ea typeface="Helvetica Neue"/>
                <a:cs typeface="Helvetica Neue"/>
                <a:sym typeface="Helvetica Neue"/>
              </a:rPr>
              <a:t>Neighborhoods are non-standard sizes</a:t>
            </a:r>
          </a:p>
        </p:txBody>
      </p:sp>
      <p:pic>
        <p:nvPicPr>
          <p:cNvPr descr="row_houses.jpg" id="471" name="Shape 471"/>
          <p:cNvPicPr preferRelativeResize="0"/>
          <p:nvPr/>
        </p:nvPicPr>
        <p:blipFill rotWithShape="1">
          <a:blip r:embed="rId5">
            <a:alphaModFix/>
          </a:blip>
          <a:srcRect b="0" l="0" r="0" t="0"/>
          <a:stretch/>
        </p:blipFill>
        <p:spPr>
          <a:xfrm>
            <a:off x="27499" y="16875"/>
            <a:ext cx="4286250" cy="2070900"/>
          </a:xfrm>
          <a:prstGeom prst="rect">
            <a:avLst/>
          </a:prstGeom>
          <a:noFill/>
          <a:ln>
            <a:noFill/>
          </a:ln>
        </p:spPr>
      </p:pic>
      <p:pic>
        <p:nvPicPr>
          <p:cNvPr descr="Screen Shot 2017-10-28 at 2.15.56 PM.png" id="472" name="Shape 472"/>
          <p:cNvPicPr preferRelativeResize="0"/>
          <p:nvPr/>
        </p:nvPicPr>
        <p:blipFill>
          <a:blip r:embed="rId6">
            <a:alphaModFix/>
          </a:blip>
          <a:stretch>
            <a:fillRect/>
          </a:stretch>
        </p:blipFill>
        <p:spPr>
          <a:xfrm>
            <a:off x="5684300" y="2099425"/>
            <a:ext cx="3434400" cy="2083201"/>
          </a:xfrm>
          <a:prstGeom prst="rect">
            <a:avLst/>
          </a:prstGeom>
          <a:noFill/>
          <a:ln>
            <a:noFill/>
          </a:ln>
        </p:spPr>
      </p:pic>
    </p:spTree>
  </p:cSld>
  <p:clrMapOvr>
    <a:masterClrMapping/>
  </p:clrMapOvr>
  <p:transition>
    <p:fade thruBlk="1"/>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476" name="Shape 476"/>
        <p:cNvGrpSpPr/>
        <p:nvPr/>
      </p:nvGrpSpPr>
      <p:grpSpPr>
        <a:xfrm>
          <a:off x="0" y="0"/>
          <a:ext cx="0" cy="0"/>
          <a:chOff x="0" y="0"/>
          <a:chExt cx="0" cy="0"/>
        </a:xfrm>
      </p:grpSpPr>
      <p:sp>
        <p:nvSpPr>
          <p:cNvPr id="477" name="Shape 477"/>
          <p:cNvSpPr/>
          <p:nvPr/>
        </p:nvSpPr>
        <p:spPr>
          <a:xfrm>
            <a:off x="27504" y="22274"/>
            <a:ext cx="4286400" cy="20655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478" name="Shape 478"/>
          <p:cNvSpPr/>
          <p:nvPr/>
        </p:nvSpPr>
        <p:spPr>
          <a:xfrm>
            <a:off x="28580" y="5089464"/>
            <a:ext cx="5634600" cy="330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479" name="Shape 479"/>
          <p:cNvSpPr/>
          <p:nvPr/>
        </p:nvSpPr>
        <p:spPr>
          <a:xfrm>
            <a:off x="31954" y="2099458"/>
            <a:ext cx="5628900" cy="2974800"/>
          </a:xfrm>
          <a:prstGeom prst="rect">
            <a:avLst/>
          </a:prstGeom>
          <a:solidFill>
            <a:srgbClr val="000000"/>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480" name="Shape 480"/>
          <p:cNvSpPr/>
          <p:nvPr/>
        </p:nvSpPr>
        <p:spPr>
          <a:xfrm>
            <a:off x="4339745" y="955019"/>
            <a:ext cx="1322100" cy="11292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481" name="Shape 481"/>
          <p:cNvSpPr/>
          <p:nvPr/>
        </p:nvSpPr>
        <p:spPr>
          <a:xfrm>
            <a:off x="4344609" y="22274"/>
            <a:ext cx="4772700" cy="9174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482" name="Shape 482"/>
          <p:cNvSpPr txBox="1"/>
          <p:nvPr/>
        </p:nvSpPr>
        <p:spPr>
          <a:xfrm>
            <a:off x="5195359" y="264666"/>
            <a:ext cx="2842500" cy="432600"/>
          </a:xfrm>
          <a:prstGeom prst="rect">
            <a:avLst/>
          </a:prstGeom>
          <a:noFill/>
          <a:ln>
            <a:noFill/>
          </a:ln>
        </p:spPr>
        <p:txBody>
          <a:bodyPr anchorCtr="0" anchor="ctr" bIns="32750" lIns="32750" rIns="32750" wrap="square" tIns="32750">
            <a:noAutofit/>
          </a:bodyPr>
          <a:lstStyle/>
          <a:p>
            <a:pPr indent="-196850" lvl="0" marL="0" marR="0" rtl="0" algn="ctr">
              <a:lnSpc>
                <a:spcPct val="100000"/>
              </a:lnSpc>
              <a:spcBef>
                <a:spcPts val="0"/>
              </a:spcBef>
              <a:spcAft>
                <a:spcPts val="0"/>
              </a:spcAft>
              <a:buClr>
                <a:srgbClr val="FFFFFF"/>
              </a:buClr>
              <a:buSzPct val="100000"/>
              <a:buFont typeface="Helvetica Neue"/>
              <a:buNone/>
            </a:pPr>
            <a:r>
              <a:rPr b="1" lang="en" sz="3100">
                <a:solidFill>
                  <a:srgbClr val="FFFFFF"/>
                </a:solidFill>
                <a:latin typeface="Helvetica Neue"/>
                <a:ea typeface="Helvetica Neue"/>
                <a:cs typeface="Helvetica Neue"/>
                <a:sym typeface="Helvetica Neue"/>
              </a:rPr>
              <a:t>ZHVI Issues</a:t>
            </a:r>
          </a:p>
        </p:txBody>
      </p:sp>
      <p:sp>
        <p:nvSpPr>
          <p:cNvPr id="483" name="Shape 483"/>
          <p:cNvSpPr/>
          <p:nvPr/>
        </p:nvSpPr>
        <p:spPr>
          <a:xfrm>
            <a:off x="5682332" y="2101132"/>
            <a:ext cx="3434400" cy="20832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484" name="Shape 484"/>
          <p:cNvSpPr/>
          <p:nvPr/>
        </p:nvSpPr>
        <p:spPr>
          <a:xfrm>
            <a:off x="5685350" y="957050"/>
            <a:ext cx="2451300" cy="11250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pic>
        <p:nvPicPr>
          <p:cNvPr descr="2eastmainbfr.jpg" id="485" name="Shape 485"/>
          <p:cNvPicPr preferRelativeResize="0"/>
          <p:nvPr/>
        </p:nvPicPr>
        <p:blipFill rotWithShape="1">
          <a:blip r:embed="rId3">
            <a:alphaModFix/>
          </a:blip>
          <a:srcRect b="0" l="0" r="0" t="0"/>
          <a:stretch/>
        </p:blipFill>
        <p:spPr>
          <a:xfrm>
            <a:off x="8174459" y="957284"/>
            <a:ext cx="944244" cy="1124691"/>
          </a:xfrm>
          <a:prstGeom prst="rect">
            <a:avLst/>
          </a:prstGeom>
          <a:noFill/>
          <a:ln>
            <a:noFill/>
          </a:ln>
        </p:spPr>
      </p:pic>
      <p:pic>
        <p:nvPicPr>
          <p:cNvPr descr="natural-wetland-2.jpg" id="486" name="Shape 486"/>
          <p:cNvPicPr preferRelativeResize="0"/>
          <p:nvPr/>
        </p:nvPicPr>
        <p:blipFill rotWithShape="1">
          <a:blip r:embed="rId4">
            <a:alphaModFix/>
          </a:blip>
          <a:srcRect b="0" l="0" r="0" t="0"/>
          <a:stretch/>
        </p:blipFill>
        <p:spPr>
          <a:xfrm>
            <a:off x="7569975" y="4203150"/>
            <a:ext cx="1564600" cy="916575"/>
          </a:xfrm>
          <a:prstGeom prst="rect">
            <a:avLst/>
          </a:prstGeom>
          <a:noFill/>
          <a:ln>
            <a:noFill/>
          </a:ln>
        </p:spPr>
      </p:pic>
      <p:sp>
        <p:nvSpPr>
          <p:cNvPr id="487" name="Shape 487"/>
          <p:cNvSpPr/>
          <p:nvPr/>
        </p:nvSpPr>
        <p:spPr>
          <a:xfrm>
            <a:off x="5683150" y="4203175"/>
            <a:ext cx="1866900" cy="9174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488" name="Shape 488"/>
          <p:cNvSpPr txBox="1"/>
          <p:nvPr/>
        </p:nvSpPr>
        <p:spPr>
          <a:xfrm>
            <a:off x="27500" y="2086850"/>
            <a:ext cx="5573700" cy="3000000"/>
          </a:xfrm>
          <a:prstGeom prst="rect">
            <a:avLst/>
          </a:prstGeom>
          <a:noFill/>
          <a:ln>
            <a:noFill/>
          </a:ln>
        </p:spPr>
        <p:txBody>
          <a:bodyPr anchorCtr="0" anchor="ctr" bIns="91425" lIns="91425" rIns="91425" wrap="square" tIns="91425">
            <a:noAutofit/>
          </a:bodyPr>
          <a:lstStyle/>
          <a:p>
            <a:pPr indent="-215900" lvl="0" marL="215900" rtl="0">
              <a:spcBef>
                <a:spcPts val="0"/>
              </a:spcBef>
              <a:buClr>
                <a:schemeClr val="lt1"/>
              </a:buClr>
              <a:buSzPct val="146666"/>
              <a:buFont typeface="Helvetica Neue"/>
              <a:buChar char="•"/>
            </a:pPr>
            <a:r>
              <a:rPr b="1" lang="en" sz="1500">
                <a:solidFill>
                  <a:schemeClr val="lt1"/>
                </a:solidFill>
                <a:latin typeface="Helvetica Neue"/>
                <a:ea typeface="Helvetica Neue"/>
                <a:cs typeface="Helvetica Neue"/>
                <a:sym typeface="Helvetica Neue"/>
              </a:rPr>
              <a:t>Potentially use ZIP code centriods, but that has problems</a:t>
            </a:r>
            <a:br>
              <a:rPr b="1" lang="en" sz="1500">
                <a:solidFill>
                  <a:schemeClr val="lt1"/>
                </a:solidFill>
                <a:latin typeface="Helvetica Neue"/>
                <a:ea typeface="Helvetica Neue"/>
                <a:cs typeface="Helvetica Neue"/>
                <a:sym typeface="Helvetica Neue"/>
              </a:rPr>
            </a:br>
          </a:p>
          <a:p>
            <a:pPr indent="-215900" lvl="0" marL="215900" rtl="0">
              <a:spcBef>
                <a:spcPts val="0"/>
              </a:spcBef>
              <a:buClr>
                <a:schemeClr val="lt1"/>
              </a:buClr>
              <a:buSzPct val="146666"/>
              <a:buFont typeface="Helvetica Neue"/>
              <a:buChar char="•"/>
            </a:pPr>
            <a:r>
              <a:rPr b="1" lang="en" sz="1500">
                <a:solidFill>
                  <a:schemeClr val="lt1"/>
                </a:solidFill>
                <a:latin typeface="Helvetica Neue"/>
                <a:ea typeface="Helvetica Neue"/>
                <a:cs typeface="Helvetica Neue"/>
                <a:sym typeface="Helvetica Neue"/>
              </a:rPr>
              <a:t>ZIP code geographic sizes greatly vary, makes it difficult to compare impact of TRI facilities</a:t>
            </a:r>
            <a:br>
              <a:rPr b="1" lang="en" sz="1500">
                <a:solidFill>
                  <a:schemeClr val="lt1"/>
                </a:solidFill>
                <a:latin typeface="Helvetica Neue"/>
                <a:ea typeface="Helvetica Neue"/>
                <a:cs typeface="Helvetica Neue"/>
                <a:sym typeface="Helvetica Neue"/>
              </a:rPr>
            </a:br>
          </a:p>
          <a:p>
            <a:pPr indent="-215900" lvl="0" marL="215900" rtl="0">
              <a:spcBef>
                <a:spcPts val="0"/>
              </a:spcBef>
              <a:buClr>
                <a:schemeClr val="lt1"/>
              </a:buClr>
              <a:buSzPct val="146666"/>
              <a:buFont typeface="Helvetica Neue"/>
              <a:buChar char="•"/>
            </a:pPr>
            <a:r>
              <a:rPr b="1" lang="en" sz="1500">
                <a:solidFill>
                  <a:schemeClr val="lt1"/>
                </a:solidFill>
                <a:latin typeface="Helvetica Neue"/>
                <a:ea typeface="Helvetica Neue"/>
                <a:cs typeface="Helvetica Neue"/>
                <a:sym typeface="Helvetica Neue"/>
              </a:rPr>
              <a:t>Using ZIP code centroids, initial analysis revealed nearly zero impact on home values from close-by facilities</a:t>
            </a:r>
            <a:br>
              <a:rPr b="1" lang="en" sz="1500">
                <a:solidFill>
                  <a:schemeClr val="lt1"/>
                </a:solidFill>
                <a:latin typeface="Helvetica Neue"/>
                <a:ea typeface="Helvetica Neue"/>
                <a:cs typeface="Helvetica Neue"/>
                <a:sym typeface="Helvetica Neue"/>
              </a:rPr>
            </a:br>
            <a:r>
              <a:rPr b="1" lang="en" sz="1500">
                <a:solidFill>
                  <a:schemeClr val="lt1"/>
                </a:solidFill>
                <a:latin typeface="Helvetica Neue"/>
                <a:ea typeface="Helvetica Neue"/>
                <a:cs typeface="Helvetica Neue"/>
                <a:sym typeface="Helvetica Neue"/>
              </a:rPr>
              <a:t> </a:t>
            </a:r>
          </a:p>
        </p:txBody>
      </p:sp>
      <p:pic>
        <p:nvPicPr>
          <p:cNvPr descr="row_houses.jpg" id="489" name="Shape 489"/>
          <p:cNvPicPr preferRelativeResize="0"/>
          <p:nvPr/>
        </p:nvPicPr>
        <p:blipFill rotWithShape="1">
          <a:blip r:embed="rId5">
            <a:alphaModFix/>
          </a:blip>
          <a:srcRect b="0" l="0" r="0" t="0"/>
          <a:stretch/>
        </p:blipFill>
        <p:spPr>
          <a:xfrm>
            <a:off x="27499" y="16875"/>
            <a:ext cx="4286250" cy="2070900"/>
          </a:xfrm>
          <a:prstGeom prst="rect">
            <a:avLst/>
          </a:prstGeom>
          <a:noFill/>
          <a:ln>
            <a:noFill/>
          </a:ln>
        </p:spPr>
      </p:pic>
      <p:pic>
        <p:nvPicPr>
          <p:cNvPr descr="Screen Shot 2017-10-28 at 2.36.03 PM.png" id="490" name="Shape 490"/>
          <p:cNvPicPr preferRelativeResize="0"/>
          <p:nvPr/>
        </p:nvPicPr>
        <p:blipFill>
          <a:blip r:embed="rId6">
            <a:alphaModFix/>
          </a:blip>
          <a:stretch>
            <a:fillRect/>
          </a:stretch>
        </p:blipFill>
        <p:spPr>
          <a:xfrm>
            <a:off x="5685350" y="2099425"/>
            <a:ext cx="3434400" cy="2083200"/>
          </a:xfrm>
          <a:prstGeom prst="rect">
            <a:avLst/>
          </a:prstGeom>
          <a:noFill/>
          <a:ln>
            <a:noFill/>
          </a:ln>
        </p:spPr>
      </p:pic>
    </p:spTree>
  </p:cSld>
  <p:clrMapOvr>
    <a:masterClrMapping/>
  </p:clrMapOvr>
  <p:transition>
    <p:fade thruBlk="1"/>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494" name="Shape 494"/>
        <p:cNvGrpSpPr/>
        <p:nvPr/>
      </p:nvGrpSpPr>
      <p:grpSpPr>
        <a:xfrm>
          <a:off x="0" y="0"/>
          <a:ext cx="0" cy="0"/>
          <a:chOff x="0" y="0"/>
          <a:chExt cx="0" cy="0"/>
        </a:xfrm>
      </p:grpSpPr>
      <p:sp>
        <p:nvSpPr>
          <p:cNvPr id="495" name="Shape 495"/>
          <p:cNvSpPr/>
          <p:nvPr/>
        </p:nvSpPr>
        <p:spPr>
          <a:xfrm>
            <a:off x="27504" y="22274"/>
            <a:ext cx="4286400" cy="20655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496" name="Shape 496"/>
          <p:cNvSpPr/>
          <p:nvPr/>
        </p:nvSpPr>
        <p:spPr>
          <a:xfrm>
            <a:off x="28580" y="5089464"/>
            <a:ext cx="5634600" cy="330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497" name="Shape 497"/>
          <p:cNvSpPr/>
          <p:nvPr/>
        </p:nvSpPr>
        <p:spPr>
          <a:xfrm>
            <a:off x="31954" y="2099458"/>
            <a:ext cx="5628900" cy="2974800"/>
          </a:xfrm>
          <a:prstGeom prst="rect">
            <a:avLst/>
          </a:prstGeom>
          <a:solidFill>
            <a:srgbClr val="000000"/>
          </a:solidFill>
          <a:ln>
            <a:noFill/>
          </a:ln>
        </p:spPr>
        <p:txBody>
          <a:bodyPr anchorCtr="0" anchor="ctr" bIns="32750" lIns="32750" rIns="32750" wrap="square" tIns="32750">
            <a:noAutofit/>
          </a:bodyPr>
          <a:lstStyle/>
          <a:p>
            <a:pPr indent="-215900" lvl="0" marL="215900" rtl="0">
              <a:spcBef>
                <a:spcPts val="0"/>
              </a:spcBef>
              <a:buClr>
                <a:schemeClr val="lt1"/>
              </a:buClr>
              <a:buSzPct val="146666"/>
              <a:buFont typeface="Helvetica Neue"/>
              <a:buChar char="•"/>
            </a:pPr>
            <a:r>
              <a:rPr b="1" lang="en" sz="1500">
                <a:solidFill>
                  <a:schemeClr val="lt1"/>
                </a:solidFill>
                <a:latin typeface="Helvetica Neue"/>
                <a:ea typeface="Helvetica Neue"/>
                <a:cs typeface="Helvetica Neue"/>
                <a:sym typeface="Helvetica Neue"/>
              </a:rPr>
              <a:t>To make the best use of our remaining time, we have chosen to focus on the TRI data sets</a:t>
            </a:r>
          </a:p>
          <a:p>
            <a:pPr lvl="0" rtl="0">
              <a:spcBef>
                <a:spcPts val="0"/>
              </a:spcBef>
              <a:buNone/>
            </a:pPr>
            <a:r>
              <a:t/>
            </a:r>
            <a:endParaRPr b="1" sz="1500">
              <a:solidFill>
                <a:schemeClr val="lt1"/>
              </a:solidFill>
              <a:latin typeface="Helvetica Neue"/>
              <a:ea typeface="Helvetica Neue"/>
              <a:cs typeface="Helvetica Neue"/>
              <a:sym typeface="Helvetica Neue"/>
            </a:endParaRPr>
          </a:p>
          <a:p>
            <a:pPr indent="-215900" lvl="0" marL="215900" rtl="0">
              <a:spcBef>
                <a:spcPts val="0"/>
              </a:spcBef>
              <a:buClr>
                <a:schemeClr val="lt1"/>
              </a:buClr>
              <a:buSzPct val="146666"/>
              <a:buFont typeface="Helvetica Neue"/>
              <a:buChar char="•"/>
            </a:pPr>
            <a:r>
              <a:rPr b="1" lang="en" sz="1500">
                <a:solidFill>
                  <a:schemeClr val="lt1"/>
                </a:solidFill>
                <a:latin typeface="Helvetica Neue"/>
                <a:ea typeface="Helvetica Neue"/>
                <a:cs typeface="Helvetica Neue"/>
                <a:sym typeface="Helvetica Neue"/>
              </a:rPr>
              <a:t>~30 years of data, over 100 columns</a:t>
            </a:r>
          </a:p>
          <a:p>
            <a:pPr lvl="0" rtl="0">
              <a:spcBef>
                <a:spcPts val="0"/>
              </a:spcBef>
              <a:buNone/>
            </a:pPr>
            <a:r>
              <a:t/>
            </a:r>
            <a:endParaRPr b="1" sz="1500">
              <a:solidFill>
                <a:schemeClr val="lt1"/>
              </a:solidFill>
              <a:latin typeface="Helvetica Neue"/>
              <a:ea typeface="Helvetica Neue"/>
              <a:cs typeface="Helvetica Neue"/>
              <a:sym typeface="Helvetica Neue"/>
            </a:endParaRPr>
          </a:p>
          <a:p>
            <a:pPr indent="-215900" lvl="0" marL="215900" rtl="0">
              <a:spcBef>
                <a:spcPts val="0"/>
              </a:spcBef>
              <a:buClr>
                <a:schemeClr val="lt1"/>
              </a:buClr>
              <a:buSzPct val="146666"/>
              <a:buFont typeface="Helvetica Neue"/>
              <a:buChar char="•"/>
            </a:pPr>
            <a:r>
              <a:rPr b="1" lang="en" sz="1500">
                <a:solidFill>
                  <a:schemeClr val="lt1"/>
                </a:solidFill>
                <a:latin typeface="Helvetica Neue"/>
                <a:ea typeface="Helvetica Neue"/>
                <a:cs typeface="Helvetica Neue"/>
                <a:sym typeface="Helvetica Neue"/>
              </a:rPr>
              <a:t>Many interesting questions to be explored on national and state levels</a:t>
            </a:r>
            <a:br>
              <a:rPr b="1" lang="en" sz="1500">
                <a:solidFill>
                  <a:schemeClr val="lt1"/>
                </a:solidFill>
                <a:latin typeface="Helvetica Neue"/>
                <a:ea typeface="Helvetica Neue"/>
                <a:cs typeface="Helvetica Neue"/>
                <a:sym typeface="Helvetica Neue"/>
              </a:rPr>
            </a:br>
            <a:r>
              <a:rPr b="1" lang="en" sz="1500">
                <a:solidFill>
                  <a:schemeClr val="lt1"/>
                </a:solidFill>
                <a:latin typeface="Helvetica Neue"/>
                <a:ea typeface="Helvetica Neue"/>
                <a:cs typeface="Helvetica Neue"/>
                <a:sym typeface="Helvetica Neue"/>
              </a:rPr>
              <a:t> </a:t>
            </a:r>
          </a:p>
        </p:txBody>
      </p:sp>
      <p:sp>
        <p:nvSpPr>
          <p:cNvPr id="498" name="Shape 498"/>
          <p:cNvSpPr/>
          <p:nvPr/>
        </p:nvSpPr>
        <p:spPr>
          <a:xfrm>
            <a:off x="4339745" y="955019"/>
            <a:ext cx="1322100" cy="11292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499" name="Shape 499"/>
          <p:cNvSpPr/>
          <p:nvPr/>
        </p:nvSpPr>
        <p:spPr>
          <a:xfrm>
            <a:off x="4344609" y="22274"/>
            <a:ext cx="4772700" cy="9174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500" name="Shape 500"/>
          <p:cNvSpPr txBox="1"/>
          <p:nvPr/>
        </p:nvSpPr>
        <p:spPr>
          <a:xfrm>
            <a:off x="4382101" y="264675"/>
            <a:ext cx="4697700" cy="432600"/>
          </a:xfrm>
          <a:prstGeom prst="rect">
            <a:avLst/>
          </a:prstGeom>
          <a:noFill/>
          <a:ln>
            <a:noFill/>
          </a:ln>
        </p:spPr>
        <p:txBody>
          <a:bodyPr anchorCtr="0" anchor="ctr" bIns="32750" lIns="32750" rIns="32750" wrap="square" tIns="32750">
            <a:noAutofit/>
          </a:bodyPr>
          <a:lstStyle/>
          <a:p>
            <a:pPr indent="-196850" lvl="0" marL="0" marR="0" rtl="0" algn="ctr">
              <a:lnSpc>
                <a:spcPct val="100000"/>
              </a:lnSpc>
              <a:spcBef>
                <a:spcPts val="0"/>
              </a:spcBef>
              <a:spcAft>
                <a:spcPts val="0"/>
              </a:spcAft>
              <a:buClr>
                <a:srgbClr val="FFFFFF"/>
              </a:buClr>
              <a:buSzPct val="114814"/>
              <a:buFont typeface="Helvetica Neue"/>
              <a:buNone/>
            </a:pPr>
            <a:r>
              <a:rPr b="1" lang="en" sz="2700">
                <a:solidFill>
                  <a:srgbClr val="FFFFFF"/>
                </a:solidFill>
                <a:latin typeface="Helvetica Neue"/>
                <a:ea typeface="Helvetica Neue"/>
                <a:cs typeface="Helvetica Neue"/>
                <a:sym typeface="Helvetica Neue"/>
              </a:rPr>
              <a:t>New Goal: Explore TRI Data</a:t>
            </a:r>
          </a:p>
        </p:txBody>
      </p:sp>
      <p:sp>
        <p:nvSpPr>
          <p:cNvPr id="501" name="Shape 501"/>
          <p:cNvSpPr/>
          <p:nvPr/>
        </p:nvSpPr>
        <p:spPr>
          <a:xfrm>
            <a:off x="5682332" y="2101132"/>
            <a:ext cx="3434400" cy="20832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502" name="Shape 502"/>
          <p:cNvSpPr/>
          <p:nvPr/>
        </p:nvSpPr>
        <p:spPr>
          <a:xfrm>
            <a:off x="5685350" y="957050"/>
            <a:ext cx="2451300" cy="11250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pic>
        <p:nvPicPr>
          <p:cNvPr descr="2eastmainbfr.jpg" id="503" name="Shape 503"/>
          <p:cNvPicPr preferRelativeResize="0"/>
          <p:nvPr/>
        </p:nvPicPr>
        <p:blipFill rotWithShape="1">
          <a:blip r:embed="rId3">
            <a:alphaModFix/>
          </a:blip>
          <a:srcRect b="0" l="0" r="0" t="0"/>
          <a:stretch/>
        </p:blipFill>
        <p:spPr>
          <a:xfrm>
            <a:off x="8174459" y="957284"/>
            <a:ext cx="944244" cy="1124691"/>
          </a:xfrm>
          <a:prstGeom prst="rect">
            <a:avLst/>
          </a:prstGeom>
          <a:noFill/>
          <a:ln>
            <a:noFill/>
          </a:ln>
        </p:spPr>
      </p:pic>
      <p:pic>
        <p:nvPicPr>
          <p:cNvPr descr="natural-wetland-2.jpg" id="504" name="Shape 504"/>
          <p:cNvPicPr preferRelativeResize="0"/>
          <p:nvPr/>
        </p:nvPicPr>
        <p:blipFill rotWithShape="1">
          <a:blip r:embed="rId4">
            <a:alphaModFix/>
          </a:blip>
          <a:srcRect b="0" l="0" r="0" t="0"/>
          <a:stretch/>
        </p:blipFill>
        <p:spPr>
          <a:xfrm>
            <a:off x="7569975" y="4203150"/>
            <a:ext cx="1564600" cy="916575"/>
          </a:xfrm>
          <a:prstGeom prst="rect">
            <a:avLst/>
          </a:prstGeom>
          <a:noFill/>
          <a:ln>
            <a:noFill/>
          </a:ln>
        </p:spPr>
      </p:pic>
      <p:sp>
        <p:nvSpPr>
          <p:cNvPr id="505" name="Shape 505"/>
          <p:cNvSpPr/>
          <p:nvPr/>
        </p:nvSpPr>
        <p:spPr>
          <a:xfrm>
            <a:off x="5683150" y="4203175"/>
            <a:ext cx="1866900" cy="9174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pic>
        <p:nvPicPr>
          <p:cNvPr descr="neighboor_near_plant.jpg" id="506" name="Shape 506"/>
          <p:cNvPicPr preferRelativeResize="0"/>
          <p:nvPr/>
        </p:nvPicPr>
        <p:blipFill rotWithShape="1">
          <a:blip r:embed="rId5">
            <a:alphaModFix/>
          </a:blip>
          <a:srcRect b="0" l="0" r="0" t="0"/>
          <a:stretch/>
        </p:blipFill>
        <p:spPr>
          <a:xfrm>
            <a:off x="24382" y="16931"/>
            <a:ext cx="4293976" cy="2061310"/>
          </a:xfrm>
          <a:prstGeom prst="rect">
            <a:avLst/>
          </a:prstGeom>
          <a:noFill/>
          <a:ln>
            <a:noFill/>
          </a:ln>
        </p:spPr>
      </p:pic>
      <p:pic>
        <p:nvPicPr>
          <p:cNvPr descr="triindustrymap.jpg" id="507" name="Shape 507"/>
          <p:cNvPicPr preferRelativeResize="0"/>
          <p:nvPr/>
        </p:nvPicPr>
        <p:blipFill rotWithShape="1">
          <a:blip r:embed="rId6">
            <a:alphaModFix/>
          </a:blip>
          <a:srcRect b="0" l="0" r="0" t="0"/>
          <a:stretch/>
        </p:blipFill>
        <p:spPr>
          <a:xfrm>
            <a:off x="5684240" y="2101132"/>
            <a:ext cx="3430627" cy="2079356"/>
          </a:xfrm>
          <a:prstGeom prst="rect">
            <a:avLst/>
          </a:prstGeom>
          <a:noFill/>
          <a:ln>
            <a:noFill/>
          </a:ln>
        </p:spPr>
      </p:pic>
    </p:spTree>
  </p:cSld>
  <p:clrMapOvr>
    <a:masterClrMapping/>
  </p:clrMapOvr>
  <p:transition>
    <p:fade thruBlk="1"/>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11" name="Shape 511"/>
        <p:cNvGrpSpPr/>
        <p:nvPr/>
      </p:nvGrpSpPr>
      <p:grpSpPr>
        <a:xfrm>
          <a:off x="0" y="0"/>
          <a:ext cx="0" cy="0"/>
          <a:chOff x="0" y="0"/>
          <a:chExt cx="0" cy="0"/>
        </a:xfrm>
      </p:grpSpPr>
      <p:sp>
        <p:nvSpPr>
          <p:cNvPr id="512" name="Shape 512"/>
          <p:cNvSpPr/>
          <p:nvPr/>
        </p:nvSpPr>
        <p:spPr>
          <a:xfrm>
            <a:off x="27504" y="22274"/>
            <a:ext cx="4286400" cy="20655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513" name="Shape 513"/>
          <p:cNvSpPr/>
          <p:nvPr/>
        </p:nvSpPr>
        <p:spPr>
          <a:xfrm>
            <a:off x="28580" y="5089464"/>
            <a:ext cx="5634600" cy="330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514" name="Shape 514"/>
          <p:cNvSpPr/>
          <p:nvPr/>
        </p:nvSpPr>
        <p:spPr>
          <a:xfrm>
            <a:off x="31954" y="2099458"/>
            <a:ext cx="5628900" cy="2974800"/>
          </a:xfrm>
          <a:prstGeom prst="rect">
            <a:avLst/>
          </a:prstGeom>
          <a:solidFill>
            <a:srgbClr val="000000"/>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515" name="Shape 515"/>
          <p:cNvSpPr/>
          <p:nvPr/>
        </p:nvSpPr>
        <p:spPr>
          <a:xfrm>
            <a:off x="4339745" y="955019"/>
            <a:ext cx="1322100" cy="11292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516" name="Shape 516"/>
          <p:cNvSpPr/>
          <p:nvPr/>
        </p:nvSpPr>
        <p:spPr>
          <a:xfrm>
            <a:off x="4344609" y="22274"/>
            <a:ext cx="4772700" cy="9174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517" name="Shape 517"/>
          <p:cNvSpPr txBox="1"/>
          <p:nvPr/>
        </p:nvSpPr>
        <p:spPr>
          <a:xfrm>
            <a:off x="4382101" y="264675"/>
            <a:ext cx="4697700" cy="432600"/>
          </a:xfrm>
          <a:prstGeom prst="rect">
            <a:avLst/>
          </a:prstGeom>
          <a:noFill/>
          <a:ln>
            <a:noFill/>
          </a:ln>
        </p:spPr>
        <p:txBody>
          <a:bodyPr anchorCtr="0" anchor="ctr" bIns="32750" lIns="32750" rIns="32750" wrap="square" tIns="32750">
            <a:noAutofit/>
          </a:bodyPr>
          <a:lstStyle/>
          <a:p>
            <a:pPr indent="-196850" lvl="0" marL="0" marR="0" rtl="0" algn="ctr">
              <a:lnSpc>
                <a:spcPct val="100000"/>
              </a:lnSpc>
              <a:spcBef>
                <a:spcPts val="0"/>
              </a:spcBef>
              <a:spcAft>
                <a:spcPts val="0"/>
              </a:spcAft>
              <a:buClr>
                <a:srgbClr val="FFFFFF"/>
              </a:buClr>
              <a:buSzPct val="114814"/>
              <a:buFont typeface="Helvetica Neue"/>
              <a:buNone/>
            </a:pPr>
            <a:r>
              <a:rPr b="1" lang="en" sz="2700">
                <a:solidFill>
                  <a:srgbClr val="FFFFFF"/>
                </a:solidFill>
                <a:latin typeface="Helvetica Neue"/>
                <a:ea typeface="Helvetica Neue"/>
                <a:cs typeface="Helvetica Neue"/>
                <a:sym typeface="Helvetica Neue"/>
              </a:rPr>
              <a:t>Initial Exploration and Visualization</a:t>
            </a:r>
          </a:p>
        </p:txBody>
      </p:sp>
      <p:sp>
        <p:nvSpPr>
          <p:cNvPr id="518" name="Shape 518"/>
          <p:cNvSpPr/>
          <p:nvPr/>
        </p:nvSpPr>
        <p:spPr>
          <a:xfrm>
            <a:off x="5682332" y="2101132"/>
            <a:ext cx="3434400" cy="20832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519" name="Shape 519"/>
          <p:cNvSpPr/>
          <p:nvPr/>
        </p:nvSpPr>
        <p:spPr>
          <a:xfrm>
            <a:off x="5685350" y="957050"/>
            <a:ext cx="2451300" cy="11250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pic>
        <p:nvPicPr>
          <p:cNvPr descr="2eastmainbfr.jpg" id="520" name="Shape 520"/>
          <p:cNvPicPr preferRelativeResize="0"/>
          <p:nvPr/>
        </p:nvPicPr>
        <p:blipFill rotWithShape="1">
          <a:blip r:embed="rId3">
            <a:alphaModFix/>
          </a:blip>
          <a:srcRect b="0" l="0" r="0" t="0"/>
          <a:stretch/>
        </p:blipFill>
        <p:spPr>
          <a:xfrm>
            <a:off x="8174459" y="957284"/>
            <a:ext cx="944244" cy="1124691"/>
          </a:xfrm>
          <a:prstGeom prst="rect">
            <a:avLst/>
          </a:prstGeom>
          <a:noFill/>
          <a:ln>
            <a:noFill/>
          </a:ln>
        </p:spPr>
      </p:pic>
      <p:pic>
        <p:nvPicPr>
          <p:cNvPr descr="natural-wetland-2.jpg" id="521" name="Shape 521"/>
          <p:cNvPicPr preferRelativeResize="0"/>
          <p:nvPr/>
        </p:nvPicPr>
        <p:blipFill rotWithShape="1">
          <a:blip r:embed="rId4">
            <a:alphaModFix/>
          </a:blip>
          <a:srcRect b="0" l="0" r="0" t="0"/>
          <a:stretch/>
        </p:blipFill>
        <p:spPr>
          <a:xfrm>
            <a:off x="7569975" y="4203150"/>
            <a:ext cx="1564600" cy="916575"/>
          </a:xfrm>
          <a:prstGeom prst="rect">
            <a:avLst/>
          </a:prstGeom>
          <a:noFill/>
          <a:ln>
            <a:noFill/>
          </a:ln>
        </p:spPr>
      </p:pic>
      <p:sp>
        <p:nvSpPr>
          <p:cNvPr id="522" name="Shape 522"/>
          <p:cNvSpPr/>
          <p:nvPr/>
        </p:nvSpPr>
        <p:spPr>
          <a:xfrm>
            <a:off x="5683150" y="4203175"/>
            <a:ext cx="1866900" cy="9174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pic>
        <p:nvPicPr>
          <p:cNvPr descr="trimockup.jpg" id="523" name="Shape 523"/>
          <p:cNvPicPr preferRelativeResize="0"/>
          <p:nvPr/>
        </p:nvPicPr>
        <p:blipFill rotWithShape="1">
          <a:blip r:embed="rId5">
            <a:alphaModFix/>
          </a:blip>
          <a:srcRect b="0" l="0" r="0" t="0"/>
          <a:stretch/>
        </p:blipFill>
        <p:spPr>
          <a:xfrm>
            <a:off x="23725" y="16750"/>
            <a:ext cx="4286250" cy="2066100"/>
          </a:xfrm>
          <a:prstGeom prst="rect">
            <a:avLst/>
          </a:prstGeom>
          <a:noFill/>
          <a:ln>
            <a:noFill/>
          </a:ln>
        </p:spPr>
      </p:pic>
      <p:pic>
        <p:nvPicPr>
          <p:cNvPr descr="Screen Shot 2017-10-28 at 2.40.04 PM.png" id="524" name="Shape 524"/>
          <p:cNvPicPr preferRelativeResize="0"/>
          <p:nvPr/>
        </p:nvPicPr>
        <p:blipFill>
          <a:blip r:embed="rId6">
            <a:alphaModFix/>
          </a:blip>
          <a:stretch>
            <a:fillRect/>
          </a:stretch>
        </p:blipFill>
        <p:spPr>
          <a:xfrm>
            <a:off x="31950" y="2099450"/>
            <a:ext cx="5628901" cy="2974800"/>
          </a:xfrm>
          <a:prstGeom prst="rect">
            <a:avLst/>
          </a:prstGeom>
          <a:noFill/>
          <a:ln>
            <a:noFill/>
          </a:ln>
        </p:spPr>
      </p:pic>
    </p:spTree>
  </p:cSld>
  <p:clrMapOvr>
    <a:masterClrMapping/>
  </p:clrMapOvr>
  <p:transition>
    <p:fade thruBlk="1"/>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28" name="Shape 528"/>
        <p:cNvGrpSpPr/>
        <p:nvPr/>
      </p:nvGrpSpPr>
      <p:grpSpPr>
        <a:xfrm>
          <a:off x="0" y="0"/>
          <a:ext cx="0" cy="0"/>
          <a:chOff x="0" y="0"/>
          <a:chExt cx="0" cy="0"/>
        </a:xfrm>
      </p:grpSpPr>
      <p:sp>
        <p:nvSpPr>
          <p:cNvPr id="529" name="Shape 529"/>
          <p:cNvSpPr/>
          <p:nvPr/>
        </p:nvSpPr>
        <p:spPr>
          <a:xfrm>
            <a:off x="27504" y="22274"/>
            <a:ext cx="4286400" cy="20655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530" name="Shape 530"/>
          <p:cNvSpPr/>
          <p:nvPr/>
        </p:nvSpPr>
        <p:spPr>
          <a:xfrm>
            <a:off x="28580" y="5089464"/>
            <a:ext cx="5634600" cy="330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531" name="Shape 531"/>
          <p:cNvSpPr/>
          <p:nvPr/>
        </p:nvSpPr>
        <p:spPr>
          <a:xfrm>
            <a:off x="31954" y="2099458"/>
            <a:ext cx="5628900" cy="2974800"/>
          </a:xfrm>
          <a:prstGeom prst="rect">
            <a:avLst/>
          </a:prstGeom>
          <a:solidFill>
            <a:srgbClr val="000000"/>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532" name="Shape 532"/>
          <p:cNvSpPr/>
          <p:nvPr/>
        </p:nvSpPr>
        <p:spPr>
          <a:xfrm>
            <a:off x="4339745" y="955019"/>
            <a:ext cx="1322100" cy="11292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533" name="Shape 533"/>
          <p:cNvSpPr/>
          <p:nvPr/>
        </p:nvSpPr>
        <p:spPr>
          <a:xfrm>
            <a:off x="4344609" y="22274"/>
            <a:ext cx="4772700" cy="9174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534" name="Shape 534"/>
          <p:cNvSpPr txBox="1"/>
          <p:nvPr/>
        </p:nvSpPr>
        <p:spPr>
          <a:xfrm>
            <a:off x="4382101" y="264675"/>
            <a:ext cx="4697700" cy="432600"/>
          </a:xfrm>
          <a:prstGeom prst="rect">
            <a:avLst/>
          </a:prstGeom>
          <a:noFill/>
          <a:ln>
            <a:noFill/>
          </a:ln>
        </p:spPr>
        <p:txBody>
          <a:bodyPr anchorCtr="0" anchor="ctr" bIns="32750" lIns="32750" rIns="32750" wrap="square" tIns="32750">
            <a:noAutofit/>
          </a:bodyPr>
          <a:lstStyle/>
          <a:p>
            <a:pPr indent="-196850" lvl="0" marL="0" marR="0" rtl="0" algn="ctr">
              <a:lnSpc>
                <a:spcPct val="100000"/>
              </a:lnSpc>
              <a:spcBef>
                <a:spcPts val="0"/>
              </a:spcBef>
              <a:spcAft>
                <a:spcPts val="0"/>
              </a:spcAft>
              <a:buClr>
                <a:srgbClr val="FFFFFF"/>
              </a:buClr>
              <a:buSzPct val="114814"/>
              <a:buFont typeface="Helvetica Neue"/>
              <a:buNone/>
            </a:pPr>
            <a:r>
              <a:rPr b="1" lang="en" sz="2700">
                <a:solidFill>
                  <a:srgbClr val="FFFFFF"/>
                </a:solidFill>
                <a:latin typeface="Helvetica Neue"/>
                <a:ea typeface="Helvetica Neue"/>
                <a:cs typeface="Helvetica Neue"/>
                <a:sym typeface="Helvetica Neue"/>
              </a:rPr>
              <a:t>Initial Exploration and Visualization</a:t>
            </a:r>
          </a:p>
        </p:txBody>
      </p:sp>
      <p:sp>
        <p:nvSpPr>
          <p:cNvPr id="535" name="Shape 535"/>
          <p:cNvSpPr/>
          <p:nvPr/>
        </p:nvSpPr>
        <p:spPr>
          <a:xfrm>
            <a:off x="5682332" y="2101132"/>
            <a:ext cx="3434400" cy="20832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536" name="Shape 536"/>
          <p:cNvSpPr/>
          <p:nvPr/>
        </p:nvSpPr>
        <p:spPr>
          <a:xfrm>
            <a:off x="5685350" y="957050"/>
            <a:ext cx="2451300" cy="11250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pic>
        <p:nvPicPr>
          <p:cNvPr descr="2eastmainbfr.jpg" id="537" name="Shape 537"/>
          <p:cNvPicPr preferRelativeResize="0"/>
          <p:nvPr/>
        </p:nvPicPr>
        <p:blipFill rotWithShape="1">
          <a:blip r:embed="rId3">
            <a:alphaModFix/>
          </a:blip>
          <a:srcRect b="0" l="0" r="0" t="0"/>
          <a:stretch/>
        </p:blipFill>
        <p:spPr>
          <a:xfrm>
            <a:off x="8174459" y="957284"/>
            <a:ext cx="944244" cy="1124691"/>
          </a:xfrm>
          <a:prstGeom prst="rect">
            <a:avLst/>
          </a:prstGeom>
          <a:noFill/>
          <a:ln>
            <a:noFill/>
          </a:ln>
        </p:spPr>
      </p:pic>
      <p:pic>
        <p:nvPicPr>
          <p:cNvPr descr="natural-wetland-2.jpg" id="538" name="Shape 538"/>
          <p:cNvPicPr preferRelativeResize="0"/>
          <p:nvPr/>
        </p:nvPicPr>
        <p:blipFill rotWithShape="1">
          <a:blip r:embed="rId4">
            <a:alphaModFix/>
          </a:blip>
          <a:srcRect b="0" l="0" r="0" t="0"/>
          <a:stretch/>
        </p:blipFill>
        <p:spPr>
          <a:xfrm>
            <a:off x="7569975" y="4203150"/>
            <a:ext cx="1564600" cy="916575"/>
          </a:xfrm>
          <a:prstGeom prst="rect">
            <a:avLst/>
          </a:prstGeom>
          <a:noFill/>
          <a:ln>
            <a:noFill/>
          </a:ln>
        </p:spPr>
      </p:pic>
      <p:sp>
        <p:nvSpPr>
          <p:cNvPr id="539" name="Shape 539"/>
          <p:cNvSpPr/>
          <p:nvPr/>
        </p:nvSpPr>
        <p:spPr>
          <a:xfrm>
            <a:off x="5683150" y="4203175"/>
            <a:ext cx="1866900" cy="9174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pic>
        <p:nvPicPr>
          <p:cNvPr descr="trimockup.jpg" id="540" name="Shape 540"/>
          <p:cNvPicPr preferRelativeResize="0"/>
          <p:nvPr/>
        </p:nvPicPr>
        <p:blipFill rotWithShape="1">
          <a:blip r:embed="rId5">
            <a:alphaModFix/>
          </a:blip>
          <a:srcRect b="0" l="0" r="0" t="0"/>
          <a:stretch/>
        </p:blipFill>
        <p:spPr>
          <a:xfrm>
            <a:off x="23725" y="16750"/>
            <a:ext cx="4286250" cy="2066100"/>
          </a:xfrm>
          <a:prstGeom prst="rect">
            <a:avLst/>
          </a:prstGeom>
          <a:noFill/>
          <a:ln>
            <a:noFill/>
          </a:ln>
        </p:spPr>
      </p:pic>
      <p:pic>
        <p:nvPicPr>
          <p:cNvPr descr="Screen Shot 2017-10-28 at 2.48.59 PM.png" id="541" name="Shape 541"/>
          <p:cNvPicPr preferRelativeResize="0"/>
          <p:nvPr/>
        </p:nvPicPr>
        <p:blipFill>
          <a:blip r:embed="rId6">
            <a:alphaModFix/>
          </a:blip>
          <a:stretch>
            <a:fillRect/>
          </a:stretch>
        </p:blipFill>
        <p:spPr>
          <a:xfrm>
            <a:off x="31950" y="2099450"/>
            <a:ext cx="5628899" cy="2974801"/>
          </a:xfrm>
          <a:prstGeom prst="rect">
            <a:avLst/>
          </a:prstGeom>
          <a:noFill/>
          <a:ln>
            <a:noFill/>
          </a:ln>
        </p:spPr>
      </p:pic>
    </p:spTree>
  </p:cSld>
  <p:clrMapOvr>
    <a:masterClrMapping/>
  </p:clrMapOvr>
  <p:transition>
    <p:fade thruBlk="1"/>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45" name="Shape 545"/>
        <p:cNvGrpSpPr/>
        <p:nvPr/>
      </p:nvGrpSpPr>
      <p:grpSpPr>
        <a:xfrm>
          <a:off x="0" y="0"/>
          <a:ext cx="0" cy="0"/>
          <a:chOff x="0" y="0"/>
          <a:chExt cx="0" cy="0"/>
        </a:xfrm>
      </p:grpSpPr>
      <p:sp>
        <p:nvSpPr>
          <p:cNvPr id="546" name="Shape 546"/>
          <p:cNvSpPr/>
          <p:nvPr/>
        </p:nvSpPr>
        <p:spPr>
          <a:xfrm>
            <a:off x="27504" y="22274"/>
            <a:ext cx="4286400" cy="20655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547" name="Shape 547"/>
          <p:cNvSpPr/>
          <p:nvPr/>
        </p:nvSpPr>
        <p:spPr>
          <a:xfrm>
            <a:off x="28580" y="5089464"/>
            <a:ext cx="5634600" cy="330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548" name="Shape 548"/>
          <p:cNvSpPr/>
          <p:nvPr/>
        </p:nvSpPr>
        <p:spPr>
          <a:xfrm>
            <a:off x="31954" y="2099458"/>
            <a:ext cx="5628900" cy="2974800"/>
          </a:xfrm>
          <a:prstGeom prst="rect">
            <a:avLst/>
          </a:prstGeom>
          <a:solidFill>
            <a:srgbClr val="000000"/>
          </a:solidFill>
          <a:ln>
            <a:noFill/>
          </a:ln>
        </p:spPr>
        <p:txBody>
          <a:bodyPr anchorCtr="0" anchor="ctr" bIns="32750" lIns="32750" rIns="32750" wrap="square" tIns="32750">
            <a:noAutofit/>
          </a:bodyPr>
          <a:lstStyle/>
          <a:p>
            <a:pPr indent="-215900" lvl="0" marL="215900" rtl="0">
              <a:spcBef>
                <a:spcPts val="0"/>
              </a:spcBef>
              <a:buClr>
                <a:schemeClr val="lt1"/>
              </a:buClr>
              <a:buSzPct val="146666"/>
              <a:buFont typeface="Helvetica Neue"/>
              <a:buChar char="•"/>
            </a:pPr>
            <a:r>
              <a:rPr b="1" lang="en" sz="1500">
                <a:solidFill>
                  <a:schemeClr val="lt1"/>
                </a:solidFill>
                <a:latin typeface="Helvetica Neue"/>
                <a:ea typeface="Helvetica Neue"/>
                <a:cs typeface="Helvetica Neue"/>
                <a:sym typeface="Helvetica Neue"/>
              </a:rPr>
              <a:t>Over 100 columns on attributes, lots of them are irrelevant for our purposes</a:t>
            </a:r>
          </a:p>
          <a:p>
            <a:pPr indent="-215900" lvl="0" marL="215900" rtl="0">
              <a:spcBef>
                <a:spcPts val="0"/>
              </a:spcBef>
              <a:buClr>
                <a:schemeClr val="lt1"/>
              </a:buClr>
              <a:buSzPct val="146666"/>
              <a:buFont typeface="Helvetica Neue"/>
              <a:buChar char="•"/>
            </a:pPr>
            <a:r>
              <a:rPr b="1" lang="en" sz="1500">
                <a:solidFill>
                  <a:schemeClr val="lt1"/>
                </a:solidFill>
                <a:latin typeface="Helvetica Neue"/>
                <a:ea typeface="Helvetica Neue"/>
                <a:cs typeface="Helvetica Neue"/>
                <a:sym typeface="Helvetica Neue"/>
              </a:rPr>
              <a:t>This includes unwanted Government codes, industry compliance codes, etc</a:t>
            </a:r>
          </a:p>
          <a:p>
            <a:pPr indent="-215900" lvl="0" marL="215900" rtl="0">
              <a:spcBef>
                <a:spcPts val="0"/>
              </a:spcBef>
              <a:buClr>
                <a:schemeClr val="lt1"/>
              </a:buClr>
              <a:buSzPct val="146666"/>
              <a:buFont typeface="Helvetica Neue"/>
              <a:buChar char="•"/>
            </a:pPr>
            <a:r>
              <a:rPr b="1" lang="en" sz="1500">
                <a:solidFill>
                  <a:schemeClr val="lt1"/>
                </a:solidFill>
                <a:latin typeface="Helvetica Neue"/>
                <a:ea typeface="Helvetica Neue"/>
                <a:cs typeface="Helvetica Neue"/>
                <a:sym typeface="Helvetica Neue"/>
              </a:rPr>
              <a:t>We want location information, chemical information, and release and recycling information</a:t>
            </a:r>
          </a:p>
          <a:p>
            <a:pPr indent="-215900" lvl="0" marL="215900" rtl="0">
              <a:spcBef>
                <a:spcPts val="0"/>
              </a:spcBef>
              <a:buClr>
                <a:schemeClr val="lt1"/>
              </a:buClr>
              <a:buSzPct val="146666"/>
              <a:buFont typeface="Helvetica Neue"/>
              <a:buChar char="•"/>
            </a:pPr>
            <a:r>
              <a:rPr b="1" lang="en" sz="1500">
                <a:solidFill>
                  <a:schemeClr val="lt1"/>
                </a:solidFill>
                <a:latin typeface="Helvetica Neue"/>
                <a:ea typeface="Helvetica Neue"/>
                <a:cs typeface="Helvetica Neue"/>
                <a:sym typeface="Helvetica Neue"/>
              </a:rPr>
              <a:t>We identified 21 categories, common to US and State data sets, to use</a:t>
            </a:r>
            <a:br>
              <a:rPr b="1" lang="en" sz="1500">
                <a:solidFill>
                  <a:schemeClr val="lt1"/>
                </a:solidFill>
                <a:latin typeface="Helvetica Neue"/>
                <a:ea typeface="Helvetica Neue"/>
                <a:cs typeface="Helvetica Neue"/>
                <a:sym typeface="Helvetica Neue"/>
              </a:rPr>
            </a:br>
            <a:r>
              <a:rPr b="1" lang="en" sz="1500">
                <a:solidFill>
                  <a:schemeClr val="lt1"/>
                </a:solidFill>
                <a:latin typeface="Helvetica Neue"/>
                <a:ea typeface="Helvetica Neue"/>
                <a:cs typeface="Helvetica Neue"/>
                <a:sym typeface="Helvetica Neue"/>
              </a:rPr>
              <a:t> </a:t>
            </a:r>
          </a:p>
          <a:p>
            <a:pPr indent="-88900" lvl="0" marL="0" marR="0" rtl="0" algn="ctr">
              <a:lnSpc>
                <a:spcPct val="100000"/>
              </a:lnSpc>
              <a:spcBef>
                <a:spcPts val="0"/>
              </a:spcBef>
              <a:spcAft>
                <a:spcPts val="0"/>
              </a:spcAft>
              <a:buClr>
                <a:srgbClr val="FFFFFF"/>
              </a:buClr>
              <a:buFont typeface="Helvetica Neue"/>
              <a:buNone/>
            </a:pPr>
            <a:r>
              <a:t/>
            </a:r>
            <a:endParaRPr>
              <a:solidFill>
                <a:srgbClr val="FFFFFF"/>
              </a:solidFill>
              <a:latin typeface="Helvetica Neue"/>
              <a:ea typeface="Helvetica Neue"/>
              <a:cs typeface="Helvetica Neue"/>
              <a:sym typeface="Helvetica Neue"/>
            </a:endParaRPr>
          </a:p>
        </p:txBody>
      </p:sp>
      <p:sp>
        <p:nvSpPr>
          <p:cNvPr id="549" name="Shape 549"/>
          <p:cNvSpPr/>
          <p:nvPr/>
        </p:nvSpPr>
        <p:spPr>
          <a:xfrm>
            <a:off x="4339745" y="955019"/>
            <a:ext cx="1322100" cy="11292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550" name="Shape 550"/>
          <p:cNvSpPr/>
          <p:nvPr/>
        </p:nvSpPr>
        <p:spPr>
          <a:xfrm>
            <a:off x="4344609" y="22274"/>
            <a:ext cx="4772700" cy="9174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551" name="Shape 551"/>
          <p:cNvSpPr txBox="1"/>
          <p:nvPr/>
        </p:nvSpPr>
        <p:spPr>
          <a:xfrm>
            <a:off x="4382101" y="264675"/>
            <a:ext cx="4697700" cy="432600"/>
          </a:xfrm>
          <a:prstGeom prst="rect">
            <a:avLst/>
          </a:prstGeom>
          <a:noFill/>
          <a:ln>
            <a:noFill/>
          </a:ln>
        </p:spPr>
        <p:txBody>
          <a:bodyPr anchorCtr="0" anchor="ctr" bIns="32750" lIns="32750" rIns="32750" wrap="square" tIns="32750">
            <a:noAutofit/>
          </a:bodyPr>
          <a:lstStyle/>
          <a:p>
            <a:pPr indent="-196850" lvl="0" marL="0" marR="0" rtl="0" algn="ctr">
              <a:lnSpc>
                <a:spcPct val="100000"/>
              </a:lnSpc>
              <a:spcBef>
                <a:spcPts val="0"/>
              </a:spcBef>
              <a:spcAft>
                <a:spcPts val="0"/>
              </a:spcAft>
              <a:buClr>
                <a:srgbClr val="FFFFFF"/>
              </a:buClr>
              <a:buSzPct val="114814"/>
              <a:buFont typeface="Helvetica Neue"/>
              <a:buNone/>
            </a:pPr>
            <a:r>
              <a:rPr b="1" lang="en" sz="2700">
                <a:solidFill>
                  <a:srgbClr val="FFFFFF"/>
                </a:solidFill>
                <a:latin typeface="Helvetica Neue"/>
                <a:ea typeface="Helvetica Neue"/>
                <a:cs typeface="Helvetica Neue"/>
                <a:sym typeface="Helvetica Neue"/>
              </a:rPr>
              <a:t>Standardizing Project Data: What Do We Need?</a:t>
            </a:r>
          </a:p>
        </p:txBody>
      </p:sp>
      <p:sp>
        <p:nvSpPr>
          <p:cNvPr id="552" name="Shape 552"/>
          <p:cNvSpPr/>
          <p:nvPr/>
        </p:nvSpPr>
        <p:spPr>
          <a:xfrm>
            <a:off x="5682332" y="2101132"/>
            <a:ext cx="3434400" cy="20832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553" name="Shape 553"/>
          <p:cNvSpPr/>
          <p:nvPr/>
        </p:nvSpPr>
        <p:spPr>
          <a:xfrm>
            <a:off x="5685350" y="957050"/>
            <a:ext cx="2451300" cy="11250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pic>
        <p:nvPicPr>
          <p:cNvPr descr="2eastmainbfr.jpg" id="554" name="Shape 554"/>
          <p:cNvPicPr preferRelativeResize="0"/>
          <p:nvPr/>
        </p:nvPicPr>
        <p:blipFill rotWithShape="1">
          <a:blip r:embed="rId3">
            <a:alphaModFix/>
          </a:blip>
          <a:srcRect b="0" l="0" r="0" t="0"/>
          <a:stretch/>
        </p:blipFill>
        <p:spPr>
          <a:xfrm>
            <a:off x="8174459" y="957284"/>
            <a:ext cx="944244" cy="1124691"/>
          </a:xfrm>
          <a:prstGeom prst="rect">
            <a:avLst/>
          </a:prstGeom>
          <a:noFill/>
          <a:ln>
            <a:noFill/>
          </a:ln>
        </p:spPr>
      </p:pic>
      <p:pic>
        <p:nvPicPr>
          <p:cNvPr descr="natural-wetland-2.jpg" id="555" name="Shape 555"/>
          <p:cNvPicPr preferRelativeResize="0"/>
          <p:nvPr/>
        </p:nvPicPr>
        <p:blipFill rotWithShape="1">
          <a:blip r:embed="rId4">
            <a:alphaModFix/>
          </a:blip>
          <a:srcRect b="0" l="0" r="0" t="0"/>
          <a:stretch/>
        </p:blipFill>
        <p:spPr>
          <a:xfrm>
            <a:off x="7569975" y="4203150"/>
            <a:ext cx="1564600" cy="916575"/>
          </a:xfrm>
          <a:prstGeom prst="rect">
            <a:avLst/>
          </a:prstGeom>
          <a:noFill/>
          <a:ln>
            <a:noFill/>
          </a:ln>
        </p:spPr>
      </p:pic>
      <p:sp>
        <p:nvSpPr>
          <p:cNvPr id="556" name="Shape 556"/>
          <p:cNvSpPr/>
          <p:nvPr/>
        </p:nvSpPr>
        <p:spPr>
          <a:xfrm>
            <a:off x="5683150" y="4203175"/>
            <a:ext cx="1866900" cy="9174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pic>
        <p:nvPicPr>
          <p:cNvPr descr="philly.jpg" id="557" name="Shape 557"/>
          <p:cNvPicPr preferRelativeResize="0"/>
          <p:nvPr/>
        </p:nvPicPr>
        <p:blipFill rotWithShape="1">
          <a:blip r:embed="rId5">
            <a:alphaModFix/>
          </a:blip>
          <a:srcRect b="0" l="0" r="0" t="0"/>
          <a:stretch/>
        </p:blipFill>
        <p:spPr>
          <a:xfrm>
            <a:off x="27504" y="16878"/>
            <a:ext cx="4295180" cy="2069455"/>
          </a:xfrm>
          <a:prstGeom prst="rect">
            <a:avLst/>
          </a:prstGeom>
          <a:noFill/>
          <a:ln>
            <a:noFill/>
          </a:ln>
        </p:spPr>
      </p:pic>
      <p:sp>
        <p:nvSpPr>
          <p:cNvPr id="558" name="Shape 558"/>
          <p:cNvSpPr txBox="1"/>
          <p:nvPr/>
        </p:nvSpPr>
        <p:spPr>
          <a:xfrm>
            <a:off x="5685350" y="2101125"/>
            <a:ext cx="1830600" cy="2083200"/>
          </a:xfrm>
          <a:prstGeom prst="rect">
            <a:avLst/>
          </a:prstGeom>
          <a:noFill/>
          <a:ln>
            <a:noFill/>
          </a:ln>
        </p:spPr>
        <p:txBody>
          <a:bodyPr anchorCtr="0" anchor="t" bIns="91425" lIns="91425" rIns="91425" wrap="square" tIns="91425">
            <a:noAutofit/>
          </a:bodyPr>
          <a:lstStyle/>
          <a:p>
            <a:pPr lvl="0" rtl="0">
              <a:lnSpc>
                <a:spcPct val="115000"/>
              </a:lnSpc>
              <a:spcBef>
                <a:spcPts val="0"/>
              </a:spcBef>
              <a:buNone/>
            </a:pPr>
            <a:r>
              <a:rPr b="1" lang="en" sz="900">
                <a:solidFill>
                  <a:schemeClr val="lt1"/>
                </a:solidFill>
                <a:latin typeface="Helvetica Neue"/>
                <a:ea typeface="Helvetica Neue"/>
                <a:cs typeface="Helvetica Neue"/>
                <a:sym typeface="Helvetica Neue"/>
              </a:rPr>
              <a:t>YEAR</a:t>
            </a:r>
          </a:p>
          <a:p>
            <a:pPr lvl="0" rtl="0">
              <a:lnSpc>
                <a:spcPct val="115000"/>
              </a:lnSpc>
              <a:spcBef>
                <a:spcPts val="0"/>
              </a:spcBef>
              <a:buNone/>
            </a:pPr>
            <a:r>
              <a:rPr b="1" lang="en" sz="900">
                <a:solidFill>
                  <a:schemeClr val="lt1"/>
                </a:solidFill>
                <a:latin typeface="Helvetica Neue"/>
                <a:ea typeface="Helvetica Neue"/>
                <a:cs typeface="Helvetica Neue"/>
                <a:sym typeface="Helvetica Neue"/>
              </a:rPr>
              <a:t>FACILITY_NAME</a:t>
            </a:r>
          </a:p>
          <a:p>
            <a:pPr lvl="0" rtl="0">
              <a:lnSpc>
                <a:spcPct val="115000"/>
              </a:lnSpc>
              <a:spcBef>
                <a:spcPts val="0"/>
              </a:spcBef>
              <a:buNone/>
            </a:pPr>
            <a:r>
              <a:rPr b="1" lang="en" sz="900">
                <a:solidFill>
                  <a:schemeClr val="lt1"/>
                </a:solidFill>
                <a:latin typeface="Helvetica Neue"/>
                <a:ea typeface="Helvetica Neue"/>
                <a:cs typeface="Helvetica Neue"/>
                <a:sym typeface="Helvetica Neue"/>
              </a:rPr>
              <a:t>FEDERAL_FACILITY</a:t>
            </a:r>
          </a:p>
          <a:p>
            <a:pPr lvl="0" rtl="0">
              <a:lnSpc>
                <a:spcPct val="115000"/>
              </a:lnSpc>
              <a:spcBef>
                <a:spcPts val="0"/>
              </a:spcBef>
              <a:buNone/>
            </a:pPr>
            <a:r>
              <a:rPr b="1" lang="en" sz="900">
                <a:solidFill>
                  <a:schemeClr val="lt1"/>
                </a:solidFill>
                <a:latin typeface="Helvetica Neue"/>
                <a:ea typeface="Helvetica Neue"/>
                <a:cs typeface="Helvetica Neue"/>
                <a:sym typeface="Helvetica Neue"/>
              </a:rPr>
              <a:t>PARENT_COMPANY_NAME</a:t>
            </a:r>
          </a:p>
          <a:p>
            <a:pPr lvl="0" rtl="0">
              <a:lnSpc>
                <a:spcPct val="115000"/>
              </a:lnSpc>
              <a:spcBef>
                <a:spcPts val="0"/>
              </a:spcBef>
              <a:buNone/>
            </a:pPr>
            <a:r>
              <a:rPr b="1" lang="en" sz="900">
                <a:solidFill>
                  <a:schemeClr val="lt1"/>
                </a:solidFill>
                <a:latin typeface="Helvetica Neue"/>
                <a:ea typeface="Helvetica Neue"/>
                <a:cs typeface="Helvetica Neue"/>
                <a:sym typeface="Helvetica Neue"/>
              </a:rPr>
              <a:t>INDUSTRY_SECTOR</a:t>
            </a:r>
          </a:p>
          <a:p>
            <a:pPr lvl="0" rtl="0">
              <a:lnSpc>
                <a:spcPct val="115000"/>
              </a:lnSpc>
              <a:spcBef>
                <a:spcPts val="0"/>
              </a:spcBef>
              <a:buNone/>
            </a:pPr>
            <a:r>
              <a:rPr b="1" lang="en" sz="900">
                <a:solidFill>
                  <a:schemeClr val="lt1"/>
                </a:solidFill>
                <a:latin typeface="Helvetica Neue"/>
                <a:ea typeface="Helvetica Neue"/>
                <a:cs typeface="Helvetica Neue"/>
                <a:sym typeface="Helvetica Neue"/>
              </a:rPr>
              <a:t>ZIP</a:t>
            </a:r>
          </a:p>
          <a:p>
            <a:pPr lvl="0" rtl="0">
              <a:lnSpc>
                <a:spcPct val="115000"/>
              </a:lnSpc>
              <a:spcBef>
                <a:spcPts val="0"/>
              </a:spcBef>
              <a:buNone/>
            </a:pPr>
            <a:r>
              <a:rPr b="1" lang="en" sz="900">
                <a:solidFill>
                  <a:schemeClr val="lt1"/>
                </a:solidFill>
                <a:latin typeface="Helvetica Neue"/>
                <a:ea typeface="Helvetica Neue"/>
                <a:cs typeface="Helvetica Neue"/>
                <a:sym typeface="Helvetica Neue"/>
              </a:rPr>
              <a:t>STATE</a:t>
            </a:r>
          </a:p>
          <a:p>
            <a:pPr lvl="0" rtl="0">
              <a:lnSpc>
                <a:spcPct val="115000"/>
              </a:lnSpc>
              <a:spcBef>
                <a:spcPts val="0"/>
              </a:spcBef>
              <a:buNone/>
            </a:pPr>
            <a:r>
              <a:rPr b="1" lang="en" sz="900">
                <a:solidFill>
                  <a:schemeClr val="lt1"/>
                </a:solidFill>
                <a:latin typeface="Helvetica Neue"/>
                <a:ea typeface="Helvetica Neue"/>
                <a:cs typeface="Helvetica Neue"/>
                <a:sym typeface="Helvetica Neue"/>
              </a:rPr>
              <a:t>CITY</a:t>
            </a:r>
          </a:p>
          <a:p>
            <a:pPr lvl="0" rtl="0">
              <a:lnSpc>
                <a:spcPct val="115000"/>
              </a:lnSpc>
              <a:spcBef>
                <a:spcPts val="0"/>
              </a:spcBef>
              <a:buNone/>
            </a:pPr>
            <a:r>
              <a:rPr b="1" lang="en" sz="900">
                <a:solidFill>
                  <a:schemeClr val="lt1"/>
                </a:solidFill>
                <a:latin typeface="Helvetica Neue"/>
                <a:ea typeface="Helvetica Neue"/>
                <a:cs typeface="Helvetica Neue"/>
                <a:sym typeface="Helvetica Neue"/>
              </a:rPr>
              <a:t>COUNTY</a:t>
            </a:r>
          </a:p>
          <a:p>
            <a:pPr lvl="0" rtl="0">
              <a:lnSpc>
                <a:spcPct val="115000"/>
              </a:lnSpc>
              <a:spcBef>
                <a:spcPts val="0"/>
              </a:spcBef>
              <a:buNone/>
            </a:pPr>
            <a:r>
              <a:rPr b="1" lang="en" sz="900">
                <a:solidFill>
                  <a:schemeClr val="lt1"/>
                </a:solidFill>
                <a:latin typeface="Helvetica Neue"/>
                <a:ea typeface="Helvetica Neue"/>
                <a:cs typeface="Helvetica Neue"/>
                <a:sym typeface="Helvetica Neue"/>
              </a:rPr>
              <a:t>LATITUDE</a:t>
            </a:r>
          </a:p>
          <a:p>
            <a:pPr lvl="0" rtl="0">
              <a:lnSpc>
                <a:spcPct val="115000"/>
              </a:lnSpc>
              <a:spcBef>
                <a:spcPts val="0"/>
              </a:spcBef>
              <a:buNone/>
            </a:pPr>
            <a:r>
              <a:rPr b="1" lang="en" sz="900">
                <a:solidFill>
                  <a:schemeClr val="lt1"/>
                </a:solidFill>
                <a:latin typeface="Helvetica Neue"/>
                <a:ea typeface="Helvetica Neue"/>
                <a:cs typeface="Helvetica Neue"/>
                <a:sym typeface="Helvetica Neue"/>
              </a:rPr>
              <a:t>LONGITUDE</a:t>
            </a:r>
          </a:p>
          <a:p>
            <a:pPr lvl="0" rtl="0">
              <a:lnSpc>
                <a:spcPct val="115000"/>
              </a:lnSpc>
              <a:spcBef>
                <a:spcPts val="0"/>
              </a:spcBef>
              <a:buNone/>
            </a:pPr>
            <a:r>
              <a:rPr b="1" lang="en" sz="900">
                <a:solidFill>
                  <a:schemeClr val="lt1"/>
                </a:solidFill>
                <a:latin typeface="Helvetica Neue"/>
                <a:ea typeface="Helvetica Neue"/>
                <a:cs typeface="Helvetica Neue"/>
                <a:sym typeface="Helvetica Neue"/>
              </a:rPr>
              <a:t>CHEMICAL</a:t>
            </a:r>
          </a:p>
          <a:p>
            <a:pPr lvl="0" rtl="0">
              <a:lnSpc>
                <a:spcPct val="115000"/>
              </a:lnSpc>
              <a:spcBef>
                <a:spcPts val="0"/>
              </a:spcBef>
              <a:buClr>
                <a:schemeClr val="lt1"/>
              </a:buClr>
              <a:buFont typeface="Helvetica Neue"/>
              <a:buNone/>
            </a:pPr>
            <a:r>
              <a:t/>
            </a:r>
            <a:endParaRPr b="1" sz="900">
              <a:solidFill>
                <a:schemeClr val="lt1"/>
              </a:solidFill>
              <a:latin typeface="Helvetica Neue"/>
              <a:ea typeface="Helvetica Neue"/>
              <a:cs typeface="Helvetica Neue"/>
              <a:sym typeface="Helvetica Neue"/>
            </a:endParaRPr>
          </a:p>
        </p:txBody>
      </p:sp>
      <p:sp>
        <p:nvSpPr>
          <p:cNvPr id="559" name="Shape 559"/>
          <p:cNvSpPr txBox="1"/>
          <p:nvPr/>
        </p:nvSpPr>
        <p:spPr>
          <a:xfrm>
            <a:off x="7286275" y="2099425"/>
            <a:ext cx="1830600" cy="2083200"/>
          </a:xfrm>
          <a:prstGeom prst="rect">
            <a:avLst/>
          </a:prstGeom>
          <a:noFill/>
          <a:ln>
            <a:noFill/>
          </a:ln>
        </p:spPr>
        <p:txBody>
          <a:bodyPr anchorCtr="0" anchor="t" bIns="91425" lIns="91425" rIns="91425" wrap="square" tIns="91425">
            <a:noAutofit/>
          </a:bodyPr>
          <a:lstStyle/>
          <a:p>
            <a:pPr lvl="0" rtl="0">
              <a:lnSpc>
                <a:spcPct val="115000"/>
              </a:lnSpc>
              <a:spcBef>
                <a:spcPts val="0"/>
              </a:spcBef>
              <a:buClr>
                <a:schemeClr val="dk1"/>
              </a:buClr>
              <a:buSzPct val="122222"/>
              <a:buFont typeface="Arial"/>
              <a:buNone/>
            </a:pPr>
            <a:r>
              <a:rPr b="1" lang="en" sz="900">
                <a:solidFill>
                  <a:schemeClr val="lt1"/>
                </a:solidFill>
                <a:latin typeface="Helvetica Neue"/>
                <a:ea typeface="Helvetica Neue"/>
                <a:cs typeface="Helvetica Neue"/>
                <a:sym typeface="Helvetica Neue"/>
              </a:rPr>
              <a:t>UNIT_OF_MEASURE</a:t>
            </a:r>
          </a:p>
          <a:p>
            <a:pPr lvl="0" rtl="0">
              <a:lnSpc>
                <a:spcPct val="115000"/>
              </a:lnSpc>
              <a:spcBef>
                <a:spcPts val="0"/>
              </a:spcBef>
              <a:buClr>
                <a:schemeClr val="dk1"/>
              </a:buClr>
              <a:buSzPct val="122222"/>
              <a:buFont typeface="Arial"/>
              <a:buNone/>
            </a:pPr>
            <a:r>
              <a:rPr b="1" lang="en" sz="900">
                <a:solidFill>
                  <a:schemeClr val="lt1"/>
                </a:solidFill>
                <a:latin typeface="Helvetica Neue"/>
                <a:ea typeface="Helvetica Neue"/>
                <a:cs typeface="Helvetica Neue"/>
                <a:sym typeface="Helvetica Neue"/>
              </a:rPr>
              <a:t>CARCINOGEN</a:t>
            </a:r>
          </a:p>
          <a:p>
            <a:pPr lvl="0" rtl="0">
              <a:lnSpc>
                <a:spcPct val="115000"/>
              </a:lnSpc>
              <a:spcBef>
                <a:spcPts val="0"/>
              </a:spcBef>
              <a:buClr>
                <a:schemeClr val="dk1"/>
              </a:buClr>
              <a:buSzPct val="122222"/>
              <a:buFont typeface="Arial"/>
              <a:buNone/>
            </a:pPr>
            <a:r>
              <a:rPr b="1" lang="en" sz="900">
                <a:solidFill>
                  <a:schemeClr val="lt1"/>
                </a:solidFill>
                <a:latin typeface="Helvetica Neue"/>
                <a:ea typeface="Helvetica Neue"/>
                <a:cs typeface="Helvetica Neue"/>
                <a:sym typeface="Helvetica Neue"/>
              </a:rPr>
              <a:t>CAA_CHEMICAL</a:t>
            </a:r>
          </a:p>
          <a:p>
            <a:pPr lvl="0" rtl="0">
              <a:lnSpc>
                <a:spcPct val="115000"/>
              </a:lnSpc>
              <a:spcBef>
                <a:spcPts val="0"/>
              </a:spcBef>
              <a:buClr>
                <a:schemeClr val="dk1"/>
              </a:buClr>
              <a:buSzPct val="122222"/>
              <a:buFont typeface="Arial"/>
              <a:buNone/>
            </a:pPr>
            <a:r>
              <a:rPr b="1" lang="en" sz="900">
                <a:solidFill>
                  <a:schemeClr val="lt1"/>
                </a:solidFill>
                <a:latin typeface="Helvetica Neue"/>
                <a:ea typeface="Helvetica Neue"/>
                <a:cs typeface="Helvetica Neue"/>
                <a:sym typeface="Helvetica Neue"/>
              </a:rPr>
              <a:t>TOTAL_RELEASES</a:t>
            </a:r>
          </a:p>
          <a:p>
            <a:pPr lvl="0" rtl="0">
              <a:lnSpc>
                <a:spcPct val="115000"/>
              </a:lnSpc>
              <a:spcBef>
                <a:spcPts val="0"/>
              </a:spcBef>
              <a:buClr>
                <a:schemeClr val="dk1"/>
              </a:buClr>
              <a:buSzPct val="122222"/>
              <a:buFont typeface="Arial"/>
              <a:buNone/>
            </a:pPr>
            <a:r>
              <a:rPr b="1" lang="en" sz="900">
                <a:solidFill>
                  <a:schemeClr val="lt1"/>
                </a:solidFill>
                <a:latin typeface="Helvetica Neue"/>
                <a:ea typeface="Helvetica Neue"/>
                <a:cs typeface="Helvetica Neue"/>
                <a:sym typeface="Helvetica Neue"/>
              </a:rPr>
              <a:t>ON_SITE_RELEASE_TOTAL</a:t>
            </a:r>
          </a:p>
          <a:p>
            <a:pPr lvl="0" rtl="0">
              <a:lnSpc>
                <a:spcPct val="115000"/>
              </a:lnSpc>
              <a:spcBef>
                <a:spcPts val="0"/>
              </a:spcBef>
              <a:buClr>
                <a:schemeClr val="dk1"/>
              </a:buClr>
              <a:buSzPct val="122222"/>
              <a:buFont typeface="Arial"/>
              <a:buNone/>
            </a:pPr>
            <a:r>
              <a:rPr b="1" lang="en" sz="900">
                <a:solidFill>
                  <a:schemeClr val="lt1"/>
                </a:solidFill>
                <a:latin typeface="Helvetica Neue"/>
                <a:ea typeface="Helvetica Neue"/>
                <a:cs typeface="Helvetica Neue"/>
                <a:sym typeface="Helvetica Neue"/>
              </a:rPr>
              <a:t>OFF_SITE_RELEASE_TOTAL</a:t>
            </a:r>
          </a:p>
          <a:p>
            <a:pPr lvl="0" rtl="0">
              <a:lnSpc>
                <a:spcPct val="115000"/>
              </a:lnSpc>
              <a:spcBef>
                <a:spcPts val="0"/>
              </a:spcBef>
              <a:buClr>
                <a:schemeClr val="dk1"/>
              </a:buClr>
              <a:buSzPct val="122222"/>
              <a:buFont typeface="Arial"/>
              <a:buNone/>
            </a:pPr>
            <a:r>
              <a:rPr b="1" lang="en" sz="900">
                <a:solidFill>
                  <a:schemeClr val="lt1"/>
                </a:solidFill>
                <a:latin typeface="Helvetica Neue"/>
                <a:ea typeface="Helvetica Neue"/>
                <a:cs typeface="Helvetica Neue"/>
                <a:sym typeface="Helvetica Neue"/>
              </a:rPr>
              <a:t>ON_SITE_RECYCLED_TOTAL</a:t>
            </a:r>
          </a:p>
          <a:p>
            <a:pPr lvl="0" rtl="0">
              <a:lnSpc>
                <a:spcPct val="115000"/>
              </a:lnSpc>
              <a:spcBef>
                <a:spcPts val="0"/>
              </a:spcBef>
              <a:buClr>
                <a:schemeClr val="dk1"/>
              </a:buClr>
              <a:buSzPct val="122222"/>
              <a:buFont typeface="Arial"/>
              <a:buNone/>
            </a:pPr>
            <a:r>
              <a:rPr b="1" lang="en" sz="900">
                <a:solidFill>
                  <a:schemeClr val="lt1"/>
                </a:solidFill>
                <a:latin typeface="Helvetica Neue"/>
                <a:ea typeface="Helvetica Neue"/>
                <a:cs typeface="Helvetica Neue"/>
                <a:sym typeface="Helvetica Neue"/>
              </a:rPr>
              <a:t>OFF_SITE_RECYCLED TOTAL</a:t>
            </a:r>
          </a:p>
          <a:p>
            <a:pPr lvl="0" rtl="0">
              <a:lnSpc>
                <a:spcPct val="115000"/>
              </a:lnSpc>
              <a:spcBef>
                <a:spcPts val="0"/>
              </a:spcBef>
              <a:buClr>
                <a:schemeClr val="dk1"/>
              </a:buClr>
              <a:buSzPct val="122222"/>
              <a:buFont typeface="Arial"/>
              <a:buNone/>
            </a:pPr>
            <a:r>
              <a:rPr b="1" lang="en" sz="900">
                <a:solidFill>
                  <a:schemeClr val="lt1"/>
                </a:solidFill>
                <a:latin typeface="Helvetica Neue"/>
                <a:ea typeface="Helvetica Neue"/>
                <a:cs typeface="Helvetica Neue"/>
                <a:sym typeface="Helvetica Neue"/>
              </a:rPr>
              <a:t>ONE_TIME_RELEASES</a:t>
            </a:r>
          </a:p>
        </p:txBody>
      </p:sp>
    </p:spTree>
  </p:cSld>
  <p:clrMapOvr>
    <a:masterClrMapping/>
  </p:clrMapOvr>
  <p:transition>
    <p:fade thruBlk="1"/>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63" name="Shape 563"/>
        <p:cNvGrpSpPr/>
        <p:nvPr/>
      </p:nvGrpSpPr>
      <p:grpSpPr>
        <a:xfrm>
          <a:off x="0" y="0"/>
          <a:ext cx="0" cy="0"/>
          <a:chOff x="0" y="0"/>
          <a:chExt cx="0" cy="0"/>
        </a:xfrm>
      </p:grpSpPr>
      <p:sp>
        <p:nvSpPr>
          <p:cNvPr id="564" name="Shape 564"/>
          <p:cNvSpPr/>
          <p:nvPr/>
        </p:nvSpPr>
        <p:spPr>
          <a:xfrm>
            <a:off x="27504" y="22274"/>
            <a:ext cx="4286400" cy="20655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565" name="Shape 565"/>
          <p:cNvSpPr/>
          <p:nvPr/>
        </p:nvSpPr>
        <p:spPr>
          <a:xfrm>
            <a:off x="28580" y="5089464"/>
            <a:ext cx="5634600" cy="330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566" name="Shape 566"/>
          <p:cNvSpPr/>
          <p:nvPr/>
        </p:nvSpPr>
        <p:spPr>
          <a:xfrm>
            <a:off x="31954" y="2099458"/>
            <a:ext cx="5628900" cy="2974800"/>
          </a:xfrm>
          <a:prstGeom prst="rect">
            <a:avLst/>
          </a:prstGeom>
          <a:solidFill>
            <a:srgbClr val="000000"/>
          </a:solidFill>
          <a:ln>
            <a:noFill/>
          </a:ln>
        </p:spPr>
        <p:txBody>
          <a:bodyPr anchorCtr="0" anchor="ctr" bIns="32750" lIns="32750" rIns="32750" wrap="square" tIns="32750">
            <a:noAutofit/>
          </a:bodyPr>
          <a:lstStyle/>
          <a:p>
            <a:pPr indent="-190500" lvl="0" marL="215900" rtl="0">
              <a:spcBef>
                <a:spcPts val="0"/>
              </a:spcBef>
              <a:buClr>
                <a:schemeClr val="lt1"/>
              </a:buClr>
              <a:buSzPct val="100000"/>
              <a:buFont typeface="Helvetica Neue"/>
              <a:buChar char="•"/>
            </a:pPr>
            <a:r>
              <a:rPr b="1" lang="en" sz="1800">
                <a:solidFill>
                  <a:schemeClr val="lt1"/>
                </a:solidFill>
                <a:latin typeface="Helvetica Neue"/>
                <a:ea typeface="Helvetica Neue"/>
                <a:cs typeface="Helvetica Neue"/>
                <a:sym typeface="Helvetica Neue"/>
              </a:rPr>
              <a:t>Created Python script to process US and State CSV files</a:t>
            </a:r>
          </a:p>
          <a:p>
            <a:pPr indent="-342900" lvl="1" marL="914400" rtl="0">
              <a:spcBef>
                <a:spcPts val="0"/>
              </a:spcBef>
              <a:buClr>
                <a:schemeClr val="lt1"/>
              </a:buClr>
              <a:buSzPct val="100000"/>
              <a:buFont typeface="Helvetica Neue"/>
            </a:pPr>
            <a:r>
              <a:rPr b="1" lang="en" sz="1800">
                <a:solidFill>
                  <a:schemeClr val="lt1"/>
                </a:solidFill>
                <a:latin typeface="Helvetica Neue"/>
                <a:ea typeface="Helvetica Neue"/>
                <a:cs typeface="Helvetica Neue"/>
                <a:sym typeface="Helvetica Neue"/>
              </a:rPr>
              <a:t>Trims unwanted attributes</a:t>
            </a:r>
          </a:p>
          <a:p>
            <a:pPr indent="-342900" lvl="1" marL="914400" rtl="0">
              <a:spcBef>
                <a:spcPts val="0"/>
              </a:spcBef>
              <a:buClr>
                <a:schemeClr val="lt1"/>
              </a:buClr>
              <a:buSzPct val="100000"/>
              <a:buFont typeface="Helvetica Neue"/>
            </a:pPr>
            <a:r>
              <a:rPr b="1" lang="en" sz="1800">
                <a:solidFill>
                  <a:schemeClr val="lt1"/>
                </a:solidFill>
                <a:latin typeface="Helvetica Neue"/>
                <a:ea typeface="Helvetica Neue"/>
                <a:cs typeface="Helvetica Neue"/>
                <a:sym typeface="Helvetica Neue"/>
              </a:rPr>
              <a:t>Renames columns for standard access</a:t>
            </a:r>
          </a:p>
          <a:p>
            <a:pPr indent="-342900" lvl="1" marL="914400" rtl="0">
              <a:spcBef>
                <a:spcPts val="0"/>
              </a:spcBef>
              <a:buClr>
                <a:schemeClr val="lt1"/>
              </a:buClr>
              <a:buSzPct val="100000"/>
              <a:buFont typeface="Helvetica Neue"/>
            </a:pPr>
            <a:r>
              <a:rPr b="1" lang="en" sz="1800">
                <a:solidFill>
                  <a:schemeClr val="lt1"/>
                </a:solidFill>
                <a:latin typeface="Helvetica Neue"/>
                <a:ea typeface="Helvetica Neue"/>
                <a:cs typeface="Helvetica Neue"/>
                <a:sym typeface="Helvetica Neue"/>
              </a:rPr>
              <a:t>Handles NaN values in numerical columns</a:t>
            </a:r>
          </a:p>
          <a:p>
            <a:pPr indent="-342900" lvl="1" marL="914400" rtl="0">
              <a:spcBef>
                <a:spcPts val="0"/>
              </a:spcBef>
              <a:buClr>
                <a:schemeClr val="lt1"/>
              </a:buClr>
              <a:buSzPct val="100000"/>
              <a:buFont typeface="Helvetica Neue"/>
            </a:pPr>
            <a:r>
              <a:rPr b="1" lang="en" sz="1800">
                <a:solidFill>
                  <a:schemeClr val="lt1"/>
                </a:solidFill>
                <a:latin typeface="Helvetica Neue"/>
                <a:ea typeface="Helvetica Neue"/>
                <a:cs typeface="Helvetica Neue"/>
                <a:sym typeface="Helvetica Neue"/>
              </a:rPr>
              <a:t>Reduces CSV size by ~75%</a:t>
            </a:r>
          </a:p>
          <a:p>
            <a:pPr lvl="0" rtl="0">
              <a:spcBef>
                <a:spcPts val="0"/>
              </a:spcBef>
              <a:buNone/>
            </a:pPr>
            <a:r>
              <a:t/>
            </a:r>
            <a:endParaRPr b="1" sz="1800">
              <a:solidFill>
                <a:schemeClr val="lt1"/>
              </a:solidFill>
              <a:latin typeface="Helvetica Neue"/>
              <a:ea typeface="Helvetica Neue"/>
              <a:cs typeface="Helvetica Neue"/>
              <a:sym typeface="Helvetica Neue"/>
            </a:endParaRPr>
          </a:p>
          <a:p>
            <a:pPr indent="-190500" lvl="0" marL="215900" rtl="0">
              <a:spcBef>
                <a:spcPts val="0"/>
              </a:spcBef>
              <a:buClr>
                <a:schemeClr val="lt1"/>
              </a:buClr>
              <a:buSzPct val="100000"/>
              <a:buFont typeface="Helvetica Neue"/>
              <a:buChar char="•"/>
            </a:pPr>
            <a:r>
              <a:rPr b="1" lang="en" sz="1800">
                <a:solidFill>
                  <a:schemeClr val="lt1"/>
                </a:solidFill>
                <a:latin typeface="Helvetica Neue"/>
                <a:ea typeface="Helvetica Neue"/>
                <a:cs typeface="Helvetica Neue"/>
                <a:sym typeface="Helvetica Neue"/>
              </a:rPr>
              <a:t>Run script on downloaded CSV files to pre-clean for use in ipynb</a:t>
            </a:r>
            <a:br>
              <a:rPr b="1" lang="en" sz="1800">
                <a:solidFill>
                  <a:schemeClr val="lt1"/>
                </a:solidFill>
                <a:latin typeface="Helvetica Neue"/>
                <a:ea typeface="Helvetica Neue"/>
                <a:cs typeface="Helvetica Neue"/>
                <a:sym typeface="Helvetica Neue"/>
              </a:rPr>
            </a:br>
            <a:r>
              <a:rPr b="1" lang="en" sz="1800">
                <a:solidFill>
                  <a:schemeClr val="lt1"/>
                </a:solidFill>
                <a:latin typeface="Helvetica Neue"/>
                <a:ea typeface="Helvetica Neue"/>
                <a:cs typeface="Helvetica Neue"/>
                <a:sym typeface="Helvetica Neue"/>
              </a:rPr>
              <a:t> </a:t>
            </a:r>
          </a:p>
        </p:txBody>
      </p:sp>
      <p:sp>
        <p:nvSpPr>
          <p:cNvPr id="567" name="Shape 567"/>
          <p:cNvSpPr/>
          <p:nvPr/>
        </p:nvSpPr>
        <p:spPr>
          <a:xfrm>
            <a:off x="4339745" y="955019"/>
            <a:ext cx="1322100" cy="11292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568" name="Shape 568"/>
          <p:cNvSpPr/>
          <p:nvPr/>
        </p:nvSpPr>
        <p:spPr>
          <a:xfrm>
            <a:off x="4344609" y="22274"/>
            <a:ext cx="4772700" cy="9174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569" name="Shape 569"/>
          <p:cNvSpPr txBox="1"/>
          <p:nvPr/>
        </p:nvSpPr>
        <p:spPr>
          <a:xfrm>
            <a:off x="4382101" y="264675"/>
            <a:ext cx="4697700" cy="432600"/>
          </a:xfrm>
          <a:prstGeom prst="rect">
            <a:avLst/>
          </a:prstGeom>
          <a:noFill/>
          <a:ln>
            <a:noFill/>
          </a:ln>
        </p:spPr>
        <p:txBody>
          <a:bodyPr anchorCtr="0" anchor="ctr" bIns="32750" lIns="32750" rIns="32750" wrap="square" tIns="32750">
            <a:noAutofit/>
          </a:bodyPr>
          <a:lstStyle/>
          <a:p>
            <a:pPr indent="-196850" lvl="0" marL="0" marR="0" rtl="0" algn="ctr">
              <a:lnSpc>
                <a:spcPct val="100000"/>
              </a:lnSpc>
              <a:spcBef>
                <a:spcPts val="0"/>
              </a:spcBef>
              <a:spcAft>
                <a:spcPts val="0"/>
              </a:spcAft>
              <a:buClr>
                <a:srgbClr val="FFFFFF"/>
              </a:buClr>
              <a:buSzPct val="114814"/>
              <a:buFont typeface="Helvetica Neue"/>
              <a:buNone/>
            </a:pPr>
            <a:r>
              <a:rPr b="1" lang="en" sz="2700">
                <a:solidFill>
                  <a:srgbClr val="FFFFFF"/>
                </a:solidFill>
                <a:latin typeface="Helvetica Neue"/>
                <a:ea typeface="Helvetica Neue"/>
                <a:cs typeface="Helvetica Neue"/>
                <a:sym typeface="Helvetica Neue"/>
              </a:rPr>
              <a:t>Standardizing Project Data: Cleaning CSV Files</a:t>
            </a:r>
          </a:p>
        </p:txBody>
      </p:sp>
      <p:sp>
        <p:nvSpPr>
          <p:cNvPr id="570" name="Shape 570"/>
          <p:cNvSpPr/>
          <p:nvPr/>
        </p:nvSpPr>
        <p:spPr>
          <a:xfrm>
            <a:off x="5682332" y="2101132"/>
            <a:ext cx="3434400" cy="20832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571" name="Shape 571"/>
          <p:cNvSpPr/>
          <p:nvPr/>
        </p:nvSpPr>
        <p:spPr>
          <a:xfrm>
            <a:off x="5685350" y="957050"/>
            <a:ext cx="2451300" cy="11250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pic>
        <p:nvPicPr>
          <p:cNvPr descr="2eastmainbfr.jpg" id="572" name="Shape 572"/>
          <p:cNvPicPr preferRelativeResize="0"/>
          <p:nvPr/>
        </p:nvPicPr>
        <p:blipFill rotWithShape="1">
          <a:blip r:embed="rId3">
            <a:alphaModFix/>
          </a:blip>
          <a:srcRect b="0" l="0" r="0" t="0"/>
          <a:stretch/>
        </p:blipFill>
        <p:spPr>
          <a:xfrm>
            <a:off x="8174459" y="957284"/>
            <a:ext cx="944244" cy="1124691"/>
          </a:xfrm>
          <a:prstGeom prst="rect">
            <a:avLst/>
          </a:prstGeom>
          <a:noFill/>
          <a:ln>
            <a:noFill/>
          </a:ln>
        </p:spPr>
      </p:pic>
      <p:pic>
        <p:nvPicPr>
          <p:cNvPr descr="natural-wetland-2.jpg" id="573" name="Shape 573"/>
          <p:cNvPicPr preferRelativeResize="0"/>
          <p:nvPr/>
        </p:nvPicPr>
        <p:blipFill rotWithShape="1">
          <a:blip r:embed="rId4">
            <a:alphaModFix/>
          </a:blip>
          <a:srcRect b="0" l="0" r="0" t="0"/>
          <a:stretch/>
        </p:blipFill>
        <p:spPr>
          <a:xfrm>
            <a:off x="7569975" y="4203150"/>
            <a:ext cx="1564600" cy="916575"/>
          </a:xfrm>
          <a:prstGeom prst="rect">
            <a:avLst/>
          </a:prstGeom>
          <a:noFill/>
          <a:ln>
            <a:noFill/>
          </a:ln>
        </p:spPr>
      </p:pic>
      <p:sp>
        <p:nvSpPr>
          <p:cNvPr id="574" name="Shape 574"/>
          <p:cNvSpPr/>
          <p:nvPr/>
        </p:nvSpPr>
        <p:spPr>
          <a:xfrm>
            <a:off x="5683150" y="4203175"/>
            <a:ext cx="1866900" cy="9174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pic>
        <p:nvPicPr>
          <p:cNvPr descr="Screen Shot 2017-10-28 at 3.13.37 PM.png" id="575" name="Shape 575"/>
          <p:cNvPicPr preferRelativeResize="0"/>
          <p:nvPr/>
        </p:nvPicPr>
        <p:blipFill>
          <a:blip r:embed="rId5">
            <a:alphaModFix/>
          </a:blip>
          <a:stretch>
            <a:fillRect/>
          </a:stretch>
        </p:blipFill>
        <p:spPr>
          <a:xfrm>
            <a:off x="5684300" y="2107201"/>
            <a:ext cx="3434402" cy="2065500"/>
          </a:xfrm>
          <a:prstGeom prst="rect">
            <a:avLst/>
          </a:prstGeom>
          <a:noFill/>
          <a:ln>
            <a:noFill/>
          </a:ln>
        </p:spPr>
      </p:pic>
      <p:pic>
        <p:nvPicPr>
          <p:cNvPr descr="philly.jpg" id="576" name="Shape 576"/>
          <p:cNvPicPr preferRelativeResize="0"/>
          <p:nvPr/>
        </p:nvPicPr>
        <p:blipFill rotWithShape="1">
          <a:blip r:embed="rId6">
            <a:alphaModFix/>
          </a:blip>
          <a:srcRect b="0" l="0" r="0" t="0"/>
          <a:stretch/>
        </p:blipFill>
        <p:spPr>
          <a:xfrm>
            <a:off x="27504" y="16878"/>
            <a:ext cx="4295180" cy="2069455"/>
          </a:xfrm>
          <a:prstGeom prst="rect">
            <a:avLst/>
          </a:prstGeom>
          <a:noFill/>
          <a:ln>
            <a:noFill/>
          </a:ln>
        </p:spPr>
      </p:pic>
    </p:spTree>
  </p:cSld>
  <p:clrMapOvr>
    <a:masterClrMapping/>
  </p:clrMapOvr>
  <p:transition>
    <p:fade thruBlk="1"/>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80" name="Shape 580"/>
        <p:cNvGrpSpPr/>
        <p:nvPr/>
      </p:nvGrpSpPr>
      <p:grpSpPr>
        <a:xfrm>
          <a:off x="0" y="0"/>
          <a:ext cx="0" cy="0"/>
          <a:chOff x="0" y="0"/>
          <a:chExt cx="0" cy="0"/>
        </a:xfrm>
      </p:grpSpPr>
      <p:sp>
        <p:nvSpPr>
          <p:cNvPr id="581" name="Shape 581"/>
          <p:cNvSpPr/>
          <p:nvPr/>
        </p:nvSpPr>
        <p:spPr>
          <a:xfrm>
            <a:off x="27504" y="22274"/>
            <a:ext cx="4286400" cy="20655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582" name="Shape 582"/>
          <p:cNvSpPr/>
          <p:nvPr/>
        </p:nvSpPr>
        <p:spPr>
          <a:xfrm>
            <a:off x="28580" y="5089464"/>
            <a:ext cx="5634600" cy="330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583" name="Shape 583"/>
          <p:cNvSpPr/>
          <p:nvPr/>
        </p:nvSpPr>
        <p:spPr>
          <a:xfrm>
            <a:off x="31954" y="2099458"/>
            <a:ext cx="5628900" cy="2974800"/>
          </a:xfrm>
          <a:prstGeom prst="rect">
            <a:avLst/>
          </a:prstGeom>
          <a:solidFill>
            <a:srgbClr val="000000"/>
          </a:solidFill>
          <a:ln>
            <a:noFill/>
          </a:ln>
        </p:spPr>
        <p:txBody>
          <a:bodyPr anchorCtr="0" anchor="ctr" bIns="32750" lIns="32750" rIns="32750" wrap="square" tIns="32750">
            <a:noAutofit/>
          </a:bodyPr>
          <a:lstStyle/>
          <a:p>
            <a:pPr indent="-190500" lvl="0" marL="215900" rtl="0">
              <a:spcBef>
                <a:spcPts val="0"/>
              </a:spcBef>
              <a:buClr>
                <a:schemeClr val="lt1"/>
              </a:buClr>
              <a:buSzPct val="100000"/>
              <a:buFont typeface="Helvetica Neue"/>
              <a:buChar char="•"/>
            </a:pPr>
            <a:r>
              <a:rPr b="1" lang="en" sz="1800">
                <a:solidFill>
                  <a:schemeClr val="lt1"/>
                </a:solidFill>
                <a:latin typeface="Helvetica Neue"/>
                <a:ea typeface="Helvetica Neue"/>
                <a:cs typeface="Helvetica Neue"/>
                <a:sym typeface="Helvetica Neue"/>
              </a:rPr>
              <a:t>Apply graphing, mapping, and statistical functions to US and State TRI data sets, focusing on:</a:t>
            </a:r>
          </a:p>
          <a:p>
            <a:pPr indent="-342900" lvl="1" marL="914400" rtl="0">
              <a:spcBef>
                <a:spcPts val="0"/>
              </a:spcBef>
              <a:buClr>
                <a:schemeClr val="lt1"/>
              </a:buClr>
              <a:buSzPct val="100000"/>
              <a:buFont typeface="Helvetica Neue"/>
            </a:pPr>
            <a:r>
              <a:rPr b="1" lang="en" sz="1800">
                <a:solidFill>
                  <a:schemeClr val="lt1"/>
                </a:solidFill>
                <a:latin typeface="Helvetica Neue"/>
                <a:ea typeface="Helvetica Neue"/>
                <a:cs typeface="Helvetica Neue"/>
                <a:sym typeface="Helvetica Neue"/>
              </a:rPr>
              <a:t>Nationwide relations and trends</a:t>
            </a:r>
          </a:p>
          <a:p>
            <a:pPr indent="-342900" lvl="1" marL="914400" rtl="0">
              <a:spcBef>
                <a:spcPts val="0"/>
              </a:spcBef>
              <a:buClr>
                <a:schemeClr val="lt1"/>
              </a:buClr>
              <a:buSzPct val="100000"/>
              <a:buFont typeface="Helvetica Neue"/>
            </a:pPr>
            <a:r>
              <a:rPr b="1" lang="en" sz="1800">
                <a:solidFill>
                  <a:schemeClr val="lt1"/>
                </a:solidFill>
                <a:latin typeface="Helvetica Neue"/>
                <a:ea typeface="Helvetica Neue"/>
                <a:cs typeface="Helvetica Neue"/>
                <a:sym typeface="Helvetica Neue"/>
              </a:rPr>
              <a:t>Regional relations and trends</a:t>
            </a:r>
          </a:p>
          <a:p>
            <a:pPr indent="-342900" lvl="1" marL="914400" rtl="0">
              <a:spcBef>
                <a:spcPts val="0"/>
              </a:spcBef>
              <a:buClr>
                <a:schemeClr val="lt1"/>
              </a:buClr>
              <a:buSzPct val="100000"/>
              <a:buFont typeface="Helvetica Neue"/>
            </a:pPr>
            <a:r>
              <a:rPr b="1" lang="en" sz="1800">
                <a:solidFill>
                  <a:schemeClr val="lt1"/>
                </a:solidFill>
                <a:latin typeface="Helvetica Neue"/>
                <a:ea typeface="Helvetica Neue"/>
                <a:cs typeface="Helvetica Neue"/>
                <a:sym typeface="Helvetica Neue"/>
              </a:rPr>
              <a:t>Facilities and parent companies’ releases</a:t>
            </a:r>
          </a:p>
          <a:p>
            <a:pPr indent="-342900" lvl="1" marL="914400" rtl="0">
              <a:spcBef>
                <a:spcPts val="0"/>
              </a:spcBef>
              <a:buClr>
                <a:schemeClr val="lt1"/>
              </a:buClr>
              <a:buSzPct val="100000"/>
              <a:buFont typeface="Helvetica Neue"/>
            </a:pPr>
            <a:r>
              <a:rPr b="1" lang="en" sz="1800">
                <a:solidFill>
                  <a:schemeClr val="lt1"/>
                </a:solidFill>
                <a:latin typeface="Helvetica Neue"/>
                <a:ea typeface="Helvetica Neue"/>
                <a:cs typeface="Helvetica Neue"/>
                <a:sym typeface="Helvetica Neue"/>
              </a:rPr>
              <a:t>Industry sector releases</a:t>
            </a:r>
          </a:p>
        </p:txBody>
      </p:sp>
      <p:sp>
        <p:nvSpPr>
          <p:cNvPr id="584" name="Shape 584"/>
          <p:cNvSpPr/>
          <p:nvPr/>
        </p:nvSpPr>
        <p:spPr>
          <a:xfrm>
            <a:off x="4339745" y="955019"/>
            <a:ext cx="1322100" cy="11292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585" name="Shape 585"/>
          <p:cNvSpPr/>
          <p:nvPr/>
        </p:nvSpPr>
        <p:spPr>
          <a:xfrm>
            <a:off x="4344609" y="22274"/>
            <a:ext cx="4772700" cy="9174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586" name="Shape 586"/>
          <p:cNvSpPr txBox="1"/>
          <p:nvPr/>
        </p:nvSpPr>
        <p:spPr>
          <a:xfrm>
            <a:off x="4382101" y="264675"/>
            <a:ext cx="4697700" cy="432600"/>
          </a:xfrm>
          <a:prstGeom prst="rect">
            <a:avLst/>
          </a:prstGeom>
          <a:noFill/>
          <a:ln>
            <a:noFill/>
          </a:ln>
        </p:spPr>
        <p:txBody>
          <a:bodyPr anchorCtr="0" anchor="ctr" bIns="32750" lIns="32750" rIns="32750" wrap="square" tIns="32750">
            <a:noAutofit/>
          </a:bodyPr>
          <a:lstStyle/>
          <a:p>
            <a:pPr indent="-196850" lvl="0" marL="0" marR="0" rtl="0" algn="ctr">
              <a:lnSpc>
                <a:spcPct val="100000"/>
              </a:lnSpc>
              <a:spcBef>
                <a:spcPts val="0"/>
              </a:spcBef>
              <a:spcAft>
                <a:spcPts val="0"/>
              </a:spcAft>
              <a:buClr>
                <a:srgbClr val="FFFFFF"/>
              </a:buClr>
              <a:buSzPct val="114814"/>
              <a:buFont typeface="Helvetica Neue"/>
              <a:buNone/>
            </a:pPr>
            <a:r>
              <a:rPr b="1" lang="en" sz="2700">
                <a:solidFill>
                  <a:srgbClr val="FFFFFF"/>
                </a:solidFill>
                <a:latin typeface="Helvetica Neue"/>
                <a:ea typeface="Helvetica Neue"/>
                <a:cs typeface="Helvetica Neue"/>
                <a:sym typeface="Helvetica Neue"/>
              </a:rPr>
              <a:t>Next Steps</a:t>
            </a:r>
          </a:p>
        </p:txBody>
      </p:sp>
      <p:sp>
        <p:nvSpPr>
          <p:cNvPr id="587" name="Shape 587"/>
          <p:cNvSpPr/>
          <p:nvPr/>
        </p:nvSpPr>
        <p:spPr>
          <a:xfrm>
            <a:off x="5682332" y="2101132"/>
            <a:ext cx="3434400" cy="20832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588" name="Shape 588"/>
          <p:cNvSpPr/>
          <p:nvPr/>
        </p:nvSpPr>
        <p:spPr>
          <a:xfrm>
            <a:off x="5685350" y="957050"/>
            <a:ext cx="2451300" cy="11250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pic>
        <p:nvPicPr>
          <p:cNvPr descr="2eastmainbfr.jpg" id="589" name="Shape 589"/>
          <p:cNvPicPr preferRelativeResize="0"/>
          <p:nvPr/>
        </p:nvPicPr>
        <p:blipFill rotWithShape="1">
          <a:blip r:embed="rId3">
            <a:alphaModFix/>
          </a:blip>
          <a:srcRect b="0" l="0" r="0" t="0"/>
          <a:stretch/>
        </p:blipFill>
        <p:spPr>
          <a:xfrm>
            <a:off x="8174459" y="957284"/>
            <a:ext cx="944244" cy="1124691"/>
          </a:xfrm>
          <a:prstGeom prst="rect">
            <a:avLst/>
          </a:prstGeom>
          <a:noFill/>
          <a:ln>
            <a:noFill/>
          </a:ln>
        </p:spPr>
      </p:pic>
      <p:pic>
        <p:nvPicPr>
          <p:cNvPr descr="natural-wetland-2.jpg" id="590" name="Shape 590"/>
          <p:cNvPicPr preferRelativeResize="0"/>
          <p:nvPr/>
        </p:nvPicPr>
        <p:blipFill rotWithShape="1">
          <a:blip r:embed="rId4">
            <a:alphaModFix/>
          </a:blip>
          <a:srcRect b="0" l="0" r="0" t="0"/>
          <a:stretch/>
        </p:blipFill>
        <p:spPr>
          <a:xfrm>
            <a:off x="7569975" y="4203150"/>
            <a:ext cx="1564600" cy="916575"/>
          </a:xfrm>
          <a:prstGeom prst="rect">
            <a:avLst/>
          </a:prstGeom>
          <a:noFill/>
          <a:ln>
            <a:noFill/>
          </a:ln>
        </p:spPr>
      </p:pic>
      <p:sp>
        <p:nvSpPr>
          <p:cNvPr id="591" name="Shape 591"/>
          <p:cNvSpPr/>
          <p:nvPr/>
        </p:nvSpPr>
        <p:spPr>
          <a:xfrm>
            <a:off x="5683150" y="4203175"/>
            <a:ext cx="1866900" cy="9174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pic>
        <p:nvPicPr>
          <p:cNvPr descr="Toxic-Waste.jpg" id="592" name="Shape 592"/>
          <p:cNvPicPr preferRelativeResize="0"/>
          <p:nvPr/>
        </p:nvPicPr>
        <p:blipFill rotWithShape="1">
          <a:blip r:embed="rId5">
            <a:alphaModFix/>
          </a:blip>
          <a:srcRect b="0" l="0" r="0" t="0"/>
          <a:stretch/>
        </p:blipFill>
        <p:spPr>
          <a:xfrm>
            <a:off x="24267" y="19442"/>
            <a:ext cx="4273408" cy="2058823"/>
          </a:xfrm>
          <a:prstGeom prst="rect">
            <a:avLst/>
          </a:prstGeom>
          <a:noFill/>
          <a:ln>
            <a:noFill/>
          </a:ln>
        </p:spPr>
      </p:pic>
      <p:pic>
        <p:nvPicPr>
          <p:cNvPr descr="composite_data.gif" id="593" name="Shape 593"/>
          <p:cNvPicPr preferRelativeResize="0"/>
          <p:nvPr/>
        </p:nvPicPr>
        <p:blipFill rotWithShape="1">
          <a:blip r:embed="rId6">
            <a:alphaModFix/>
          </a:blip>
          <a:srcRect b="0" l="0" r="0" t="0"/>
          <a:stretch/>
        </p:blipFill>
        <p:spPr>
          <a:xfrm>
            <a:off x="5683120" y="2101132"/>
            <a:ext cx="3432796" cy="2082286"/>
          </a:xfrm>
          <a:prstGeom prst="rect">
            <a:avLst/>
          </a:prstGeom>
          <a:noFill/>
          <a:ln>
            <a:noFill/>
          </a:ln>
        </p:spPr>
      </p:pic>
    </p:spTree>
  </p:cSld>
  <p:clrMapOvr>
    <a:masterClrMapping/>
  </p:clrMapOvr>
  <p:transition>
    <p:fade thruBlk="1"/>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97" name="Shape 597"/>
        <p:cNvGrpSpPr/>
        <p:nvPr/>
      </p:nvGrpSpPr>
      <p:grpSpPr>
        <a:xfrm>
          <a:off x="0" y="0"/>
          <a:ext cx="0" cy="0"/>
          <a:chOff x="0" y="0"/>
          <a:chExt cx="0" cy="0"/>
        </a:xfrm>
      </p:grpSpPr>
      <p:pic>
        <p:nvPicPr>
          <p:cNvPr descr="natural-wetland-2.jpg" id="598" name="Shape 598"/>
          <p:cNvPicPr preferRelativeResize="0"/>
          <p:nvPr/>
        </p:nvPicPr>
        <p:blipFill rotWithShape="1">
          <a:blip r:embed="rId3">
            <a:alphaModFix/>
          </a:blip>
          <a:srcRect b="0" l="0" r="0" t="0"/>
          <a:stretch/>
        </p:blipFill>
        <p:spPr>
          <a:xfrm>
            <a:off x="5649457" y="4205023"/>
            <a:ext cx="1607344" cy="916570"/>
          </a:xfrm>
          <a:prstGeom prst="rect">
            <a:avLst/>
          </a:prstGeom>
          <a:noFill/>
          <a:ln>
            <a:noFill/>
          </a:ln>
        </p:spPr>
      </p:pic>
      <p:sp>
        <p:nvSpPr>
          <p:cNvPr id="599" name="Shape 599"/>
          <p:cNvSpPr/>
          <p:nvPr/>
        </p:nvSpPr>
        <p:spPr>
          <a:xfrm>
            <a:off x="2195733" y="4205023"/>
            <a:ext cx="3429000" cy="9174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600" name="Shape 600"/>
          <p:cNvSpPr/>
          <p:nvPr/>
        </p:nvSpPr>
        <p:spPr>
          <a:xfrm>
            <a:off x="27504" y="22274"/>
            <a:ext cx="4286400" cy="20655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pic>
        <p:nvPicPr>
          <p:cNvPr descr="chemicalplant.jpg" id="601" name="Shape 601"/>
          <p:cNvPicPr preferRelativeResize="0"/>
          <p:nvPr/>
        </p:nvPicPr>
        <p:blipFill rotWithShape="1">
          <a:blip r:embed="rId4">
            <a:alphaModFix/>
          </a:blip>
          <a:srcRect b="0" l="0" r="0" t="0"/>
          <a:stretch/>
        </p:blipFill>
        <p:spPr>
          <a:xfrm>
            <a:off x="27499" y="17150"/>
            <a:ext cx="4285175" cy="2066575"/>
          </a:xfrm>
          <a:prstGeom prst="rect">
            <a:avLst/>
          </a:prstGeom>
          <a:noFill/>
          <a:ln>
            <a:noFill/>
          </a:ln>
        </p:spPr>
      </p:pic>
      <p:sp>
        <p:nvSpPr>
          <p:cNvPr id="602" name="Shape 602"/>
          <p:cNvSpPr/>
          <p:nvPr/>
        </p:nvSpPr>
        <p:spPr>
          <a:xfrm>
            <a:off x="28580" y="2099458"/>
            <a:ext cx="2143200" cy="10380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603" name="Shape 603"/>
          <p:cNvSpPr/>
          <p:nvPr/>
        </p:nvSpPr>
        <p:spPr>
          <a:xfrm>
            <a:off x="2193092" y="2099458"/>
            <a:ext cx="2116200" cy="10380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604" name="Shape 604"/>
          <p:cNvSpPr/>
          <p:nvPr/>
        </p:nvSpPr>
        <p:spPr>
          <a:xfrm>
            <a:off x="28580" y="3151728"/>
            <a:ext cx="4285200" cy="10380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605" name="Shape 605"/>
          <p:cNvSpPr/>
          <p:nvPr/>
        </p:nvSpPr>
        <p:spPr>
          <a:xfrm>
            <a:off x="28580" y="4205023"/>
            <a:ext cx="2143200" cy="9174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606" name="Shape 606"/>
          <p:cNvSpPr/>
          <p:nvPr/>
        </p:nvSpPr>
        <p:spPr>
          <a:xfrm>
            <a:off x="4339745" y="2099458"/>
            <a:ext cx="4779000" cy="2090400"/>
          </a:xfrm>
          <a:prstGeom prst="rect">
            <a:avLst/>
          </a:prstGeom>
          <a:solidFill>
            <a:srgbClr val="000000"/>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607" name="Shape 607"/>
          <p:cNvSpPr/>
          <p:nvPr/>
        </p:nvSpPr>
        <p:spPr>
          <a:xfrm>
            <a:off x="4339745" y="955019"/>
            <a:ext cx="1322100" cy="11292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608" name="Shape 608"/>
          <p:cNvSpPr/>
          <p:nvPr/>
        </p:nvSpPr>
        <p:spPr>
          <a:xfrm>
            <a:off x="7281521" y="4205025"/>
            <a:ext cx="1830600" cy="9174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609" name="Shape 609"/>
          <p:cNvSpPr/>
          <p:nvPr/>
        </p:nvSpPr>
        <p:spPr>
          <a:xfrm>
            <a:off x="4344609" y="22274"/>
            <a:ext cx="4772700" cy="9174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pic>
        <p:nvPicPr>
          <p:cNvPr descr="taipei.png" id="610" name="Shape 610"/>
          <p:cNvPicPr preferRelativeResize="0"/>
          <p:nvPr/>
        </p:nvPicPr>
        <p:blipFill rotWithShape="1">
          <a:blip r:embed="rId5">
            <a:alphaModFix/>
          </a:blip>
          <a:srcRect b="0" l="0" r="0" t="0"/>
          <a:stretch/>
        </p:blipFill>
        <p:spPr>
          <a:xfrm>
            <a:off x="23174" y="3151725"/>
            <a:ext cx="4286250" cy="1037825"/>
          </a:xfrm>
          <a:prstGeom prst="rect">
            <a:avLst/>
          </a:prstGeom>
          <a:noFill/>
          <a:ln>
            <a:noFill/>
          </a:ln>
        </p:spPr>
      </p:pic>
      <p:sp>
        <p:nvSpPr>
          <p:cNvPr id="611" name="Shape 611"/>
          <p:cNvSpPr txBox="1"/>
          <p:nvPr/>
        </p:nvSpPr>
        <p:spPr>
          <a:xfrm>
            <a:off x="4660450" y="2196451"/>
            <a:ext cx="4192800" cy="441900"/>
          </a:xfrm>
          <a:prstGeom prst="rect">
            <a:avLst/>
          </a:prstGeom>
          <a:noFill/>
          <a:ln>
            <a:noFill/>
          </a:ln>
        </p:spPr>
        <p:txBody>
          <a:bodyPr anchorCtr="0" anchor="ctr" bIns="32750" lIns="32750" rIns="32750" wrap="square" tIns="32750">
            <a:noAutofit/>
          </a:bodyPr>
          <a:lstStyle/>
          <a:p>
            <a:pPr indent="-196850" lvl="0" marL="0" marR="0" rtl="0" algn="r">
              <a:lnSpc>
                <a:spcPct val="100000"/>
              </a:lnSpc>
              <a:spcBef>
                <a:spcPts val="0"/>
              </a:spcBef>
              <a:spcAft>
                <a:spcPts val="0"/>
              </a:spcAft>
              <a:buClr>
                <a:schemeClr val="accent3"/>
              </a:buClr>
              <a:buSzPct val="100000"/>
              <a:buFont typeface="Helvetica Neue"/>
              <a:buNone/>
            </a:pPr>
            <a:r>
              <a:rPr b="0" i="0" lang="en" sz="3100" u="none" cap="none" strike="noStrike">
                <a:solidFill>
                  <a:schemeClr val="accent3"/>
                </a:solidFill>
                <a:latin typeface="Helvetica Neue"/>
                <a:ea typeface="Helvetica Neue"/>
                <a:cs typeface="Helvetica Neue"/>
                <a:sym typeface="Helvetica Neue"/>
              </a:rPr>
              <a:t>TOXIC CRUSADERS</a:t>
            </a:r>
          </a:p>
        </p:txBody>
      </p:sp>
      <p:sp>
        <p:nvSpPr>
          <p:cNvPr id="612" name="Shape 612"/>
          <p:cNvSpPr txBox="1"/>
          <p:nvPr/>
        </p:nvSpPr>
        <p:spPr>
          <a:xfrm>
            <a:off x="4951298" y="2650400"/>
            <a:ext cx="3897900" cy="243000"/>
          </a:xfrm>
          <a:prstGeom prst="rect">
            <a:avLst/>
          </a:prstGeom>
          <a:noFill/>
          <a:ln>
            <a:noFill/>
          </a:ln>
        </p:spPr>
        <p:txBody>
          <a:bodyPr anchorCtr="0" anchor="ctr" bIns="32750" lIns="32750" rIns="32750" wrap="square" tIns="32750">
            <a:noAutofit/>
          </a:bodyPr>
          <a:lstStyle/>
          <a:p>
            <a:pPr indent="-95250" lvl="0" marL="0" marR="0" rtl="0" algn="r">
              <a:lnSpc>
                <a:spcPct val="100000"/>
              </a:lnSpc>
              <a:spcBef>
                <a:spcPts val="0"/>
              </a:spcBef>
              <a:spcAft>
                <a:spcPts val="0"/>
              </a:spcAft>
              <a:buClr>
                <a:srgbClr val="FFFFFF"/>
              </a:buClr>
              <a:buSzPct val="100000"/>
              <a:buFont typeface="Helvetica Neue"/>
              <a:buNone/>
            </a:pPr>
            <a:r>
              <a:rPr b="1" i="0" lang="en" sz="1500" u="none" cap="none" strike="noStrike">
                <a:solidFill>
                  <a:srgbClr val="FFFFFF"/>
                </a:solidFill>
                <a:latin typeface="Helvetica Neue"/>
                <a:ea typeface="Helvetica Neue"/>
                <a:cs typeface="Helvetica Neue"/>
                <a:sym typeface="Helvetica Neue"/>
              </a:rPr>
              <a:t>CSC 495 Project - Fall 2017 - Report 2</a:t>
            </a:r>
          </a:p>
        </p:txBody>
      </p:sp>
      <p:sp>
        <p:nvSpPr>
          <p:cNvPr id="613" name="Shape 613"/>
          <p:cNvSpPr txBox="1"/>
          <p:nvPr/>
        </p:nvSpPr>
        <p:spPr>
          <a:xfrm>
            <a:off x="6980939" y="3257867"/>
            <a:ext cx="1901400" cy="825900"/>
          </a:xfrm>
          <a:prstGeom prst="rect">
            <a:avLst/>
          </a:prstGeom>
          <a:noFill/>
          <a:ln>
            <a:noFill/>
          </a:ln>
        </p:spPr>
        <p:txBody>
          <a:bodyPr anchorCtr="0" anchor="ctr" bIns="32750" lIns="32750" rIns="32750" wrap="square" tIns="32750">
            <a:noAutofit/>
          </a:bodyPr>
          <a:lstStyle/>
          <a:p>
            <a:pPr indent="-95250" lvl="0" marL="0" marR="0" rtl="0" algn="r">
              <a:lnSpc>
                <a:spcPct val="100000"/>
              </a:lnSpc>
              <a:spcBef>
                <a:spcPts val="0"/>
              </a:spcBef>
              <a:spcAft>
                <a:spcPts val="0"/>
              </a:spcAft>
              <a:buClr>
                <a:srgbClr val="FFFFFF"/>
              </a:buClr>
              <a:buSzPct val="100000"/>
              <a:buFont typeface="Helvetica Neue"/>
              <a:buNone/>
            </a:pPr>
            <a:r>
              <a:rPr b="1" i="0" lang="en" sz="1500" u="none" cap="none" strike="noStrike">
                <a:solidFill>
                  <a:srgbClr val="FFFFFF"/>
                </a:solidFill>
                <a:latin typeface="Helvetica Neue"/>
                <a:ea typeface="Helvetica Neue"/>
                <a:cs typeface="Helvetica Neue"/>
                <a:sym typeface="Helvetica Neue"/>
              </a:rPr>
              <a:t>Aaron Denton</a:t>
            </a:r>
            <a:br>
              <a:rPr b="1" i="0" lang="en" sz="1500" u="none" cap="none" strike="noStrike">
                <a:solidFill>
                  <a:srgbClr val="FFFFFF"/>
                </a:solidFill>
                <a:latin typeface="Helvetica Neue"/>
                <a:ea typeface="Helvetica Neue"/>
                <a:cs typeface="Helvetica Neue"/>
                <a:sym typeface="Helvetica Neue"/>
              </a:rPr>
            </a:br>
            <a:r>
              <a:rPr b="1" i="0" lang="en" sz="1500" u="none" cap="none" strike="noStrike">
                <a:solidFill>
                  <a:srgbClr val="FFFFFF"/>
                </a:solidFill>
                <a:latin typeface="Helvetica Neue"/>
                <a:ea typeface="Helvetica Neue"/>
                <a:cs typeface="Helvetica Neue"/>
                <a:sym typeface="Helvetica Neue"/>
              </a:rPr>
              <a:t>Jacob Durham</a:t>
            </a:r>
            <a:br>
              <a:rPr b="1" i="0" lang="en" sz="1500" u="none" cap="none" strike="noStrike">
                <a:solidFill>
                  <a:srgbClr val="FFFFFF"/>
                </a:solidFill>
                <a:latin typeface="Helvetica Neue"/>
                <a:ea typeface="Helvetica Neue"/>
                <a:cs typeface="Helvetica Neue"/>
                <a:sym typeface="Helvetica Neue"/>
              </a:rPr>
            </a:br>
            <a:r>
              <a:rPr b="1" i="0" lang="en" sz="1500" u="none" cap="none" strike="noStrike">
                <a:solidFill>
                  <a:srgbClr val="FFFFFF"/>
                </a:solidFill>
                <a:latin typeface="Helvetica Neue"/>
                <a:ea typeface="Helvetica Neue"/>
                <a:cs typeface="Helvetica Neue"/>
                <a:sym typeface="Helvetica Neue"/>
              </a:rPr>
              <a:t>Swetha Polisetty</a:t>
            </a:r>
            <a:br>
              <a:rPr b="1" i="0" lang="en" sz="1500" u="none" cap="none" strike="noStrike">
                <a:solidFill>
                  <a:srgbClr val="FFFFFF"/>
                </a:solidFill>
                <a:latin typeface="Helvetica Neue"/>
                <a:ea typeface="Helvetica Neue"/>
                <a:cs typeface="Helvetica Neue"/>
                <a:sym typeface="Helvetica Neue"/>
              </a:rPr>
            </a:br>
            <a:r>
              <a:rPr b="1" i="0" lang="en" sz="1500" u="none" cap="none" strike="noStrike">
                <a:solidFill>
                  <a:srgbClr val="FFFFFF"/>
                </a:solidFill>
                <a:latin typeface="Helvetica Neue"/>
                <a:ea typeface="Helvetica Neue"/>
                <a:cs typeface="Helvetica Neue"/>
                <a:sym typeface="Helvetica Neue"/>
              </a:rPr>
              <a:t>Melvin Watlington</a:t>
            </a:r>
          </a:p>
        </p:txBody>
      </p:sp>
      <p:sp>
        <p:nvSpPr>
          <p:cNvPr id="614" name="Shape 614"/>
          <p:cNvSpPr txBox="1"/>
          <p:nvPr/>
        </p:nvSpPr>
        <p:spPr>
          <a:xfrm>
            <a:off x="4749619" y="134301"/>
            <a:ext cx="3678300" cy="441900"/>
          </a:xfrm>
          <a:prstGeom prst="rect">
            <a:avLst/>
          </a:prstGeom>
          <a:noFill/>
          <a:ln>
            <a:noFill/>
          </a:ln>
        </p:spPr>
        <p:txBody>
          <a:bodyPr anchorCtr="0" anchor="ctr" bIns="32750" lIns="32750" rIns="32750" wrap="square" tIns="32750">
            <a:noAutofit/>
          </a:bodyPr>
          <a:lstStyle/>
          <a:p>
            <a:pPr indent="-196850" lvl="0" marL="0" marR="0" rtl="0" algn="r">
              <a:lnSpc>
                <a:spcPct val="100000"/>
              </a:lnSpc>
              <a:spcBef>
                <a:spcPts val="0"/>
              </a:spcBef>
              <a:spcAft>
                <a:spcPts val="0"/>
              </a:spcAft>
              <a:buClr>
                <a:schemeClr val="accent3"/>
              </a:buClr>
              <a:buSzPct val="100000"/>
              <a:buFont typeface="Helvetica Neue"/>
              <a:buNone/>
            </a:pPr>
            <a:r>
              <a:rPr b="0" i="0" lang="en" sz="3100" u="none" cap="none" strike="noStrike">
                <a:solidFill>
                  <a:schemeClr val="accent3"/>
                </a:solidFill>
                <a:latin typeface="Helvetica Neue"/>
                <a:ea typeface="Helvetica Neue"/>
                <a:cs typeface="Helvetica Neue"/>
                <a:sym typeface="Helvetica Neue"/>
              </a:rPr>
              <a:t>To Be Continued…</a:t>
            </a:r>
          </a:p>
        </p:txBody>
      </p:sp>
      <p:sp>
        <p:nvSpPr>
          <p:cNvPr id="615" name="Shape 615"/>
          <p:cNvSpPr/>
          <p:nvPr/>
        </p:nvSpPr>
        <p:spPr>
          <a:xfrm>
            <a:off x="5685350" y="957050"/>
            <a:ext cx="2451300" cy="11250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pic>
        <p:nvPicPr>
          <p:cNvPr descr="2eastmainbfr.jpg" id="616" name="Shape 616"/>
          <p:cNvPicPr preferRelativeResize="0"/>
          <p:nvPr/>
        </p:nvPicPr>
        <p:blipFill rotWithShape="1">
          <a:blip r:embed="rId6">
            <a:alphaModFix/>
          </a:blip>
          <a:srcRect b="0" l="0" r="0" t="0"/>
          <a:stretch/>
        </p:blipFill>
        <p:spPr>
          <a:xfrm>
            <a:off x="8174459" y="957284"/>
            <a:ext cx="944244" cy="1124691"/>
          </a:xfrm>
          <a:prstGeom prst="rect">
            <a:avLst/>
          </a:prstGeom>
          <a:noFill/>
          <a:ln>
            <a:noFill/>
          </a:ln>
        </p:spPr>
      </p:pic>
    </p:spTree>
  </p:cSld>
  <p:clrMapOvr>
    <a:masterClrMapping/>
  </p:clrMapOvr>
  <p:transition spd="slow">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1"/>
                                        </p:tgtEl>
                                        <p:attrNameLst>
                                          <p:attrName>style.visibility</p:attrName>
                                        </p:attrNameLst>
                                      </p:cBhvr>
                                      <p:to>
                                        <p:strVal val="visible"/>
                                      </p:to>
                                    </p:set>
                                    <p:animEffect filter="fade" transition="in">
                                      <p:cBhvr>
                                        <p:cTn dur="1500"/>
                                        <p:tgtEl>
                                          <p:spTgt spid="611"/>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614"/>
                                        </p:tgtEl>
                                        <p:attrNameLst>
                                          <p:attrName>style.visibility</p:attrName>
                                        </p:attrNameLst>
                                      </p:cBhvr>
                                      <p:to>
                                        <p:strVal val="visible"/>
                                      </p:to>
                                    </p:set>
                                    <p:animEffect filter="fade" transition="in">
                                      <p:cBhvr>
                                        <p:cTn dur="1500"/>
                                        <p:tgtEl>
                                          <p:spTgt spid="61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42" name="Shape 142"/>
        <p:cNvGrpSpPr/>
        <p:nvPr/>
      </p:nvGrpSpPr>
      <p:grpSpPr>
        <a:xfrm>
          <a:off x="0" y="0"/>
          <a:ext cx="0" cy="0"/>
          <a:chOff x="0" y="0"/>
          <a:chExt cx="0" cy="0"/>
        </a:xfrm>
      </p:grpSpPr>
      <p:sp>
        <p:nvSpPr>
          <p:cNvPr id="143" name="Shape 143"/>
          <p:cNvSpPr/>
          <p:nvPr/>
        </p:nvSpPr>
        <p:spPr>
          <a:xfrm>
            <a:off x="27504" y="22274"/>
            <a:ext cx="4286251" cy="2065359"/>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144" name="Shape 144"/>
          <p:cNvSpPr/>
          <p:nvPr/>
        </p:nvSpPr>
        <p:spPr>
          <a:xfrm>
            <a:off x="28580" y="5089464"/>
            <a:ext cx="5634633" cy="33086"/>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145" name="Shape 145"/>
          <p:cNvSpPr/>
          <p:nvPr/>
        </p:nvSpPr>
        <p:spPr>
          <a:xfrm>
            <a:off x="31954" y="2099458"/>
            <a:ext cx="5628945" cy="2974787"/>
          </a:xfrm>
          <a:prstGeom prst="rect">
            <a:avLst/>
          </a:prstGeom>
          <a:solidFill>
            <a:srgbClr val="000000"/>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146" name="Shape 146"/>
          <p:cNvSpPr/>
          <p:nvPr/>
        </p:nvSpPr>
        <p:spPr>
          <a:xfrm>
            <a:off x="4339745" y="955019"/>
            <a:ext cx="1322195" cy="112922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147" name="Shape 147"/>
          <p:cNvSpPr/>
          <p:nvPr/>
        </p:nvSpPr>
        <p:spPr>
          <a:xfrm>
            <a:off x="4344609" y="22274"/>
            <a:ext cx="4772588" cy="917526"/>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148" name="Shape 148"/>
          <p:cNvSpPr txBox="1"/>
          <p:nvPr/>
        </p:nvSpPr>
        <p:spPr>
          <a:xfrm>
            <a:off x="4348675" y="133025"/>
            <a:ext cx="4730324" cy="696026"/>
          </a:xfrm>
          <a:prstGeom prst="rect">
            <a:avLst/>
          </a:prstGeom>
          <a:noFill/>
          <a:ln>
            <a:noFill/>
          </a:ln>
        </p:spPr>
        <p:txBody>
          <a:bodyPr anchorCtr="0" anchor="ctr" bIns="32750" lIns="32750" rIns="32750" wrap="square" tIns="32750">
            <a:noAutofit/>
          </a:bodyPr>
          <a:lstStyle/>
          <a:p>
            <a:pPr indent="-177800" lvl="0" marL="0" marR="0" rtl="0" algn="ctr">
              <a:lnSpc>
                <a:spcPct val="100000"/>
              </a:lnSpc>
              <a:spcBef>
                <a:spcPts val="0"/>
              </a:spcBef>
              <a:spcAft>
                <a:spcPts val="0"/>
              </a:spcAft>
              <a:buClr>
                <a:srgbClr val="FFFFFF"/>
              </a:buClr>
              <a:buSzPct val="100000"/>
              <a:buFont typeface="Helvetica Neue"/>
              <a:buNone/>
            </a:pPr>
            <a:r>
              <a:rPr b="1" i="0" lang="en" sz="2800" u="none" cap="none" strike="noStrike">
                <a:solidFill>
                  <a:srgbClr val="FFFFFF"/>
                </a:solidFill>
                <a:latin typeface="Helvetica Neue"/>
                <a:ea typeface="Helvetica Neue"/>
                <a:cs typeface="Helvetica Neue"/>
                <a:sym typeface="Helvetica Neue"/>
              </a:rPr>
              <a:t>Toxics Release Inventory</a:t>
            </a:r>
          </a:p>
          <a:p>
            <a:pPr indent="-152400" lvl="0" marL="0" marR="0" rtl="0" algn="ctr">
              <a:lnSpc>
                <a:spcPct val="100000"/>
              </a:lnSpc>
              <a:spcBef>
                <a:spcPts val="0"/>
              </a:spcBef>
              <a:spcAft>
                <a:spcPts val="0"/>
              </a:spcAft>
              <a:buClr>
                <a:srgbClr val="FFFFFF"/>
              </a:buClr>
              <a:buSzPct val="100000"/>
              <a:buFont typeface="Helvetica Neue"/>
              <a:buNone/>
            </a:pPr>
            <a:r>
              <a:rPr b="1" i="1" lang="en" sz="2400" u="none" cap="none" strike="noStrike">
                <a:solidFill>
                  <a:srgbClr val="FFFFFF"/>
                </a:solidFill>
                <a:latin typeface="Helvetica Neue"/>
                <a:ea typeface="Helvetica Neue"/>
                <a:cs typeface="Helvetica Neue"/>
                <a:sym typeface="Helvetica Neue"/>
              </a:rPr>
              <a:t>History</a:t>
            </a:r>
          </a:p>
        </p:txBody>
      </p:sp>
      <p:sp>
        <p:nvSpPr>
          <p:cNvPr id="149" name="Shape 149"/>
          <p:cNvSpPr/>
          <p:nvPr/>
        </p:nvSpPr>
        <p:spPr>
          <a:xfrm>
            <a:off x="5682332" y="2101132"/>
            <a:ext cx="3434305" cy="2083105"/>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150" name="Shape 150"/>
          <p:cNvSpPr txBox="1"/>
          <p:nvPr/>
        </p:nvSpPr>
        <p:spPr>
          <a:xfrm>
            <a:off x="194297" y="2204897"/>
            <a:ext cx="5303198" cy="2763910"/>
          </a:xfrm>
          <a:prstGeom prst="rect">
            <a:avLst/>
          </a:prstGeom>
          <a:noFill/>
          <a:ln>
            <a:noFill/>
          </a:ln>
        </p:spPr>
        <p:txBody>
          <a:bodyPr anchorCtr="0" anchor="ctr" bIns="32750" lIns="32750" rIns="32750" wrap="square" tIns="32750">
            <a:noAutofit/>
          </a:bodyPr>
          <a:lstStyle/>
          <a:p>
            <a:pPr indent="-88900" lvl="0" marL="0" marR="0" rtl="0" algn="l">
              <a:lnSpc>
                <a:spcPct val="100000"/>
              </a:lnSpc>
              <a:spcBef>
                <a:spcPts val="0"/>
              </a:spcBef>
              <a:spcAft>
                <a:spcPts val="0"/>
              </a:spcAft>
              <a:buClr>
                <a:srgbClr val="FFFFFF"/>
              </a:buClr>
              <a:buSzPct val="100000"/>
              <a:buFont typeface="Helvetica Neue"/>
              <a:buNone/>
            </a:pPr>
            <a:r>
              <a:rPr b="1" i="1" lang="en" sz="1400" u="none" cap="none" strike="noStrike">
                <a:solidFill>
                  <a:srgbClr val="FFFFFF"/>
                </a:solidFill>
                <a:latin typeface="Helvetica Neue"/>
                <a:ea typeface="Helvetica Neue"/>
                <a:cs typeface="Helvetica Neue"/>
                <a:sym typeface="Helvetica Neue"/>
              </a:rPr>
              <a:t>From the EPA:</a:t>
            </a:r>
          </a:p>
          <a:p>
            <a:pPr indent="-88900" lvl="0" marL="0" marR="0" rtl="0" algn="l">
              <a:lnSpc>
                <a:spcPct val="100000"/>
              </a:lnSpc>
              <a:spcBef>
                <a:spcPts val="0"/>
              </a:spcBef>
              <a:spcAft>
                <a:spcPts val="0"/>
              </a:spcAft>
              <a:buClr>
                <a:srgbClr val="FFFFFF"/>
              </a:buClr>
              <a:buSzPct val="100000"/>
              <a:buFont typeface="Helvetica Neue"/>
              <a:buNone/>
            </a:pPr>
            <a:r>
              <a:rPr b="1" i="1" lang="en" sz="1400" u="none" cap="none" strike="noStrike">
                <a:solidFill>
                  <a:srgbClr val="FFFFFF"/>
                </a:solidFill>
                <a:latin typeface="Helvetica Neue"/>
                <a:ea typeface="Helvetica Neue"/>
                <a:cs typeface="Helvetica Neue"/>
                <a:sym typeface="Helvetica Neue"/>
              </a:rPr>
              <a:t>“</a:t>
            </a:r>
            <a:r>
              <a:rPr b="0" i="1" lang="en" sz="1400" u="none" cap="none" strike="noStrike">
                <a:solidFill>
                  <a:srgbClr val="FFFFFF"/>
                </a:solidFill>
                <a:latin typeface="Helvetica Neue"/>
                <a:ea typeface="Helvetica Neue"/>
                <a:cs typeface="Helvetica Neue"/>
                <a:sym typeface="Helvetica Neue"/>
              </a:rPr>
              <a:t>On December 4, 1984, a cloud of extremely </a:t>
            </a:r>
            <a:r>
              <a:rPr b="0" i="1" lang="en" sz="1400" u="none" cap="none" strike="noStrike">
                <a:solidFill>
                  <a:schemeClr val="accent3"/>
                </a:solidFill>
                <a:latin typeface="Helvetica Neue"/>
                <a:ea typeface="Helvetica Neue"/>
                <a:cs typeface="Helvetica Neue"/>
                <a:sym typeface="Helvetica Neue"/>
              </a:rPr>
              <a:t>toxic methyl isocyanate gas</a:t>
            </a:r>
            <a:r>
              <a:rPr b="0" i="1" lang="en" sz="1400" u="none" cap="none" strike="noStrike">
                <a:solidFill>
                  <a:srgbClr val="FFFFFF"/>
                </a:solidFill>
                <a:latin typeface="Helvetica Neue"/>
                <a:ea typeface="Helvetica Neue"/>
                <a:cs typeface="Helvetica Neue"/>
                <a:sym typeface="Helvetica Neue"/>
              </a:rPr>
              <a:t> escaped from a Union Carbide Chemical plant in Bhopal, India. Thousands of people died that night… considered to be the worst industrial disaster in history. Thousands more died later… survivors continue to suffer with permanent disabilities. In 1985, a serious chemical release occurred at a similar plant in West Virginia.</a:t>
            </a:r>
          </a:p>
          <a:p>
            <a:pPr indent="-88900" lvl="0" marL="0" marR="0" rtl="0" algn="l">
              <a:lnSpc>
                <a:spcPct val="100000"/>
              </a:lnSpc>
              <a:spcBef>
                <a:spcPts val="0"/>
              </a:spcBef>
              <a:spcAft>
                <a:spcPts val="0"/>
              </a:spcAft>
              <a:buClr>
                <a:srgbClr val="FFFFFF"/>
              </a:buClr>
              <a:buFont typeface="Helvetica Neue"/>
              <a:buNone/>
            </a:pPr>
            <a:r>
              <a:t/>
            </a:r>
            <a:endParaRPr b="0" i="1" sz="1400" u="none" cap="none" strike="noStrike">
              <a:solidFill>
                <a:srgbClr val="FFFFFF"/>
              </a:solidFill>
              <a:latin typeface="Helvetica Neue"/>
              <a:ea typeface="Helvetica Neue"/>
              <a:cs typeface="Helvetica Neue"/>
              <a:sym typeface="Helvetica Neue"/>
            </a:endParaRPr>
          </a:p>
          <a:p>
            <a:pPr indent="-88900" lvl="0" marL="0" marR="0" rtl="0" algn="l">
              <a:lnSpc>
                <a:spcPct val="100000"/>
              </a:lnSpc>
              <a:spcBef>
                <a:spcPts val="0"/>
              </a:spcBef>
              <a:spcAft>
                <a:spcPts val="0"/>
              </a:spcAft>
              <a:buClr>
                <a:srgbClr val="FFFFFF"/>
              </a:buClr>
              <a:buSzPct val="100000"/>
              <a:buFont typeface="Helvetica Neue"/>
              <a:buNone/>
            </a:pPr>
            <a:r>
              <a:rPr b="0" i="1" lang="en" sz="1400" u="none" cap="none" strike="noStrike">
                <a:solidFill>
                  <a:srgbClr val="FFFFFF"/>
                </a:solidFill>
                <a:latin typeface="Helvetica Neue"/>
                <a:ea typeface="Helvetica Neue"/>
                <a:cs typeface="Helvetica Neue"/>
                <a:sym typeface="Helvetica Neue"/>
              </a:rPr>
              <a:t>In 1986, Congress passed the Emergency Planning and Community Right-to-Know Act (EPCRA) to support and promote emergency planning and to provide the public with information about releases of toxic chemicals in their community. Section 313 of EPCRA established the </a:t>
            </a:r>
            <a:r>
              <a:rPr b="1" i="1" lang="en" sz="1400" u="none" cap="none" strike="noStrike">
                <a:solidFill>
                  <a:srgbClr val="FFFFFF"/>
                </a:solidFill>
                <a:latin typeface="Helvetica Neue"/>
                <a:ea typeface="Helvetica Neue"/>
                <a:cs typeface="Helvetica Neue"/>
                <a:sym typeface="Helvetica Neue"/>
              </a:rPr>
              <a:t>Toxics Release Inventory.</a:t>
            </a:r>
            <a:r>
              <a:rPr b="0" i="1" lang="en" sz="1400" u="none" cap="none" strike="noStrike">
                <a:solidFill>
                  <a:srgbClr val="FFFFFF"/>
                </a:solidFill>
                <a:latin typeface="Helvetica Neue"/>
                <a:ea typeface="Helvetica Neue"/>
                <a:cs typeface="Helvetica Neue"/>
                <a:sym typeface="Helvetica Neue"/>
              </a:rPr>
              <a:t>”</a:t>
            </a:r>
          </a:p>
        </p:txBody>
      </p:sp>
      <p:pic>
        <p:nvPicPr>
          <p:cNvPr descr="magnumphotos_raibhopal.gif" id="151" name="Shape 151"/>
          <p:cNvPicPr preferRelativeResize="0"/>
          <p:nvPr/>
        </p:nvPicPr>
        <p:blipFill rotWithShape="1">
          <a:blip r:embed="rId3">
            <a:alphaModFix/>
          </a:blip>
          <a:srcRect b="0" l="0" r="0" t="0"/>
          <a:stretch/>
        </p:blipFill>
        <p:spPr>
          <a:xfrm>
            <a:off x="28578" y="19450"/>
            <a:ext cx="4286249" cy="2056974"/>
          </a:xfrm>
          <a:prstGeom prst="rect">
            <a:avLst/>
          </a:prstGeom>
          <a:noFill/>
          <a:ln>
            <a:noFill/>
          </a:ln>
        </p:spPr>
      </p:pic>
      <p:pic>
        <p:nvPicPr>
          <p:cNvPr descr="bhopal-gas-tragedybest-ppt-ever-13-638.jpg" id="152" name="Shape 152"/>
          <p:cNvPicPr preferRelativeResize="0"/>
          <p:nvPr/>
        </p:nvPicPr>
        <p:blipFill rotWithShape="1">
          <a:blip r:embed="rId4">
            <a:alphaModFix/>
          </a:blip>
          <a:srcRect b="0" l="0" r="0" t="0"/>
          <a:stretch/>
        </p:blipFill>
        <p:spPr>
          <a:xfrm>
            <a:off x="5683161" y="2101132"/>
            <a:ext cx="3436842" cy="2078261"/>
          </a:xfrm>
          <a:prstGeom prst="rect">
            <a:avLst/>
          </a:prstGeom>
          <a:noFill/>
          <a:ln>
            <a:noFill/>
          </a:ln>
        </p:spPr>
      </p:pic>
      <p:sp>
        <p:nvSpPr>
          <p:cNvPr id="153" name="Shape 153"/>
          <p:cNvSpPr/>
          <p:nvPr/>
        </p:nvSpPr>
        <p:spPr>
          <a:xfrm>
            <a:off x="5685350" y="957050"/>
            <a:ext cx="2451300" cy="11250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pic>
        <p:nvPicPr>
          <p:cNvPr descr="2eastmainbfr.jpg" id="154" name="Shape 154"/>
          <p:cNvPicPr preferRelativeResize="0"/>
          <p:nvPr/>
        </p:nvPicPr>
        <p:blipFill rotWithShape="1">
          <a:blip r:embed="rId5">
            <a:alphaModFix/>
          </a:blip>
          <a:srcRect b="0" l="0" r="0" t="0"/>
          <a:stretch/>
        </p:blipFill>
        <p:spPr>
          <a:xfrm>
            <a:off x="8174459" y="957284"/>
            <a:ext cx="944244" cy="1124691"/>
          </a:xfrm>
          <a:prstGeom prst="rect">
            <a:avLst/>
          </a:prstGeom>
          <a:noFill/>
          <a:ln>
            <a:noFill/>
          </a:ln>
        </p:spPr>
      </p:pic>
      <p:pic>
        <p:nvPicPr>
          <p:cNvPr descr="natural-wetland-2.jpg" id="155" name="Shape 155"/>
          <p:cNvPicPr preferRelativeResize="0"/>
          <p:nvPr/>
        </p:nvPicPr>
        <p:blipFill rotWithShape="1">
          <a:blip r:embed="rId6">
            <a:alphaModFix/>
          </a:blip>
          <a:srcRect b="0" l="0" r="0" t="0"/>
          <a:stretch/>
        </p:blipFill>
        <p:spPr>
          <a:xfrm>
            <a:off x="7569975" y="4203150"/>
            <a:ext cx="1564600" cy="916575"/>
          </a:xfrm>
          <a:prstGeom prst="rect">
            <a:avLst/>
          </a:prstGeom>
          <a:noFill/>
          <a:ln>
            <a:noFill/>
          </a:ln>
        </p:spPr>
      </p:pic>
      <p:sp>
        <p:nvSpPr>
          <p:cNvPr id="156" name="Shape 156"/>
          <p:cNvSpPr/>
          <p:nvPr/>
        </p:nvSpPr>
        <p:spPr>
          <a:xfrm>
            <a:off x="5683150" y="4203175"/>
            <a:ext cx="1866900" cy="9174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Tree>
  </p:cSld>
  <p:clrMapOvr>
    <a:masterClrMapping/>
  </p:clrMapOvr>
  <p:transition>
    <p:fade thruBlk="1"/>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60" name="Shape 160"/>
        <p:cNvGrpSpPr/>
        <p:nvPr/>
      </p:nvGrpSpPr>
      <p:grpSpPr>
        <a:xfrm>
          <a:off x="0" y="0"/>
          <a:ext cx="0" cy="0"/>
          <a:chOff x="0" y="0"/>
          <a:chExt cx="0" cy="0"/>
        </a:xfrm>
      </p:grpSpPr>
      <p:sp>
        <p:nvSpPr>
          <p:cNvPr id="161" name="Shape 161"/>
          <p:cNvSpPr/>
          <p:nvPr/>
        </p:nvSpPr>
        <p:spPr>
          <a:xfrm>
            <a:off x="27504" y="22274"/>
            <a:ext cx="4286251" cy="2065359"/>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162" name="Shape 162"/>
          <p:cNvSpPr/>
          <p:nvPr/>
        </p:nvSpPr>
        <p:spPr>
          <a:xfrm>
            <a:off x="28580" y="5089464"/>
            <a:ext cx="5634633" cy="33086"/>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163" name="Shape 163"/>
          <p:cNvSpPr/>
          <p:nvPr/>
        </p:nvSpPr>
        <p:spPr>
          <a:xfrm>
            <a:off x="31954" y="2099458"/>
            <a:ext cx="5628945" cy="2974787"/>
          </a:xfrm>
          <a:prstGeom prst="rect">
            <a:avLst/>
          </a:prstGeom>
          <a:solidFill>
            <a:srgbClr val="000000"/>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164" name="Shape 164"/>
          <p:cNvSpPr/>
          <p:nvPr/>
        </p:nvSpPr>
        <p:spPr>
          <a:xfrm>
            <a:off x="4339745" y="955019"/>
            <a:ext cx="1322195" cy="112922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165" name="Shape 165"/>
          <p:cNvSpPr/>
          <p:nvPr/>
        </p:nvSpPr>
        <p:spPr>
          <a:xfrm>
            <a:off x="4344609" y="22274"/>
            <a:ext cx="4772588" cy="917526"/>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166" name="Shape 166"/>
          <p:cNvSpPr/>
          <p:nvPr/>
        </p:nvSpPr>
        <p:spPr>
          <a:xfrm>
            <a:off x="5682332" y="2101132"/>
            <a:ext cx="3434305" cy="2083105"/>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167" name="Shape 167"/>
          <p:cNvSpPr txBox="1"/>
          <p:nvPr/>
        </p:nvSpPr>
        <p:spPr>
          <a:xfrm>
            <a:off x="194297" y="2204897"/>
            <a:ext cx="5303198" cy="2763910"/>
          </a:xfrm>
          <a:prstGeom prst="rect">
            <a:avLst/>
          </a:prstGeom>
          <a:noFill/>
          <a:ln>
            <a:noFill/>
          </a:ln>
        </p:spPr>
        <p:txBody>
          <a:bodyPr anchorCtr="0" anchor="ctr" bIns="32750" lIns="32750" rIns="32750" wrap="square" tIns="32750">
            <a:noAutofit/>
          </a:bodyPr>
          <a:lstStyle/>
          <a:p>
            <a:pPr indent="-88900" lvl="0" marL="0" marR="0" rtl="0" algn="l">
              <a:lnSpc>
                <a:spcPct val="100000"/>
              </a:lnSpc>
              <a:spcBef>
                <a:spcPts val="0"/>
              </a:spcBef>
              <a:spcAft>
                <a:spcPts val="0"/>
              </a:spcAft>
              <a:buClr>
                <a:srgbClr val="FFFFFF"/>
              </a:buClr>
              <a:buSzPct val="100000"/>
              <a:buFont typeface="Helvetica Neue"/>
              <a:buNone/>
            </a:pPr>
            <a:r>
              <a:rPr b="1" i="1" lang="en" sz="1400" u="none" cap="none" strike="noStrike">
                <a:solidFill>
                  <a:srgbClr val="FFFFFF"/>
                </a:solidFill>
                <a:latin typeface="Helvetica Neue"/>
                <a:ea typeface="Helvetica Neue"/>
                <a:cs typeface="Helvetica Neue"/>
                <a:sym typeface="Helvetica Neue"/>
              </a:rPr>
              <a:t>From the EPA:</a:t>
            </a:r>
          </a:p>
          <a:p>
            <a:pPr indent="-88900" lvl="0" marL="0" marR="0" rtl="0" algn="l">
              <a:lnSpc>
                <a:spcPct val="100000"/>
              </a:lnSpc>
              <a:spcBef>
                <a:spcPts val="0"/>
              </a:spcBef>
              <a:spcAft>
                <a:spcPts val="0"/>
              </a:spcAft>
              <a:buClr>
                <a:srgbClr val="FFFFFF"/>
              </a:buClr>
              <a:buSzPct val="100000"/>
              <a:buFont typeface="Helvetica Neue"/>
              <a:buNone/>
            </a:pPr>
            <a:r>
              <a:rPr b="1" i="1" lang="en" sz="1400" u="none" cap="none" strike="noStrike">
                <a:solidFill>
                  <a:srgbClr val="FFFFFF"/>
                </a:solidFill>
                <a:latin typeface="Helvetica Neue"/>
                <a:ea typeface="Helvetica Neue"/>
                <a:cs typeface="Helvetica Neue"/>
                <a:sym typeface="Helvetica Neue"/>
              </a:rPr>
              <a:t>“</a:t>
            </a:r>
            <a:r>
              <a:rPr b="0" i="1" lang="en" sz="1400" u="none" cap="none" strike="noStrike">
                <a:solidFill>
                  <a:srgbClr val="FFFFFF"/>
                </a:solidFill>
                <a:latin typeface="Helvetica Neue"/>
                <a:ea typeface="Helvetica Neue"/>
                <a:cs typeface="Helvetica Neue"/>
                <a:sym typeface="Helvetica Neue"/>
              </a:rPr>
              <a:t>On December 4, 1984, a cloud of extremely </a:t>
            </a:r>
            <a:r>
              <a:rPr b="0" i="1" lang="en" sz="1400" u="none" cap="none" strike="noStrike">
                <a:solidFill>
                  <a:schemeClr val="accent3"/>
                </a:solidFill>
                <a:latin typeface="Helvetica Neue"/>
                <a:ea typeface="Helvetica Neue"/>
                <a:cs typeface="Helvetica Neue"/>
                <a:sym typeface="Helvetica Neue"/>
              </a:rPr>
              <a:t>toxic methyl isocyanate gas</a:t>
            </a:r>
            <a:r>
              <a:rPr b="0" i="1" lang="en" sz="1400" u="none" cap="none" strike="noStrike">
                <a:solidFill>
                  <a:srgbClr val="FFFFFF"/>
                </a:solidFill>
                <a:latin typeface="Helvetica Neue"/>
                <a:ea typeface="Helvetica Neue"/>
                <a:cs typeface="Helvetica Neue"/>
                <a:sym typeface="Helvetica Neue"/>
              </a:rPr>
              <a:t> escaped from a Union Carbide Chemical plant in Bhopal, India. Thousands of people died that night… considered to be the worst industrial disaster in history. Thousands more died later… survivors continue to suffer with permanent disabilities. In 1985, a serious chemical release occurred at a similar plant in West Virginia.</a:t>
            </a:r>
          </a:p>
          <a:p>
            <a:pPr indent="-88900" lvl="0" marL="0" marR="0" rtl="0" algn="l">
              <a:lnSpc>
                <a:spcPct val="100000"/>
              </a:lnSpc>
              <a:spcBef>
                <a:spcPts val="0"/>
              </a:spcBef>
              <a:spcAft>
                <a:spcPts val="0"/>
              </a:spcAft>
              <a:buClr>
                <a:srgbClr val="FFFFFF"/>
              </a:buClr>
              <a:buFont typeface="Helvetica Neue"/>
              <a:buNone/>
            </a:pPr>
            <a:r>
              <a:t/>
            </a:r>
            <a:endParaRPr b="0" i="1" sz="1400" u="none" cap="none" strike="noStrike">
              <a:solidFill>
                <a:srgbClr val="FFFFFF"/>
              </a:solidFill>
              <a:latin typeface="Helvetica Neue"/>
              <a:ea typeface="Helvetica Neue"/>
              <a:cs typeface="Helvetica Neue"/>
              <a:sym typeface="Helvetica Neue"/>
            </a:endParaRPr>
          </a:p>
          <a:p>
            <a:pPr indent="-88900" lvl="0" marL="0" marR="0" rtl="0" algn="l">
              <a:lnSpc>
                <a:spcPct val="100000"/>
              </a:lnSpc>
              <a:spcBef>
                <a:spcPts val="0"/>
              </a:spcBef>
              <a:spcAft>
                <a:spcPts val="0"/>
              </a:spcAft>
              <a:buClr>
                <a:srgbClr val="FFFFFF"/>
              </a:buClr>
              <a:buSzPct val="100000"/>
              <a:buFont typeface="Helvetica Neue"/>
              <a:buNone/>
            </a:pPr>
            <a:r>
              <a:rPr b="0" i="1" lang="en" sz="1400" u="none" cap="none" strike="noStrike">
                <a:solidFill>
                  <a:srgbClr val="FFFFFF"/>
                </a:solidFill>
                <a:latin typeface="Helvetica Neue"/>
                <a:ea typeface="Helvetica Neue"/>
                <a:cs typeface="Helvetica Neue"/>
                <a:sym typeface="Helvetica Neue"/>
              </a:rPr>
              <a:t>In 1986, Congress passed the Emergency Planning and Community Right-to-Know Act (EPCRA) to support and promote emergency planning and to provide the public with information about releases of toxic chemicals in their community. Section 313 of EPCRA established the </a:t>
            </a:r>
            <a:r>
              <a:rPr b="1" i="1" lang="en" sz="1400" u="none" cap="none" strike="noStrike">
                <a:solidFill>
                  <a:srgbClr val="FFFFFF"/>
                </a:solidFill>
                <a:latin typeface="Helvetica Neue"/>
                <a:ea typeface="Helvetica Neue"/>
                <a:cs typeface="Helvetica Neue"/>
                <a:sym typeface="Helvetica Neue"/>
              </a:rPr>
              <a:t>Toxics Release Inventory.</a:t>
            </a:r>
            <a:r>
              <a:rPr b="0" i="1" lang="en" sz="1400" u="none" cap="none" strike="noStrike">
                <a:solidFill>
                  <a:srgbClr val="FFFFFF"/>
                </a:solidFill>
                <a:latin typeface="Helvetica Neue"/>
                <a:ea typeface="Helvetica Neue"/>
                <a:cs typeface="Helvetica Neue"/>
                <a:sym typeface="Helvetica Neue"/>
              </a:rPr>
              <a:t>”</a:t>
            </a:r>
          </a:p>
        </p:txBody>
      </p:sp>
      <p:pic>
        <p:nvPicPr>
          <p:cNvPr descr="magnumphotos_raibhopal.gif" id="168" name="Shape 168"/>
          <p:cNvPicPr preferRelativeResize="0"/>
          <p:nvPr/>
        </p:nvPicPr>
        <p:blipFill rotWithShape="1">
          <a:blip r:embed="rId3">
            <a:alphaModFix/>
          </a:blip>
          <a:srcRect b="0" l="0" r="0" t="0"/>
          <a:stretch/>
        </p:blipFill>
        <p:spPr>
          <a:xfrm>
            <a:off x="28578" y="19450"/>
            <a:ext cx="4286249" cy="2056974"/>
          </a:xfrm>
          <a:prstGeom prst="rect">
            <a:avLst/>
          </a:prstGeom>
          <a:noFill/>
          <a:ln>
            <a:noFill/>
          </a:ln>
        </p:spPr>
      </p:pic>
      <p:pic>
        <p:nvPicPr>
          <p:cNvPr descr="_46829097_bhopal_466.gif" id="169" name="Shape 169"/>
          <p:cNvPicPr preferRelativeResize="0"/>
          <p:nvPr/>
        </p:nvPicPr>
        <p:blipFill rotWithShape="1">
          <a:blip r:embed="rId4">
            <a:alphaModFix/>
          </a:blip>
          <a:srcRect b="0" l="0" r="0" t="0"/>
          <a:stretch/>
        </p:blipFill>
        <p:spPr>
          <a:xfrm>
            <a:off x="5680519" y="2101260"/>
            <a:ext cx="3431112" cy="2082850"/>
          </a:xfrm>
          <a:prstGeom prst="rect">
            <a:avLst/>
          </a:prstGeom>
          <a:noFill/>
          <a:ln>
            <a:noFill/>
          </a:ln>
        </p:spPr>
      </p:pic>
      <p:sp>
        <p:nvSpPr>
          <p:cNvPr id="170" name="Shape 170"/>
          <p:cNvSpPr txBox="1"/>
          <p:nvPr/>
        </p:nvSpPr>
        <p:spPr>
          <a:xfrm>
            <a:off x="4348675" y="133025"/>
            <a:ext cx="4730324" cy="696026"/>
          </a:xfrm>
          <a:prstGeom prst="rect">
            <a:avLst/>
          </a:prstGeom>
          <a:noFill/>
          <a:ln>
            <a:noFill/>
          </a:ln>
        </p:spPr>
        <p:txBody>
          <a:bodyPr anchorCtr="0" anchor="ctr" bIns="32750" lIns="32750" rIns="32750" wrap="square" tIns="32750">
            <a:noAutofit/>
          </a:bodyPr>
          <a:lstStyle/>
          <a:p>
            <a:pPr indent="-177800" lvl="0" marL="0" marR="0" rtl="0" algn="ctr">
              <a:lnSpc>
                <a:spcPct val="100000"/>
              </a:lnSpc>
              <a:spcBef>
                <a:spcPts val="0"/>
              </a:spcBef>
              <a:spcAft>
                <a:spcPts val="0"/>
              </a:spcAft>
              <a:buClr>
                <a:srgbClr val="FFFFFF"/>
              </a:buClr>
              <a:buSzPct val="100000"/>
              <a:buFont typeface="Helvetica Neue"/>
              <a:buNone/>
            </a:pPr>
            <a:r>
              <a:rPr b="1" i="0" lang="en" sz="2800" u="none" cap="none" strike="noStrike">
                <a:solidFill>
                  <a:srgbClr val="FFFFFF"/>
                </a:solidFill>
                <a:latin typeface="Helvetica Neue"/>
                <a:ea typeface="Helvetica Neue"/>
                <a:cs typeface="Helvetica Neue"/>
                <a:sym typeface="Helvetica Neue"/>
              </a:rPr>
              <a:t>Toxics Release Inventory</a:t>
            </a:r>
          </a:p>
          <a:p>
            <a:pPr indent="-152400" lvl="0" marL="0" marR="0" rtl="0" algn="ctr">
              <a:lnSpc>
                <a:spcPct val="100000"/>
              </a:lnSpc>
              <a:spcBef>
                <a:spcPts val="0"/>
              </a:spcBef>
              <a:spcAft>
                <a:spcPts val="0"/>
              </a:spcAft>
              <a:buClr>
                <a:srgbClr val="FFFFFF"/>
              </a:buClr>
              <a:buSzPct val="100000"/>
              <a:buFont typeface="Helvetica Neue"/>
              <a:buNone/>
            </a:pPr>
            <a:r>
              <a:rPr b="1" i="1" lang="en" sz="2400" u="none" cap="none" strike="noStrike">
                <a:solidFill>
                  <a:srgbClr val="FFFFFF"/>
                </a:solidFill>
                <a:latin typeface="Helvetica Neue"/>
                <a:ea typeface="Helvetica Neue"/>
                <a:cs typeface="Helvetica Neue"/>
                <a:sym typeface="Helvetica Neue"/>
              </a:rPr>
              <a:t>History</a:t>
            </a:r>
          </a:p>
        </p:txBody>
      </p:sp>
      <p:sp>
        <p:nvSpPr>
          <p:cNvPr id="171" name="Shape 171"/>
          <p:cNvSpPr/>
          <p:nvPr/>
        </p:nvSpPr>
        <p:spPr>
          <a:xfrm>
            <a:off x="5685350" y="957050"/>
            <a:ext cx="2451300" cy="11250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pic>
        <p:nvPicPr>
          <p:cNvPr descr="2eastmainbfr.jpg" id="172" name="Shape 172"/>
          <p:cNvPicPr preferRelativeResize="0"/>
          <p:nvPr/>
        </p:nvPicPr>
        <p:blipFill rotWithShape="1">
          <a:blip r:embed="rId5">
            <a:alphaModFix/>
          </a:blip>
          <a:srcRect b="0" l="0" r="0" t="0"/>
          <a:stretch/>
        </p:blipFill>
        <p:spPr>
          <a:xfrm>
            <a:off x="8174459" y="957284"/>
            <a:ext cx="944244" cy="1124691"/>
          </a:xfrm>
          <a:prstGeom prst="rect">
            <a:avLst/>
          </a:prstGeom>
          <a:noFill/>
          <a:ln>
            <a:noFill/>
          </a:ln>
        </p:spPr>
      </p:pic>
      <p:pic>
        <p:nvPicPr>
          <p:cNvPr descr="natural-wetland-2.jpg" id="173" name="Shape 173"/>
          <p:cNvPicPr preferRelativeResize="0"/>
          <p:nvPr/>
        </p:nvPicPr>
        <p:blipFill rotWithShape="1">
          <a:blip r:embed="rId6">
            <a:alphaModFix/>
          </a:blip>
          <a:srcRect b="0" l="0" r="0" t="0"/>
          <a:stretch/>
        </p:blipFill>
        <p:spPr>
          <a:xfrm>
            <a:off x="7569975" y="4203150"/>
            <a:ext cx="1564600" cy="916575"/>
          </a:xfrm>
          <a:prstGeom prst="rect">
            <a:avLst/>
          </a:prstGeom>
          <a:noFill/>
          <a:ln>
            <a:noFill/>
          </a:ln>
        </p:spPr>
      </p:pic>
      <p:sp>
        <p:nvSpPr>
          <p:cNvPr id="174" name="Shape 174"/>
          <p:cNvSpPr/>
          <p:nvPr/>
        </p:nvSpPr>
        <p:spPr>
          <a:xfrm>
            <a:off x="5683150" y="4203175"/>
            <a:ext cx="1866900" cy="9174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Tree>
  </p:cSld>
  <p:clrMapOvr>
    <a:masterClrMapping/>
  </p:clrMapOvr>
  <p:transition>
    <p:fade thruBlk="1"/>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78" name="Shape 178"/>
        <p:cNvGrpSpPr/>
        <p:nvPr/>
      </p:nvGrpSpPr>
      <p:grpSpPr>
        <a:xfrm>
          <a:off x="0" y="0"/>
          <a:ext cx="0" cy="0"/>
          <a:chOff x="0" y="0"/>
          <a:chExt cx="0" cy="0"/>
        </a:xfrm>
      </p:grpSpPr>
      <p:sp>
        <p:nvSpPr>
          <p:cNvPr id="179" name="Shape 179"/>
          <p:cNvSpPr/>
          <p:nvPr/>
        </p:nvSpPr>
        <p:spPr>
          <a:xfrm>
            <a:off x="27504" y="22274"/>
            <a:ext cx="4286251" cy="2065359"/>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180" name="Shape 180"/>
          <p:cNvSpPr/>
          <p:nvPr/>
        </p:nvSpPr>
        <p:spPr>
          <a:xfrm>
            <a:off x="28580" y="5089464"/>
            <a:ext cx="5634633" cy="33086"/>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181" name="Shape 181"/>
          <p:cNvSpPr/>
          <p:nvPr/>
        </p:nvSpPr>
        <p:spPr>
          <a:xfrm>
            <a:off x="31954" y="2099458"/>
            <a:ext cx="5628945" cy="2974787"/>
          </a:xfrm>
          <a:prstGeom prst="rect">
            <a:avLst/>
          </a:prstGeom>
          <a:solidFill>
            <a:srgbClr val="000000"/>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182" name="Shape 182"/>
          <p:cNvSpPr/>
          <p:nvPr/>
        </p:nvSpPr>
        <p:spPr>
          <a:xfrm>
            <a:off x="4339745" y="955019"/>
            <a:ext cx="1322195" cy="112922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183" name="Shape 183"/>
          <p:cNvSpPr/>
          <p:nvPr/>
        </p:nvSpPr>
        <p:spPr>
          <a:xfrm>
            <a:off x="4344609" y="22274"/>
            <a:ext cx="4772588" cy="917526"/>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184" name="Shape 184"/>
          <p:cNvSpPr/>
          <p:nvPr/>
        </p:nvSpPr>
        <p:spPr>
          <a:xfrm>
            <a:off x="5682332" y="2101132"/>
            <a:ext cx="3434305" cy="2083105"/>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pic>
        <p:nvPicPr>
          <p:cNvPr descr="crew[1].gif" id="185" name="Shape 185"/>
          <p:cNvPicPr preferRelativeResize="0"/>
          <p:nvPr/>
        </p:nvPicPr>
        <p:blipFill rotWithShape="1">
          <a:blip r:embed="rId3">
            <a:alphaModFix amt="85503"/>
          </a:blip>
          <a:srcRect b="0" l="0" r="0" t="0"/>
          <a:stretch/>
        </p:blipFill>
        <p:spPr>
          <a:xfrm>
            <a:off x="549891" y="-73535"/>
            <a:ext cx="2426854" cy="2256452"/>
          </a:xfrm>
          <a:prstGeom prst="rect">
            <a:avLst/>
          </a:prstGeom>
          <a:noFill/>
          <a:ln>
            <a:noFill/>
          </a:ln>
          <a:effectLst>
            <a:outerShdw blurRad="190500" rotWithShape="0" dir="5400000" dist="12700">
              <a:srgbClr val="000000">
                <a:alpha val="74901"/>
              </a:srgbClr>
            </a:outerShdw>
          </a:effectLst>
        </p:spPr>
      </p:pic>
      <p:pic>
        <p:nvPicPr>
          <p:cNvPr descr="toxic-crusaders-snes-06.jpg" id="186" name="Shape 186"/>
          <p:cNvPicPr preferRelativeResize="0"/>
          <p:nvPr/>
        </p:nvPicPr>
        <p:blipFill rotWithShape="1">
          <a:blip r:embed="rId4">
            <a:alphaModFix/>
          </a:blip>
          <a:srcRect b="0" l="0" r="0" t="0"/>
          <a:stretch/>
        </p:blipFill>
        <p:spPr>
          <a:xfrm>
            <a:off x="5680519" y="2101260"/>
            <a:ext cx="3437587" cy="2078962"/>
          </a:xfrm>
          <a:prstGeom prst="rect">
            <a:avLst/>
          </a:prstGeom>
          <a:noFill/>
          <a:ln>
            <a:noFill/>
          </a:ln>
        </p:spPr>
      </p:pic>
      <p:sp>
        <p:nvSpPr>
          <p:cNvPr id="187" name="Shape 187"/>
          <p:cNvSpPr txBox="1"/>
          <p:nvPr/>
        </p:nvSpPr>
        <p:spPr>
          <a:xfrm>
            <a:off x="329546" y="2341344"/>
            <a:ext cx="5032700" cy="1602682"/>
          </a:xfrm>
          <a:prstGeom prst="rect">
            <a:avLst/>
          </a:prstGeom>
          <a:noFill/>
          <a:ln>
            <a:noFill/>
          </a:ln>
        </p:spPr>
        <p:txBody>
          <a:bodyPr anchorCtr="0" anchor="ctr" bIns="32750" lIns="32750" rIns="32750" wrap="square" tIns="32750">
            <a:noAutofit/>
          </a:bodyPr>
          <a:lstStyle/>
          <a:p>
            <a:pPr indent="-95250" lvl="0" marL="0" marR="0" rtl="0" algn="l">
              <a:lnSpc>
                <a:spcPct val="100000"/>
              </a:lnSpc>
              <a:spcBef>
                <a:spcPts val="0"/>
              </a:spcBef>
              <a:spcAft>
                <a:spcPts val="0"/>
              </a:spcAft>
              <a:buClr>
                <a:srgbClr val="FFFFFF"/>
              </a:buClr>
              <a:buSzPct val="100000"/>
              <a:buFont typeface="Helvetica Neue"/>
              <a:buNone/>
            </a:pPr>
            <a:br>
              <a:rPr b="1" i="0" lang="en" sz="1500" u="none" cap="none" strike="noStrike">
                <a:solidFill>
                  <a:srgbClr val="FFFFFF"/>
                </a:solidFill>
                <a:latin typeface="Helvetica Neue"/>
                <a:ea typeface="Helvetica Neue"/>
                <a:cs typeface="Helvetica Neue"/>
                <a:sym typeface="Helvetica Neue"/>
              </a:rPr>
            </a:br>
            <a:r>
              <a:rPr b="1" i="0" lang="en" sz="1500" u="none" cap="none" strike="noStrike">
                <a:solidFill>
                  <a:srgbClr val="FFFFFF"/>
                </a:solidFill>
                <a:latin typeface="Helvetica Neue"/>
                <a:ea typeface="Helvetica Neue"/>
                <a:cs typeface="Helvetica Neue"/>
                <a:sym typeface="Helvetica Neue"/>
              </a:rPr>
              <a:t>Interesting side-note:</a:t>
            </a:r>
            <a:br>
              <a:rPr b="1" i="0" lang="en" sz="1500" u="none" cap="none" strike="noStrike">
                <a:solidFill>
                  <a:srgbClr val="FFFFFF"/>
                </a:solidFill>
                <a:latin typeface="Helvetica Neue"/>
                <a:ea typeface="Helvetica Neue"/>
                <a:cs typeface="Helvetica Neue"/>
                <a:sym typeface="Helvetica Neue"/>
              </a:rPr>
            </a:br>
          </a:p>
          <a:p>
            <a:pPr indent="-215900" lvl="0" marL="215900" marR="0" rtl="0" algn="l">
              <a:lnSpc>
                <a:spcPct val="100000"/>
              </a:lnSpc>
              <a:spcBef>
                <a:spcPts val="0"/>
              </a:spcBef>
              <a:spcAft>
                <a:spcPts val="0"/>
              </a:spcAft>
              <a:buClr>
                <a:srgbClr val="FFFFFF"/>
              </a:buClr>
              <a:buSzPct val="146666"/>
              <a:buFont typeface="Helvetica Neue"/>
              <a:buChar char="•"/>
            </a:pPr>
            <a:r>
              <a:rPr b="1" i="0" lang="en" sz="1500" u="none" cap="none" strike="noStrike">
                <a:solidFill>
                  <a:srgbClr val="FFFFFF"/>
                </a:solidFill>
                <a:latin typeface="Helvetica Neue"/>
                <a:ea typeface="Helvetica Neue"/>
                <a:cs typeface="Helvetica Neue"/>
                <a:sym typeface="Helvetica Neue"/>
              </a:rPr>
              <a:t>Public concern over events like the Bhopal Tragedy motivated not only the creation of the EPCRA, but also created a generation of </a:t>
            </a:r>
            <a:r>
              <a:rPr b="1" i="0" lang="en" sz="1500" u="none" cap="none" strike="noStrike">
                <a:solidFill>
                  <a:schemeClr val="accent3"/>
                </a:solidFill>
                <a:latin typeface="Helvetica Neue"/>
                <a:ea typeface="Helvetica Neue"/>
                <a:cs typeface="Helvetica Neue"/>
                <a:sym typeface="Helvetica Neue"/>
              </a:rPr>
              <a:t>cartoon mutants</a:t>
            </a:r>
            <a:r>
              <a:rPr b="1" i="0" lang="en" sz="1500" u="none" cap="none" strike="noStrike">
                <a:solidFill>
                  <a:srgbClr val="FFFFFF"/>
                </a:solidFill>
                <a:latin typeface="Helvetica Neue"/>
                <a:ea typeface="Helvetica Neue"/>
                <a:cs typeface="Helvetica Neue"/>
                <a:sym typeface="Helvetica Neue"/>
              </a:rPr>
              <a:t> to make kids aware of these issues (and to sell action figures!).</a:t>
            </a:r>
          </a:p>
        </p:txBody>
      </p:sp>
      <p:sp>
        <p:nvSpPr>
          <p:cNvPr id="188" name="Shape 188"/>
          <p:cNvSpPr txBox="1"/>
          <p:nvPr/>
        </p:nvSpPr>
        <p:spPr>
          <a:xfrm>
            <a:off x="4348675" y="133025"/>
            <a:ext cx="4730324" cy="696026"/>
          </a:xfrm>
          <a:prstGeom prst="rect">
            <a:avLst/>
          </a:prstGeom>
          <a:noFill/>
          <a:ln>
            <a:noFill/>
          </a:ln>
        </p:spPr>
        <p:txBody>
          <a:bodyPr anchorCtr="0" anchor="ctr" bIns="32750" lIns="32750" rIns="32750" wrap="square" tIns="32750">
            <a:noAutofit/>
          </a:bodyPr>
          <a:lstStyle/>
          <a:p>
            <a:pPr indent="-177800" lvl="0" marL="0" marR="0" rtl="0" algn="ctr">
              <a:lnSpc>
                <a:spcPct val="100000"/>
              </a:lnSpc>
              <a:spcBef>
                <a:spcPts val="0"/>
              </a:spcBef>
              <a:spcAft>
                <a:spcPts val="0"/>
              </a:spcAft>
              <a:buClr>
                <a:srgbClr val="FFFFFF"/>
              </a:buClr>
              <a:buSzPct val="100000"/>
              <a:buFont typeface="Helvetica Neue"/>
              <a:buNone/>
            </a:pPr>
            <a:r>
              <a:rPr b="1" i="0" lang="en" sz="2800" u="none" cap="none" strike="noStrike">
                <a:solidFill>
                  <a:srgbClr val="FFFFFF"/>
                </a:solidFill>
                <a:latin typeface="Helvetica Neue"/>
                <a:ea typeface="Helvetica Neue"/>
                <a:cs typeface="Helvetica Neue"/>
                <a:sym typeface="Helvetica Neue"/>
              </a:rPr>
              <a:t>Toxics Release Inventory</a:t>
            </a:r>
          </a:p>
          <a:p>
            <a:pPr indent="-152400" lvl="0" marL="0" marR="0" rtl="0" algn="ctr">
              <a:lnSpc>
                <a:spcPct val="100000"/>
              </a:lnSpc>
              <a:spcBef>
                <a:spcPts val="0"/>
              </a:spcBef>
              <a:spcAft>
                <a:spcPts val="0"/>
              </a:spcAft>
              <a:buClr>
                <a:srgbClr val="FFFFFF"/>
              </a:buClr>
              <a:buSzPct val="100000"/>
              <a:buFont typeface="Helvetica Neue"/>
              <a:buNone/>
            </a:pPr>
            <a:r>
              <a:rPr b="1" i="1" lang="en" sz="2400" u="none" cap="none" strike="noStrike">
                <a:solidFill>
                  <a:srgbClr val="FFFFFF"/>
                </a:solidFill>
                <a:latin typeface="Helvetica Neue"/>
                <a:ea typeface="Helvetica Neue"/>
                <a:cs typeface="Helvetica Neue"/>
                <a:sym typeface="Helvetica Neue"/>
              </a:rPr>
              <a:t>Cultural Influence</a:t>
            </a:r>
          </a:p>
        </p:txBody>
      </p:sp>
      <p:pic>
        <p:nvPicPr>
          <p:cNvPr descr="o_swamp-thing-the-complete-animated-series-1-dvd-1991-9f38.jpg" id="189" name="Shape 189"/>
          <p:cNvPicPr preferRelativeResize="0"/>
          <p:nvPr/>
        </p:nvPicPr>
        <p:blipFill rotWithShape="1">
          <a:blip r:embed="rId5">
            <a:alphaModFix/>
          </a:blip>
          <a:srcRect b="0" l="0" r="0" t="0"/>
          <a:stretch/>
        </p:blipFill>
        <p:spPr>
          <a:xfrm>
            <a:off x="4339745" y="961557"/>
            <a:ext cx="1321082" cy="1115206"/>
          </a:xfrm>
          <a:prstGeom prst="rect">
            <a:avLst/>
          </a:prstGeom>
          <a:noFill/>
          <a:ln>
            <a:noFill/>
          </a:ln>
        </p:spPr>
      </p:pic>
      <p:sp>
        <p:nvSpPr>
          <p:cNvPr id="190" name="Shape 190"/>
          <p:cNvSpPr/>
          <p:nvPr/>
        </p:nvSpPr>
        <p:spPr>
          <a:xfrm>
            <a:off x="5685350" y="957050"/>
            <a:ext cx="2451300" cy="11250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pic>
        <p:nvPicPr>
          <p:cNvPr descr="2eastmainbfr.jpg" id="191" name="Shape 191"/>
          <p:cNvPicPr preferRelativeResize="0"/>
          <p:nvPr/>
        </p:nvPicPr>
        <p:blipFill rotWithShape="1">
          <a:blip r:embed="rId6">
            <a:alphaModFix/>
          </a:blip>
          <a:srcRect b="0" l="0" r="0" t="0"/>
          <a:stretch/>
        </p:blipFill>
        <p:spPr>
          <a:xfrm>
            <a:off x="8174459" y="957284"/>
            <a:ext cx="944244" cy="1124691"/>
          </a:xfrm>
          <a:prstGeom prst="rect">
            <a:avLst/>
          </a:prstGeom>
          <a:noFill/>
          <a:ln>
            <a:noFill/>
          </a:ln>
        </p:spPr>
      </p:pic>
      <p:pic>
        <p:nvPicPr>
          <p:cNvPr descr="Xmencomic-logo.svg.png" id="192" name="Shape 192"/>
          <p:cNvPicPr preferRelativeResize="0"/>
          <p:nvPr/>
        </p:nvPicPr>
        <p:blipFill rotWithShape="1">
          <a:blip r:embed="rId7">
            <a:alphaModFix/>
          </a:blip>
          <a:srcRect b="0" l="0" r="0" t="0"/>
          <a:stretch/>
        </p:blipFill>
        <p:spPr>
          <a:xfrm>
            <a:off x="6113969" y="1091879"/>
            <a:ext cx="1607345" cy="857178"/>
          </a:xfrm>
          <a:prstGeom prst="rect">
            <a:avLst/>
          </a:prstGeom>
          <a:noFill/>
          <a:ln>
            <a:noFill/>
          </a:ln>
          <a:effectLst>
            <a:outerShdw blurRad="190500" rotWithShape="0" dir="5400000" dist="12700">
              <a:srgbClr val="000000">
                <a:alpha val="74901"/>
              </a:srgbClr>
            </a:outerShdw>
          </a:effectLst>
        </p:spPr>
      </p:pic>
      <p:pic>
        <p:nvPicPr>
          <p:cNvPr descr="natural-wetland-2.jpg" id="193" name="Shape 193"/>
          <p:cNvPicPr preferRelativeResize="0"/>
          <p:nvPr/>
        </p:nvPicPr>
        <p:blipFill rotWithShape="1">
          <a:blip r:embed="rId8">
            <a:alphaModFix/>
          </a:blip>
          <a:srcRect b="0" l="0" r="0" t="0"/>
          <a:stretch/>
        </p:blipFill>
        <p:spPr>
          <a:xfrm>
            <a:off x="7569975" y="4203150"/>
            <a:ext cx="1564600" cy="916575"/>
          </a:xfrm>
          <a:prstGeom prst="rect">
            <a:avLst/>
          </a:prstGeom>
          <a:noFill/>
          <a:ln>
            <a:noFill/>
          </a:ln>
        </p:spPr>
      </p:pic>
      <p:sp>
        <p:nvSpPr>
          <p:cNvPr id="194" name="Shape 194"/>
          <p:cNvSpPr/>
          <p:nvPr/>
        </p:nvSpPr>
        <p:spPr>
          <a:xfrm>
            <a:off x="5683150" y="4203175"/>
            <a:ext cx="1866900" cy="9174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Tree>
  </p:cSld>
  <p:clrMapOvr>
    <a:masterClrMapping/>
  </p:clrMapOvr>
  <p:transition spd="slow">
    <p:fade thruBlk="1"/>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98" name="Shape 198"/>
        <p:cNvGrpSpPr/>
        <p:nvPr/>
      </p:nvGrpSpPr>
      <p:grpSpPr>
        <a:xfrm>
          <a:off x="0" y="0"/>
          <a:ext cx="0" cy="0"/>
          <a:chOff x="0" y="0"/>
          <a:chExt cx="0" cy="0"/>
        </a:xfrm>
      </p:grpSpPr>
      <p:sp>
        <p:nvSpPr>
          <p:cNvPr id="199" name="Shape 199"/>
          <p:cNvSpPr/>
          <p:nvPr/>
        </p:nvSpPr>
        <p:spPr>
          <a:xfrm>
            <a:off x="5682332" y="2101132"/>
            <a:ext cx="3434305" cy="2083105"/>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pic>
        <p:nvPicPr>
          <p:cNvPr descr="triindustrymap.jpg" id="200" name="Shape 200"/>
          <p:cNvPicPr preferRelativeResize="0"/>
          <p:nvPr/>
        </p:nvPicPr>
        <p:blipFill rotWithShape="1">
          <a:blip r:embed="rId3">
            <a:alphaModFix/>
          </a:blip>
          <a:srcRect b="0" l="0" r="0" t="0"/>
          <a:stretch/>
        </p:blipFill>
        <p:spPr>
          <a:xfrm>
            <a:off x="5684240" y="2101132"/>
            <a:ext cx="3430627" cy="2079356"/>
          </a:xfrm>
          <a:prstGeom prst="rect">
            <a:avLst/>
          </a:prstGeom>
          <a:noFill/>
          <a:ln>
            <a:noFill/>
          </a:ln>
        </p:spPr>
      </p:pic>
      <p:sp>
        <p:nvSpPr>
          <p:cNvPr id="201" name="Shape 201"/>
          <p:cNvSpPr/>
          <p:nvPr/>
        </p:nvSpPr>
        <p:spPr>
          <a:xfrm>
            <a:off x="27504" y="22274"/>
            <a:ext cx="4286251" cy="2065359"/>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202" name="Shape 202"/>
          <p:cNvSpPr/>
          <p:nvPr/>
        </p:nvSpPr>
        <p:spPr>
          <a:xfrm>
            <a:off x="28580" y="5089464"/>
            <a:ext cx="5634633" cy="33086"/>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203" name="Shape 203"/>
          <p:cNvSpPr/>
          <p:nvPr/>
        </p:nvSpPr>
        <p:spPr>
          <a:xfrm>
            <a:off x="31954" y="2099458"/>
            <a:ext cx="5628945" cy="2974787"/>
          </a:xfrm>
          <a:prstGeom prst="rect">
            <a:avLst/>
          </a:prstGeom>
          <a:solidFill>
            <a:srgbClr val="000000"/>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204" name="Shape 204"/>
          <p:cNvSpPr/>
          <p:nvPr/>
        </p:nvSpPr>
        <p:spPr>
          <a:xfrm>
            <a:off x="4339745" y="955019"/>
            <a:ext cx="1322195" cy="112922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205" name="Shape 205"/>
          <p:cNvSpPr/>
          <p:nvPr/>
        </p:nvSpPr>
        <p:spPr>
          <a:xfrm>
            <a:off x="4344609" y="22274"/>
            <a:ext cx="4772588" cy="917526"/>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206" name="Shape 206"/>
          <p:cNvSpPr txBox="1"/>
          <p:nvPr/>
        </p:nvSpPr>
        <p:spPr>
          <a:xfrm>
            <a:off x="194297" y="2309899"/>
            <a:ext cx="5303198" cy="2379565"/>
          </a:xfrm>
          <a:prstGeom prst="rect">
            <a:avLst/>
          </a:prstGeom>
          <a:noFill/>
          <a:ln>
            <a:noFill/>
          </a:ln>
        </p:spPr>
        <p:txBody>
          <a:bodyPr anchorCtr="0" anchor="ctr" bIns="32750" lIns="32750" rIns="32750" wrap="square" tIns="32750">
            <a:noAutofit/>
          </a:bodyPr>
          <a:lstStyle/>
          <a:p>
            <a:pPr indent="-254000" lvl="0" marL="254000" marR="0" rtl="0" algn="l">
              <a:lnSpc>
                <a:spcPct val="100000"/>
              </a:lnSpc>
              <a:spcBef>
                <a:spcPts val="0"/>
              </a:spcBef>
              <a:spcAft>
                <a:spcPts val="0"/>
              </a:spcAft>
              <a:buClr>
                <a:srgbClr val="FFFFFF"/>
              </a:buClr>
              <a:buSzPct val="146666"/>
              <a:buFont typeface="Helvetica Neue"/>
              <a:buChar char="•"/>
            </a:pPr>
            <a:r>
              <a:rPr b="1" i="0" lang="en" sz="1500" u="none" cap="none" strike="noStrike">
                <a:solidFill>
                  <a:srgbClr val="FFFFFF"/>
                </a:solidFill>
                <a:latin typeface="Helvetica Neue"/>
                <a:ea typeface="Helvetica Neue"/>
                <a:cs typeface="Helvetica Neue"/>
                <a:sym typeface="Helvetica Neue"/>
              </a:rPr>
              <a:t>The EPA provides data sets containing TRI data for the years 1987 through 2016.</a:t>
            </a:r>
            <a:br>
              <a:rPr b="1" i="0" lang="en" sz="1500" u="none" cap="none" strike="noStrike">
                <a:solidFill>
                  <a:srgbClr val="FFFFFF"/>
                </a:solidFill>
                <a:latin typeface="Helvetica Neue"/>
                <a:ea typeface="Helvetica Neue"/>
                <a:cs typeface="Helvetica Neue"/>
                <a:sym typeface="Helvetica Neue"/>
              </a:rPr>
            </a:br>
          </a:p>
          <a:p>
            <a:pPr indent="-254000" lvl="0" marL="254000" marR="0" rtl="0" algn="l">
              <a:lnSpc>
                <a:spcPct val="100000"/>
              </a:lnSpc>
              <a:spcBef>
                <a:spcPts val="0"/>
              </a:spcBef>
              <a:spcAft>
                <a:spcPts val="0"/>
              </a:spcAft>
              <a:buClr>
                <a:srgbClr val="FFFFFF"/>
              </a:buClr>
              <a:buSzPct val="146666"/>
              <a:buFont typeface="Helvetica Neue"/>
              <a:buChar char="•"/>
            </a:pPr>
            <a:r>
              <a:rPr b="1" i="0" lang="en" sz="1500" u="none" cap="none" strike="noStrike">
                <a:solidFill>
                  <a:srgbClr val="FFFFFF"/>
                </a:solidFill>
                <a:latin typeface="Helvetica Neue"/>
                <a:ea typeface="Helvetica Neue"/>
                <a:cs typeface="Helvetica Neue"/>
                <a:sym typeface="Helvetica Neue"/>
              </a:rPr>
              <a:t>Facilities across many different industrial sectors must submit annual reports of chemicals released to the environment and/or managed through recycling, energy recovery, and treatment. </a:t>
            </a:r>
            <a:br>
              <a:rPr b="1" i="0" lang="en" sz="1500" u="none" cap="none" strike="noStrike">
                <a:solidFill>
                  <a:srgbClr val="FFFFFF"/>
                </a:solidFill>
                <a:latin typeface="Helvetica Neue"/>
                <a:ea typeface="Helvetica Neue"/>
                <a:cs typeface="Helvetica Neue"/>
                <a:sym typeface="Helvetica Neue"/>
              </a:rPr>
            </a:br>
          </a:p>
          <a:p>
            <a:pPr indent="-254000" lvl="0" marL="254000" marR="0" rtl="0" algn="l">
              <a:lnSpc>
                <a:spcPct val="100000"/>
              </a:lnSpc>
              <a:spcBef>
                <a:spcPts val="0"/>
              </a:spcBef>
              <a:spcAft>
                <a:spcPts val="0"/>
              </a:spcAft>
              <a:buClr>
                <a:srgbClr val="FFFFFF"/>
              </a:buClr>
              <a:buSzPct val="146666"/>
              <a:buFont typeface="Helvetica Neue"/>
              <a:buChar char="•"/>
            </a:pPr>
            <a:r>
              <a:rPr b="1" i="0" lang="en" sz="1500" u="none" cap="none" strike="noStrike">
                <a:solidFill>
                  <a:srgbClr val="FFFFFF"/>
                </a:solidFill>
                <a:latin typeface="Helvetica Neue"/>
                <a:ea typeface="Helvetica Neue"/>
                <a:cs typeface="Helvetica Neue"/>
                <a:sym typeface="Helvetica Neue"/>
              </a:rPr>
              <a:t>In this context, “release” of a chemical means that it is emitted to the air or water, or placed in some type of land disposal.</a:t>
            </a:r>
          </a:p>
        </p:txBody>
      </p:sp>
      <p:pic>
        <p:nvPicPr>
          <p:cNvPr descr="neighboor_near_plant.jpg" id="207" name="Shape 207"/>
          <p:cNvPicPr preferRelativeResize="0"/>
          <p:nvPr/>
        </p:nvPicPr>
        <p:blipFill rotWithShape="1">
          <a:blip r:embed="rId4">
            <a:alphaModFix/>
          </a:blip>
          <a:srcRect b="0" l="0" r="0" t="0"/>
          <a:stretch/>
        </p:blipFill>
        <p:spPr>
          <a:xfrm>
            <a:off x="24382" y="16931"/>
            <a:ext cx="4293976" cy="2061310"/>
          </a:xfrm>
          <a:prstGeom prst="rect">
            <a:avLst/>
          </a:prstGeom>
          <a:noFill/>
          <a:ln>
            <a:noFill/>
          </a:ln>
        </p:spPr>
      </p:pic>
      <p:sp>
        <p:nvSpPr>
          <p:cNvPr id="208" name="Shape 208"/>
          <p:cNvSpPr txBox="1"/>
          <p:nvPr/>
        </p:nvSpPr>
        <p:spPr>
          <a:xfrm>
            <a:off x="4348675" y="133025"/>
            <a:ext cx="4730324" cy="696026"/>
          </a:xfrm>
          <a:prstGeom prst="rect">
            <a:avLst/>
          </a:prstGeom>
          <a:noFill/>
          <a:ln>
            <a:noFill/>
          </a:ln>
        </p:spPr>
        <p:txBody>
          <a:bodyPr anchorCtr="0" anchor="ctr" bIns="32750" lIns="32750" rIns="32750" wrap="square" tIns="32750">
            <a:noAutofit/>
          </a:bodyPr>
          <a:lstStyle/>
          <a:p>
            <a:pPr indent="-177800" lvl="0" marL="0" marR="0" rtl="0" algn="ctr">
              <a:lnSpc>
                <a:spcPct val="100000"/>
              </a:lnSpc>
              <a:spcBef>
                <a:spcPts val="0"/>
              </a:spcBef>
              <a:spcAft>
                <a:spcPts val="0"/>
              </a:spcAft>
              <a:buClr>
                <a:srgbClr val="FFFFFF"/>
              </a:buClr>
              <a:buSzPct val="100000"/>
              <a:buFont typeface="Helvetica Neue"/>
              <a:buNone/>
            </a:pPr>
            <a:r>
              <a:rPr b="1" i="0" lang="en" sz="2800" u="none" cap="none" strike="noStrike">
                <a:solidFill>
                  <a:srgbClr val="FFFFFF"/>
                </a:solidFill>
                <a:latin typeface="Helvetica Neue"/>
                <a:ea typeface="Helvetica Neue"/>
                <a:cs typeface="Helvetica Neue"/>
                <a:sym typeface="Helvetica Neue"/>
              </a:rPr>
              <a:t>Toxics Release Inventory</a:t>
            </a:r>
          </a:p>
          <a:p>
            <a:pPr indent="-152400" lvl="0" marL="0" marR="0" rtl="0" algn="ctr">
              <a:lnSpc>
                <a:spcPct val="100000"/>
              </a:lnSpc>
              <a:spcBef>
                <a:spcPts val="0"/>
              </a:spcBef>
              <a:spcAft>
                <a:spcPts val="0"/>
              </a:spcAft>
              <a:buClr>
                <a:srgbClr val="FFFFFF"/>
              </a:buClr>
              <a:buSzPct val="100000"/>
              <a:buFont typeface="Helvetica Neue"/>
              <a:buNone/>
            </a:pPr>
            <a:r>
              <a:rPr b="1" i="1" lang="en" sz="2400" u="none" cap="none" strike="noStrike">
                <a:solidFill>
                  <a:srgbClr val="FFFFFF"/>
                </a:solidFill>
                <a:latin typeface="Helvetica Neue"/>
                <a:ea typeface="Helvetica Neue"/>
                <a:cs typeface="Helvetica Neue"/>
                <a:sym typeface="Helvetica Neue"/>
              </a:rPr>
              <a:t>Data Sets</a:t>
            </a:r>
          </a:p>
        </p:txBody>
      </p:sp>
      <p:sp>
        <p:nvSpPr>
          <p:cNvPr id="209" name="Shape 209"/>
          <p:cNvSpPr/>
          <p:nvPr/>
        </p:nvSpPr>
        <p:spPr>
          <a:xfrm>
            <a:off x="5685350" y="957050"/>
            <a:ext cx="2451300" cy="11250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pic>
        <p:nvPicPr>
          <p:cNvPr descr="2eastmainbfr.jpg" id="210" name="Shape 210"/>
          <p:cNvPicPr preferRelativeResize="0"/>
          <p:nvPr/>
        </p:nvPicPr>
        <p:blipFill rotWithShape="1">
          <a:blip r:embed="rId5">
            <a:alphaModFix/>
          </a:blip>
          <a:srcRect b="0" l="0" r="0" t="0"/>
          <a:stretch/>
        </p:blipFill>
        <p:spPr>
          <a:xfrm>
            <a:off x="8174459" y="957284"/>
            <a:ext cx="944244" cy="1124691"/>
          </a:xfrm>
          <a:prstGeom prst="rect">
            <a:avLst/>
          </a:prstGeom>
          <a:noFill/>
          <a:ln>
            <a:noFill/>
          </a:ln>
        </p:spPr>
      </p:pic>
      <p:pic>
        <p:nvPicPr>
          <p:cNvPr descr="natural-wetland-2.jpg" id="211" name="Shape 211"/>
          <p:cNvPicPr preferRelativeResize="0"/>
          <p:nvPr/>
        </p:nvPicPr>
        <p:blipFill rotWithShape="1">
          <a:blip r:embed="rId6">
            <a:alphaModFix/>
          </a:blip>
          <a:srcRect b="0" l="0" r="0" t="0"/>
          <a:stretch/>
        </p:blipFill>
        <p:spPr>
          <a:xfrm>
            <a:off x="7569975" y="4203150"/>
            <a:ext cx="1564600" cy="916575"/>
          </a:xfrm>
          <a:prstGeom prst="rect">
            <a:avLst/>
          </a:prstGeom>
          <a:noFill/>
          <a:ln>
            <a:noFill/>
          </a:ln>
        </p:spPr>
      </p:pic>
      <p:sp>
        <p:nvSpPr>
          <p:cNvPr id="212" name="Shape 212"/>
          <p:cNvSpPr/>
          <p:nvPr/>
        </p:nvSpPr>
        <p:spPr>
          <a:xfrm>
            <a:off x="5683150" y="4203175"/>
            <a:ext cx="1866900" cy="9174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Tree>
  </p:cSld>
  <p:clrMapOvr>
    <a:masterClrMapping/>
  </p:clrMapOvr>
  <p:transition>
    <p:fade thruBlk="1"/>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16" name="Shape 216"/>
        <p:cNvGrpSpPr/>
        <p:nvPr/>
      </p:nvGrpSpPr>
      <p:grpSpPr>
        <a:xfrm>
          <a:off x="0" y="0"/>
          <a:ext cx="0" cy="0"/>
          <a:chOff x="0" y="0"/>
          <a:chExt cx="0" cy="0"/>
        </a:xfrm>
      </p:grpSpPr>
      <p:sp>
        <p:nvSpPr>
          <p:cNvPr id="217" name="Shape 217"/>
          <p:cNvSpPr/>
          <p:nvPr/>
        </p:nvSpPr>
        <p:spPr>
          <a:xfrm>
            <a:off x="5682332" y="2101132"/>
            <a:ext cx="3434305" cy="2083105"/>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pic>
        <p:nvPicPr>
          <p:cNvPr descr="triindustrymap.jpg" id="218" name="Shape 218"/>
          <p:cNvPicPr preferRelativeResize="0"/>
          <p:nvPr/>
        </p:nvPicPr>
        <p:blipFill rotWithShape="1">
          <a:blip r:embed="rId3">
            <a:alphaModFix/>
          </a:blip>
          <a:srcRect b="0" l="0" r="0" t="0"/>
          <a:stretch/>
        </p:blipFill>
        <p:spPr>
          <a:xfrm>
            <a:off x="5684240" y="2101132"/>
            <a:ext cx="3430627" cy="2079356"/>
          </a:xfrm>
          <a:prstGeom prst="rect">
            <a:avLst/>
          </a:prstGeom>
          <a:noFill/>
          <a:ln>
            <a:noFill/>
          </a:ln>
        </p:spPr>
      </p:pic>
      <p:sp>
        <p:nvSpPr>
          <p:cNvPr id="219" name="Shape 219"/>
          <p:cNvSpPr/>
          <p:nvPr/>
        </p:nvSpPr>
        <p:spPr>
          <a:xfrm>
            <a:off x="27504" y="22274"/>
            <a:ext cx="4286251" cy="2065359"/>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220" name="Shape 220"/>
          <p:cNvSpPr/>
          <p:nvPr/>
        </p:nvSpPr>
        <p:spPr>
          <a:xfrm>
            <a:off x="28580" y="5089464"/>
            <a:ext cx="5634633" cy="33086"/>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221" name="Shape 221"/>
          <p:cNvSpPr/>
          <p:nvPr/>
        </p:nvSpPr>
        <p:spPr>
          <a:xfrm>
            <a:off x="31954" y="2099458"/>
            <a:ext cx="5628945" cy="2974787"/>
          </a:xfrm>
          <a:prstGeom prst="rect">
            <a:avLst/>
          </a:prstGeom>
          <a:solidFill>
            <a:srgbClr val="000000"/>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222" name="Shape 222"/>
          <p:cNvSpPr/>
          <p:nvPr/>
        </p:nvSpPr>
        <p:spPr>
          <a:xfrm>
            <a:off x="4339745" y="955019"/>
            <a:ext cx="1322195" cy="112922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223" name="Shape 223"/>
          <p:cNvSpPr/>
          <p:nvPr/>
        </p:nvSpPr>
        <p:spPr>
          <a:xfrm>
            <a:off x="4344609" y="22274"/>
            <a:ext cx="4772588" cy="917526"/>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224" name="Shape 224"/>
          <p:cNvSpPr txBox="1"/>
          <p:nvPr/>
        </p:nvSpPr>
        <p:spPr>
          <a:xfrm>
            <a:off x="194297" y="2298939"/>
            <a:ext cx="5303198" cy="2573786"/>
          </a:xfrm>
          <a:prstGeom prst="rect">
            <a:avLst/>
          </a:prstGeom>
          <a:noFill/>
          <a:ln>
            <a:noFill/>
          </a:ln>
        </p:spPr>
        <p:txBody>
          <a:bodyPr anchorCtr="0" anchor="ctr" bIns="32750" lIns="32750" rIns="32750" wrap="square" tIns="32750">
            <a:noAutofit/>
          </a:bodyPr>
          <a:lstStyle/>
          <a:p>
            <a:pPr indent="-254000" lvl="0" marL="254000" marR="0" rtl="0" algn="l">
              <a:lnSpc>
                <a:spcPct val="100000"/>
              </a:lnSpc>
              <a:spcBef>
                <a:spcPts val="0"/>
              </a:spcBef>
              <a:spcAft>
                <a:spcPts val="0"/>
              </a:spcAft>
              <a:buClr>
                <a:srgbClr val="FFFFFF"/>
              </a:buClr>
              <a:buSzPct val="146666"/>
              <a:buFont typeface="Helvetica Neue"/>
              <a:buChar char="•"/>
            </a:pPr>
            <a:r>
              <a:rPr b="1" i="0" lang="en" sz="1500" u="none" cap="none" strike="noStrike">
                <a:solidFill>
                  <a:srgbClr val="FFFFFF"/>
                </a:solidFill>
                <a:latin typeface="Helvetica Neue"/>
                <a:ea typeface="Helvetica Neue"/>
                <a:cs typeface="Helvetica Neue"/>
                <a:sym typeface="Helvetica Neue"/>
              </a:rPr>
              <a:t>The EPA site states that the purpose of this data is </a:t>
            </a:r>
            <a:r>
              <a:rPr b="1" i="1" lang="en" sz="1500" u="none" cap="none" strike="noStrike">
                <a:solidFill>
                  <a:srgbClr val="FFFFFF"/>
                </a:solidFill>
                <a:latin typeface="Helvetica Neue"/>
                <a:ea typeface="Helvetica Neue"/>
                <a:cs typeface="Helvetica Neue"/>
                <a:sym typeface="Helvetica Neue"/>
              </a:rPr>
              <a:t>“for citizens to better understand possible sources of pollution in their communities.” </a:t>
            </a:r>
            <a:br>
              <a:rPr b="1" i="1" lang="en" sz="1500" u="none" cap="none" strike="noStrike">
                <a:solidFill>
                  <a:srgbClr val="FFFFFF"/>
                </a:solidFill>
                <a:latin typeface="Helvetica Neue"/>
                <a:ea typeface="Helvetica Neue"/>
                <a:cs typeface="Helvetica Neue"/>
                <a:sym typeface="Helvetica Neue"/>
              </a:rPr>
            </a:br>
          </a:p>
          <a:p>
            <a:pPr indent="-254000" lvl="0" marL="254000" marR="0" rtl="0" algn="l">
              <a:lnSpc>
                <a:spcPct val="100000"/>
              </a:lnSpc>
              <a:spcBef>
                <a:spcPts val="0"/>
              </a:spcBef>
              <a:spcAft>
                <a:spcPts val="0"/>
              </a:spcAft>
              <a:buClr>
                <a:srgbClr val="FFFFFF"/>
              </a:buClr>
              <a:buSzPct val="146666"/>
              <a:buFont typeface="Helvetica Neue"/>
              <a:buChar char="•"/>
            </a:pPr>
            <a:r>
              <a:rPr b="1" i="0" lang="en" sz="1500" u="none" cap="none" strike="noStrike">
                <a:solidFill>
                  <a:srgbClr val="FFFFFF"/>
                </a:solidFill>
                <a:latin typeface="Helvetica Neue"/>
                <a:ea typeface="Helvetica Neue"/>
                <a:cs typeface="Helvetica Neue"/>
                <a:sym typeface="Helvetica Neue"/>
              </a:rPr>
              <a:t>Our goal in exploring this data, then, is to extract relevant relations and trends that will shed light on understanding how these toxic releases affect the surrounding communities. </a:t>
            </a:r>
            <a:br>
              <a:rPr b="1" i="0" lang="en" sz="1500" u="none" cap="none" strike="noStrike">
                <a:solidFill>
                  <a:srgbClr val="FFFFFF"/>
                </a:solidFill>
                <a:latin typeface="Helvetica Neue"/>
                <a:ea typeface="Helvetica Neue"/>
                <a:cs typeface="Helvetica Neue"/>
                <a:sym typeface="Helvetica Neue"/>
              </a:rPr>
            </a:br>
          </a:p>
          <a:p>
            <a:pPr indent="-254000" lvl="0" marL="254000" marR="0" rtl="0" algn="l">
              <a:lnSpc>
                <a:spcPct val="100000"/>
              </a:lnSpc>
              <a:spcBef>
                <a:spcPts val="0"/>
              </a:spcBef>
              <a:spcAft>
                <a:spcPts val="0"/>
              </a:spcAft>
              <a:buClr>
                <a:srgbClr val="FFFFFF"/>
              </a:buClr>
              <a:buSzPct val="146666"/>
              <a:buFont typeface="Helvetica Neue"/>
              <a:buChar char="•"/>
            </a:pPr>
            <a:r>
              <a:rPr b="1" i="0" lang="en" sz="1500" u="none" cap="none" strike="noStrike">
                <a:solidFill>
                  <a:srgbClr val="FFFFFF"/>
                </a:solidFill>
                <a:latin typeface="Helvetica Neue"/>
                <a:ea typeface="Helvetica Neue"/>
                <a:cs typeface="Helvetica Neue"/>
                <a:sym typeface="Helvetica Neue"/>
              </a:rPr>
              <a:t>We will accomplish this by comparing the trends in these data to those that we find in the Zillow House Value Index data, and the relations between the two.</a:t>
            </a:r>
          </a:p>
        </p:txBody>
      </p:sp>
      <p:pic>
        <p:nvPicPr>
          <p:cNvPr descr="neighboor_near_plant.jpg" id="225" name="Shape 225"/>
          <p:cNvPicPr preferRelativeResize="0"/>
          <p:nvPr/>
        </p:nvPicPr>
        <p:blipFill rotWithShape="1">
          <a:blip r:embed="rId4">
            <a:alphaModFix/>
          </a:blip>
          <a:srcRect b="0" l="0" r="0" t="0"/>
          <a:stretch/>
        </p:blipFill>
        <p:spPr>
          <a:xfrm>
            <a:off x="24382" y="16931"/>
            <a:ext cx="4293976" cy="2061310"/>
          </a:xfrm>
          <a:prstGeom prst="rect">
            <a:avLst/>
          </a:prstGeom>
          <a:noFill/>
          <a:ln>
            <a:noFill/>
          </a:ln>
        </p:spPr>
      </p:pic>
      <p:sp>
        <p:nvSpPr>
          <p:cNvPr id="226" name="Shape 226"/>
          <p:cNvSpPr txBox="1"/>
          <p:nvPr/>
        </p:nvSpPr>
        <p:spPr>
          <a:xfrm>
            <a:off x="4348675" y="133025"/>
            <a:ext cx="4730324" cy="696026"/>
          </a:xfrm>
          <a:prstGeom prst="rect">
            <a:avLst/>
          </a:prstGeom>
          <a:noFill/>
          <a:ln>
            <a:noFill/>
          </a:ln>
        </p:spPr>
        <p:txBody>
          <a:bodyPr anchorCtr="0" anchor="ctr" bIns="32750" lIns="32750" rIns="32750" wrap="square" tIns="32750">
            <a:noAutofit/>
          </a:bodyPr>
          <a:lstStyle/>
          <a:p>
            <a:pPr indent="-177800" lvl="0" marL="0" marR="0" rtl="0" algn="ctr">
              <a:lnSpc>
                <a:spcPct val="100000"/>
              </a:lnSpc>
              <a:spcBef>
                <a:spcPts val="0"/>
              </a:spcBef>
              <a:spcAft>
                <a:spcPts val="0"/>
              </a:spcAft>
              <a:buClr>
                <a:srgbClr val="FFFFFF"/>
              </a:buClr>
              <a:buSzPct val="100000"/>
              <a:buFont typeface="Helvetica Neue"/>
              <a:buNone/>
            </a:pPr>
            <a:r>
              <a:rPr b="1" i="0" lang="en" sz="2800" u="none" cap="none" strike="noStrike">
                <a:solidFill>
                  <a:srgbClr val="FFFFFF"/>
                </a:solidFill>
                <a:latin typeface="Helvetica Neue"/>
                <a:ea typeface="Helvetica Neue"/>
                <a:cs typeface="Helvetica Neue"/>
                <a:sym typeface="Helvetica Neue"/>
              </a:rPr>
              <a:t>Toxics Release Inventory</a:t>
            </a:r>
          </a:p>
          <a:p>
            <a:pPr indent="-152400" lvl="0" marL="0" marR="0" rtl="0" algn="ctr">
              <a:lnSpc>
                <a:spcPct val="100000"/>
              </a:lnSpc>
              <a:spcBef>
                <a:spcPts val="0"/>
              </a:spcBef>
              <a:spcAft>
                <a:spcPts val="0"/>
              </a:spcAft>
              <a:buClr>
                <a:srgbClr val="FFFFFF"/>
              </a:buClr>
              <a:buSzPct val="100000"/>
              <a:buFont typeface="Helvetica Neue"/>
              <a:buNone/>
            </a:pPr>
            <a:r>
              <a:rPr b="1" i="1" lang="en" sz="2400" u="none" cap="none" strike="noStrike">
                <a:solidFill>
                  <a:srgbClr val="FFFFFF"/>
                </a:solidFill>
                <a:latin typeface="Helvetica Neue"/>
                <a:ea typeface="Helvetica Neue"/>
                <a:cs typeface="Helvetica Neue"/>
                <a:sym typeface="Helvetica Neue"/>
              </a:rPr>
              <a:t>Data Sets</a:t>
            </a:r>
          </a:p>
        </p:txBody>
      </p:sp>
      <p:sp>
        <p:nvSpPr>
          <p:cNvPr id="227" name="Shape 227"/>
          <p:cNvSpPr/>
          <p:nvPr/>
        </p:nvSpPr>
        <p:spPr>
          <a:xfrm>
            <a:off x="5685350" y="957050"/>
            <a:ext cx="2451300" cy="11250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pic>
        <p:nvPicPr>
          <p:cNvPr descr="2eastmainbfr.jpg" id="228" name="Shape 228"/>
          <p:cNvPicPr preferRelativeResize="0"/>
          <p:nvPr/>
        </p:nvPicPr>
        <p:blipFill rotWithShape="1">
          <a:blip r:embed="rId5">
            <a:alphaModFix/>
          </a:blip>
          <a:srcRect b="0" l="0" r="0" t="0"/>
          <a:stretch/>
        </p:blipFill>
        <p:spPr>
          <a:xfrm>
            <a:off x="8174459" y="957284"/>
            <a:ext cx="944244" cy="1124691"/>
          </a:xfrm>
          <a:prstGeom prst="rect">
            <a:avLst/>
          </a:prstGeom>
          <a:noFill/>
          <a:ln>
            <a:noFill/>
          </a:ln>
        </p:spPr>
      </p:pic>
      <p:pic>
        <p:nvPicPr>
          <p:cNvPr descr="natural-wetland-2.jpg" id="229" name="Shape 229"/>
          <p:cNvPicPr preferRelativeResize="0"/>
          <p:nvPr/>
        </p:nvPicPr>
        <p:blipFill rotWithShape="1">
          <a:blip r:embed="rId6">
            <a:alphaModFix/>
          </a:blip>
          <a:srcRect b="0" l="0" r="0" t="0"/>
          <a:stretch/>
        </p:blipFill>
        <p:spPr>
          <a:xfrm>
            <a:off x="7569975" y="4203150"/>
            <a:ext cx="1564600" cy="916575"/>
          </a:xfrm>
          <a:prstGeom prst="rect">
            <a:avLst/>
          </a:prstGeom>
          <a:noFill/>
          <a:ln>
            <a:noFill/>
          </a:ln>
        </p:spPr>
      </p:pic>
      <p:sp>
        <p:nvSpPr>
          <p:cNvPr id="230" name="Shape 230"/>
          <p:cNvSpPr/>
          <p:nvPr/>
        </p:nvSpPr>
        <p:spPr>
          <a:xfrm>
            <a:off x="5683150" y="4203175"/>
            <a:ext cx="1866900" cy="9174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Tree>
  </p:cSld>
  <p:clrMapOvr>
    <a:masterClrMapping/>
  </p:clrMapOvr>
  <p:transition>
    <p:fade thruBlk="1"/>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34" name="Shape 234"/>
        <p:cNvGrpSpPr/>
        <p:nvPr/>
      </p:nvGrpSpPr>
      <p:grpSpPr>
        <a:xfrm>
          <a:off x="0" y="0"/>
          <a:ext cx="0" cy="0"/>
          <a:chOff x="0" y="0"/>
          <a:chExt cx="0" cy="0"/>
        </a:xfrm>
      </p:grpSpPr>
      <p:sp>
        <p:nvSpPr>
          <p:cNvPr id="235" name="Shape 235"/>
          <p:cNvSpPr/>
          <p:nvPr/>
        </p:nvSpPr>
        <p:spPr>
          <a:xfrm>
            <a:off x="5682332" y="2101132"/>
            <a:ext cx="3434305" cy="2083105"/>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236" name="Shape 236"/>
          <p:cNvSpPr/>
          <p:nvPr/>
        </p:nvSpPr>
        <p:spPr>
          <a:xfrm>
            <a:off x="27504" y="22274"/>
            <a:ext cx="4286251" cy="2065359"/>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237" name="Shape 237"/>
          <p:cNvSpPr/>
          <p:nvPr/>
        </p:nvSpPr>
        <p:spPr>
          <a:xfrm>
            <a:off x="28580" y="5089464"/>
            <a:ext cx="5634633" cy="33086"/>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238" name="Shape 238"/>
          <p:cNvSpPr/>
          <p:nvPr/>
        </p:nvSpPr>
        <p:spPr>
          <a:xfrm>
            <a:off x="31954" y="2099458"/>
            <a:ext cx="5628945" cy="2974787"/>
          </a:xfrm>
          <a:prstGeom prst="rect">
            <a:avLst/>
          </a:prstGeom>
          <a:solidFill>
            <a:srgbClr val="000000"/>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239" name="Shape 239"/>
          <p:cNvSpPr/>
          <p:nvPr/>
        </p:nvSpPr>
        <p:spPr>
          <a:xfrm>
            <a:off x="4339745" y="955019"/>
            <a:ext cx="1322195" cy="112922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240" name="Shape 240"/>
          <p:cNvSpPr/>
          <p:nvPr/>
        </p:nvSpPr>
        <p:spPr>
          <a:xfrm>
            <a:off x="4344609" y="22274"/>
            <a:ext cx="4772588" cy="917526"/>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241" name="Shape 241"/>
          <p:cNvSpPr txBox="1"/>
          <p:nvPr/>
        </p:nvSpPr>
        <p:spPr>
          <a:xfrm>
            <a:off x="194297" y="2687380"/>
            <a:ext cx="5303198" cy="1796903"/>
          </a:xfrm>
          <a:prstGeom prst="rect">
            <a:avLst/>
          </a:prstGeom>
          <a:noFill/>
          <a:ln>
            <a:noFill/>
          </a:ln>
        </p:spPr>
        <p:txBody>
          <a:bodyPr anchorCtr="0" anchor="ctr" bIns="32750" lIns="32750" rIns="32750" wrap="square" tIns="32750">
            <a:noAutofit/>
          </a:bodyPr>
          <a:lstStyle/>
          <a:p>
            <a:pPr indent="-215900" lvl="0" marL="215900" marR="0" rtl="0" algn="l">
              <a:lnSpc>
                <a:spcPct val="100000"/>
              </a:lnSpc>
              <a:spcBef>
                <a:spcPts val="0"/>
              </a:spcBef>
              <a:spcAft>
                <a:spcPts val="0"/>
              </a:spcAft>
              <a:buClr>
                <a:srgbClr val="FFFFFF"/>
              </a:buClr>
              <a:buSzPct val="146666"/>
              <a:buFont typeface="Helvetica Neue"/>
              <a:buChar char="•"/>
            </a:pPr>
            <a:r>
              <a:rPr b="1" i="0" lang="en" sz="1500" u="none" cap="none" strike="noStrike">
                <a:solidFill>
                  <a:srgbClr val="FFFFFF"/>
                </a:solidFill>
                <a:latin typeface="Helvetica Neue"/>
                <a:ea typeface="Helvetica Neue"/>
                <a:cs typeface="Helvetica Neue"/>
                <a:sym typeface="Helvetica Neue"/>
              </a:rPr>
              <a:t>We are using the ‘National’ data files, which contain yearly TRI for all 50 U.S. states and the six districts and territories, and ‘State’ data files, which contain yearly TRI data for each state individually. </a:t>
            </a:r>
            <a:br>
              <a:rPr b="1" i="0" lang="en" sz="1500" u="none" cap="none" strike="noStrike">
                <a:solidFill>
                  <a:srgbClr val="FFFFFF"/>
                </a:solidFill>
                <a:latin typeface="Helvetica Neue"/>
                <a:ea typeface="Helvetica Neue"/>
                <a:cs typeface="Helvetica Neue"/>
                <a:sym typeface="Helvetica Neue"/>
              </a:rPr>
            </a:br>
          </a:p>
          <a:p>
            <a:pPr indent="-215900" lvl="0" marL="215900" marR="0" rtl="0" algn="l">
              <a:lnSpc>
                <a:spcPct val="100000"/>
              </a:lnSpc>
              <a:spcBef>
                <a:spcPts val="0"/>
              </a:spcBef>
              <a:spcAft>
                <a:spcPts val="0"/>
              </a:spcAft>
              <a:buClr>
                <a:srgbClr val="FFFFFF"/>
              </a:buClr>
              <a:buSzPct val="146666"/>
              <a:buFont typeface="Helvetica Neue"/>
              <a:buChar char="•"/>
            </a:pPr>
            <a:r>
              <a:rPr b="1" i="0" lang="en" sz="1500" u="none" cap="none" strike="noStrike">
                <a:solidFill>
                  <a:srgbClr val="FFFFFF"/>
                </a:solidFill>
                <a:latin typeface="Helvetica Neue"/>
                <a:ea typeface="Helvetica Neue"/>
                <a:cs typeface="Helvetica Neue"/>
                <a:sym typeface="Helvetica Neue"/>
              </a:rPr>
              <a:t>Each data file (in CSV format) contains 108 attributes, which fall into six categories…</a:t>
            </a:r>
          </a:p>
        </p:txBody>
      </p:sp>
      <p:sp>
        <p:nvSpPr>
          <p:cNvPr id="242" name="Shape 242"/>
          <p:cNvSpPr txBox="1"/>
          <p:nvPr/>
        </p:nvSpPr>
        <p:spPr>
          <a:xfrm>
            <a:off x="4348675" y="133025"/>
            <a:ext cx="4730324" cy="696026"/>
          </a:xfrm>
          <a:prstGeom prst="rect">
            <a:avLst/>
          </a:prstGeom>
          <a:noFill/>
          <a:ln>
            <a:noFill/>
          </a:ln>
        </p:spPr>
        <p:txBody>
          <a:bodyPr anchorCtr="0" anchor="ctr" bIns="32750" lIns="32750" rIns="32750" wrap="square" tIns="32750">
            <a:noAutofit/>
          </a:bodyPr>
          <a:lstStyle/>
          <a:p>
            <a:pPr indent="-177800" lvl="0" marL="0" marR="0" rtl="0" algn="ctr">
              <a:lnSpc>
                <a:spcPct val="100000"/>
              </a:lnSpc>
              <a:spcBef>
                <a:spcPts val="0"/>
              </a:spcBef>
              <a:spcAft>
                <a:spcPts val="0"/>
              </a:spcAft>
              <a:buClr>
                <a:srgbClr val="FFFFFF"/>
              </a:buClr>
              <a:buSzPct val="100000"/>
              <a:buFont typeface="Helvetica Neue"/>
              <a:buNone/>
            </a:pPr>
            <a:r>
              <a:rPr b="1" i="0" lang="en" sz="2800" u="none" cap="none" strike="noStrike">
                <a:solidFill>
                  <a:srgbClr val="FFFFFF"/>
                </a:solidFill>
                <a:latin typeface="Helvetica Neue"/>
                <a:ea typeface="Helvetica Neue"/>
                <a:cs typeface="Helvetica Neue"/>
                <a:sym typeface="Helvetica Neue"/>
              </a:rPr>
              <a:t>Toxics Release Inventory</a:t>
            </a:r>
          </a:p>
          <a:p>
            <a:pPr indent="-152400" lvl="0" marL="0" marR="0" rtl="0" algn="ctr">
              <a:lnSpc>
                <a:spcPct val="100000"/>
              </a:lnSpc>
              <a:spcBef>
                <a:spcPts val="0"/>
              </a:spcBef>
              <a:spcAft>
                <a:spcPts val="0"/>
              </a:spcAft>
              <a:buClr>
                <a:srgbClr val="FFFFFF"/>
              </a:buClr>
              <a:buSzPct val="100000"/>
              <a:buFont typeface="Helvetica Neue"/>
              <a:buNone/>
            </a:pPr>
            <a:r>
              <a:rPr b="1" i="1" lang="en" sz="2400" u="none" cap="none" strike="noStrike">
                <a:solidFill>
                  <a:srgbClr val="FFFFFF"/>
                </a:solidFill>
                <a:latin typeface="Helvetica Neue"/>
                <a:ea typeface="Helvetica Neue"/>
                <a:cs typeface="Helvetica Neue"/>
                <a:sym typeface="Helvetica Neue"/>
              </a:rPr>
              <a:t>Data Sets</a:t>
            </a:r>
          </a:p>
        </p:txBody>
      </p:sp>
      <p:pic>
        <p:nvPicPr>
          <p:cNvPr descr="trimockup.jpg" id="243" name="Shape 243"/>
          <p:cNvPicPr preferRelativeResize="0"/>
          <p:nvPr/>
        </p:nvPicPr>
        <p:blipFill rotWithShape="1">
          <a:blip r:embed="rId3">
            <a:alphaModFix/>
          </a:blip>
          <a:srcRect b="0" l="0" r="0" t="0"/>
          <a:stretch/>
        </p:blipFill>
        <p:spPr>
          <a:xfrm>
            <a:off x="23725" y="16750"/>
            <a:ext cx="4286250" cy="2066100"/>
          </a:xfrm>
          <a:prstGeom prst="rect">
            <a:avLst/>
          </a:prstGeom>
          <a:noFill/>
          <a:ln>
            <a:noFill/>
          </a:ln>
        </p:spPr>
      </p:pic>
      <p:pic>
        <p:nvPicPr>
          <p:cNvPr descr="composite_data.gif" id="244" name="Shape 244"/>
          <p:cNvPicPr preferRelativeResize="0"/>
          <p:nvPr/>
        </p:nvPicPr>
        <p:blipFill rotWithShape="1">
          <a:blip r:embed="rId4">
            <a:alphaModFix/>
          </a:blip>
          <a:srcRect b="0" l="0" r="0" t="0"/>
          <a:stretch/>
        </p:blipFill>
        <p:spPr>
          <a:xfrm>
            <a:off x="5683120" y="2101132"/>
            <a:ext cx="3432796" cy="2082286"/>
          </a:xfrm>
          <a:prstGeom prst="rect">
            <a:avLst/>
          </a:prstGeom>
          <a:noFill/>
          <a:ln>
            <a:noFill/>
          </a:ln>
        </p:spPr>
      </p:pic>
      <p:sp>
        <p:nvSpPr>
          <p:cNvPr id="245" name="Shape 245"/>
          <p:cNvSpPr/>
          <p:nvPr/>
        </p:nvSpPr>
        <p:spPr>
          <a:xfrm>
            <a:off x="5685350" y="957050"/>
            <a:ext cx="2451300" cy="11250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pic>
        <p:nvPicPr>
          <p:cNvPr descr="2eastmainbfr.jpg" id="246" name="Shape 246"/>
          <p:cNvPicPr preferRelativeResize="0"/>
          <p:nvPr/>
        </p:nvPicPr>
        <p:blipFill rotWithShape="1">
          <a:blip r:embed="rId5">
            <a:alphaModFix/>
          </a:blip>
          <a:srcRect b="0" l="0" r="0" t="0"/>
          <a:stretch/>
        </p:blipFill>
        <p:spPr>
          <a:xfrm>
            <a:off x="8174459" y="957284"/>
            <a:ext cx="944244" cy="1124691"/>
          </a:xfrm>
          <a:prstGeom prst="rect">
            <a:avLst/>
          </a:prstGeom>
          <a:noFill/>
          <a:ln>
            <a:noFill/>
          </a:ln>
        </p:spPr>
      </p:pic>
      <p:pic>
        <p:nvPicPr>
          <p:cNvPr descr="natural-wetland-2.jpg" id="247" name="Shape 247"/>
          <p:cNvPicPr preferRelativeResize="0"/>
          <p:nvPr/>
        </p:nvPicPr>
        <p:blipFill rotWithShape="1">
          <a:blip r:embed="rId6">
            <a:alphaModFix/>
          </a:blip>
          <a:srcRect b="0" l="0" r="0" t="0"/>
          <a:stretch/>
        </p:blipFill>
        <p:spPr>
          <a:xfrm>
            <a:off x="7569975" y="4203150"/>
            <a:ext cx="1564600" cy="916575"/>
          </a:xfrm>
          <a:prstGeom prst="rect">
            <a:avLst/>
          </a:prstGeom>
          <a:noFill/>
          <a:ln>
            <a:noFill/>
          </a:ln>
        </p:spPr>
      </p:pic>
      <p:sp>
        <p:nvSpPr>
          <p:cNvPr id="248" name="Shape 248"/>
          <p:cNvSpPr/>
          <p:nvPr/>
        </p:nvSpPr>
        <p:spPr>
          <a:xfrm>
            <a:off x="5683150" y="4203175"/>
            <a:ext cx="1866900" cy="9174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Tree>
  </p:cSld>
  <p:clrMapOvr>
    <a:masterClrMapping/>
  </p:clrMapOvr>
  <p:transition>
    <p:fade thruBlk="1"/>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52" name="Shape 252"/>
        <p:cNvGrpSpPr/>
        <p:nvPr/>
      </p:nvGrpSpPr>
      <p:grpSpPr>
        <a:xfrm>
          <a:off x="0" y="0"/>
          <a:ext cx="0" cy="0"/>
          <a:chOff x="0" y="0"/>
          <a:chExt cx="0" cy="0"/>
        </a:xfrm>
      </p:grpSpPr>
      <p:sp>
        <p:nvSpPr>
          <p:cNvPr id="253" name="Shape 253"/>
          <p:cNvSpPr/>
          <p:nvPr/>
        </p:nvSpPr>
        <p:spPr>
          <a:xfrm>
            <a:off x="5682332" y="2101132"/>
            <a:ext cx="3434305" cy="2083105"/>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254" name="Shape 254"/>
          <p:cNvSpPr/>
          <p:nvPr/>
        </p:nvSpPr>
        <p:spPr>
          <a:xfrm>
            <a:off x="27504" y="22274"/>
            <a:ext cx="4286251" cy="2065359"/>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255" name="Shape 255"/>
          <p:cNvSpPr/>
          <p:nvPr/>
        </p:nvSpPr>
        <p:spPr>
          <a:xfrm>
            <a:off x="28580" y="5089464"/>
            <a:ext cx="5634633" cy="33086"/>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256" name="Shape 256"/>
          <p:cNvSpPr/>
          <p:nvPr/>
        </p:nvSpPr>
        <p:spPr>
          <a:xfrm>
            <a:off x="31954" y="2099458"/>
            <a:ext cx="5628945" cy="2974787"/>
          </a:xfrm>
          <a:prstGeom prst="rect">
            <a:avLst/>
          </a:prstGeom>
          <a:solidFill>
            <a:srgbClr val="000000"/>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257" name="Shape 257"/>
          <p:cNvSpPr/>
          <p:nvPr/>
        </p:nvSpPr>
        <p:spPr>
          <a:xfrm>
            <a:off x="4339745" y="955019"/>
            <a:ext cx="1322195" cy="112922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258" name="Shape 258"/>
          <p:cNvSpPr/>
          <p:nvPr/>
        </p:nvSpPr>
        <p:spPr>
          <a:xfrm>
            <a:off x="4344609" y="22274"/>
            <a:ext cx="4772588" cy="917526"/>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259" name="Shape 259"/>
          <p:cNvSpPr txBox="1"/>
          <p:nvPr/>
        </p:nvSpPr>
        <p:spPr>
          <a:xfrm>
            <a:off x="194297" y="2146160"/>
            <a:ext cx="5459626" cy="2881382"/>
          </a:xfrm>
          <a:prstGeom prst="rect">
            <a:avLst/>
          </a:prstGeom>
          <a:noFill/>
          <a:ln>
            <a:noFill/>
          </a:ln>
        </p:spPr>
        <p:txBody>
          <a:bodyPr anchorCtr="0" anchor="ctr" bIns="32750" lIns="32750" rIns="32750" wrap="square" tIns="32750">
            <a:noAutofit/>
          </a:bodyPr>
          <a:lstStyle/>
          <a:p>
            <a:pPr indent="-292100" lvl="0" marL="304800" marR="0" rtl="0" algn="l">
              <a:lnSpc>
                <a:spcPct val="120000"/>
              </a:lnSpc>
              <a:spcBef>
                <a:spcPts val="0"/>
              </a:spcBef>
              <a:spcAft>
                <a:spcPts val="0"/>
              </a:spcAft>
              <a:buClr>
                <a:srgbClr val="FFFFFF"/>
              </a:buClr>
              <a:buSzPct val="100000"/>
              <a:buFont typeface="Helvetica Neue"/>
              <a:buAutoNum type="arabicParenBoth"/>
            </a:pPr>
            <a:r>
              <a:rPr b="1" i="0" lang="en" sz="1200" u="none" cap="none" strike="noStrike">
                <a:solidFill>
                  <a:srgbClr val="FFFFFF"/>
                </a:solidFill>
                <a:latin typeface="Helvetica Neue"/>
                <a:ea typeface="Helvetica Neue"/>
                <a:cs typeface="Helvetica Neue"/>
                <a:sym typeface="Helvetica Neue"/>
              </a:rPr>
              <a:t>Facility Information</a:t>
            </a:r>
          </a:p>
          <a:p>
            <a:pPr indent="-165100" lvl="1" marL="495300" marR="0" rtl="0" algn="l">
              <a:lnSpc>
                <a:spcPct val="120000"/>
              </a:lnSpc>
              <a:spcBef>
                <a:spcPts val="0"/>
              </a:spcBef>
              <a:spcAft>
                <a:spcPts val="0"/>
              </a:spcAft>
              <a:buClr>
                <a:srgbClr val="FFFFFF"/>
              </a:buClr>
              <a:buSzPct val="100000"/>
              <a:buFont typeface="Helvetica Neue"/>
              <a:buChar char="•"/>
            </a:pPr>
            <a:r>
              <a:rPr b="0" i="0" lang="en" sz="1200" u="none" cap="none" strike="noStrike">
                <a:solidFill>
                  <a:srgbClr val="FFFFFF"/>
                </a:solidFill>
                <a:latin typeface="Helvetica Neue"/>
                <a:ea typeface="Helvetica Neue"/>
                <a:cs typeface="Helvetica Neue"/>
                <a:sym typeface="Helvetica Neue"/>
              </a:rPr>
              <a:t>Facility Name</a:t>
            </a:r>
          </a:p>
          <a:p>
            <a:pPr indent="-165100" lvl="1" marL="495300" marR="0" rtl="0" algn="l">
              <a:lnSpc>
                <a:spcPct val="120000"/>
              </a:lnSpc>
              <a:spcBef>
                <a:spcPts val="0"/>
              </a:spcBef>
              <a:spcAft>
                <a:spcPts val="0"/>
              </a:spcAft>
              <a:buClr>
                <a:srgbClr val="FFFFFF"/>
              </a:buClr>
              <a:buSzPct val="100000"/>
              <a:buFont typeface="Helvetica Neue"/>
              <a:buChar char="•"/>
            </a:pPr>
            <a:r>
              <a:rPr b="0" i="0" lang="en" sz="1200" u="none" cap="none" strike="noStrike">
                <a:solidFill>
                  <a:srgbClr val="FFFFFF"/>
                </a:solidFill>
                <a:latin typeface="Helvetica Neue"/>
                <a:ea typeface="Helvetica Neue"/>
                <a:cs typeface="Helvetica Neue"/>
                <a:sym typeface="Helvetica Neue"/>
              </a:rPr>
              <a:t>Address</a:t>
            </a:r>
          </a:p>
          <a:p>
            <a:pPr indent="-165100" lvl="1" marL="495300" marR="0" rtl="0" algn="l">
              <a:lnSpc>
                <a:spcPct val="120000"/>
              </a:lnSpc>
              <a:spcBef>
                <a:spcPts val="0"/>
              </a:spcBef>
              <a:spcAft>
                <a:spcPts val="0"/>
              </a:spcAft>
              <a:buClr>
                <a:srgbClr val="FFFFFF"/>
              </a:buClr>
              <a:buSzPct val="100000"/>
              <a:buFont typeface="Helvetica Neue"/>
              <a:buChar char="•"/>
            </a:pPr>
            <a:r>
              <a:rPr b="0" i="0" lang="en" sz="1200" u="none" cap="none" strike="noStrike">
                <a:solidFill>
                  <a:srgbClr val="FFFFFF"/>
                </a:solidFill>
                <a:latin typeface="Helvetica Neue"/>
                <a:ea typeface="Helvetica Neue"/>
                <a:cs typeface="Helvetica Neue"/>
                <a:sym typeface="Helvetica Neue"/>
              </a:rPr>
              <a:t>Latitude &amp; Longitude Coordinates</a:t>
            </a:r>
          </a:p>
          <a:p>
            <a:pPr indent="-165100" lvl="1" marL="495300" marR="0" rtl="0" algn="l">
              <a:lnSpc>
                <a:spcPct val="120000"/>
              </a:lnSpc>
              <a:spcBef>
                <a:spcPts val="0"/>
              </a:spcBef>
              <a:spcAft>
                <a:spcPts val="0"/>
              </a:spcAft>
              <a:buClr>
                <a:srgbClr val="FFFFFF"/>
              </a:buClr>
              <a:buSzPct val="100000"/>
              <a:buFont typeface="Helvetica Neue"/>
              <a:buChar char="•"/>
            </a:pPr>
            <a:r>
              <a:rPr b="0" i="0" lang="en" sz="1200" u="none" cap="none" strike="noStrike">
                <a:solidFill>
                  <a:srgbClr val="FFFFFF"/>
                </a:solidFill>
                <a:latin typeface="Helvetica Neue"/>
                <a:ea typeface="Helvetica Neue"/>
                <a:cs typeface="Helvetica Neue"/>
                <a:sym typeface="Helvetica Neue"/>
              </a:rPr>
              <a:t>SIC codes (4-digit industrial classification)</a:t>
            </a:r>
          </a:p>
          <a:p>
            <a:pPr indent="-165100" lvl="1" marL="495300" marR="0" rtl="0" algn="l">
              <a:lnSpc>
                <a:spcPct val="120000"/>
              </a:lnSpc>
              <a:spcBef>
                <a:spcPts val="0"/>
              </a:spcBef>
              <a:spcAft>
                <a:spcPts val="0"/>
              </a:spcAft>
              <a:buClr>
                <a:srgbClr val="FFFFFF"/>
              </a:buClr>
              <a:buSzPct val="100000"/>
              <a:buFont typeface="Helvetica Neue"/>
              <a:buChar char="•"/>
            </a:pPr>
            <a:r>
              <a:rPr b="0" i="0" lang="en" sz="1200" u="none" cap="none" strike="noStrike">
                <a:solidFill>
                  <a:srgbClr val="FFFFFF"/>
                </a:solidFill>
                <a:latin typeface="Helvetica Neue"/>
                <a:ea typeface="Helvetica Neue"/>
                <a:cs typeface="Helvetica Neue"/>
                <a:sym typeface="Helvetica Neue"/>
              </a:rPr>
              <a:t>NAICS codes (6-digit industrial classification)</a:t>
            </a:r>
          </a:p>
          <a:p>
            <a:pPr indent="-165100" lvl="1" marL="495300" marR="0" rtl="0" algn="l">
              <a:lnSpc>
                <a:spcPct val="120000"/>
              </a:lnSpc>
              <a:spcBef>
                <a:spcPts val="0"/>
              </a:spcBef>
              <a:spcAft>
                <a:spcPts val="0"/>
              </a:spcAft>
              <a:buClr>
                <a:srgbClr val="FFFFFF"/>
              </a:buClr>
              <a:buSzPct val="100000"/>
              <a:buFont typeface="Helvetica Neue"/>
              <a:buChar char="•"/>
            </a:pPr>
            <a:r>
              <a:rPr b="0" i="0" lang="en" sz="1200" u="none" cap="none" strike="noStrike">
                <a:solidFill>
                  <a:srgbClr val="FFFFFF"/>
                </a:solidFill>
                <a:latin typeface="Helvetica Neue"/>
                <a:ea typeface="Helvetica Neue"/>
                <a:cs typeface="Helvetica Neue"/>
                <a:sym typeface="Helvetica Neue"/>
              </a:rPr>
              <a:t>Industry Sector Codes</a:t>
            </a:r>
          </a:p>
          <a:p>
            <a:pPr indent="-88900" lvl="0" marL="0" marR="0" rtl="0" algn="l">
              <a:lnSpc>
                <a:spcPct val="120000"/>
              </a:lnSpc>
              <a:spcBef>
                <a:spcPts val="0"/>
              </a:spcBef>
              <a:spcAft>
                <a:spcPts val="0"/>
              </a:spcAft>
              <a:buClr>
                <a:srgbClr val="FFFFFF"/>
              </a:buClr>
              <a:buSzPct val="116666"/>
              <a:buFont typeface="Helvetica Neue"/>
              <a:buNone/>
            </a:pPr>
            <a:r>
              <a:rPr b="1" i="0" lang="en" sz="1200" u="none" cap="none" strike="noStrike">
                <a:solidFill>
                  <a:srgbClr val="FFFFFF"/>
                </a:solidFill>
                <a:latin typeface="Helvetica Neue"/>
                <a:ea typeface="Helvetica Neue"/>
                <a:cs typeface="Helvetica Neue"/>
                <a:sym typeface="Helvetica Neue"/>
              </a:rPr>
              <a:t>(2)  Chemical Identification and Classification Information</a:t>
            </a:r>
          </a:p>
          <a:p>
            <a:pPr indent="-88900" lvl="0" marL="0" marR="0" rtl="0" algn="l">
              <a:lnSpc>
                <a:spcPct val="120000"/>
              </a:lnSpc>
              <a:spcBef>
                <a:spcPts val="0"/>
              </a:spcBef>
              <a:spcAft>
                <a:spcPts val="0"/>
              </a:spcAft>
              <a:buClr>
                <a:srgbClr val="FFFFFF"/>
              </a:buClr>
              <a:buSzPct val="116666"/>
              <a:buFont typeface="Helvetica Neue"/>
              <a:buNone/>
            </a:pPr>
            <a:r>
              <a:rPr b="1" i="0" lang="en" sz="1200" u="none" cap="none" strike="noStrike">
                <a:solidFill>
                  <a:srgbClr val="FFFFFF"/>
                </a:solidFill>
                <a:latin typeface="Helvetica Neue"/>
                <a:ea typeface="Helvetica Neue"/>
                <a:cs typeface="Helvetica Neue"/>
                <a:sym typeface="Helvetica Neue"/>
              </a:rPr>
              <a:t>(3)  On-site Release Quantities</a:t>
            </a:r>
          </a:p>
          <a:p>
            <a:pPr indent="-88900" lvl="0" marL="0" marR="0" rtl="0" algn="l">
              <a:lnSpc>
                <a:spcPct val="120000"/>
              </a:lnSpc>
              <a:spcBef>
                <a:spcPts val="0"/>
              </a:spcBef>
              <a:spcAft>
                <a:spcPts val="0"/>
              </a:spcAft>
              <a:buClr>
                <a:srgbClr val="FFFFFF"/>
              </a:buClr>
              <a:buSzPct val="116666"/>
              <a:buFont typeface="Helvetica Neue"/>
              <a:buNone/>
            </a:pPr>
            <a:r>
              <a:rPr b="1" i="0" lang="en" sz="1200" u="none" cap="none" strike="noStrike">
                <a:solidFill>
                  <a:srgbClr val="FFFFFF"/>
                </a:solidFill>
                <a:latin typeface="Helvetica Neue"/>
                <a:ea typeface="Helvetica Neue"/>
                <a:cs typeface="Helvetica Neue"/>
                <a:sym typeface="Helvetica Neue"/>
              </a:rPr>
              <a:t>(4)  Publicly Owned Treatment Works (POTW) Transfer  Quantities</a:t>
            </a:r>
          </a:p>
          <a:p>
            <a:pPr indent="-88900" lvl="0" marL="0" marR="0" rtl="0" algn="l">
              <a:lnSpc>
                <a:spcPct val="120000"/>
              </a:lnSpc>
              <a:spcBef>
                <a:spcPts val="0"/>
              </a:spcBef>
              <a:spcAft>
                <a:spcPts val="0"/>
              </a:spcAft>
              <a:buClr>
                <a:srgbClr val="FFFFFF"/>
              </a:buClr>
              <a:buSzPct val="116666"/>
              <a:buFont typeface="Helvetica Neue"/>
              <a:buNone/>
            </a:pPr>
            <a:r>
              <a:rPr b="1" i="0" lang="en" sz="1200" u="none" cap="none" strike="noStrike">
                <a:solidFill>
                  <a:srgbClr val="FFFFFF"/>
                </a:solidFill>
                <a:latin typeface="Helvetica Neue"/>
                <a:ea typeface="Helvetica Neue"/>
                <a:cs typeface="Helvetica Neue"/>
                <a:sym typeface="Helvetica Neue"/>
              </a:rPr>
              <a:t>(5)  Off-Site Transfer Quantities for Release/Disposal and Further Waste Management</a:t>
            </a:r>
          </a:p>
          <a:p>
            <a:pPr indent="-88900" lvl="0" marL="0" marR="0" rtl="0" algn="l">
              <a:lnSpc>
                <a:spcPct val="120000"/>
              </a:lnSpc>
              <a:spcBef>
                <a:spcPts val="0"/>
              </a:spcBef>
              <a:spcAft>
                <a:spcPts val="0"/>
              </a:spcAft>
              <a:buClr>
                <a:srgbClr val="FFFFFF"/>
              </a:buClr>
              <a:buSzPct val="116666"/>
              <a:buFont typeface="Helvetica Neue"/>
              <a:buNone/>
            </a:pPr>
            <a:r>
              <a:rPr b="1" i="0" lang="en" sz="1200" u="none" cap="none" strike="noStrike">
                <a:solidFill>
                  <a:srgbClr val="FFFFFF"/>
                </a:solidFill>
                <a:latin typeface="Helvetica Neue"/>
                <a:ea typeface="Helvetica Neue"/>
                <a:cs typeface="Helvetica Neue"/>
                <a:sym typeface="Helvetica Neue"/>
              </a:rPr>
              <a:t>(6)  Summary Pollution Prevention Quantities</a:t>
            </a:r>
          </a:p>
        </p:txBody>
      </p:sp>
      <p:sp>
        <p:nvSpPr>
          <p:cNvPr id="260" name="Shape 260"/>
          <p:cNvSpPr txBox="1"/>
          <p:nvPr/>
        </p:nvSpPr>
        <p:spPr>
          <a:xfrm>
            <a:off x="4348675" y="133025"/>
            <a:ext cx="4730324" cy="696026"/>
          </a:xfrm>
          <a:prstGeom prst="rect">
            <a:avLst/>
          </a:prstGeom>
          <a:noFill/>
          <a:ln>
            <a:noFill/>
          </a:ln>
        </p:spPr>
        <p:txBody>
          <a:bodyPr anchorCtr="0" anchor="ctr" bIns="32750" lIns="32750" rIns="32750" wrap="square" tIns="32750">
            <a:noAutofit/>
          </a:bodyPr>
          <a:lstStyle/>
          <a:p>
            <a:pPr indent="-177800" lvl="0" marL="0" marR="0" rtl="0" algn="ctr">
              <a:lnSpc>
                <a:spcPct val="100000"/>
              </a:lnSpc>
              <a:spcBef>
                <a:spcPts val="0"/>
              </a:spcBef>
              <a:spcAft>
                <a:spcPts val="0"/>
              </a:spcAft>
              <a:buClr>
                <a:srgbClr val="FFFFFF"/>
              </a:buClr>
              <a:buSzPct val="100000"/>
              <a:buFont typeface="Helvetica Neue"/>
              <a:buNone/>
            </a:pPr>
            <a:r>
              <a:rPr b="1" i="0" lang="en" sz="2800" u="none" cap="none" strike="noStrike">
                <a:solidFill>
                  <a:srgbClr val="FFFFFF"/>
                </a:solidFill>
                <a:latin typeface="Helvetica Neue"/>
                <a:ea typeface="Helvetica Neue"/>
                <a:cs typeface="Helvetica Neue"/>
                <a:sym typeface="Helvetica Neue"/>
              </a:rPr>
              <a:t>Toxics Release Inventory</a:t>
            </a:r>
          </a:p>
          <a:p>
            <a:pPr indent="-152400" lvl="0" marL="0" marR="0" rtl="0" algn="ctr">
              <a:lnSpc>
                <a:spcPct val="100000"/>
              </a:lnSpc>
              <a:spcBef>
                <a:spcPts val="0"/>
              </a:spcBef>
              <a:spcAft>
                <a:spcPts val="0"/>
              </a:spcAft>
              <a:buClr>
                <a:srgbClr val="FFFFFF"/>
              </a:buClr>
              <a:buSzPct val="100000"/>
              <a:buFont typeface="Helvetica Neue"/>
              <a:buNone/>
            </a:pPr>
            <a:r>
              <a:rPr b="1" i="1" lang="en" sz="2400" u="none" cap="none" strike="noStrike">
                <a:solidFill>
                  <a:srgbClr val="FFFFFF"/>
                </a:solidFill>
                <a:latin typeface="Helvetica Neue"/>
                <a:ea typeface="Helvetica Neue"/>
                <a:cs typeface="Helvetica Neue"/>
                <a:sym typeface="Helvetica Neue"/>
              </a:rPr>
              <a:t>Data Sets</a:t>
            </a:r>
          </a:p>
        </p:txBody>
      </p:sp>
      <p:pic>
        <p:nvPicPr>
          <p:cNvPr descr="trimockup.jpg" id="261" name="Shape 261"/>
          <p:cNvPicPr preferRelativeResize="0"/>
          <p:nvPr/>
        </p:nvPicPr>
        <p:blipFill rotWithShape="1">
          <a:blip r:embed="rId3">
            <a:alphaModFix/>
          </a:blip>
          <a:srcRect b="0" l="0" r="0" t="0"/>
          <a:stretch/>
        </p:blipFill>
        <p:spPr>
          <a:xfrm>
            <a:off x="23725" y="16750"/>
            <a:ext cx="4286250" cy="2066100"/>
          </a:xfrm>
          <a:prstGeom prst="rect">
            <a:avLst/>
          </a:prstGeom>
          <a:noFill/>
          <a:ln>
            <a:noFill/>
          </a:ln>
        </p:spPr>
      </p:pic>
      <p:pic>
        <p:nvPicPr>
          <p:cNvPr descr="composite_data.gif" id="262" name="Shape 262"/>
          <p:cNvPicPr preferRelativeResize="0"/>
          <p:nvPr/>
        </p:nvPicPr>
        <p:blipFill rotWithShape="1">
          <a:blip r:embed="rId4">
            <a:alphaModFix/>
          </a:blip>
          <a:srcRect b="0" l="0" r="0" t="0"/>
          <a:stretch/>
        </p:blipFill>
        <p:spPr>
          <a:xfrm>
            <a:off x="5683120" y="2101132"/>
            <a:ext cx="3432796" cy="2082286"/>
          </a:xfrm>
          <a:prstGeom prst="rect">
            <a:avLst/>
          </a:prstGeom>
          <a:noFill/>
          <a:ln>
            <a:noFill/>
          </a:ln>
        </p:spPr>
      </p:pic>
      <p:sp>
        <p:nvSpPr>
          <p:cNvPr id="263" name="Shape 263"/>
          <p:cNvSpPr/>
          <p:nvPr/>
        </p:nvSpPr>
        <p:spPr>
          <a:xfrm>
            <a:off x="5685350" y="957050"/>
            <a:ext cx="2451300" cy="11250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pic>
        <p:nvPicPr>
          <p:cNvPr descr="2eastmainbfr.jpg" id="264" name="Shape 264"/>
          <p:cNvPicPr preferRelativeResize="0"/>
          <p:nvPr/>
        </p:nvPicPr>
        <p:blipFill rotWithShape="1">
          <a:blip r:embed="rId5">
            <a:alphaModFix/>
          </a:blip>
          <a:srcRect b="0" l="0" r="0" t="0"/>
          <a:stretch/>
        </p:blipFill>
        <p:spPr>
          <a:xfrm>
            <a:off x="8174459" y="957284"/>
            <a:ext cx="944244" cy="1124691"/>
          </a:xfrm>
          <a:prstGeom prst="rect">
            <a:avLst/>
          </a:prstGeom>
          <a:noFill/>
          <a:ln>
            <a:noFill/>
          </a:ln>
        </p:spPr>
      </p:pic>
      <p:pic>
        <p:nvPicPr>
          <p:cNvPr descr="natural-wetland-2.jpg" id="265" name="Shape 265"/>
          <p:cNvPicPr preferRelativeResize="0"/>
          <p:nvPr/>
        </p:nvPicPr>
        <p:blipFill rotWithShape="1">
          <a:blip r:embed="rId6">
            <a:alphaModFix/>
          </a:blip>
          <a:srcRect b="0" l="0" r="0" t="0"/>
          <a:stretch/>
        </p:blipFill>
        <p:spPr>
          <a:xfrm>
            <a:off x="7569975" y="4203150"/>
            <a:ext cx="1564600" cy="916575"/>
          </a:xfrm>
          <a:prstGeom prst="rect">
            <a:avLst/>
          </a:prstGeom>
          <a:noFill/>
          <a:ln>
            <a:noFill/>
          </a:ln>
        </p:spPr>
      </p:pic>
      <p:sp>
        <p:nvSpPr>
          <p:cNvPr id="266" name="Shape 266"/>
          <p:cNvSpPr/>
          <p:nvPr/>
        </p:nvSpPr>
        <p:spPr>
          <a:xfrm>
            <a:off x="5683150" y="4203175"/>
            <a:ext cx="1866900" cy="9174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Tree>
  </p:cSld>
  <p:clrMapOvr>
    <a:masterClrMapping/>
  </p:clrMapOvr>
  <p:transition>
    <p:fade thruBlk="1"/>
  </p:transition>
</p:sld>
</file>

<file path=ppt/theme/theme1.xml><?xml version="1.0" encoding="utf-8"?>
<a:theme xmlns:a="http://schemas.openxmlformats.org/drawingml/2006/main" xmlns:r="http://schemas.openxmlformats.org/officeDocument/2006/relationships" name="Black">
  <a:themeElements>
    <a:clrScheme name="Black">
      <a:dk1>
        <a:srgbClr val="000000"/>
      </a:dk1>
      <a:lt1>
        <a:srgbClr val="FFFFFF"/>
      </a:lt1>
      <a:dk2>
        <a:srgbClr val="434343"/>
      </a:dk2>
      <a:lt2>
        <a:srgbClr val="A9A9A9"/>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