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3.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10.jpeg"/><Relationship Id="rId5" Type="http://schemas.openxmlformats.org/officeDocument/2006/relationships/image" Target="../media/image5.g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11.jpeg"/><Relationship Id="rId5"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6.png"/><Relationship Id="rId5" Type="http://schemas.openxmlformats.org/officeDocument/2006/relationships/image" Target="../media/image12.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13.jpeg"/><Relationship Id="rId5"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7.png"/><Relationship Id="rId5" Type="http://schemas.openxmlformats.org/officeDocument/2006/relationships/image" Target="../media/image7.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14.jpeg"/><Relationship Id="rId5" Type="http://schemas.openxmlformats.org/officeDocument/2006/relationships/image" Target="../media/image15.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2.png"/><Relationship Id="rId7"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3.jpeg"/><Relationship Id="rId6" Type="http://schemas.openxmlformats.org/officeDocument/2006/relationships/image" Target="../media/image2.png"/><Relationship Id="rId7" Type="http://schemas.openxmlformats.org/officeDocument/2006/relationships/image" Target="../media/image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jpeg"/><Relationship Id="rId4" Type="http://schemas.openxmlformats.org/officeDocument/2006/relationships/image" Target="../media/image3.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1.gif"/><Relationship Id="rId5" Type="http://schemas.openxmlformats.org/officeDocument/2006/relationships/image" Target="../media/image4.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1.gif"/><Relationship Id="rId5" Type="http://schemas.openxmlformats.org/officeDocument/2006/relationships/image" Target="../media/image2.gif"/><Relationship Id="rId6"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gif"/><Relationship Id="rId5" Type="http://schemas.openxmlformats.org/officeDocument/2006/relationships/image" Target="../media/image5.jpeg"/><Relationship Id="rId6" Type="http://schemas.openxmlformats.org/officeDocument/2006/relationships/image" Target="../media/image3.png"/><Relationship Id="rId7" Type="http://schemas.openxmlformats.org/officeDocument/2006/relationships/image" Target="../media/image6.jpeg"/><Relationship Id="rId8" Type="http://schemas.openxmlformats.org/officeDocument/2006/relationships/image" Target="../media/image2.png"/><Relationship Id="rId9"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image" Target="../media/image1.jpeg"/><Relationship Id="rId4" Type="http://schemas.openxmlformats.org/officeDocument/2006/relationships/image" Target="../media/image3.jpeg"/><Relationship Id="rId5" Type="http://schemas.openxmlformats.org/officeDocument/2006/relationships/image" Target="../media/image8.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image" Target="../media/image1.jpeg"/><Relationship Id="rId4" Type="http://schemas.openxmlformats.org/officeDocument/2006/relationships/image" Target="../media/image3.jpeg"/><Relationship Id="rId5" Type="http://schemas.openxmlformats.org/officeDocument/2006/relationships/image" Target="../media/image8.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9.jpeg"/><Relationship Id="rId5" Type="http://schemas.openxmlformats.org/officeDocument/2006/relationships/image" Target="../media/image4.g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9.jpeg"/><Relationship Id="rId5"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119" name="natural-wetland-2.jpg" descr="natural-wetland-2.jpg"/>
          <p:cNvPicPr>
            <a:picLocks noChangeAspect="1"/>
          </p:cNvPicPr>
          <p:nvPr/>
        </p:nvPicPr>
        <p:blipFill>
          <a:blip r:embed="rId2">
            <a:extLst/>
          </a:blip>
          <a:stretch>
            <a:fillRect/>
          </a:stretch>
        </p:blipFill>
        <p:spPr>
          <a:xfrm>
            <a:off x="8034783" y="7973970"/>
            <a:ext cx="3048001" cy="1739901"/>
          </a:xfrm>
          <a:prstGeom prst="rect">
            <a:avLst/>
          </a:prstGeom>
          <a:ln w="12700">
            <a:miter lim="400000"/>
          </a:ln>
        </p:spPr>
      </p:pic>
      <p:sp>
        <p:nvSpPr>
          <p:cNvPr id="120" name="Rectangle"/>
          <p:cNvSpPr/>
          <p:nvPr/>
        </p:nvSpPr>
        <p:spPr>
          <a:xfrm>
            <a:off x="3122820" y="7973970"/>
            <a:ext cx="48768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21"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122" name="chemicalplant.jpg" descr="chemicalplant.jpg"/>
          <p:cNvPicPr>
            <a:picLocks noChangeAspect="0"/>
          </p:cNvPicPr>
          <p:nvPr/>
        </p:nvPicPr>
        <p:blipFill>
          <a:blip r:embed="rId3">
            <a:extLst/>
          </a:blip>
          <a:stretch>
            <a:fillRect/>
          </a:stretch>
        </p:blipFill>
        <p:spPr>
          <a:xfrm>
            <a:off x="32964" y="34245"/>
            <a:ext cx="6096001" cy="3919820"/>
          </a:xfrm>
          <a:prstGeom prst="rect">
            <a:avLst/>
          </a:prstGeom>
          <a:ln w="12700">
            <a:miter lim="400000"/>
          </a:ln>
        </p:spPr>
      </p:pic>
      <p:sp>
        <p:nvSpPr>
          <p:cNvPr id="123" name="Rectangle"/>
          <p:cNvSpPr/>
          <p:nvPr/>
        </p:nvSpPr>
        <p:spPr>
          <a:xfrm>
            <a:off x="40647" y="3981194"/>
            <a:ext cx="3048001" cy="19685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24" name="Rectangle"/>
          <p:cNvSpPr/>
          <p:nvPr/>
        </p:nvSpPr>
        <p:spPr>
          <a:xfrm>
            <a:off x="3119064" y="3981194"/>
            <a:ext cx="3009901" cy="19685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25" name="Rectangle"/>
          <p:cNvSpPr/>
          <p:nvPr/>
        </p:nvSpPr>
        <p:spPr>
          <a:xfrm>
            <a:off x="40647" y="5976610"/>
            <a:ext cx="6094471" cy="19685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26" name="Rectangle"/>
          <p:cNvSpPr/>
          <p:nvPr/>
        </p:nvSpPr>
        <p:spPr>
          <a:xfrm>
            <a:off x="40647" y="7973970"/>
            <a:ext cx="304800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27" name="Rectangle"/>
          <p:cNvSpPr/>
          <p:nvPr/>
        </p:nvSpPr>
        <p:spPr>
          <a:xfrm>
            <a:off x="6172082" y="3981194"/>
            <a:ext cx="6796728" cy="3963917"/>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28"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29" name="Rectangle"/>
          <p:cNvSpPr/>
          <p:nvPr/>
        </p:nvSpPr>
        <p:spPr>
          <a:xfrm>
            <a:off x="11117946" y="7973970"/>
            <a:ext cx="18415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30"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31"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132" name="taipei.png" descr="taipei.png"/>
          <p:cNvPicPr>
            <a:picLocks noChangeAspect="0"/>
          </p:cNvPicPr>
          <p:nvPr/>
        </p:nvPicPr>
        <p:blipFill>
          <a:blip r:embed="rId4">
            <a:extLst/>
          </a:blip>
          <a:stretch>
            <a:fillRect/>
          </a:stretch>
        </p:blipFill>
        <p:spPr>
          <a:xfrm>
            <a:off x="32964" y="5976610"/>
            <a:ext cx="6096001" cy="1968501"/>
          </a:xfrm>
          <a:prstGeom prst="rect">
            <a:avLst/>
          </a:prstGeom>
          <a:ln w="12700">
            <a:miter lim="400000"/>
          </a:ln>
        </p:spPr>
      </p:pic>
      <p:pic>
        <p:nvPicPr>
          <p:cNvPr id="133" name="2eastmainbfr.jpg" descr="2eastmainbfr.jpg"/>
          <p:cNvPicPr>
            <a:picLocks noChangeAspect="1"/>
          </p:cNvPicPr>
          <p:nvPr/>
        </p:nvPicPr>
        <p:blipFill>
          <a:blip r:embed="rId5">
            <a:extLst/>
          </a:blip>
          <a:stretch>
            <a:fillRect/>
          </a:stretch>
        </p:blipFill>
        <p:spPr>
          <a:xfrm>
            <a:off x="11176937" y="1814867"/>
            <a:ext cx="1790701" cy="2133601"/>
          </a:xfrm>
          <a:prstGeom prst="rect">
            <a:avLst/>
          </a:prstGeom>
          <a:ln w="12700">
            <a:miter lim="400000"/>
          </a:ln>
        </p:spPr>
      </p:pic>
      <p:sp>
        <p:nvSpPr>
          <p:cNvPr id="134" name="TOXIC CRUSADERS"/>
          <p:cNvSpPr txBox="1"/>
          <p:nvPr/>
        </p:nvSpPr>
        <p:spPr>
          <a:xfrm>
            <a:off x="6628196" y="4165122"/>
            <a:ext cx="596324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0" sz="4800">
                <a:solidFill>
                  <a:schemeClr val="accent3"/>
                </a:solidFill>
                <a:effectLst>
                  <a:outerShdw sx="100000" sy="100000" kx="0" ky="0" algn="b" rotWithShape="0" blurRad="152400" dist="63500" dir="6660000">
                    <a:schemeClr val="accent3">
                      <a:hueOff val="-365725"/>
                      <a:satOff val="-32500"/>
                      <a:lumOff val="18235"/>
                    </a:schemeClr>
                  </a:outerShdw>
                </a:effectLst>
                <a:latin typeface="Helvetica"/>
                <a:ea typeface="Helvetica"/>
                <a:cs typeface="Helvetica"/>
                <a:sym typeface="Helvetica"/>
              </a:defRPr>
            </a:lvl1pPr>
          </a:lstStyle>
          <a:p>
            <a:pPr/>
            <a:r>
              <a:t>TOXIC CRUSADERS</a:t>
            </a:r>
          </a:p>
        </p:txBody>
      </p:sp>
      <p:sp>
        <p:nvSpPr>
          <p:cNvPr id="135" name="CSC 495 Project - Fall 2017"/>
          <p:cNvSpPr txBox="1"/>
          <p:nvPr/>
        </p:nvSpPr>
        <p:spPr>
          <a:xfrm>
            <a:off x="8530176" y="5025945"/>
            <a:ext cx="405536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a:r>
              <a:t>CSC 495 Project - Fall 2017</a:t>
            </a:r>
          </a:p>
        </p:txBody>
      </p:sp>
      <p:sp>
        <p:nvSpPr>
          <p:cNvPr id="136" name="Aaron Denton Jacob Durham Swetha Polisetty Melvin Watlington"/>
          <p:cNvSpPr txBox="1"/>
          <p:nvPr/>
        </p:nvSpPr>
        <p:spPr>
          <a:xfrm>
            <a:off x="9928446" y="6177881"/>
            <a:ext cx="2704186"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r>
              <a:t>Aaron Denton</a:t>
            </a:r>
            <a:br/>
            <a:r>
              <a:t>Jacob Durham</a:t>
            </a:r>
            <a:br/>
            <a:r>
              <a:t>Swetha Polisetty</a:t>
            </a:r>
            <a:br/>
            <a:r>
              <a:t>Melvin Watlington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34"/>
                                        </p:tgtEl>
                                        <p:attrNameLst>
                                          <p:attrName>style.visibility</p:attrName>
                                        </p:attrNameLst>
                                      </p:cBhvr>
                                      <p:to>
                                        <p:strVal val="visible"/>
                                      </p:to>
                                    </p:set>
                                    <p:animEffect filter="dissolve" transition="in">
                                      <p:cBhvr>
                                        <p:cTn id="7" dur="1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62"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63"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64"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65"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66"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67"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68"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69"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270"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271"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272" name="Toxics Release Inventory…"/>
          <p:cNvSpPr txBox="1"/>
          <p:nvPr/>
        </p:nvSpPr>
        <p:spPr>
          <a:xfrm>
            <a:off x="6184782" y="252254"/>
            <a:ext cx="6727572"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Toxics Release Inventory</a:t>
            </a:r>
          </a:p>
          <a:p>
            <a:pPr>
              <a:defRPr i="1" sz="3700"/>
            </a:pPr>
            <a:r>
              <a:t>Data Sets</a:t>
            </a:r>
          </a:p>
        </p:txBody>
      </p:sp>
      <p:sp>
        <p:nvSpPr>
          <p:cNvPr id="273" name="Zeroes in the TRI Data Sets…"/>
          <p:cNvSpPr txBox="1"/>
          <p:nvPr/>
        </p:nvSpPr>
        <p:spPr>
          <a:xfrm>
            <a:off x="276334" y="4913700"/>
            <a:ext cx="7542327" cy="37760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r>
              <a:t>Zeroes in the TRI Data Sets</a:t>
            </a:r>
            <a:br/>
          </a:p>
          <a:p>
            <a:pPr algn="l" defTabSz="457200">
              <a:defRPr b="0"/>
            </a:pPr>
            <a:r>
              <a:t>Numeric data fields may contain zero (0) for three reasons:</a:t>
            </a:r>
            <a:br/>
          </a:p>
          <a:p>
            <a:pPr marL="333375" indent="-333375" algn="l" defTabSz="457200">
              <a:buSzPct val="145000"/>
              <a:buChar char="•"/>
              <a:defRPr b="0"/>
            </a:pPr>
            <a:r>
              <a:t>Release of chemical below threshold for reporting</a:t>
            </a:r>
          </a:p>
          <a:p>
            <a:pPr marL="333375" indent="-333375" algn="l" defTabSz="457200">
              <a:buSzPct val="145000"/>
              <a:buChar char="•"/>
              <a:defRPr b="0"/>
            </a:pPr>
            <a:r>
              <a:t>Chemical reported as “NA” for that particular industry</a:t>
            </a:r>
          </a:p>
          <a:p>
            <a:pPr marL="333375" indent="-333375" algn="l" defTabSz="457200">
              <a:buSzPct val="145000"/>
              <a:buChar char="•"/>
              <a:defRPr b="0"/>
            </a:pPr>
            <a:r>
              <a:t>Left blank in hand-written submission of reporting form</a:t>
            </a:r>
          </a:p>
        </p:txBody>
      </p:sp>
      <p:pic>
        <p:nvPicPr>
          <p:cNvPr id="274" name="guatemela.jpg" descr="guatemela.jpg"/>
          <p:cNvPicPr>
            <a:picLocks noChangeAspect="0"/>
          </p:cNvPicPr>
          <p:nvPr/>
        </p:nvPicPr>
        <p:blipFill>
          <a:blip r:embed="rId4">
            <a:extLst/>
          </a:blip>
          <a:stretch>
            <a:fillRect/>
          </a:stretch>
        </p:blipFill>
        <p:spPr>
          <a:xfrm>
            <a:off x="32254" y="38019"/>
            <a:ext cx="6109727" cy="3924972"/>
          </a:xfrm>
          <a:prstGeom prst="rect">
            <a:avLst/>
          </a:prstGeom>
          <a:ln w="12700">
            <a:miter lim="400000"/>
          </a:ln>
        </p:spPr>
      </p:pic>
      <p:pic>
        <p:nvPicPr>
          <p:cNvPr id="275" name="google_broken_image_00_b_logo_detail.gif" descr="google_broken_image_00_b_logo_detail.gif"/>
          <p:cNvPicPr>
            <a:picLocks noChangeAspect="1"/>
          </p:cNvPicPr>
          <p:nvPr/>
        </p:nvPicPr>
        <p:blipFill>
          <a:blip r:embed="rId5">
            <a:extLst/>
          </a:blip>
          <a:stretch>
            <a:fillRect/>
          </a:stretch>
        </p:blipFill>
        <p:spPr>
          <a:xfrm>
            <a:off x="10318828" y="5718171"/>
            <a:ext cx="409765" cy="48258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Subtype="0" presetID="32" grpId="1" repeatCount="2000" fill="hold">
                                  <p:stCondLst>
                                    <p:cond delay="0"/>
                                  </p:stCondLst>
                                  <p:childTnLst>
                                    <p:animRot by="300000">
                                      <p:cBhvr>
                                        <p:cTn id="6" dur="50" fill="hold">
                                          <p:stCondLst>
                                            <p:cond delay="0"/>
                                          </p:stCondLst>
                                        </p:cTn>
                                        <p:tgtEl>
                                          <p:spTgt spid="275"/>
                                        </p:tgtEl>
                                        <p:attrNameLst>
                                          <p:attrName>r</p:attrName>
                                        </p:attrNameLst>
                                      </p:cBhvr>
                                    </p:animRot>
                                    <p:animRot by="-600000">
                                      <p:cBhvr>
                                        <p:cTn id="7" dur="100" fill="hold">
                                          <p:stCondLst>
                                            <p:cond delay="100"/>
                                          </p:stCondLst>
                                        </p:cTn>
                                        <p:tgtEl>
                                          <p:spTgt spid="275"/>
                                        </p:tgtEl>
                                        <p:attrNameLst>
                                          <p:attrName>r</p:attrName>
                                        </p:attrNameLst>
                                      </p:cBhvr>
                                    </p:animRot>
                                    <p:animRot by="600000">
                                      <p:cBhvr>
                                        <p:cTn id="8" dur="100" fill="hold">
                                          <p:stCondLst>
                                            <p:cond delay="200"/>
                                          </p:stCondLst>
                                        </p:cTn>
                                        <p:tgtEl>
                                          <p:spTgt spid="275"/>
                                        </p:tgtEl>
                                        <p:attrNameLst>
                                          <p:attrName>r</p:attrName>
                                        </p:attrNameLst>
                                      </p:cBhvr>
                                    </p:animRot>
                                    <p:animRot by="-600000">
                                      <p:cBhvr>
                                        <p:cTn id="9" dur="100" fill="hold">
                                          <p:stCondLst>
                                            <p:cond delay="300"/>
                                          </p:stCondLst>
                                        </p:cTn>
                                        <p:tgtEl>
                                          <p:spTgt spid="275"/>
                                        </p:tgtEl>
                                        <p:attrNameLst>
                                          <p:attrName>r</p:attrName>
                                        </p:attrNameLst>
                                      </p:cBhvr>
                                    </p:animRot>
                                    <p:animRot by="300000">
                                      <p:cBhvr>
                                        <p:cTn id="10" dur="100" fill="hold">
                                          <p:stCondLst>
                                            <p:cond delay="400"/>
                                          </p:stCondLst>
                                        </p:cTn>
                                        <p:tgtEl>
                                          <p:spTgt spid="27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5"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77"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78"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79"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80"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81"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82"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83"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84"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285"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286"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287" name="Zillow Home Value Index…"/>
          <p:cNvSpPr txBox="1"/>
          <p:nvPr/>
        </p:nvSpPr>
        <p:spPr>
          <a:xfrm>
            <a:off x="6221643" y="252254"/>
            <a:ext cx="6653849"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Zillow Home Value Index</a:t>
            </a:r>
          </a:p>
          <a:p>
            <a:pPr>
              <a:defRPr i="1" sz="3700"/>
            </a:pPr>
            <a:r>
              <a:t>Background</a:t>
            </a:r>
          </a:p>
        </p:txBody>
      </p:sp>
      <p:pic>
        <p:nvPicPr>
          <p:cNvPr id="288" name="row_houses.jpg" descr="row_houses.jpg"/>
          <p:cNvPicPr>
            <a:picLocks noChangeAspect="1"/>
          </p:cNvPicPr>
          <p:nvPr/>
        </p:nvPicPr>
        <p:blipFill>
          <a:blip r:embed="rId4">
            <a:extLst/>
          </a:blip>
          <a:stretch>
            <a:fillRect/>
          </a:stretch>
        </p:blipFill>
        <p:spPr>
          <a:xfrm>
            <a:off x="39117" y="32005"/>
            <a:ext cx="6082072" cy="3928005"/>
          </a:xfrm>
          <a:prstGeom prst="rect">
            <a:avLst/>
          </a:prstGeom>
          <a:ln w="12700">
            <a:miter lim="400000"/>
          </a:ln>
        </p:spPr>
      </p:pic>
      <p:pic>
        <p:nvPicPr>
          <p:cNvPr id="289" name="zillowlogo.png" descr="zillowlogo.png"/>
          <p:cNvPicPr>
            <a:picLocks noChangeAspect="0"/>
          </p:cNvPicPr>
          <p:nvPr/>
        </p:nvPicPr>
        <p:blipFill>
          <a:blip r:embed="rId5">
            <a:extLst/>
          </a:blip>
          <a:stretch>
            <a:fillRect/>
          </a:stretch>
        </p:blipFill>
        <p:spPr>
          <a:xfrm>
            <a:off x="8085819" y="3984611"/>
            <a:ext cx="4889501" cy="3949701"/>
          </a:xfrm>
          <a:prstGeom prst="rect">
            <a:avLst/>
          </a:prstGeom>
          <a:ln w="12700">
            <a:miter lim="400000"/>
          </a:ln>
          <a:effectLst>
            <a:outerShdw sx="100000" sy="100000" kx="0" ky="0" algn="b" rotWithShape="0" blurRad="190500" dist="12700" dir="5400000">
              <a:srgbClr val="000000">
                <a:alpha val="75000"/>
              </a:srgbClr>
            </a:outerShdw>
          </a:effectLst>
        </p:spPr>
      </p:pic>
      <p:sp>
        <p:nvSpPr>
          <p:cNvPr id="290" name="Zillow is an online real estate database company, founded in 2006.…"/>
          <p:cNvSpPr txBox="1"/>
          <p:nvPr/>
        </p:nvSpPr>
        <p:spPr>
          <a:xfrm>
            <a:off x="276334" y="4361403"/>
            <a:ext cx="7542327" cy="48806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defTabSz="457200">
              <a:buSzPct val="145000"/>
              <a:buChar char="•"/>
            </a:pPr>
            <a:r>
              <a:t>Zillow is an online real estate database company, founded in 2006.</a:t>
            </a:r>
            <a:br/>
          </a:p>
          <a:p>
            <a:pPr marL="333375" indent="-333375" algn="l" defTabSz="457200">
              <a:buSzPct val="145000"/>
              <a:buChar char="•"/>
            </a:pPr>
            <a:r>
              <a:t>They provide many real estate related services, including real estate loan quotes, neighborhood boundary mapping, and home value estimates.</a:t>
            </a:r>
            <a:br/>
          </a:p>
          <a:p>
            <a:pPr marL="333375" indent="-333375" algn="l" defTabSz="457200">
              <a:buSzPct val="145000"/>
              <a:buChar char="•"/>
            </a:pPr>
            <a:r>
              <a:t>Their home value estimates, called </a:t>
            </a:r>
            <a:r>
              <a:rPr i="1"/>
              <a:t>Zestimates</a:t>
            </a:r>
            <a:r>
              <a:t>, are based on a proprietary algorithm, and serve as the basis of the Zillow data set that we are leveraging for this project.</a:t>
            </a:r>
          </a:p>
          <a:p>
            <a:pPr marL="333375" indent="-333375" algn="l" defTabSz="457200">
              <a:buSzPct val="145000"/>
              <a:buChar char="•"/>
            </a:pP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92"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3"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4"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5"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6"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7"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8"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9"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300"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301"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302" name="Zillow Home Value Index…"/>
          <p:cNvSpPr txBox="1"/>
          <p:nvPr/>
        </p:nvSpPr>
        <p:spPr>
          <a:xfrm>
            <a:off x="6221643" y="252254"/>
            <a:ext cx="6653849"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Zillow Home Value Index</a:t>
            </a:r>
          </a:p>
          <a:p>
            <a:pPr>
              <a:defRPr i="1" sz="3700"/>
            </a:pPr>
            <a:r>
              <a:t>Data Sets</a:t>
            </a:r>
          </a:p>
        </p:txBody>
      </p:sp>
      <p:sp>
        <p:nvSpPr>
          <p:cNvPr id="303" name="Zillow Home Value Index (ZHVI) is a collection of Zestimates, split into 12 market segments.…"/>
          <p:cNvSpPr txBox="1"/>
          <p:nvPr/>
        </p:nvSpPr>
        <p:spPr>
          <a:xfrm>
            <a:off x="276334" y="4361403"/>
            <a:ext cx="7542327" cy="48806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defTabSz="457200">
              <a:buSzPct val="145000"/>
              <a:buChar char="•"/>
            </a:pPr>
            <a:r>
              <a:t>Zillow Home Value Index (ZHVI) is a collection of Zestimates, split into 12 market segments.</a:t>
            </a:r>
            <a:br/>
          </a:p>
          <a:p>
            <a:pPr lvl="1" marL="777875" indent="-333375" algn="l" defTabSz="457200">
              <a:buSzPct val="145000"/>
              <a:buChar char="•"/>
              <a:defRPr b="0"/>
            </a:pPr>
            <a:r>
              <a:t>All Homes</a:t>
            </a:r>
          </a:p>
          <a:p>
            <a:pPr lvl="1" marL="777875" indent="-333375" algn="l" defTabSz="457200">
              <a:buSzPct val="145000"/>
              <a:buChar char="•"/>
              <a:defRPr b="0"/>
            </a:pPr>
            <a:r>
              <a:t>Single Family</a:t>
            </a:r>
          </a:p>
          <a:p>
            <a:pPr lvl="1" marL="777875" indent="-333375" algn="l" defTabSz="457200">
              <a:buSzPct val="145000"/>
              <a:buChar char="•"/>
              <a:defRPr b="0"/>
            </a:pPr>
            <a:r>
              <a:t>Condo</a:t>
            </a:r>
          </a:p>
          <a:p>
            <a:pPr lvl="1" marL="777875" indent="-333375" algn="l" defTabSz="457200">
              <a:buSzPct val="145000"/>
              <a:buChar char="•"/>
              <a:defRPr b="0"/>
            </a:pPr>
            <a:r>
              <a:t>0 or “missing” Bedrooms</a:t>
            </a:r>
          </a:p>
          <a:p>
            <a:pPr lvl="1" marL="777875" indent="-333375" algn="l" defTabSz="457200">
              <a:buSzPct val="145000"/>
              <a:buChar char="•"/>
              <a:defRPr b="0"/>
            </a:pPr>
            <a:r>
              <a:t>1/2/3/4/5+ Bedrooms</a:t>
            </a:r>
          </a:p>
          <a:p>
            <a:pPr lvl="1" marL="777875" indent="-333375" algn="l" defTabSz="457200">
              <a:buSzPct val="145000"/>
              <a:buChar char="•"/>
              <a:defRPr b="0"/>
            </a:pPr>
            <a:r>
              <a:t>Top Tier (among homes in same metro area)</a:t>
            </a:r>
          </a:p>
          <a:p>
            <a:pPr lvl="1" marL="777875" indent="-333375" algn="l" defTabSz="457200">
              <a:buSzPct val="145000"/>
              <a:buChar char="•"/>
              <a:defRPr b="0"/>
            </a:pPr>
            <a:r>
              <a:t>Middle Tier</a:t>
            </a:r>
          </a:p>
          <a:p>
            <a:pPr lvl="1" marL="777875" indent="-333375" algn="l" defTabSz="457200">
              <a:buSzPct val="145000"/>
              <a:buChar char="•"/>
              <a:defRPr b="0"/>
            </a:pPr>
            <a:r>
              <a:t>Bottom Tier</a:t>
            </a:r>
          </a:p>
          <a:p>
            <a:pPr marL="333375" indent="-333375" algn="l" defTabSz="457200">
              <a:buSzPct val="145000"/>
              <a:buChar char="•"/>
            </a:pPr>
          </a:p>
        </p:txBody>
      </p:sp>
      <p:pic>
        <p:nvPicPr>
          <p:cNvPr id="304" name="Screen Shot 2017-09-18 at 12.06.31 AM.png" descr="Screen Shot 2017-09-18 at 12.06.31 AM.png"/>
          <p:cNvPicPr>
            <a:picLocks noChangeAspect="0"/>
          </p:cNvPicPr>
          <p:nvPr/>
        </p:nvPicPr>
        <p:blipFill>
          <a:blip r:embed="rId4">
            <a:extLst/>
          </a:blip>
          <a:stretch>
            <a:fillRect/>
          </a:stretch>
        </p:blipFill>
        <p:spPr>
          <a:xfrm>
            <a:off x="8079671" y="3987631"/>
            <a:ext cx="4888079" cy="3943661"/>
          </a:xfrm>
          <a:prstGeom prst="rect">
            <a:avLst/>
          </a:prstGeom>
          <a:ln w="12700">
            <a:miter lim="400000"/>
          </a:ln>
        </p:spPr>
      </p:pic>
      <p:pic>
        <p:nvPicPr>
          <p:cNvPr id="305" name="buffalogrove_illinois.jpeg" descr="buffalogrove_illinois.jpeg"/>
          <p:cNvPicPr>
            <a:picLocks noChangeAspect="0"/>
          </p:cNvPicPr>
          <p:nvPr/>
        </p:nvPicPr>
        <p:blipFill>
          <a:blip r:embed="rId5">
            <a:extLst/>
          </a:blip>
          <a:stretch>
            <a:fillRect/>
          </a:stretch>
        </p:blipFill>
        <p:spPr>
          <a:xfrm>
            <a:off x="39117" y="32005"/>
            <a:ext cx="6094772" cy="391980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07"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08"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09"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10"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11"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12"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13"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14"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315"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316"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317" name="Zillow Home Value Index…"/>
          <p:cNvSpPr txBox="1"/>
          <p:nvPr/>
        </p:nvSpPr>
        <p:spPr>
          <a:xfrm>
            <a:off x="6221643" y="252254"/>
            <a:ext cx="6653849"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Zillow Home Value Index</a:t>
            </a:r>
          </a:p>
          <a:p>
            <a:pPr>
              <a:defRPr i="1" sz="3700"/>
            </a:pPr>
            <a:r>
              <a:t>Data Sets</a:t>
            </a:r>
          </a:p>
        </p:txBody>
      </p:sp>
      <p:sp>
        <p:nvSpPr>
          <p:cNvPr id="318" name="Using the Zestimates for residential homes, the ZHVI data is created in a 5 step process:…"/>
          <p:cNvSpPr txBox="1"/>
          <p:nvPr/>
        </p:nvSpPr>
        <p:spPr>
          <a:xfrm>
            <a:off x="276334" y="4356099"/>
            <a:ext cx="7542327" cy="4512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defTabSz="457200">
              <a:buSzPct val="145000"/>
              <a:buChar char="•"/>
            </a:pPr>
            <a:r>
              <a:t>Using the Zestimates for residential homes, the ZHVI data is created in a 5 step process:</a:t>
            </a:r>
            <a:br/>
          </a:p>
          <a:p>
            <a:pPr lvl="1" marL="777875" indent="-333375" algn="l" defTabSz="457200">
              <a:buSzPct val="145000"/>
              <a:buChar char="•"/>
              <a:defRPr b="0"/>
            </a:pPr>
            <a:r>
              <a:t>Calculate Raw Median Zestimates</a:t>
            </a:r>
          </a:p>
          <a:p>
            <a:pPr lvl="1" marL="777875" indent="-333375" algn="l" defTabSz="457200">
              <a:buSzPct val="145000"/>
              <a:buChar char="•"/>
              <a:defRPr b="0"/>
            </a:pPr>
            <a:r>
              <a:t>Adjust for Residual Systematic Error</a:t>
            </a:r>
          </a:p>
          <a:p>
            <a:pPr lvl="1" marL="777875" indent="-333375" algn="l" defTabSz="457200">
              <a:buSzPct val="145000"/>
              <a:buChar char="•"/>
              <a:defRPr b="0"/>
            </a:pPr>
            <a:r>
              <a:t>Apply Henderson Moving Average Filter</a:t>
            </a:r>
          </a:p>
          <a:p>
            <a:pPr lvl="1" marL="777875" indent="-333375" algn="l" defTabSz="457200">
              <a:buSzPct val="145000"/>
              <a:buChar char="•"/>
              <a:defRPr b="0"/>
            </a:pPr>
            <a:r>
              <a:t>Apply Seasonal Adjustment</a:t>
            </a:r>
          </a:p>
          <a:p>
            <a:pPr lvl="1" marL="777875" indent="-333375" algn="l" defTabSz="457200">
              <a:buSzPct val="145000"/>
              <a:buChar char="•"/>
              <a:defRPr b="0"/>
            </a:pPr>
            <a:r>
              <a:t>Final Quality Control</a:t>
            </a:r>
          </a:p>
          <a:p>
            <a:pPr algn="l" defTabSz="457200">
              <a:defRPr b="0"/>
            </a:pPr>
          </a:p>
          <a:p>
            <a:pPr marL="333375" indent="-333375" algn="l" defTabSz="457200">
              <a:buSzPct val="145000"/>
              <a:buChar char="•"/>
            </a:pPr>
            <a:r>
              <a:t>Zillow provides data sets for each market segment, ranging from 1996-2016 (although this data contains lots of gaps for the first few years)</a:t>
            </a:r>
          </a:p>
        </p:txBody>
      </p:sp>
      <p:pic>
        <p:nvPicPr>
          <p:cNvPr id="319" name="philly.jpg" descr="philly.jpg"/>
          <p:cNvPicPr>
            <a:picLocks noChangeAspect="0"/>
          </p:cNvPicPr>
          <p:nvPr/>
        </p:nvPicPr>
        <p:blipFill>
          <a:blip r:embed="rId4">
            <a:extLst/>
          </a:blip>
          <a:stretch>
            <a:fillRect/>
          </a:stretch>
        </p:blipFill>
        <p:spPr>
          <a:xfrm>
            <a:off x="39117" y="32005"/>
            <a:ext cx="6108701" cy="3924301"/>
          </a:xfrm>
          <a:prstGeom prst="rect">
            <a:avLst/>
          </a:prstGeom>
          <a:ln w="12700">
            <a:miter lim="400000"/>
          </a:ln>
        </p:spPr>
      </p:pic>
      <p:pic>
        <p:nvPicPr>
          <p:cNvPr id="320" name="zillow_coverage.png" descr="zillow_coverage.png"/>
          <p:cNvPicPr>
            <a:picLocks noChangeAspect="0"/>
          </p:cNvPicPr>
          <p:nvPr/>
        </p:nvPicPr>
        <p:blipFill>
          <a:blip r:embed="rId5">
            <a:extLst/>
          </a:blip>
          <a:stretch>
            <a:fillRect/>
          </a:stretch>
        </p:blipFill>
        <p:spPr>
          <a:xfrm>
            <a:off x="8073119" y="3986466"/>
            <a:ext cx="4901183" cy="39465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22"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3"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4"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5"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6"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7"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8"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9"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330"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331"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332" name="Combining The Data…"/>
          <p:cNvSpPr txBox="1"/>
          <p:nvPr/>
        </p:nvSpPr>
        <p:spPr>
          <a:xfrm>
            <a:off x="6751360" y="252254"/>
            <a:ext cx="5594415"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Combining The Data</a:t>
            </a:r>
          </a:p>
          <a:p>
            <a:pPr>
              <a:defRPr i="1" sz="3700"/>
            </a:pPr>
            <a:r>
              <a:t>TRI + ZHVI</a:t>
            </a:r>
          </a:p>
        </p:txBody>
      </p:sp>
      <p:sp>
        <p:nvSpPr>
          <p:cNvPr id="333" name="Between the TRI and ZHVI data sets, there is a tremendous amount of information to explore.…"/>
          <p:cNvSpPr txBox="1"/>
          <p:nvPr/>
        </p:nvSpPr>
        <p:spPr>
          <a:xfrm>
            <a:off x="276334" y="4349749"/>
            <a:ext cx="7542327" cy="4144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defTabSz="457200">
              <a:buSzPct val="145000"/>
              <a:buChar char="•"/>
            </a:pPr>
            <a:r>
              <a:t>Between the TRI and ZHVI data sets, there is a tremendous amount of information to explore.</a:t>
            </a:r>
            <a:br/>
          </a:p>
          <a:p>
            <a:pPr marL="333375" indent="-333375" algn="l" defTabSz="457200">
              <a:buSzPct val="145000"/>
              <a:buChar char="•"/>
            </a:pPr>
            <a:r>
              <a:t>By comparing ZHVI trends to temporal changes in TRI data, we hope to gain insight on the affect that industrial chemical release might have on home values.</a:t>
            </a:r>
            <a:br/>
          </a:p>
          <a:p>
            <a:pPr marL="333375" indent="-333375" algn="l" defTabSz="457200">
              <a:buSzPct val="145000"/>
              <a:buChar char="•"/>
            </a:pPr>
            <a:r>
              <a:t>In addition to this combined purpose, there are many interesting questions that we can ask about each data set individually.</a:t>
            </a:r>
          </a:p>
        </p:txBody>
      </p:sp>
      <p:pic>
        <p:nvPicPr>
          <p:cNvPr id="334" name="zillow_coverage.png" descr="zillow_coverage.png"/>
          <p:cNvPicPr>
            <a:picLocks noChangeAspect="0"/>
          </p:cNvPicPr>
          <p:nvPr/>
        </p:nvPicPr>
        <p:blipFill>
          <a:blip r:embed="rId4">
            <a:extLst/>
          </a:blip>
          <a:stretch>
            <a:fillRect/>
          </a:stretch>
        </p:blipFill>
        <p:spPr>
          <a:xfrm>
            <a:off x="8073119" y="3986466"/>
            <a:ext cx="4901183" cy="3946544"/>
          </a:xfrm>
          <a:prstGeom prst="rect">
            <a:avLst/>
          </a:prstGeom>
          <a:ln w="12700">
            <a:miter lim="400000"/>
          </a:ln>
        </p:spPr>
      </p:pic>
      <p:pic>
        <p:nvPicPr>
          <p:cNvPr id="335" name="triindustrymap.jpg" descr="triindustrymap.jpg"/>
          <p:cNvPicPr>
            <a:picLocks noChangeAspect="0"/>
          </p:cNvPicPr>
          <p:nvPr/>
        </p:nvPicPr>
        <p:blipFill>
          <a:blip r:embed="rId5">
            <a:extLst/>
          </a:blip>
          <a:stretch>
            <a:fillRect/>
          </a:stretch>
        </p:blipFill>
        <p:spPr>
          <a:xfrm>
            <a:off x="37829" y="41969"/>
            <a:ext cx="6098577" cy="391707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37"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38"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39"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0"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1"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2"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3"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4"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345"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346"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347" name="Combining The Data…"/>
          <p:cNvSpPr txBox="1"/>
          <p:nvPr/>
        </p:nvSpPr>
        <p:spPr>
          <a:xfrm>
            <a:off x="6751360" y="252254"/>
            <a:ext cx="5594415"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Combining The Data</a:t>
            </a:r>
          </a:p>
          <a:p>
            <a:pPr>
              <a:defRPr i="1" sz="3700"/>
            </a:pPr>
            <a:r>
              <a:t>Primary Questions</a:t>
            </a:r>
          </a:p>
        </p:txBody>
      </p:sp>
      <p:sp>
        <p:nvSpPr>
          <p:cNvPr id="348" name="As of now, the main observations about these data that we are interested in include:…"/>
          <p:cNvSpPr txBox="1"/>
          <p:nvPr/>
        </p:nvSpPr>
        <p:spPr>
          <a:xfrm>
            <a:off x="276334" y="4349596"/>
            <a:ext cx="7542327" cy="48809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r>
              <a:t>As of now, the main observations about these data that we are interested in include:</a:t>
            </a:r>
          </a:p>
          <a:p>
            <a:pPr algn="l" defTabSz="457200"/>
          </a:p>
          <a:p>
            <a:pPr marL="333375" indent="-333375" algn="l" defTabSz="457200">
              <a:buSzPct val="145000"/>
              <a:buChar char="•"/>
            </a:pPr>
            <a:r>
              <a:t>Observation of ZHVI variation in different categories of housing (1 bedroom, middle tier, condo, etc…)</a:t>
            </a:r>
          </a:p>
          <a:p>
            <a:pPr marL="333375" indent="-333375" algn="l" defTabSz="457200">
              <a:buSzPct val="145000"/>
              <a:buChar char="•"/>
            </a:pPr>
            <a:r>
              <a:t>ZHVI that is most varied:</a:t>
            </a:r>
          </a:p>
          <a:p>
            <a:pPr lvl="1" marL="777875" indent="-333375" algn="l" defTabSz="457200">
              <a:buSzPct val="145000"/>
              <a:buChar char="•"/>
              <a:defRPr b="0"/>
            </a:pPr>
            <a:r>
              <a:t>In terms of depreciation by industry sector</a:t>
            </a:r>
          </a:p>
          <a:p>
            <a:pPr lvl="1" marL="777875" indent="-333375" algn="l" defTabSz="457200">
              <a:buSzPct val="145000"/>
              <a:buChar char="•"/>
              <a:defRPr b="0"/>
            </a:pPr>
            <a:r>
              <a:t>In terms of appreciation by industry sector</a:t>
            </a:r>
          </a:p>
          <a:p>
            <a:pPr marL="333375" indent="-333375" algn="l" defTabSz="457200">
              <a:buSzPct val="145000"/>
              <a:buChar char="•"/>
            </a:pPr>
            <a:r>
              <a:t>ZHVI changes depending on:</a:t>
            </a:r>
          </a:p>
          <a:p>
            <a:pPr lvl="1" marL="777875" indent="-333375" algn="l" defTabSz="457200">
              <a:buSzPct val="145000"/>
              <a:buChar char="•"/>
              <a:defRPr b="0"/>
            </a:pPr>
            <a:r>
              <a:t>On-site releases</a:t>
            </a:r>
          </a:p>
          <a:p>
            <a:pPr lvl="1" marL="777875" indent="-333375" algn="l" defTabSz="457200">
              <a:buSzPct val="145000"/>
              <a:buChar char="•"/>
              <a:defRPr b="0"/>
            </a:pPr>
            <a:r>
              <a:t>Off-site transfers and POTWs </a:t>
            </a:r>
          </a:p>
          <a:p>
            <a:pPr lvl="1" marL="777875" indent="-333375" algn="l" defTabSz="457200">
              <a:buSzPct val="145000"/>
              <a:buChar char="•"/>
              <a:defRPr b="0"/>
            </a:pPr>
            <a:r>
              <a:t>Other waste management</a:t>
            </a:r>
          </a:p>
        </p:txBody>
      </p:sp>
      <p:pic>
        <p:nvPicPr>
          <p:cNvPr id="349" name="Toxic-Waste.jpg" descr="Toxic-Waste.jpg"/>
          <p:cNvPicPr>
            <a:picLocks noChangeAspect="0"/>
          </p:cNvPicPr>
          <p:nvPr/>
        </p:nvPicPr>
        <p:blipFill>
          <a:blip r:embed="rId4">
            <a:extLst/>
          </a:blip>
          <a:stretch>
            <a:fillRect/>
          </a:stretch>
        </p:blipFill>
        <p:spPr>
          <a:xfrm>
            <a:off x="34513" y="36867"/>
            <a:ext cx="6105209" cy="3914577"/>
          </a:xfrm>
          <a:prstGeom prst="rect">
            <a:avLst/>
          </a:prstGeom>
          <a:ln w="12700">
            <a:miter lim="400000"/>
          </a:ln>
        </p:spPr>
      </p:pic>
      <p:pic>
        <p:nvPicPr>
          <p:cNvPr id="350" name="white_house.JPG" descr="white_house.JPG"/>
          <p:cNvPicPr>
            <a:picLocks noChangeAspect="1"/>
          </p:cNvPicPr>
          <p:nvPr/>
        </p:nvPicPr>
        <p:blipFill>
          <a:blip r:embed="rId5">
            <a:extLst/>
          </a:blip>
          <a:stretch>
            <a:fillRect/>
          </a:stretch>
        </p:blipFill>
        <p:spPr>
          <a:xfrm>
            <a:off x="8078960" y="3984611"/>
            <a:ext cx="4889501" cy="3949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352"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sp>
        <p:nvSpPr>
          <p:cNvPr id="353"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4"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5"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6"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7"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8"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9"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60"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361"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362" name="Combining The Data…"/>
          <p:cNvSpPr txBox="1"/>
          <p:nvPr/>
        </p:nvSpPr>
        <p:spPr>
          <a:xfrm>
            <a:off x="6751360" y="252254"/>
            <a:ext cx="5594415"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Combining The Data</a:t>
            </a:r>
          </a:p>
          <a:p>
            <a:pPr>
              <a:defRPr i="1" sz="3700"/>
            </a:pPr>
            <a:r>
              <a:t>Game Plan!</a:t>
            </a:r>
          </a:p>
        </p:txBody>
      </p:sp>
      <p:sp>
        <p:nvSpPr>
          <p:cNvPr id="363" name="To start, we will study trends and relationships between the data in a single state, and then expand to the national data by regions, possibly splitting U.S. regions among all team members.…"/>
          <p:cNvSpPr txBox="1"/>
          <p:nvPr/>
        </p:nvSpPr>
        <p:spPr>
          <a:xfrm>
            <a:off x="276334" y="3993103"/>
            <a:ext cx="7542327" cy="56172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defTabSz="457200">
              <a:buSzPct val="145000"/>
              <a:buChar char="•"/>
            </a:pPr>
            <a:r>
              <a:t>To start, we will study trends and relationships between the data in a single state, and then expand to the national data by regions, possibly splitting U.S. regions among all team members.</a:t>
            </a:r>
            <a:br/>
            <a:r>
              <a:t> </a:t>
            </a:r>
          </a:p>
          <a:p>
            <a:pPr marL="333375" indent="-333375" algn="l" defTabSz="457200">
              <a:buSzPct val="145000"/>
              <a:buChar char="•"/>
            </a:pPr>
            <a:r>
              <a:t>As we continue, we will identify interesting features of the data, and find ways to visualize our research that will highlight the impact that industrial production has on surrounding communities.</a:t>
            </a:r>
            <a:br/>
          </a:p>
          <a:p>
            <a:pPr marL="333375" indent="-333375" algn="l" defTabSz="457200">
              <a:buSzPct val="145000"/>
              <a:buChar char="•"/>
            </a:pPr>
            <a:r>
              <a:t>Another Zillow data set, the Zillow Rental Index (ZRI), might be interesting to explore, as the ratio of rentals versus home purchases is on the rise in recent years, even among families.</a:t>
            </a:r>
          </a:p>
        </p:txBody>
      </p:sp>
      <p:pic>
        <p:nvPicPr>
          <p:cNvPr id="364" name="Toxic-Waste.jpg" descr="Toxic-Waste.jpg"/>
          <p:cNvPicPr>
            <a:picLocks noChangeAspect="0"/>
          </p:cNvPicPr>
          <p:nvPr/>
        </p:nvPicPr>
        <p:blipFill>
          <a:blip r:embed="rId4">
            <a:extLst/>
          </a:blip>
          <a:stretch>
            <a:fillRect/>
          </a:stretch>
        </p:blipFill>
        <p:spPr>
          <a:xfrm>
            <a:off x="34513" y="36867"/>
            <a:ext cx="6105209" cy="3914577"/>
          </a:xfrm>
          <a:prstGeom prst="rect">
            <a:avLst/>
          </a:prstGeom>
          <a:ln w="12700">
            <a:miter lim="400000"/>
          </a:ln>
        </p:spPr>
      </p:pic>
      <p:pic>
        <p:nvPicPr>
          <p:cNvPr id="365" name="white_house.JPG" descr="white_house.JPG"/>
          <p:cNvPicPr>
            <a:picLocks noChangeAspect="1"/>
          </p:cNvPicPr>
          <p:nvPr/>
        </p:nvPicPr>
        <p:blipFill>
          <a:blip r:embed="rId5">
            <a:extLst/>
          </a:blip>
          <a:stretch>
            <a:fillRect/>
          </a:stretch>
        </p:blipFill>
        <p:spPr>
          <a:xfrm>
            <a:off x="8078960" y="3984611"/>
            <a:ext cx="4889501" cy="3949701"/>
          </a:xfrm>
          <a:prstGeom prst="rect">
            <a:avLst/>
          </a:prstGeom>
          <a:ln w="12700">
            <a:miter lim="400000"/>
          </a:ln>
        </p:spPr>
      </p:pic>
      <p:pic>
        <p:nvPicPr>
          <p:cNvPr id="366" name="Captain_Planet.png" descr="Captain_Planet.png"/>
          <p:cNvPicPr>
            <a:picLocks noChangeAspect="1"/>
          </p:cNvPicPr>
          <p:nvPr/>
        </p:nvPicPr>
        <p:blipFill>
          <a:blip r:embed="rId6">
            <a:extLst/>
          </a:blip>
          <a:stretch>
            <a:fillRect/>
          </a:stretch>
        </p:blipFill>
        <p:spPr>
          <a:xfrm>
            <a:off x="-1306180" y="9746499"/>
            <a:ext cx="1388956" cy="1412498"/>
          </a:xfrm>
          <a:prstGeom prst="rect">
            <a:avLst/>
          </a:prstGeom>
          <a:ln w="12700">
            <a:miter lim="400000"/>
          </a:ln>
        </p:spPr>
      </p:pic>
      <p:pic>
        <p:nvPicPr>
          <p:cNvPr id="367" name="Captain_Planet.png" descr="Captain_Planet.png"/>
          <p:cNvPicPr>
            <a:picLocks noChangeAspect="1"/>
          </p:cNvPicPr>
          <p:nvPr/>
        </p:nvPicPr>
        <p:blipFill>
          <a:blip r:embed="rId6">
            <a:extLst/>
          </a:blip>
          <a:stretch>
            <a:fillRect/>
          </a:stretch>
        </p:blipFill>
        <p:spPr>
          <a:xfrm flipH="1" rot="7320000">
            <a:off x="-988391" y="493089"/>
            <a:ext cx="824232" cy="838201"/>
          </a:xfrm>
          <a:prstGeom prst="rect">
            <a:avLst/>
          </a:prstGeom>
          <a:ln w="12700">
            <a:miter lim="400000"/>
          </a:ln>
        </p:spPr>
      </p:pic>
      <p:pic>
        <p:nvPicPr>
          <p:cNvPr id="368" name="captainplanet1.png" descr="captainplanet1.png"/>
          <p:cNvPicPr>
            <a:picLocks noChangeAspect="1"/>
          </p:cNvPicPr>
          <p:nvPr/>
        </p:nvPicPr>
        <p:blipFill>
          <a:blip r:embed="rId7">
            <a:extLst/>
          </a:blip>
          <a:stretch>
            <a:fillRect/>
          </a:stretch>
        </p:blipFill>
        <p:spPr>
          <a:xfrm rot="19620000">
            <a:off x="12880788" y="8714578"/>
            <a:ext cx="6031594" cy="97536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370" name="natural-wetland-2.jpg" descr="natural-wetland-2.jpg"/>
          <p:cNvPicPr>
            <a:picLocks noChangeAspect="1"/>
          </p:cNvPicPr>
          <p:nvPr/>
        </p:nvPicPr>
        <p:blipFill>
          <a:blip r:embed="rId2">
            <a:extLst/>
          </a:blip>
          <a:stretch>
            <a:fillRect/>
          </a:stretch>
        </p:blipFill>
        <p:spPr>
          <a:xfrm>
            <a:off x="8034783" y="7973970"/>
            <a:ext cx="3048001" cy="1739901"/>
          </a:xfrm>
          <a:prstGeom prst="rect">
            <a:avLst/>
          </a:prstGeom>
          <a:ln w="12700">
            <a:miter lim="400000"/>
          </a:ln>
        </p:spPr>
      </p:pic>
      <p:sp>
        <p:nvSpPr>
          <p:cNvPr id="371" name="Rectangle"/>
          <p:cNvSpPr/>
          <p:nvPr/>
        </p:nvSpPr>
        <p:spPr>
          <a:xfrm>
            <a:off x="3122820" y="7973970"/>
            <a:ext cx="48768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2"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373" name="chemicalplant.jpg" descr="chemicalplant.jpg"/>
          <p:cNvPicPr>
            <a:picLocks noChangeAspect="0"/>
          </p:cNvPicPr>
          <p:nvPr/>
        </p:nvPicPr>
        <p:blipFill>
          <a:blip r:embed="rId3">
            <a:extLst/>
          </a:blip>
          <a:stretch>
            <a:fillRect/>
          </a:stretch>
        </p:blipFill>
        <p:spPr>
          <a:xfrm>
            <a:off x="39117" y="32515"/>
            <a:ext cx="6096001" cy="3919820"/>
          </a:xfrm>
          <a:prstGeom prst="rect">
            <a:avLst/>
          </a:prstGeom>
          <a:ln w="12700">
            <a:miter lim="400000"/>
          </a:ln>
        </p:spPr>
      </p:pic>
      <p:sp>
        <p:nvSpPr>
          <p:cNvPr id="374" name="Rectangle"/>
          <p:cNvSpPr/>
          <p:nvPr/>
        </p:nvSpPr>
        <p:spPr>
          <a:xfrm>
            <a:off x="40647" y="3981194"/>
            <a:ext cx="3048001" cy="19685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5" name="Rectangle"/>
          <p:cNvSpPr/>
          <p:nvPr/>
        </p:nvSpPr>
        <p:spPr>
          <a:xfrm>
            <a:off x="3119064" y="3981194"/>
            <a:ext cx="3009901" cy="19685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6" name="Rectangle"/>
          <p:cNvSpPr/>
          <p:nvPr/>
        </p:nvSpPr>
        <p:spPr>
          <a:xfrm>
            <a:off x="40647" y="5976610"/>
            <a:ext cx="6094471" cy="19685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7" name="Rectangle"/>
          <p:cNvSpPr/>
          <p:nvPr/>
        </p:nvSpPr>
        <p:spPr>
          <a:xfrm>
            <a:off x="40647" y="7973970"/>
            <a:ext cx="304800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8" name="Rectangle"/>
          <p:cNvSpPr/>
          <p:nvPr/>
        </p:nvSpPr>
        <p:spPr>
          <a:xfrm>
            <a:off x="6172082" y="3981194"/>
            <a:ext cx="6796728" cy="3963917"/>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9"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80" name="Rectangle"/>
          <p:cNvSpPr/>
          <p:nvPr/>
        </p:nvSpPr>
        <p:spPr>
          <a:xfrm>
            <a:off x="11117946" y="7973970"/>
            <a:ext cx="18415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81"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82"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383" name="taipei.png" descr="taipei.png"/>
          <p:cNvPicPr>
            <a:picLocks noChangeAspect="0"/>
          </p:cNvPicPr>
          <p:nvPr/>
        </p:nvPicPr>
        <p:blipFill>
          <a:blip r:embed="rId4">
            <a:extLst/>
          </a:blip>
          <a:stretch>
            <a:fillRect/>
          </a:stretch>
        </p:blipFill>
        <p:spPr>
          <a:xfrm>
            <a:off x="32964" y="5976610"/>
            <a:ext cx="6096001" cy="1968501"/>
          </a:xfrm>
          <a:prstGeom prst="rect">
            <a:avLst/>
          </a:prstGeom>
          <a:ln w="12700">
            <a:miter lim="400000"/>
          </a:ln>
        </p:spPr>
      </p:pic>
      <p:pic>
        <p:nvPicPr>
          <p:cNvPr id="384" name="2eastmainbfr.jpg" descr="2eastmainbfr.jpg"/>
          <p:cNvPicPr>
            <a:picLocks noChangeAspect="1"/>
          </p:cNvPicPr>
          <p:nvPr/>
        </p:nvPicPr>
        <p:blipFill>
          <a:blip r:embed="rId5">
            <a:extLst/>
          </a:blip>
          <a:stretch>
            <a:fillRect/>
          </a:stretch>
        </p:blipFill>
        <p:spPr>
          <a:xfrm>
            <a:off x="11176937" y="1814867"/>
            <a:ext cx="1790701" cy="2133601"/>
          </a:xfrm>
          <a:prstGeom prst="rect">
            <a:avLst/>
          </a:prstGeom>
          <a:ln w="12700">
            <a:miter lim="400000"/>
          </a:ln>
        </p:spPr>
      </p:pic>
      <p:sp>
        <p:nvSpPr>
          <p:cNvPr id="385" name="TOXIC CRUSADERS"/>
          <p:cNvSpPr txBox="1"/>
          <p:nvPr/>
        </p:nvSpPr>
        <p:spPr>
          <a:xfrm>
            <a:off x="6628196" y="4165122"/>
            <a:ext cx="596324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0" sz="4800">
                <a:solidFill>
                  <a:schemeClr val="accent3"/>
                </a:solidFill>
                <a:effectLst>
                  <a:outerShdw sx="100000" sy="100000" kx="0" ky="0" algn="b" rotWithShape="0" blurRad="152400" dist="63500" dir="6660000">
                    <a:schemeClr val="accent3">
                      <a:hueOff val="-365725"/>
                      <a:satOff val="-32500"/>
                      <a:lumOff val="18235"/>
                    </a:schemeClr>
                  </a:outerShdw>
                </a:effectLst>
                <a:latin typeface="Helvetica"/>
                <a:ea typeface="Helvetica"/>
                <a:cs typeface="Helvetica"/>
                <a:sym typeface="Helvetica"/>
              </a:defRPr>
            </a:lvl1pPr>
          </a:lstStyle>
          <a:p>
            <a:pPr/>
            <a:r>
              <a:t>TOXIC CRUSADERS</a:t>
            </a:r>
          </a:p>
        </p:txBody>
      </p:sp>
      <p:sp>
        <p:nvSpPr>
          <p:cNvPr id="386" name="CSC 495 Project - Fall 2017"/>
          <p:cNvSpPr txBox="1"/>
          <p:nvPr/>
        </p:nvSpPr>
        <p:spPr>
          <a:xfrm>
            <a:off x="8530176" y="5025945"/>
            <a:ext cx="405536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a:r>
              <a:t>CSC 495 Project - Fall 2017</a:t>
            </a:r>
          </a:p>
        </p:txBody>
      </p:sp>
      <p:sp>
        <p:nvSpPr>
          <p:cNvPr id="387" name="Aaron Denton Jacob Durham Swetha Polisetty Melvin Watlington"/>
          <p:cNvSpPr txBox="1"/>
          <p:nvPr/>
        </p:nvSpPr>
        <p:spPr>
          <a:xfrm>
            <a:off x="9928446" y="6177881"/>
            <a:ext cx="2704186"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r>
              <a:t>Aaron Denton</a:t>
            </a:r>
            <a:br/>
            <a:r>
              <a:t>Jacob Durham</a:t>
            </a:r>
            <a:br/>
            <a:r>
              <a:t>Swetha Polisetty</a:t>
            </a:r>
            <a:br/>
            <a:r>
              <a:t>Melvin Watlington</a:t>
            </a:r>
          </a:p>
        </p:txBody>
      </p:sp>
      <p:pic>
        <p:nvPicPr>
          <p:cNvPr id="388" name="Captain_Planet.png" descr="Captain_Planet.png"/>
          <p:cNvPicPr>
            <a:picLocks noChangeAspect="1"/>
          </p:cNvPicPr>
          <p:nvPr/>
        </p:nvPicPr>
        <p:blipFill>
          <a:blip r:embed="rId6">
            <a:extLst/>
          </a:blip>
          <a:stretch>
            <a:fillRect/>
          </a:stretch>
        </p:blipFill>
        <p:spPr>
          <a:xfrm>
            <a:off x="12958333" y="-6778557"/>
            <a:ext cx="6796728" cy="6911925"/>
          </a:xfrm>
          <a:prstGeom prst="rect">
            <a:avLst/>
          </a:prstGeom>
          <a:ln w="12700">
            <a:miter lim="400000"/>
          </a:ln>
          <a:effectLst>
            <a:outerShdw sx="100000" sy="100000" kx="0" ky="0" algn="b" rotWithShape="0" blurRad="190500" dist="12700" dir="5400000">
              <a:srgbClr val="000000">
                <a:alpha val="75000"/>
              </a:srgbClr>
            </a:outerShdw>
          </a:effectLst>
        </p:spPr>
      </p:pic>
      <p:sp>
        <p:nvSpPr>
          <p:cNvPr id="389" name="To Be Continued…"/>
          <p:cNvSpPr txBox="1"/>
          <p:nvPr/>
        </p:nvSpPr>
        <p:spPr>
          <a:xfrm>
            <a:off x="6755014" y="254675"/>
            <a:ext cx="523131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0" sz="4800">
                <a:solidFill>
                  <a:schemeClr val="accent3"/>
                </a:solidFill>
                <a:effectLst>
                  <a:outerShdw sx="100000" sy="100000" kx="0" ky="0" algn="b" rotWithShape="0" blurRad="152400" dist="63500" dir="6660000">
                    <a:schemeClr val="accent3">
                      <a:hueOff val="-365725"/>
                      <a:satOff val="-32500"/>
                      <a:lumOff val="18235"/>
                    </a:schemeClr>
                  </a:outerShdw>
                </a:effectLst>
                <a:latin typeface="Helvetica"/>
                <a:ea typeface="Helvetica"/>
                <a:cs typeface="Helvetica"/>
                <a:sym typeface="Helvetica"/>
              </a:defRPr>
            </a:lvl1pPr>
          </a:lstStyle>
          <a:p>
            <a:pPr/>
            <a:r>
              <a:t>To Be Continued…</a:t>
            </a:r>
          </a:p>
        </p:txBody>
      </p:sp>
      <p:pic>
        <p:nvPicPr>
          <p:cNvPr id="390" name="Captain_Planet.png" descr="Captain_Planet.png"/>
          <p:cNvPicPr>
            <a:picLocks noChangeAspect="1"/>
          </p:cNvPicPr>
          <p:nvPr/>
        </p:nvPicPr>
        <p:blipFill>
          <a:blip r:embed="rId6">
            <a:extLst/>
          </a:blip>
          <a:stretch>
            <a:fillRect/>
          </a:stretch>
        </p:blipFill>
        <p:spPr>
          <a:xfrm flipH="1" rot="7320000">
            <a:off x="13171487" y="254675"/>
            <a:ext cx="824231" cy="838201"/>
          </a:xfrm>
          <a:prstGeom prst="rect">
            <a:avLst/>
          </a:prstGeom>
          <a:ln w="12700">
            <a:miter lim="400000"/>
          </a:ln>
          <a:effectLst>
            <a:outerShdw sx="100000" sy="100000" kx="0" ky="0" algn="b" rotWithShape="0" blurRad="190500" dist="12700" dir="5400000">
              <a:srgbClr val="000000">
                <a:alpha val="75000"/>
              </a:srgbClr>
            </a:outerShdw>
          </a:effectLst>
        </p:spPr>
      </p:pic>
      <p:pic>
        <p:nvPicPr>
          <p:cNvPr id="391" name="captainplanet1.png" descr="captainplanet1.png"/>
          <p:cNvPicPr>
            <a:picLocks noChangeAspect="1"/>
          </p:cNvPicPr>
          <p:nvPr/>
        </p:nvPicPr>
        <p:blipFill>
          <a:blip r:embed="rId7">
            <a:extLst/>
          </a:blip>
          <a:stretch>
            <a:fillRect/>
          </a:stretch>
        </p:blipFill>
        <p:spPr>
          <a:xfrm rot="19620000">
            <a:off x="11385810" y="6786957"/>
            <a:ext cx="6031593" cy="9753601"/>
          </a:xfrm>
          <a:prstGeom prst="rect">
            <a:avLst/>
          </a:prstGeom>
          <a:ln w="12700">
            <a:miter lim="400000"/>
          </a:ln>
          <a:effectLst>
            <a:outerShdw sx="100000" sy="100000" kx="0" ky="0" algn="b" rotWithShape="0" blurRad="190500" dist="12700" dir="5400000">
              <a:srgbClr val="000000">
                <a:alpha val="75000"/>
              </a:srgbClr>
            </a:outerShdw>
          </a:effectLst>
        </p:spPr>
      </p:pic>
    </p:spTree>
  </p:cSld>
  <p:clrMapOvr>
    <a:masterClrMapping/>
  </p:clrMapOvr>
  <mc:AlternateContent xmlns:mc="http://schemas.openxmlformats.org/markup-compatibility/2006">
    <mc:Choice xmlns:p14="http://schemas.microsoft.com/office/powerpoint/2010/main" Requires="p14">
      <p:transition spd="slow" advClick="1" p14:dur="2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85"/>
                                        </p:tgtEl>
                                        <p:attrNameLst>
                                          <p:attrName>style.visibility</p:attrName>
                                        </p:attrNameLst>
                                      </p:cBhvr>
                                      <p:to>
                                        <p:strVal val="visible"/>
                                      </p:to>
                                    </p:set>
                                    <p:animEffect filter="dissolve" transition="in">
                                      <p:cBhvr>
                                        <p:cTn id="7" dur="1500"/>
                                        <p:tgtEl>
                                          <p:spTgt spid="385"/>
                                        </p:tgtEl>
                                      </p:cBhvr>
                                    </p:animEffect>
                                  </p:childTnLst>
                                </p:cTn>
                              </p:par>
                            </p:childTnLst>
                          </p:cTn>
                        </p:par>
                        <p:par>
                          <p:cTn id="8" fill="hold">
                            <p:stCondLst>
                              <p:cond delay="1500"/>
                            </p:stCondLst>
                            <p:childTnLst>
                              <p:par>
                                <p:cTn id="9" presetClass="entr" nodeType="afterEffect" presetID="9" grpId="2" fill="hold">
                                  <p:stCondLst>
                                    <p:cond delay="0"/>
                                  </p:stCondLst>
                                  <p:iterate type="el" backwards="0">
                                    <p:tmAbs val="0"/>
                                  </p:iterate>
                                  <p:childTnLst>
                                    <p:set>
                                      <p:cBhvr>
                                        <p:cTn id="10" fill="hold"/>
                                        <p:tgtEl>
                                          <p:spTgt spid="389"/>
                                        </p:tgtEl>
                                        <p:attrNameLst>
                                          <p:attrName>style.visibility</p:attrName>
                                        </p:attrNameLst>
                                      </p:cBhvr>
                                      <p:to>
                                        <p:strVal val="visible"/>
                                      </p:to>
                                    </p:set>
                                    <p:animEffect filter="dissolve" transition="in">
                                      <p:cBhvr>
                                        <p:cTn id="11" dur="1500"/>
                                        <p:tgtEl>
                                          <p:spTgt spid="389"/>
                                        </p:tgtEl>
                                      </p:cBhvr>
                                    </p:animEffect>
                                  </p:childTnLst>
                                </p:cTn>
                              </p:par>
                            </p:childTnLst>
                          </p:cTn>
                        </p:par>
                        <p:par>
                          <p:cTn id="12" fill="hold">
                            <p:stCondLst>
                              <p:cond delay="3000"/>
                            </p:stCondLst>
                            <p:childTnLst>
                              <p:par>
                                <p:cTn id="13" presetClass="entr" nodeType="afterEffect" presetSubtype="8" presetID="7" grpId="3" fill="hold">
                                  <p:stCondLst>
                                    <p:cond delay="0"/>
                                  </p:stCondLst>
                                  <p:iterate type="el" backwards="0">
                                    <p:tmAbs val="0"/>
                                  </p:iterate>
                                  <p:childTnLst>
                                    <p:set>
                                      <p:cBhvr>
                                        <p:cTn id="14" fill="hold"/>
                                        <p:tgtEl>
                                          <p:spTgt spid="390"/>
                                        </p:tgtEl>
                                        <p:attrNameLst>
                                          <p:attrName>style.visibility</p:attrName>
                                        </p:attrNameLst>
                                      </p:cBhvr>
                                      <p:to>
                                        <p:strVal val="visible"/>
                                      </p:to>
                                    </p:set>
                                    <p:anim calcmode="lin" valueType="num">
                                      <p:cBhvr>
                                        <p:cTn id="15" dur="4250" fill="hold"/>
                                        <p:tgtEl>
                                          <p:spTgt spid="390"/>
                                        </p:tgtEl>
                                        <p:attrNameLst>
                                          <p:attrName>ppt_x</p:attrName>
                                        </p:attrNameLst>
                                      </p:cBhvr>
                                      <p:tavLst>
                                        <p:tav tm="0">
                                          <p:val>
                                            <p:strVal val="0-#ppt_w/2"/>
                                          </p:val>
                                        </p:tav>
                                        <p:tav tm="100000">
                                          <p:val>
                                            <p:strVal val="#ppt_x"/>
                                          </p:val>
                                        </p:tav>
                                      </p:tavLst>
                                    </p:anim>
                                    <p:anim calcmode="lin" valueType="num">
                                      <p:cBhvr>
                                        <p:cTn id="16" dur="4250" fill="hold"/>
                                        <p:tgtEl>
                                          <p:spTgt spid="390"/>
                                        </p:tgtEl>
                                        <p:attrNameLst>
                                          <p:attrName>ppt_y</p:attrName>
                                        </p:attrNameLst>
                                      </p:cBhvr>
                                      <p:tavLst>
                                        <p:tav tm="0">
                                          <p:val>
                                            <p:strVal val="#ppt_y"/>
                                          </p:val>
                                        </p:tav>
                                        <p:tav tm="100000">
                                          <p:val>
                                            <p:strVal val="#ppt_y"/>
                                          </p:val>
                                        </p:tav>
                                      </p:tavLst>
                                    </p:anim>
                                  </p:childTnLst>
                                </p:cTn>
                              </p:par>
                            </p:childTnLst>
                          </p:cTn>
                        </p:par>
                        <p:par>
                          <p:cTn id="17" fill="hold">
                            <p:stCondLst>
                              <p:cond delay="7250"/>
                            </p:stCondLst>
                            <p:childTnLst>
                              <p:par>
                                <p:cTn id="18" presetClass="entr" nodeType="afterEffect" presetSubtype="6" presetID="2" grpId="4" fill="hold">
                                  <p:stCondLst>
                                    <p:cond delay="2250"/>
                                  </p:stCondLst>
                                  <p:iterate type="el" backwards="0">
                                    <p:tmAbs val="0"/>
                                  </p:iterate>
                                  <p:childTnLst>
                                    <p:set>
                                      <p:cBhvr>
                                        <p:cTn id="19" fill="hold"/>
                                        <p:tgtEl>
                                          <p:spTgt spid="391"/>
                                        </p:tgtEl>
                                        <p:attrNameLst>
                                          <p:attrName>style.visibility</p:attrName>
                                        </p:attrNameLst>
                                      </p:cBhvr>
                                      <p:to>
                                        <p:strVal val="visible"/>
                                      </p:to>
                                    </p:set>
                                    <p:anim calcmode="lin" valueType="num">
                                      <p:cBhvr>
                                        <p:cTn id="20" dur="4750" fill="hold"/>
                                        <p:tgtEl>
                                          <p:spTgt spid="391"/>
                                        </p:tgtEl>
                                        <p:attrNameLst>
                                          <p:attrName>ppt_x</p:attrName>
                                        </p:attrNameLst>
                                      </p:cBhvr>
                                      <p:tavLst>
                                        <p:tav tm="0">
                                          <p:val>
                                            <p:strVal val="1+#ppt_w/2"/>
                                          </p:val>
                                        </p:tav>
                                        <p:tav tm="100000">
                                          <p:val>
                                            <p:strVal val="#ppt_x"/>
                                          </p:val>
                                        </p:tav>
                                      </p:tavLst>
                                    </p:anim>
                                    <p:anim calcmode="lin" valueType="num">
                                      <p:cBhvr>
                                        <p:cTn id="21" dur="4750" fill="hold"/>
                                        <p:tgtEl>
                                          <p:spTgt spid="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5" grpId="1"/>
      <p:bldP build="whole" bldLvl="1" animBg="1" rev="0" advAuto="0" spid="391" grpId="4"/>
      <p:bldP build="whole" bldLvl="1" animBg="1" rev="0" advAuto="0" spid="389" grpId="2"/>
      <p:bldP build="whole" bldLvl="1" animBg="1" rev="0" advAuto="0" spid="390" grpId="3"/>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38"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139" name="chemicalplant.jpg" descr="chemicalplant.jpg"/>
          <p:cNvPicPr>
            <a:picLocks noChangeAspect="0"/>
          </p:cNvPicPr>
          <p:nvPr/>
        </p:nvPicPr>
        <p:blipFill>
          <a:blip r:embed="rId2">
            <a:extLst/>
          </a:blip>
          <a:stretch>
            <a:fillRect/>
          </a:stretch>
        </p:blipFill>
        <p:spPr>
          <a:xfrm>
            <a:off x="39882" y="32515"/>
            <a:ext cx="6096001" cy="3919820"/>
          </a:xfrm>
          <a:prstGeom prst="rect">
            <a:avLst/>
          </a:prstGeom>
          <a:ln w="12700">
            <a:miter lim="400000"/>
          </a:ln>
        </p:spPr>
      </p:pic>
      <p:sp>
        <p:nvSpPr>
          <p:cNvPr id="140"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1"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2"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3"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4"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5"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146" name="natural-wetland-2.jpg" descr="natural-wetland-2.jpg"/>
          <p:cNvPicPr>
            <a:picLocks noChangeAspect="1"/>
          </p:cNvPicPr>
          <p:nvPr/>
        </p:nvPicPr>
        <p:blipFill>
          <a:blip r:embed="rId3">
            <a:extLst/>
          </a:blip>
          <a:stretch>
            <a:fillRect/>
          </a:stretch>
        </p:blipFill>
        <p:spPr>
          <a:xfrm>
            <a:off x="9905079" y="7964105"/>
            <a:ext cx="3048001" cy="1739901"/>
          </a:xfrm>
          <a:prstGeom prst="rect">
            <a:avLst/>
          </a:prstGeom>
          <a:ln w="12700">
            <a:miter lim="400000"/>
          </a:ln>
        </p:spPr>
      </p:pic>
      <p:pic>
        <p:nvPicPr>
          <p:cNvPr id="147" name="2eastmainbfr.jpg" descr="2eastmainbfr.jpg"/>
          <p:cNvPicPr>
            <a:picLocks noChangeAspect="1"/>
          </p:cNvPicPr>
          <p:nvPr/>
        </p:nvPicPr>
        <p:blipFill>
          <a:blip r:embed="rId4">
            <a:extLst/>
          </a:blip>
          <a:stretch>
            <a:fillRect/>
          </a:stretch>
        </p:blipFill>
        <p:spPr>
          <a:xfrm>
            <a:off x="11176937" y="1814867"/>
            <a:ext cx="1790701" cy="2133601"/>
          </a:xfrm>
          <a:prstGeom prst="rect">
            <a:avLst/>
          </a:prstGeom>
          <a:ln w="12700">
            <a:miter lim="400000"/>
          </a:ln>
        </p:spPr>
      </p:pic>
      <p:sp>
        <p:nvSpPr>
          <p:cNvPr id="148" name="Project Goals"/>
          <p:cNvSpPr txBox="1"/>
          <p:nvPr/>
        </p:nvSpPr>
        <p:spPr>
          <a:xfrm>
            <a:off x="6178999" y="87687"/>
            <a:ext cx="4042564"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Project Goals</a:t>
            </a:r>
          </a:p>
        </p:txBody>
      </p:sp>
      <p:sp>
        <p:nvSpPr>
          <p:cNvPr id="149"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50" name="Explore Toxics Release Inventory (TRI) and Zillow Home Value Index (ZHVI) data.…"/>
          <p:cNvSpPr txBox="1"/>
          <p:nvPr/>
        </p:nvSpPr>
        <p:spPr>
          <a:xfrm>
            <a:off x="406893" y="4361403"/>
            <a:ext cx="7281208" cy="48806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pPr>
            <a:r>
              <a:t>Explore Toxics Release Inventory (TRI) and Zillow Home Value Index (ZHVI) data.</a:t>
            </a:r>
            <a:br/>
          </a:p>
          <a:p>
            <a:pPr marL="333375" indent="-333375" algn="l">
              <a:buSzPct val="145000"/>
              <a:buChar char="•"/>
            </a:pPr>
            <a:r>
              <a:t>Find trends in these data that reveal the impact that industrial production has on communities.</a:t>
            </a:r>
            <a:br/>
          </a:p>
          <a:p>
            <a:pPr marL="333375" indent="-333375" algn="l">
              <a:buSzPct val="145000"/>
              <a:buChar char="•"/>
            </a:pPr>
            <a:r>
              <a:t>Visualize changes over the last 20-30 years in both industrial chemical emission and house values.</a:t>
            </a:r>
            <a:br/>
          </a:p>
          <a:p>
            <a:pPr marL="333375" indent="-333375" algn="l">
              <a:buSzPct val="145000"/>
              <a:buChar char="•"/>
            </a:pPr>
            <a:r>
              <a:t>Compare the benefits and disadvantages of industrial production facilities near populated areas. </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2" presetID="2" grpId="1" fill="hold">
                                  <p:stCondLst>
                                    <p:cond delay="0"/>
                                  </p:stCondLst>
                                  <p:iterate type="el" backwards="0">
                                    <p:tmAbs val="0"/>
                                  </p:iterate>
                                  <p:childTnLst>
                                    <p:set>
                                      <p:cBhvr>
                                        <p:cTn id="6" fill="hold"/>
                                        <p:tgtEl>
                                          <p:spTgt spid="149"/>
                                        </p:tgtEl>
                                        <p:attrNameLst>
                                          <p:attrName>style.visibility</p:attrName>
                                        </p:attrNameLst>
                                      </p:cBhvr>
                                      <p:to>
                                        <p:strVal val="visible"/>
                                      </p:to>
                                    </p:set>
                                    <p:anim calcmode="lin" valueType="num">
                                      <p:cBhvr>
                                        <p:cTn id="7" dur="750" fill="hold"/>
                                        <p:tgtEl>
                                          <p:spTgt spid="149"/>
                                        </p:tgtEl>
                                        <p:attrNameLst>
                                          <p:attrName>ppt_x</p:attrName>
                                        </p:attrNameLst>
                                      </p:cBhvr>
                                      <p:tavLst>
                                        <p:tav tm="0">
                                          <p:val>
                                            <p:strVal val="1+#ppt_w/2"/>
                                          </p:val>
                                        </p:tav>
                                        <p:tav tm="100000">
                                          <p:val>
                                            <p:strVal val="#ppt_x"/>
                                          </p:val>
                                        </p:tav>
                                      </p:tavLst>
                                    </p:anim>
                                    <p:anim calcmode="lin" valueType="num">
                                      <p:cBhvr>
                                        <p:cTn id="8" dur="750" fill="hold"/>
                                        <p:tgtEl>
                                          <p:spTgt spid="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52"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53"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54"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55"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56"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57"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58"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159"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160"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161" name="Toxics Release Inventory…"/>
          <p:cNvSpPr txBox="1"/>
          <p:nvPr/>
        </p:nvSpPr>
        <p:spPr>
          <a:xfrm>
            <a:off x="6184782" y="252254"/>
            <a:ext cx="6727572"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Toxics Release Inventory</a:t>
            </a:r>
          </a:p>
          <a:p>
            <a:pPr>
              <a:defRPr i="1" sz="3700"/>
            </a:pPr>
            <a:r>
              <a:t>History</a:t>
            </a:r>
          </a:p>
        </p:txBody>
      </p:sp>
      <p:sp>
        <p:nvSpPr>
          <p:cNvPr id="162"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3" name="From the EPA:…"/>
          <p:cNvSpPr txBox="1"/>
          <p:nvPr/>
        </p:nvSpPr>
        <p:spPr>
          <a:xfrm>
            <a:off x="276334" y="4181137"/>
            <a:ext cx="7542327" cy="52411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sz="2200"/>
            </a:pPr>
            <a:r>
              <a:rPr b="1"/>
              <a:t>From the EPA:</a:t>
            </a:r>
            <a:endParaRPr b="1"/>
          </a:p>
          <a:p>
            <a:pPr algn="l" defTabSz="457200">
              <a:defRPr b="0" i="1" sz="2200"/>
            </a:pPr>
            <a:r>
              <a:rPr b="1"/>
              <a:t>“</a:t>
            </a:r>
            <a:r>
              <a:t>On December 4, 1984, a cloud of extremely </a:t>
            </a:r>
            <a:r>
              <a:rPr>
                <a:solidFill>
                  <a:schemeClr val="accent3"/>
                </a:solidFill>
                <a:effectLst>
                  <a:outerShdw sx="100000" sy="100000" kx="0" ky="0" algn="b" rotWithShape="0" blurRad="127000" dist="63500" dir="6780000">
                    <a:schemeClr val="accent3">
                      <a:hueOff val="-365725"/>
                      <a:satOff val="-32500"/>
                      <a:lumOff val="18235"/>
                    </a:schemeClr>
                  </a:outerShdw>
                </a:effectLst>
              </a:rPr>
              <a:t>toxic methyl isocyanate gas</a:t>
            </a:r>
            <a: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algn="l" defTabSz="457200">
              <a:defRPr b="0" i="1" sz="2200"/>
            </a:pPr>
          </a:p>
          <a:p>
            <a:pPr algn="l" defTabSz="457200">
              <a:defRPr b="0" i="1" sz="2200"/>
            </a:pPr>
            <a:r>
              <a:t>In 1986, Congress passed the Emergency Planning and Community Right-to-Know Act (EPCRA) to support and promote emergency planning and to provide the public with information about releases of toxic chemicals in their community. Section 313 of EPCRA established the </a:t>
            </a:r>
            <a:r>
              <a:rPr b="1"/>
              <a:t>Toxics Release Inventory.</a:t>
            </a:r>
            <a:r>
              <a:t>”</a:t>
            </a:r>
          </a:p>
        </p:txBody>
      </p:sp>
      <p:pic>
        <p:nvPicPr>
          <p:cNvPr id="164" name="magnumphotos_raibhopal.gif" descr="magnumphotos_raibhopal.gif"/>
          <p:cNvPicPr>
            <a:picLocks noChangeAspect="0"/>
          </p:cNvPicPr>
          <p:nvPr/>
        </p:nvPicPr>
        <p:blipFill>
          <a:blip r:embed="rId4">
            <a:extLst/>
          </a:blip>
          <a:stretch>
            <a:fillRect/>
          </a:stretch>
        </p:blipFill>
        <p:spPr>
          <a:xfrm>
            <a:off x="40629" y="36867"/>
            <a:ext cx="6101036" cy="3911601"/>
          </a:xfrm>
          <a:prstGeom prst="rect">
            <a:avLst/>
          </a:prstGeom>
          <a:ln w="12700">
            <a:miter lim="400000"/>
          </a:ln>
        </p:spPr>
      </p:pic>
      <p:pic>
        <p:nvPicPr>
          <p:cNvPr id="165" name="bhopal-gas-tragedybest-ppt-ever-13-638.jpg" descr="bhopal-gas-tragedybest-ppt-ever-13-638.jpg"/>
          <p:cNvPicPr>
            <a:picLocks noChangeAspect="0"/>
          </p:cNvPicPr>
          <p:nvPr/>
        </p:nvPicPr>
        <p:blipFill>
          <a:blip r:embed="rId5">
            <a:extLst/>
          </a:blip>
          <a:stretch>
            <a:fillRect/>
          </a:stretch>
        </p:blipFill>
        <p:spPr>
          <a:xfrm>
            <a:off x="8082717" y="3984369"/>
            <a:ext cx="4890235" cy="394408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7"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8"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9"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0"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1"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2"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3"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174"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175"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176"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7" name="From the EPA:…"/>
          <p:cNvSpPr txBox="1"/>
          <p:nvPr/>
        </p:nvSpPr>
        <p:spPr>
          <a:xfrm>
            <a:off x="276334" y="4181137"/>
            <a:ext cx="7542327" cy="52411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sz="2200"/>
            </a:pPr>
            <a:r>
              <a:rPr b="1"/>
              <a:t>From the EPA:</a:t>
            </a:r>
            <a:endParaRPr b="1"/>
          </a:p>
          <a:p>
            <a:pPr algn="l" defTabSz="457200">
              <a:defRPr b="0" i="1" sz="2200"/>
            </a:pPr>
            <a:r>
              <a:rPr b="1"/>
              <a:t>“</a:t>
            </a:r>
            <a:r>
              <a:t>On December 4, 1984, a cloud of extremely </a:t>
            </a:r>
            <a:r>
              <a:rPr>
                <a:solidFill>
                  <a:schemeClr val="accent3"/>
                </a:solidFill>
                <a:effectLst>
                  <a:outerShdw sx="100000" sy="100000" kx="0" ky="0" algn="b" rotWithShape="0" blurRad="127000" dist="63500" dir="6780000">
                    <a:schemeClr val="accent3">
                      <a:hueOff val="-365725"/>
                      <a:satOff val="-32500"/>
                      <a:lumOff val="18235"/>
                    </a:schemeClr>
                  </a:outerShdw>
                </a:effectLst>
              </a:rPr>
              <a:t>toxic methyl isocyanate gas</a:t>
            </a:r>
            <a: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algn="l" defTabSz="457200">
              <a:defRPr b="0" i="1" sz="2200"/>
            </a:pPr>
          </a:p>
          <a:p>
            <a:pPr algn="l" defTabSz="457200">
              <a:defRPr b="0" i="1" sz="2200"/>
            </a:pPr>
            <a:r>
              <a:t>In 1986, Congress passed the Emergency Planning and Community Right-to-Know Act (EPCRA) to support and promote emergency planning and to provide the public with information about releases of toxic chemicals in their community. Section 313 of EPCRA established the </a:t>
            </a:r>
            <a:r>
              <a:rPr b="1"/>
              <a:t>Toxics Release Inventory.</a:t>
            </a:r>
            <a:r>
              <a:t>”</a:t>
            </a:r>
          </a:p>
        </p:txBody>
      </p:sp>
      <p:pic>
        <p:nvPicPr>
          <p:cNvPr id="178" name="magnumphotos_raibhopal.gif" descr="magnumphotos_raibhopal.gif"/>
          <p:cNvPicPr>
            <a:picLocks noChangeAspect="0"/>
          </p:cNvPicPr>
          <p:nvPr/>
        </p:nvPicPr>
        <p:blipFill>
          <a:blip r:embed="rId4">
            <a:extLst/>
          </a:blip>
          <a:stretch>
            <a:fillRect/>
          </a:stretch>
        </p:blipFill>
        <p:spPr>
          <a:xfrm>
            <a:off x="40629" y="36867"/>
            <a:ext cx="6101036" cy="3911601"/>
          </a:xfrm>
          <a:prstGeom prst="rect">
            <a:avLst/>
          </a:prstGeom>
          <a:ln w="12700">
            <a:miter lim="400000"/>
          </a:ln>
        </p:spPr>
      </p:pic>
      <p:pic>
        <p:nvPicPr>
          <p:cNvPr id="179" name="_46829097_bhopal_466.gif" descr="_46829097_bhopal_466.gif"/>
          <p:cNvPicPr>
            <a:picLocks noChangeAspect="0"/>
          </p:cNvPicPr>
          <p:nvPr/>
        </p:nvPicPr>
        <p:blipFill>
          <a:blip r:embed="rId5">
            <a:extLst/>
          </a:blip>
          <a:stretch>
            <a:fillRect/>
          </a:stretch>
        </p:blipFill>
        <p:spPr>
          <a:xfrm>
            <a:off x="8078960" y="3984611"/>
            <a:ext cx="4889501" cy="3949701"/>
          </a:xfrm>
          <a:prstGeom prst="rect">
            <a:avLst/>
          </a:prstGeom>
          <a:ln w="12700">
            <a:miter lim="400000"/>
          </a:ln>
        </p:spPr>
      </p:pic>
      <p:sp>
        <p:nvSpPr>
          <p:cNvPr id="180" name="Toxics Release Inventory…"/>
          <p:cNvSpPr txBox="1"/>
          <p:nvPr/>
        </p:nvSpPr>
        <p:spPr>
          <a:xfrm>
            <a:off x="6184782" y="252254"/>
            <a:ext cx="6727572"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Toxics Release Inventory</a:t>
            </a:r>
          </a:p>
          <a:p>
            <a:pPr>
              <a:defRPr i="1" sz="3700"/>
            </a:pPr>
            <a:r>
              <a:t>History</a:t>
            </a:r>
          </a:p>
        </p:txBody>
      </p:sp>
      <p:pic>
        <p:nvPicPr>
          <p:cNvPr id="181" name="Captain_Planet.png" descr="Captain_Planet.png"/>
          <p:cNvPicPr>
            <a:picLocks noChangeAspect="1"/>
          </p:cNvPicPr>
          <p:nvPr/>
        </p:nvPicPr>
        <p:blipFill>
          <a:blip r:embed="rId6">
            <a:extLst/>
          </a:blip>
          <a:stretch>
            <a:fillRect/>
          </a:stretch>
        </p:blipFill>
        <p:spPr>
          <a:xfrm>
            <a:off x="-1146736" y="9942672"/>
            <a:ext cx="1206036" cy="122647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3"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4"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5"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6"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7"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8"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9"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190"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191"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192"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193" name="crew[1].gif" descr="crew[1].gif"/>
          <p:cNvPicPr>
            <a:picLocks noChangeAspect="1"/>
          </p:cNvPicPr>
          <p:nvPr/>
        </p:nvPicPr>
        <p:blipFill>
          <a:blip r:embed="rId4">
            <a:alphaModFix amt="85503"/>
            <a:extLst/>
          </a:blip>
          <a:stretch>
            <a:fillRect/>
          </a:stretch>
        </p:blipFill>
        <p:spPr>
          <a:xfrm>
            <a:off x="782067" y="-139445"/>
            <a:ext cx="4610101" cy="4279901"/>
          </a:xfrm>
          <a:prstGeom prst="rect">
            <a:avLst/>
          </a:prstGeom>
          <a:ln w="12700">
            <a:miter lim="400000"/>
          </a:ln>
          <a:effectLst>
            <a:outerShdw sx="100000" sy="100000" kx="0" ky="0" algn="b" rotWithShape="0" blurRad="190500" dist="12700" dir="5400000">
              <a:srgbClr val="000000">
                <a:alpha val="75000"/>
              </a:srgbClr>
            </a:outerShdw>
          </a:effectLst>
        </p:spPr>
      </p:pic>
      <p:pic>
        <p:nvPicPr>
          <p:cNvPr id="194" name="toxic-crusaders-snes-06.jpg" descr="toxic-crusaders-snes-06.jpg"/>
          <p:cNvPicPr>
            <a:picLocks noChangeAspect="0"/>
          </p:cNvPicPr>
          <p:nvPr/>
        </p:nvPicPr>
        <p:blipFill>
          <a:blip r:embed="rId5">
            <a:extLst/>
          </a:blip>
          <a:stretch>
            <a:fillRect/>
          </a:stretch>
        </p:blipFill>
        <p:spPr>
          <a:xfrm>
            <a:off x="8078960" y="3984611"/>
            <a:ext cx="4889501" cy="3949701"/>
          </a:xfrm>
          <a:prstGeom prst="rect">
            <a:avLst/>
          </a:prstGeom>
          <a:ln w="12700">
            <a:miter lim="400000"/>
          </a:ln>
        </p:spPr>
      </p:pic>
      <p:sp>
        <p:nvSpPr>
          <p:cNvPr id="195" name="Interesting side-note:…"/>
          <p:cNvSpPr txBox="1"/>
          <p:nvPr/>
        </p:nvSpPr>
        <p:spPr>
          <a:xfrm>
            <a:off x="468688" y="4439882"/>
            <a:ext cx="7157618" cy="30391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br/>
            <a:r>
              <a:t>Interesting side-note:</a:t>
            </a:r>
            <a:br/>
          </a:p>
          <a:p>
            <a:pPr marL="333375" indent="-333375" algn="l">
              <a:buSzPct val="145000"/>
              <a:buChar char="•"/>
            </a:pPr>
            <a:r>
              <a:t>Public concern over events like the Bhopal Tragedy motivated not only the creation of the EPCRA, but also created a generation of </a:t>
            </a:r>
            <a:r>
              <a:rPr>
                <a:solidFill>
                  <a:schemeClr val="accent3"/>
                </a:solidFill>
                <a:effectLst>
                  <a:outerShdw sx="100000" sy="100000" kx="0" ky="0" algn="b" rotWithShape="0" blurRad="152400" dist="63500" dir="6660000">
                    <a:schemeClr val="accent3">
                      <a:hueOff val="-365725"/>
                      <a:satOff val="-32500"/>
                      <a:lumOff val="18235"/>
                    </a:schemeClr>
                  </a:outerShdw>
                </a:effectLst>
              </a:rPr>
              <a:t>cartoon mutants</a:t>
            </a:r>
            <a:r>
              <a:t> to make kids aware of these issues (and to sell action figures!).</a:t>
            </a:r>
          </a:p>
        </p:txBody>
      </p:sp>
      <p:pic>
        <p:nvPicPr>
          <p:cNvPr id="196" name="Xmencomic-logo.svg.png" descr="Xmencomic-logo.svg.png"/>
          <p:cNvPicPr>
            <a:picLocks noChangeAspect="1"/>
          </p:cNvPicPr>
          <p:nvPr/>
        </p:nvPicPr>
        <p:blipFill>
          <a:blip r:embed="rId6">
            <a:extLst/>
          </a:blip>
          <a:stretch>
            <a:fillRect/>
          </a:stretch>
        </p:blipFill>
        <p:spPr>
          <a:xfrm>
            <a:off x="8095653" y="2067089"/>
            <a:ext cx="3048001" cy="1629157"/>
          </a:xfrm>
          <a:prstGeom prst="rect">
            <a:avLst/>
          </a:prstGeom>
          <a:ln w="12700">
            <a:miter lim="400000"/>
          </a:ln>
          <a:effectLst>
            <a:outerShdw sx="100000" sy="100000" kx="0" ky="0" algn="b" rotWithShape="0" blurRad="190500" dist="12700" dir="5400000">
              <a:srgbClr val="000000">
                <a:alpha val="75000"/>
              </a:srgbClr>
            </a:outerShdw>
          </a:effectLst>
        </p:spPr>
      </p:pic>
      <p:sp>
        <p:nvSpPr>
          <p:cNvPr id="197" name="Toxics Release Inventory…"/>
          <p:cNvSpPr txBox="1"/>
          <p:nvPr/>
        </p:nvSpPr>
        <p:spPr>
          <a:xfrm>
            <a:off x="6184782" y="252254"/>
            <a:ext cx="6727572"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Toxics Release Inventory</a:t>
            </a:r>
          </a:p>
          <a:p>
            <a:pPr>
              <a:defRPr i="1" sz="3700"/>
            </a:pPr>
            <a:r>
              <a:t>Cultural Influence</a:t>
            </a:r>
          </a:p>
        </p:txBody>
      </p:sp>
      <p:pic>
        <p:nvPicPr>
          <p:cNvPr id="198" name="o_swamp-thing-the-complete-animated-series-1-dvd-1991-9f38.jpg" descr="o_swamp-thing-the-complete-animated-series-1-dvd-1991-9f38.jpg"/>
          <p:cNvPicPr>
            <a:picLocks noChangeAspect="0"/>
          </p:cNvPicPr>
          <p:nvPr/>
        </p:nvPicPr>
        <p:blipFill>
          <a:blip r:embed="rId7">
            <a:extLst/>
          </a:blip>
          <a:stretch>
            <a:fillRect/>
          </a:stretch>
        </p:blipFill>
        <p:spPr>
          <a:xfrm>
            <a:off x="6172082" y="1823396"/>
            <a:ext cx="1880455" cy="2116542"/>
          </a:xfrm>
          <a:prstGeom prst="rect">
            <a:avLst/>
          </a:prstGeom>
          <a:ln w="12700">
            <a:miter lim="400000"/>
          </a:ln>
        </p:spPr>
      </p:pic>
      <p:pic>
        <p:nvPicPr>
          <p:cNvPr id="199" name="Captain_Planet.png" descr="Captain_Planet.png"/>
          <p:cNvPicPr>
            <a:picLocks noChangeAspect="1"/>
          </p:cNvPicPr>
          <p:nvPr/>
        </p:nvPicPr>
        <p:blipFill>
          <a:blip r:embed="rId8">
            <a:extLst/>
          </a:blip>
          <a:stretch>
            <a:fillRect/>
          </a:stretch>
        </p:blipFill>
        <p:spPr>
          <a:xfrm>
            <a:off x="13009798" y="-6620223"/>
            <a:ext cx="6726023" cy="6840022"/>
          </a:xfrm>
          <a:prstGeom prst="rect">
            <a:avLst/>
          </a:prstGeom>
          <a:ln w="12700">
            <a:miter lim="400000"/>
          </a:ln>
          <a:effectLst>
            <a:outerShdw sx="100000" sy="100000" kx="0" ky="0" algn="b" rotWithShape="0" blurRad="190500" dist="12700" dir="5400000">
              <a:srgbClr val="000000">
                <a:alpha val="75000"/>
              </a:srgbClr>
            </a:outerShdw>
          </a:effectLst>
        </p:spPr>
      </p:pic>
      <p:pic>
        <p:nvPicPr>
          <p:cNvPr id="200" name="captainplanet1.png" descr="captainplanet1.png"/>
          <p:cNvPicPr>
            <a:picLocks noChangeAspect="1"/>
          </p:cNvPicPr>
          <p:nvPr/>
        </p:nvPicPr>
        <p:blipFill>
          <a:blip r:embed="rId9">
            <a:extLst/>
          </a:blip>
          <a:stretch>
            <a:fillRect/>
          </a:stretch>
        </p:blipFill>
        <p:spPr>
          <a:xfrm>
            <a:off x="5543570" y="5661953"/>
            <a:ext cx="6031593" cy="9753601"/>
          </a:xfrm>
          <a:prstGeom prst="rect">
            <a:avLst/>
          </a:prstGeom>
          <a:ln w="12700">
            <a:miter lim="400000"/>
          </a:ln>
          <a:effectLst>
            <a:outerShdw sx="100000" sy="100000" kx="0" ky="0" algn="b" rotWithShape="0" blurRad="190500" dist="12700" dir="5400000">
              <a:srgbClr val="000000">
                <a:alpha val="75000"/>
              </a:srgbClr>
            </a:outerShdw>
          </a:effectLst>
        </p:spPr>
      </p:pic>
    </p:spTree>
  </p:cSld>
  <p:clrMapOvr>
    <a:masterClrMapping/>
  </p:clrMapOvr>
  <mc:AlternateContent xmlns:mc="http://schemas.openxmlformats.org/markup-compatibility/2006">
    <mc:Choice xmlns:p14="http://schemas.microsoft.com/office/powerpoint/2010/main" Requires="p14">
      <p:transition spd="slow" advClick="1" p14:dur="2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200"/>
                                        </p:tgtEl>
                                        <p:attrNameLst>
                                          <p:attrName>style.visibility</p:attrName>
                                        </p:attrNameLst>
                                      </p:cBhvr>
                                      <p:to>
                                        <p:strVal val="visible"/>
                                      </p:to>
                                    </p:set>
                                    <p:anim calcmode="lin" valueType="num">
                                      <p:cBhvr>
                                        <p:cTn id="7" dur="1000" fill="hold"/>
                                        <p:tgtEl>
                                          <p:spTgt spid="200"/>
                                        </p:tgtEl>
                                        <p:attrNameLst>
                                          <p:attrName>ppt_x</p:attrName>
                                        </p:attrNameLst>
                                      </p:cBhvr>
                                      <p:tavLst>
                                        <p:tav tm="0">
                                          <p:val>
                                            <p:strVal val="#ppt_x"/>
                                          </p:val>
                                        </p:tav>
                                        <p:tav tm="100000">
                                          <p:val>
                                            <p:strVal val="#ppt_x"/>
                                          </p:val>
                                        </p:tav>
                                      </p:tavLst>
                                    </p:anim>
                                    <p:anim calcmode="lin" valueType="num">
                                      <p:cBhvr>
                                        <p:cTn id="8" dur="1000" fill="hold"/>
                                        <p:tgtEl>
                                          <p:spTgt spid="20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xit" nodeType="afterEffect" presetSubtype="1" presetID="7" grpId="2" fill="hold">
                                  <p:stCondLst>
                                    <p:cond delay="0"/>
                                  </p:stCondLst>
                                  <p:iterate type="el" backwards="0">
                                    <p:tmAbs val="0"/>
                                  </p:iterate>
                                  <p:childTnLst>
                                    <p:anim calcmode="lin" valueType="num">
                                      <p:cBhvr>
                                        <p:cTn id="11" dur="2750" fill="hold"/>
                                        <p:tgtEl>
                                          <p:spTgt spid="200"/>
                                        </p:tgtEl>
                                        <p:attrNameLst>
                                          <p:attrName>ppt_x</p:attrName>
                                        </p:attrNameLst>
                                      </p:cBhvr>
                                      <p:tavLst>
                                        <p:tav tm="0">
                                          <p:val>
                                            <p:strVal val="ppt_x"/>
                                          </p:val>
                                        </p:tav>
                                        <p:tav tm="100000">
                                          <p:val>
                                            <p:strVal val="ppt_x"/>
                                          </p:val>
                                        </p:tav>
                                      </p:tavLst>
                                    </p:anim>
                                    <p:anim calcmode="lin" valueType="num">
                                      <p:cBhvr>
                                        <p:cTn id="12" dur="2750" fill="hold"/>
                                        <p:tgtEl>
                                          <p:spTgt spid="200"/>
                                        </p:tgtEl>
                                        <p:attrNameLst>
                                          <p:attrName>ppt_y</p:attrName>
                                        </p:attrNameLst>
                                      </p:cBhvr>
                                      <p:tavLst>
                                        <p:tav tm="0">
                                          <p:val>
                                            <p:strVal val="ppt_y"/>
                                          </p:val>
                                        </p:tav>
                                        <p:tav tm="100000">
                                          <p:val>
                                            <p:strVal val="0-ppt_h/2"/>
                                          </p:val>
                                        </p:tav>
                                      </p:tavLst>
                                    </p:anim>
                                    <p:set>
                                      <p:cBhvr>
                                        <p:cTn id="13" fill="hold">
                                          <p:stCondLst>
                                            <p:cond delay="2749"/>
                                          </p:stCondLst>
                                        </p:cTn>
                                        <p:tgtEl>
                                          <p:spTgt spid="2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1"/>
      <p:bldP build="whole" bldLvl="1" animBg="1" rev="0" advAuto="0" spid="200" grpId="2"/>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2"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203" name="triindustrymap.jpg" descr="triindustrymap.jpg"/>
          <p:cNvPicPr>
            <a:picLocks noChangeAspect="0"/>
          </p:cNvPicPr>
          <p:nvPr/>
        </p:nvPicPr>
        <p:blipFill>
          <a:blip r:embed="rId2">
            <a:extLst/>
          </a:blip>
          <a:stretch>
            <a:fillRect/>
          </a:stretch>
        </p:blipFill>
        <p:spPr>
          <a:xfrm>
            <a:off x="8084252" y="3984369"/>
            <a:ext cx="4879114" cy="3950185"/>
          </a:xfrm>
          <a:prstGeom prst="rect">
            <a:avLst/>
          </a:prstGeom>
          <a:ln w="12700">
            <a:miter lim="400000"/>
          </a:ln>
        </p:spPr>
      </p:pic>
      <p:sp>
        <p:nvSpPr>
          <p:cNvPr id="204"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05"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06"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07"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08"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09"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10"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211" name="natural-wetland-2.jpg" descr="natural-wetland-2.jpg"/>
          <p:cNvPicPr>
            <a:picLocks noChangeAspect="1"/>
          </p:cNvPicPr>
          <p:nvPr/>
        </p:nvPicPr>
        <p:blipFill>
          <a:blip r:embed="rId3">
            <a:extLst/>
          </a:blip>
          <a:stretch>
            <a:fillRect/>
          </a:stretch>
        </p:blipFill>
        <p:spPr>
          <a:xfrm>
            <a:off x="9905079" y="7964105"/>
            <a:ext cx="3048001" cy="1739901"/>
          </a:xfrm>
          <a:prstGeom prst="rect">
            <a:avLst/>
          </a:prstGeom>
          <a:ln w="12700">
            <a:miter lim="400000"/>
          </a:ln>
        </p:spPr>
      </p:pic>
      <p:pic>
        <p:nvPicPr>
          <p:cNvPr id="212" name="2eastmainbfr.jpg" descr="2eastmainbfr.jpg"/>
          <p:cNvPicPr>
            <a:picLocks noChangeAspect="1"/>
          </p:cNvPicPr>
          <p:nvPr/>
        </p:nvPicPr>
        <p:blipFill>
          <a:blip r:embed="rId4">
            <a:extLst/>
          </a:blip>
          <a:stretch>
            <a:fillRect/>
          </a:stretch>
        </p:blipFill>
        <p:spPr>
          <a:xfrm>
            <a:off x="11176937" y="1814867"/>
            <a:ext cx="1790701" cy="2133601"/>
          </a:xfrm>
          <a:prstGeom prst="rect">
            <a:avLst/>
          </a:prstGeom>
          <a:ln w="12700">
            <a:miter lim="400000"/>
          </a:ln>
        </p:spPr>
      </p:pic>
      <p:sp>
        <p:nvSpPr>
          <p:cNvPr id="213" name="The EPA provides data sets containing TRI data for the years 1987 through 2016.…"/>
          <p:cNvSpPr txBox="1"/>
          <p:nvPr/>
        </p:nvSpPr>
        <p:spPr>
          <a:xfrm>
            <a:off x="276334" y="4380253"/>
            <a:ext cx="7542327" cy="4512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8937" indent="-388937" algn="l" defTabSz="457200">
              <a:buSzPct val="145000"/>
              <a:buChar char="•"/>
            </a:pPr>
            <a:r>
              <a:t>The EPA provides data sets containing TRI data for the years 1987 through 2016.</a:t>
            </a:r>
            <a:br/>
          </a:p>
          <a:p>
            <a:pPr marL="388937" indent="-388937" algn="l" defTabSz="457200">
              <a:buSzPct val="145000"/>
              <a:buChar char="•"/>
            </a:pPr>
            <a:r>
              <a:t>Facilities across many different industrial sectors must submit annual reports of chemicals released to the environment and/or managed through recycling, energy recovery, and treatment. </a:t>
            </a:r>
            <a:br/>
          </a:p>
          <a:p>
            <a:pPr marL="388937" indent="-388937" algn="l" defTabSz="457200">
              <a:buSzPct val="145000"/>
              <a:buChar char="•"/>
            </a:pPr>
            <a:r>
              <a:t>In this context, “release” of a chemical means that it is emitted to the air or water, or placed in some type of land disposal.</a:t>
            </a:r>
          </a:p>
        </p:txBody>
      </p:sp>
      <p:pic>
        <p:nvPicPr>
          <p:cNvPr id="214" name="neighboor_near_plant.jpg" descr="neighboor_near_plant.jpg"/>
          <p:cNvPicPr>
            <a:picLocks noChangeAspect="0"/>
          </p:cNvPicPr>
          <p:nvPr/>
        </p:nvPicPr>
        <p:blipFill>
          <a:blip r:embed="rId5">
            <a:extLst/>
          </a:blip>
          <a:stretch>
            <a:fillRect/>
          </a:stretch>
        </p:blipFill>
        <p:spPr>
          <a:xfrm>
            <a:off x="34677" y="32107"/>
            <a:ext cx="6106988" cy="3916361"/>
          </a:xfrm>
          <a:prstGeom prst="rect">
            <a:avLst/>
          </a:prstGeom>
          <a:ln w="12700">
            <a:miter lim="400000"/>
          </a:ln>
        </p:spPr>
      </p:pic>
      <p:sp>
        <p:nvSpPr>
          <p:cNvPr id="215" name="Toxics Release Inventory…"/>
          <p:cNvSpPr txBox="1"/>
          <p:nvPr/>
        </p:nvSpPr>
        <p:spPr>
          <a:xfrm>
            <a:off x="6184782" y="252254"/>
            <a:ext cx="6727572"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Toxics Release Inventory</a:t>
            </a:r>
          </a:p>
          <a:p>
            <a:pPr>
              <a:defRPr i="1" sz="3700"/>
            </a:pPr>
            <a:r>
              <a:t>Data Sets</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7"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218" name="triindustrymap.jpg" descr="triindustrymap.jpg"/>
          <p:cNvPicPr>
            <a:picLocks noChangeAspect="0"/>
          </p:cNvPicPr>
          <p:nvPr/>
        </p:nvPicPr>
        <p:blipFill>
          <a:blip r:embed="rId2">
            <a:extLst/>
          </a:blip>
          <a:stretch>
            <a:fillRect/>
          </a:stretch>
        </p:blipFill>
        <p:spPr>
          <a:xfrm>
            <a:off x="8084252" y="3984369"/>
            <a:ext cx="4879114" cy="3950185"/>
          </a:xfrm>
          <a:prstGeom prst="rect">
            <a:avLst/>
          </a:prstGeom>
          <a:ln w="12700">
            <a:miter lim="400000"/>
          </a:ln>
        </p:spPr>
      </p:pic>
      <p:sp>
        <p:nvSpPr>
          <p:cNvPr id="219"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20"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21"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22"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23"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24"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25"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226" name="natural-wetland-2.jpg" descr="natural-wetland-2.jpg"/>
          <p:cNvPicPr>
            <a:picLocks noChangeAspect="1"/>
          </p:cNvPicPr>
          <p:nvPr/>
        </p:nvPicPr>
        <p:blipFill>
          <a:blip r:embed="rId3">
            <a:extLst/>
          </a:blip>
          <a:stretch>
            <a:fillRect/>
          </a:stretch>
        </p:blipFill>
        <p:spPr>
          <a:xfrm>
            <a:off x="9905079" y="7964105"/>
            <a:ext cx="3048001" cy="1739901"/>
          </a:xfrm>
          <a:prstGeom prst="rect">
            <a:avLst/>
          </a:prstGeom>
          <a:ln w="12700">
            <a:miter lim="400000"/>
          </a:ln>
        </p:spPr>
      </p:pic>
      <p:pic>
        <p:nvPicPr>
          <p:cNvPr id="227" name="2eastmainbfr.jpg" descr="2eastmainbfr.jpg"/>
          <p:cNvPicPr>
            <a:picLocks noChangeAspect="1"/>
          </p:cNvPicPr>
          <p:nvPr/>
        </p:nvPicPr>
        <p:blipFill>
          <a:blip r:embed="rId4">
            <a:extLst/>
          </a:blip>
          <a:stretch>
            <a:fillRect/>
          </a:stretch>
        </p:blipFill>
        <p:spPr>
          <a:xfrm>
            <a:off x="11176937" y="1814867"/>
            <a:ext cx="1790701" cy="2133601"/>
          </a:xfrm>
          <a:prstGeom prst="rect">
            <a:avLst/>
          </a:prstGeom>
          <a:ln w="12700">
            <a:miter lim="400000"/>
          </a:ln>
        </p:spPr>
      </p:pic>
      <p:sp>
        <p:nvSpPr>
          <p:cNvPr id="228" name="The EPA site states that the purpose of this data is “for citizens to better understand possible sources of pollution in their communities.”…"/>
          <p:cNvSpPr txBox="1"/>
          <p:nvPr/>
        </p:nvSpPr>
        <p:spPr>
          <a:xfrm>
            <a:off x="276334" y="4359469"/>
            <a:ext cx="7542327" cy="48806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8937" indent="-388937" algn="l" defTabSz="457200">
              <a:buSzPct val="145000"/>
              <a:buChar char="•"/>
            </a:pPr>
            <a:r>
              <a:t>The EPA site states that the purpose of this data is </a:t>
            </a:r>
            <a:r>
              <a:rPr i="1"/>
              <a:t>“for citizens to better understand possible sources of pollution in their communities.” </a:t>
            </a:r>
            <a:br>
              <a:rPr i="1"/>
            </a:br>
            <a:endParaRPr i="1"/>
          </a:p>
          <a:p>
            <a:pPr marL="388937" indent="-388937" algn="l" defTabSz="457200">
              <a:buSzPct val="145000"/>
              <a:buChar char="•"/>
            </a:pPr>
            <a:r>
              <a:t>Our goal in exploring this data, then, is to extract relevant relations and trends that will shed light on understanding how these toxic releases affect the surrounding communities. </a:t>
            </a:r>
            <a:br/>
          </a:p>
          <a:p>
            <a:pPr marL="388937" indent="-388937" algn="l" defTabSz="457200">
              <a:buSzPct val="145000"/>
              <a:buChar char="•"/>
            </a:pPr>
            <a:r>
              <a:t>We will accomplish this by comparing the trends in these data to those that we find in the Zillow House Value Index data, and the relations between the two.</a:t>
            </a:r>
          </a:p>
        </p:txBody>
      </p:sp>
      <p:pic>
        <p:nvPicPr>
          <p:cNvPr id="229" name="neighboor_near_plant.jpg" descr="neighboor_near_plant.jpg"/>
          <p:cNvPicPr>
            <a:picLocks noChangeAspect="0"/>
          </p:cNvPicPr>
          <p:nvPr/>
        </p:nvPicPr>
        <p:blipFill>
          <a:blip r:embed="rId5">
            <a:extLst/>
          </a:blip>
          <a:stretch>
            <a:fillRect/>
          </a:stretch>
        </p:blipFill>
        <p:spPr>
          <a:xfrm>
            <a:off x="34677" y="32107"/>
            <a:ext cx="6106988" cy="3916361"/>
          </a:xfrm>
          <a:prstGeom prst="rect">
            <a:avLst/>
          </a:prstGeom>
          <a:ln w="12700">
            <a:miter lim="400000"/>
          </a:ln>
        </p:spPr>
      </p:pic>
      <p:sp>
        <p:nvSpPr>
          <p:cNvPr id="230" name="Toxics Release Inventory…"/>
          <p:cNvSpPr txBox="1"/>
          <p:nvPr/>
        </p:nvSpPr>
        <p:spPr>
          <a:xfrm>
            <a:off x="6184782" y="252254"/>
            <a:ext cx="6727572"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Toxics Release Inventory</a:t>
            </a:r>
          </a:p>
          <a:p>
            <a:pPr>
              <a:defRPr i="1" sz="3700"/>
            </a:pPr>
            <a:r>
              <a:t>Data Sets</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32"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33"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34"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35"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36"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37"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38"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39"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240"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241"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242" name="We are using the ‘National’ data files, which contain yearly TRI for all 50 U.S. states and the six districts and territories, and ‘State’ data files, which contain yearly TRI data for each state individually.…"/>
          <p:cNvSpPr txBox="1"/>
          <p:nvPr/>
        </p:nvSpPr>
        <p:spPr>
          <a:xfrm>
            <a:off x="276334" y="5096069"/>
            <a:ext cx="7542327" cy="34074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defTabSz="457200">
              <a:buSzPct val="145000"/>
              <a:buChar char="•"/>
            </a:pPr>
            <a:r>
              <a:t>We are using the ‘National’ data files, which contain yearly TRI for all 50 U.S. states and the six districts and territories, and ‘State’ data files, which contain yearly TRI data for each state individually. </a:t>
            </a:r>
            <a:br/>
          </a:p>
          <a:p>
            <a:pPr marL="333375" indent="-333375" algn="l" defTabSz="457200">
              <a:buSzPct val="145000"/>
              <a:buChar char="•"/>
            </a:pPr>
            <a:r>
              <a:t>Each data file (in CSV format) contains 108 attributes, which fall into six categories…</a:t>
            </a:r>
          </a:p>
        </p:txBody>
      </p:sp>
      <p:sp>
        <p:nvSpPr>
          <p:cNvPr id="243" name="Toxics Release Inventory…"/>
          <p:cNvSpPr txBox="1"/>
          <p:nvPr/>
        </p:nvSpPr>
        <p:spPr>
          <a:xfrm>
            <a:off x="6184782" y="252254"/>
            <a:ext cx="6727572"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Toxics Release Inventory</a:t>
            </a:r>
          </a:p>
          <a:p>
            <a:pPr>
              <a:defRPr i="1" sz="3700"/>
            </a:pPr>
            <a:r>
              <a:t>Data Sets</a:t>
            </a:r>
          </a:p>
        </p:txBody>
      </p:sp>
      <p:pic>
        <p:nvPicPr>
          <p:cNvPr id="244" name="trimockup.jpg" descr="trimockup.jpg"/>
          <p:cNvPicPr>
            <a:picLocks noChangeAspect="0"/>
          </p:cNvPicPr>
          <p:nvPr/>
        </p:nvPicPr>
        <p:blipFill>
          <a:blip r:embed="rId4">
            <a:extLst/>
          </a:blip>
          <a:stretch>
            <a:fillRect/>
          </a:stretch>
        </p:blipFill>
        <p:spPr>
          <a:xfrm>
            <a:off x="33756" y="31750"/>
            <a:ext cx="6106723" cy="3924811"/>
          </a:xfrm>
          <a:prstGeom prst="rect">
            <a:avLst/>
          </a:prstGeom>
          <a:ln w="12700">
            <a:miter lim="400000"/>
          </a:ln>
        </p:spPr>
      </p:pic>
      <p:pic>
        <p:nvPicPr>
          <p:cNvPr id="245" name="composite_data.gif" descr="composite_data.gif"/>
          <p:cNvPicPr>
            <a:picLocks noChangeAspect="0"/>
          </p:cNvPicPr>
          <p:nvPr/>
        </p:nvPicPr>
        <p:blipFill>
          <a:blip r:embed="rId5">
            <a:extLst/>
          </a:blip>
          <a:stretch>
            <a:fillRect/>
          </a:stretch>
        </p:blipFill>
        <p:spPr>
          <a:xfrm>
            <a:off x="8082660" y="3984369"/>
            <a:ext cx="4894802" cy="39502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47" name="Rectangle"/>
          <p:cNvSpPr/>
          <p:nvPr/>
        </p:nvSpPr>
        <p:spPr>
          <a:xfrm>
            <a:off x="8081538" y="3984369"/>
            <a:ext cx="4884345" cy="3950184"/>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48" name="Rectangle"/>
          <p:cNvSpPr/>
          <p:nvPr/>
        </p:nvSpPr>
        <p:spPr>
          <a:xfrm>
            <a:off x="39117" y="42239"/>
            <a:ext cx="6096001" cy="3916532"/>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49" name="Rectangle"/>
          <p:cNvSpPr/>
          <p:nvPr/>
        </p:nvSpPr>
        <p:spPr>
          <a:xfrm>
            <a:off x="40647" y="9651131"/>
            <a:ext cx="8013701" cy="62740"/>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0" name="Rectangle"/>
          <p:cNvSpPr/>
          <p:nvPr/>
        </p:nvSpPr>
        <p:spPr>
          <a:xfrm>
            <a:off x="45446" y="3981194"/>
            <a:ext cx="8005610" cy="5641078"/>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1" name="Rectangle"/>
          <p:cNvSpPr/>
          <p:nvPr/>
        </p:nvSpPr>
        <p:spPr>
          <a:xfrm>
            <a:off x="6172082" y="1810999"/>
            <a:ext cx="1880455" cy="2141336"/>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2" name="Rectangle"/>
          <p:cNvSpPr/>
          <p:nvPr/>
        </p:nvSpPr>
        <p:spPr>
          <a:xfrm>
            <a:off x="8082717" y="7970455"/>
            <a:ext cx="1778001" cy="17399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3" name="Rectangle"/>
          <p:cNvSpPr/>
          <p:nvPr/>
        </p:nvSpPr>
        <p:spPr>
          <a:xfrm>
            <a:off x="8085819" y="1814867"/>
            <a:ext cx="3048001" cy="2133601"/>
          </a:xfrm>
          <a:prstGeom prst="rect">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4" name="Rectangle"/>
          <p:cNvSpPr/>
          <p:nvPr/>
        </p:nvSpPr>
        <p:spPr>
          <a:xfrm>
            <a:off x="6178999" y="42239"/>
            <a:ext cx="6787681" cy="1739901"/>
          </a:xfrm>
          <a:prstGeom prst="rect">
            <a:avLst/>
          </a:prstGeom>
          <a:solidFill>
            <a:srgbClr val="434343"/>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255" name="natural-wetland-2.jpg" descr="natural-wetland-2.jpg"/>
          <p:cNvPicPr>
            <a:picLocks noChangeAspect="1"/>
          </p:cNvPicPr>
          <p:nvPr/>
        </p:nvPicPr>
        <p:blipFill>
          <a:blip r:embed="rId2">
            <a:extLst/>
          </a:blip>
          <a:stretch>
            <a:fillRect/>
          </a:stretch>
        </p:blipFill>
        <p:spPr>
          <a:xfrm>
            <a:off x="9905079" y="7964105"/>
            <a:ext cx="3048001" cy="1739901"/>
          </a:xfrm>
          <a:prstGeom prst="rect">
            <a:avLst/>
          </a:prstGeom>
          <a:ln w="12700">
            <a:miter lim="400000"/>
          </a:ln>
        </p:spPr>
      </p:pic>
      <p:pic>
        <p:nvPicPr>
          <p:cNvPr id="256" name="2eastmainbfr.jpg" descr="2eastmainbfr.jpg"/>
          <p:cNvPicPr>
            <a:picLocks noChangeAspect="1"/>
          </p:cNvPicPr>
          <p:nvPr/>
        </p:nvPicPr>
        <p:blipFill>
          <a:blip r:embed="rId3">
            <a:extLst/>
          </a:blip>
          <a:stretch>
            <a:fillRect/>
          </a:stretch>
        </p:blipFill>
        <p:spPr>
          <a:xfrm>
            <a:off x="11176937" y="1814867"/>
            <a:ext cx="1790701" cy="2133601"/>
          </a:xfrm>
          <a:prstGeom prst="rect">
            <a:avLst/>
          </a:prstGeom>
          <a:ln w="12700">
            <a:miter lim="400000"/>
          </a:ln>
        </p:spPr>
      </p:pic>
      <p:sp>
        <p:nvSpPr>
          <p:cNvPr id="257" name="Facility Information…"/>
          <p:cNvSpPr txBox="1"/>
          <p:nvPr/>
        </p:nvSpPr>
        <p:spPr>
          <a:xfrm>
            <a:off x="276334" y="4069756"/>
            <a:ext cx="7764801" cy="54639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76249" indent="-476249" algn="l" defTabSz="457200">
              <a:lnSpc>
                <a:spcPct val="120000"/>
              </a:lnSpc>
              <a:buSzPct val="100000"/>
              <a:buAutoNum type="arabicParenBoth" startAt="1"/>
              <a:defRPr sz="2100"/>
            </a:pPr>
            <a:r>
              <a:t>Facility Information</a:t>
            </a:r>
          </a:p>
          <a:p>
            <a:pPr lvl="1" marL="777875" indent="-333375" algn="l" defTabSz="457200">
              <a:lnSpc>
                <a:spcPct val="120000"/>
              </a:lnSpc>
              <a:buSzPct val="145000"/>
              <a:buChar char="•"/>
              <a:defRPr b="0" sz="2100"/>
            </a:pPr>
            <a:r>
              <a:t>Facility Name</a:t>
            </a:r>
          </a:p>
          <a:p>
            <a:pPr lvl="1" marL="777875" indent="-333375" algn="l" defTabSz="457200">
              <a:lnSpc>
                <a:spcPct val="120000"/>
              </a:lnSpc>
              <a:buSzPct val="145000"/>
              <a:buChar char="•"/>
              <a:defRPr b="0" sz="2100"/>
            </a:pPr>
            <a:r>
              <a:t>Address</a:t>
            </a:r>
          </a:p>
          <a:p>
            <a:pPr lvl="1" marL="777875" indent="-333375" algn="l" defTabSz="457200">
              <a:lnSpc>
                <a:spcPct val="120000"/>
              </a:lnSpc>
              <a:buSzPct val="145000"/>
              <a:buChar char="•"/>
              <a:defRPr b="0" sz="2100"/>
            </a:pPr>
            <a:r>
              <a:t>Latitude &amp; Longitude Coordinates</a:t>
            </a:r>
          </a:p>
          <a:p>
            <a:pPr lvl="1" marL="777875" indent="-333375" algn="l" defTabSz="457200">
              <a:lnSpc>
                <a:spcPct val="120000"/>
              </a:lnSpc>
              <a:buSzPct val="145000"/>
              <a:buChar char="•"/>
              <a:defRPr b="0" sz="2100"/>
            </a:pPr>
            <a:r>
              <a:t>SIC codes (4-digit industrial classification)</a:t>
            </a:r>
          </a:p>
          <a:p>
            <a:pPr lvl="1" marL="777875" indent="-333375" algn="l" defTabSz="457200">
              <a:lnSpc>
                <a:spcPct val="120000"/>
              </a:lnSpc>
              <a:buSzPct val="145000"/>
              <a:buChar char="•"/>
              <a:defRPr b="0" sz="2100"/>
            </a:pPr>
            <a:r>
              <a:t>NAICS codes (6-digit industrial classification)</a:t>
            </a:r>
          </a:p>
          <a:p>
            <a:pPr lvl="1" marL="777875" indent="-333375" algn="l" defTabSz="457200">
              <a:lnSpc>
                <a:spcPct val="120000"/>
              </a:lnSpc>
              <a:buSzPct val="145000"/>
              <a:buChar char="•"/>
              <a:defRPr b="0" sz="2100"/>
            </a:pPr>
            <a:r>
              <a:t>Industry Sector Codes</a:t>
            </a:r>
          </a:p>
          <a:p>
            <a:pPr algn="l" defTabSz="457200">
              <a:lnSpc>
                <a:spcPct val="120000"/>
              </a:lnSpc>
              <a:defRPr sz="2100"/>
            </a:pPr>
            <a:r>
              <a:t>(2)  Chemical Identification and Classification Information</a:t>
            </a:r>
          </a:p>
          <a:p>
            <a:pPr algn="l" defTabSz="457200">
              <a:lnSpc>
                <a:spcPct val="120000"/>
              </a:lnSpc>
              <a:defRPr sz="2100"/>
            </a:pPr>
            <a:r>
              <a:t>(3)  On-site Release Quantities</a:t>
            </a:r>
          </a:p>
          <a:p>
            <a:pPr algn="l" defTabSz="457200">
              <a:lnSpc>
                <a:spcPct val="120000"/>
              </a:lnSpc>
              <a:defRPr sz="2100"/>
            </a:pPr>
            <a:r>
              <a:t>(4)  Publicly Owned Treatment Works (POTW) Transfer  Quantities</a:t>
            </a:r>
          </a:p>
          <a:p>
            <a:pPr algn="l" defTabSz="457200">
              <a:lnSpc>
                <a:spcPct val="120000"/>
              </a:lnSpc>
              <a:defRPr sz="2100"/>
            </a:pPr>
            <a:r>
              <a:t>(5)  Off-Site Transfer Quantities for Release/Disposal and Further Waste Management</a:t>
            </a:r>
          </a:p>
          <a:p>
            <a:pPr algn="l" defTabSz="457200">
              <a:lnSpc>
                <a:spcPct val="120000"/>
              </a:lnSpc>
              <a:defRPr sz="2100"/>
            </a:pPr>
            <a:r>
              <a:t>(6)  Summary Pollution Prevention Quantities</a:t>
            </a:r>
          </a:p>
        </p:txBody>
      </p:sp>
      <p:sp>
        <p:nvSpPr>
          <p:cNvPr id="258" name="Toxics Release Inventory…"/>
          <p:cNvSpPr txBox="1"/>
          <p:nvPr/>
        </p:nvSpPr>
        <p:spPr>
          <a:xfrm>
            <a:off x="6184782" y="252254"/>
            <a:ext cx="6727572" cy="1319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Toxics Release Inventory</a:t>
            </a:r>
          </a:p>
          <a:p>
            <a:pPr>
              <a:defRPr i="1" sz="3700"/>
            </a:pPr>
            <a:r>
              <a:t>Data Sets</a:t>
            </a:r>
          </a:p>
        </p:txBody>
      </p:sp>
      <p:pic>
        <p:nvPicPr>
          <p:cNvPr id="259" name="trimockup.jpg" descr="trimockup.jpg"/>
          <p:cNvPicPr>
            <a:picLocks noChangeAspect="0"/>
          </p:cNvPicPr>
          <p:nvPr/>
        </p:nvPicPr>
        <p:blipFill>
          <a:blip r:embed="rId4">
            <a:extLst/>
          </a:blip>
          <a:stretch>
            <a:fillRect/>
          </a:stretch>
        </p:blipFill>
        <p:spPr>
          <a:xfrm>
            <a:off x="33756" y="31750"/>
            <a:ext cx="6106723" cy="3924811"/>
          </a:xfrm>
          <a:prstGeom prst="rect">
            <a:avLst/>
          </a:prstGeom>
          <a:ln w="12700">
            <a:miter lim="400000"/>
          </a:ln>
        </p:spPr>
      </p:pic>
      <p:pic>
        <p:nvPicPr>
          <p:cNvPr id="260" name="composite_data.gif" descr="composite_data.gif"/>
          <p:cNvPicPr>
            <a:picLocks noChangeAspect="0"/>
          </p:cNvPicPr>
          <p:nvPr/>
        </p:nvPicPr>
        <p:blipFill>
          <a:blip r:embed="rId5">
            <a:extLst/>
          </a:blip>
          <a:stretch>
            <a:fillRect/>
          </a:stretch>
        </p:blipFill>
        <p:spPr>
          <a:xfrm>
            <a:off x="8082660" y="3984369"/>
            <a:ext cx="4894802" cy="39502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