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Helvetica Neue"/>
      <p:regular r:id="rId34"/>
      <p:bold r:id="rId35"/>
      <p:italic r:id="rId36"/>
      <p:boldItalic r:id="rId37"/>
    </p:embeddedFont>
    <p:embeddedFont>
      <p:font typeface="Helvetica Neue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Light-italic.fntdata"/><Relationship Id="rId20" Type="http://schemas.openxmlformats.org/officeDocument/2006/relationships/slide" Target="slides/slide15.xml"/><Relationship Id="rId41" Type="http://schemas.openxmlformats.org/officeDocument/2006/relationships/font" Target="fonts/HelveticaNeueLigh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39" Type="http://schemas.openxmlformats.org/officeDocument/2006/relationships/font" Target="fonts/HelveticaNeueLight-bold.fntdata"/><Relationship Id="rId16" Type="http://schemas.openxmlformats.org/officeDocument/2006/relationships/slide" Target="slides/slide11.xml"/><Relationship Id="rId38" Type="http://schemas.openxmlformats.org/officeDocument/2006/relationships/font" Target="fonts/HelveticaNeue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69" name="Shape 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05" name="Shape 3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9" name="Shape 3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7" name="Shape 3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5" name="Shape 3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18" name="Shape 4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57" name="Shape 4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75" name="Shape 4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493" name="Shape 4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10" name="Shape 5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27" name="Shape 5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44" name="Shape 5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62" name="Shape 5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79" name="Shape 5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Shape 595"/>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96" name="Shape 5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15" name="Shape 2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914400" y="4343400"/>
            <a:ext cx="50292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54" name="Shape 54"/>
        <p:cNvGrpSpPr/>
        <p:nvPr/>
      </p:nvGrpSpPr>
      <p:grpSpPr>
        <a:xfrm>
          <a:off x="0" y="0"/>
          <a:ext cx="0" cy="0"/>
          <a:chOff x="0" y="0"/>
          <a:chExt cx="0" cy="0"/>
        </a:xfrm>
      </p:grpSpPr>
      <p:sp>
        <p:nvSpPr>
          <p:cNvPr id="55" name="Shape 55"/>
          <p:cNvSpPr txBox="1"/>
          <p:nvPr>
            <p:ph type="title"/>
          </p:nvPr>
        </p:nvSpPr>
        <p:spPr>
          <a:xfrm>
            <a:off x="892969" y="863947"/>
            <a:ext cx="7358063" cy="1741289"/>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6" name="Shape 56"/>
          <p:cNvSpPr txBox="1"/>
          <p:nvPr>
            <p:ph idx="1" type="body"/>
          </p:nvPr>
        </p:nvSpPr>
        <p:spPr>
          <a:xfrm>
            <a:off x="892969" y="2652117"/>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7" name="Shape 5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Photo - Horizontal">
    <p:spTree>
      <p:nvGrpSpPr>
        <p:cNvPr id="58" name="Shape 58"/>
        <p:cNvGrpSpPr/>
        <p:nvPr/>
      </p:nvGrpSpPr>
      <p:grpSpPr>
        <a:xfrm>
          <a:off x="0" y="0"/>
          <a:ext cx="0" cy="0"/>
          <a:chOff x="0" y="0"/>
          <a:chExt cx="0" cy="0"/>
        </a:xfrm>
      </p:grpSpPr>
      <p:sp>
        <p:nvSpPr>
          <p:cNvPr id="59" name="Shape 59"/>
          <p:cNvSpPr/>
          <p:nvPr>
            <p:ph idx="2" type="pic"/>
          </p:nvPr>
        </p:nvSpPr>
        <p:spPr>
          <a:xfrm>
            <a:off x="1138535" y="354955"/>
            <a:ext cx="6861105" cy="3114229"/>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0" name="Shape 60"/>
          <p:cNvSpPr txBox="1"/>
          <p:nvPr>
            <p:ph type="title"/>
          </p:nvPr>
        </p:nvSpPr>
        <p:spPr>
          <a:xfrm>
            <a:off x="892969" y="3542854"/>
            <a:ext cx="7358063" cy="750094"/>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1" name="Shape 61"/>
          <p:cNvSpPr txBox="1"/>
          <p:nvPr>
            <p:ph idx="1" type="body"/>
          </p:nvPr>
        </p:nvSpPr>
        <p:spPr>
          <a:xfrm>
            <a:off x="892969" y="4299645"/>
            <a:ext cx="7358063" cy="596057"/>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2" name="Shape 6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Center">
    <p:spTree>
      <p:nvGrpSpPr>
        <p:cNvPr id="63" name="Shape 63"/>
        <p:cNvGrpSpPr/>
        <p:nvPr/>
      </p:nvGrpSpPr>
      <p:grpSpPr>
        <a:xfrm>
          <a:off x="0" y="0"/>
          <a:ext cx="0" cy="0"/>
          <a:chOff x="0" y="0"/>
          <a:chExt cx="0" cy="0"/>
        </a:xfrm>
      </p:grpSpPr>
      <p:sp>
        <p:nvSpPr>
          <p:cNvPr id="64" name="Shape 64"/>
          <p:cNvSpPr txBox="1"/>
          <p:nvPr>
            <p:ph type="title"/>
          </p:nvPr>
        </p:nvSpPr>
        <p:spPr>
          <a:xfrm>
            <a:off x="892969" y="1701105"/>
            <a:ext cx="7358063" cy="1741289"/>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5" name="Shape 6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Vertical">
    <p:spTree>
      <p:nvGrpSpPr>
        <p:cNvPr id="66" name="Shape 66"/>
        <p:cNvGrpSpPr/>
        <p:nvPr/>
      </p:nvGrpSpPr>
      <p:grpSpPr>
        <a:xfrm>
          <a:off x="0" y="0"/>
          <a:ext cx="0" cy="0"/>
          <a:chOff x="0" y="0"/>
          <a:chExt cx="0" cy="0"/>
        </a:xfrm>
      </p:grpSpPr>
      <p:sp>
        <p:nvSpPr>
          <p:cNvPr id="67" name="Shape 67"/>
          <p:cNvSpPr/>
          <p:nvPr>
            <p:ph idx="2" type="pic"/>
          </p:nvPr>
        </p:nvSpPr>
        <p:spPr>
          <a:xfrm>
            <a:off x="4723805" y="336930"/>
            <a:ext cx="3750469" cy="433313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68" name="Shape 68"/>
          <p:cNvSpPr txBox="1"/>
          <p:nvPr>
            <p:ph type="title"/>
          </p:nvPr>
        </p:nvSpPr>
        <p:spPr>
          <a:xfrm>
            <a:off x="669727" y="334863"/>
            <a:ext cx="3750469" cy="2102941"/>
          </a:xfrm>
          <a:prstGeom prst="rect">
            <a:avLst/>
          </a:prstGeom>
          <a:noFill/>
          <a:ln>
            <a:noFill/>
          </a:ln>
        </p:spPr>
        <p:txBody>
          <a:bodyPr anchorCtr="0" anchor="b"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39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69" name="Shape 69"/>
          <p:cNvSpPr txBox="1"/>
          <p:nvPr>
            <p:ph idx="1" type="body"/>
          </p:nvPr>
        </p:nvSpPr>
        <p:spPr>
          <a:xfrm>
            <a:off x="669727" y="2491383"/>
            <a:ext cx="3750469" cy="2169914"/>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24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0" name="Shape 7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Top">
    <p:spTree>
      <p:nvGrpSpPr>
        <p:cNvPr id="71" name="Shape 71"/>
        <p:cNvGrpSpPr/>
        <p:nvPr/>
      </p:nvGrpSpPr>
      <p:grpSpPr>
        <a:xfrm>
          <a:off x="0" y="0"/>
          <a:ext cx="0" cy="0"/>
          <a:chOff x="0" y="0"/>
          <a:chExt cx="0" cy="0"/>
        </a:xfrm>
      </p:grpSpPr>
      <p:sp>
        <p:nvSpPr>
          <p:cNvPr id="72" name="Shape 72"/>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3" name="Shape 7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mp; Bullets">
    <p:spTree>
      <p:nvGrpSpPr>
        <p:cNvPr id="74" name="Shape 74"/>
        <p:cNvGrpSpPr/>
        <p:nvPr/>
      </p:nvGrpSpPr>
      <p:grpSpPr>
        <a:xfrm>
          <a:off x="0" y="0"/>
          <a:ext cx="0" cy="0"/>
          <a:chOff x="0" y="0"/>
          <a:chExt cx="0" cy="0"/>
        </a:xfrm>
      </p:grpSpPr>
      <p:sp>
        <p:nvSpPr>
          <p:cNvPr id="75" name="Shape 75"/>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76" name="Shape 76"/>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77" name="Shape 7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Bullets &amp; Photo">
    <p:spTree>
      <p:nvGrpSpPr>
        <p:cNvPr id="78" name="Shape 78"/>
        <p:cNvGrpSpPr/>
        <p:nvPr/>
      </p:nvGrpSpPr>
      <p:grpSpPr>
        <a:xfrm>
          <a:off x="0" y="0"/>
          <a:ext cx="0" cy="0"/>
          <a:chOff x="0" y="0"/>
          <a:chExt cx="0" cy="0"/>
        </a:xfrm>
      </p:grpSpPr>
      <p:sp>
        <p:nvSpPr>
          <p:cNvPr id="79" name="Shape 79"/>
          <p:cNvSpPr/>
          <p:nvPr>
            <p:ph idx="2" type="pic"/>
          </p:nvPr>
        </p:nvSpPr>
        <p:spPr>
          <a:xfrm>
            <a:off x="4723805" y="1366242"/>
            <a:ext cx="3750469" cy="3315146"/>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0" name="Shape 80"/>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81" name="Shape 81"/>
          <p:cNvSpPr txBox="1"/>
          <p:nvPr>
            <p:ph idx="1" type="body"/>
          </p:nvPr>
        </p:nvSpPr>
        <p:spPr>
          <a:xfrm>
            <a:off x="669727" y="1366242"/>
            <a:ext cx="3750469" cy="3315146"/>
          </a:xfrm>
          <a:prstGeom prst="rect">
            <a:avLst/>
          </a:prstGeom>
          <a:noFill/>
          <a:ln>
            <a:noFill/>
          </a:ln>
        </p:spPr>
        <p:txBody>
          <a:bodyPr anchorCtr="0" anchor="ctr" bIns="58925" lIns="58925" rIns="58925" wrap="square" tIns="58925"/>
          <a:lstStyle>
            <a:lvl1pPr indent="-50800" lvl="0" marL="215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1pPr>
            <a:lvl2pPr indent="-63500" lvl="1" marL="4445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2pPr>
            <a:lvl3pPr indent="-50800" lvl="2" marL="6604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3pPr>
            <a:lvl4pPr indent="-63500" lvl="3" marL="8890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4pPr>
            <a:lvl5pPr indent="-50800" lvl="4" marL="1104900" marR="0" rtl="0" algn="l">
              <a:lnSpc>
                <a:spcPct val="100000"/>
              </a:lnSpc>
              <a:spcBef>
                <a:spcPts val="2100"/>
              </a:spcBef>
              <a:spcAft>
                <a:spcPts val="0"/>
              </a:spcAft>
              <a:buClr>
                <a:srgbClr val="FFFFFF"/>
              </a:buClr>
              <a:buSzPct val="144444"/>
              <a:buFont typeface="Helvetica Neue"/>
              <a:buChar char="•"/>
              <a:defRPr b="0" i="0" sz="18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2" name="Shape 82"/>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ullets">
    <p:spTree>
      <p:nvGrpSpPr>
        <p:cNvPr id="83" name="Shape 83"/>
        <p:cNvGrpSpPr/>
        <p:nvPr/>
      </p:nvGrpSpPr>
      <p:grpSpPr>
        <a:xfrm>
          <a:off x="0" y="0"/>
          <a:ext cx="0" cy="0"/>
          <a:chOff x="0" y="0"/>
          <a:chExt cx="0" cy="0"/>
        </a:xfrm>
      </p:grpSpPr>
      <p:sp>
        <p:nvSpPr>
          <p:cNvPr id="84" name="Shape 84"/>
          <p:cNvSpPr txBox="1"/>
          <p:nvPr>
            <p:ph idx="1" type="body"/>
          </p:nvPr>
        </p:nvSpPr>
        <p:spPr>
          <a:xfrm>
            <a:off x="669727" y="669727"/>
            <a:ext cx="7804547" cy="3804047"/>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5" name="Shape 85"/>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 3 Up">
    <p:spTree>
      <p:nvGrpSpPr>
        <p:cNvPr id="86" name="Shape 86"/>
        <p:cNvGrpSpPr/>
        <p:nvPr/>
      </p:nvGrpSpPr>
      <p:grpSpPr>
        <a:xfrm>
          <a:off x="0" y="0"/>
          <a:ext cx="0" cy="0"/>
          <a:chOff x="0" y="0"/>
          <a:chExt cx="0" cy="0"/>
        </a:xfrm>
      </p:grpSpPr>
      <p:sp>
        <p:nvSpPr>
          <p:cNvPr id="87" name="Shape 87"/>
          <p:cNvSpPr/>
          <p:nvPr>
            <p:ph idx="2" type="pic"/>
          </p:nvPr>
        </p:nvSpPr>
        <p:spPr>
          <a:xfrm>
            <a:off x="4732734" y="2618631"/>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8" name="Shape 88"/>
          <p:cNvSpPr/>
          <p:nvPr>
            <p:ph idx="3" type="pic"/>
          </p:nvPr>
        </p:nvSpPr>
        <p:spPr>
          <a:xfrm>
            <a:off x="4732734" y="334863"/>
            <a:ext cx="3750469" cy="2056061"/>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89" name="Shape 89"/>
          <p:cNvSpPr/>
          <p:nvPr>
            <p:ph idx="4" type="pic"/>
          </p:nvPr>
        </p:nvSpPr>
        <p:spPr>
          <a:xfrm>
            <a:off x="669727" y="334863"/>
            <a:ext cx="3750469" cy="4339828"/>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0" name="Shape 90"/>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91" name="Shape 91"/>
        <p:cNvGrpSpPr/>
        <p:nvPr/>
      </p:nvGrpSpPr>
      <p:grpSpPr>
        <a:xfrm>
          <a:off x="0" y="0"/>
          <a:ext cx="0" cy="0"/>
          <a:chOff x="0" y="0"/>
          <a:chExt cx="0" cy="0"/>
        </a:xfrm>
      </p:grpSpPr>
      <p:sp>
        <p:nvSpPr>
          <p:cNvPr id="92" name="Shape 92"/>
          <p:cNvSpPr txBox="1"/>
          <p:nvPr>
            <p:ph idx="1" type="body"/>
          </p:nvPr>
        </p:nvSpPr>
        <p:spPr>
          <a:xfrm>
            <a:off x="892969" y="3355330"/>
            <a:ext cx="7358063" cy="243298"/>
          </a:xfrm>
          <a:prstGeom prst="rect">
            <a:avLst/>
          </a:prstGeom>
          <a:noFill/>
          <a:ln>
            <a:noFill/>
          </a:ln>
        </p:spPr>
        <p:txBody>
          <a:bodyPr anchorCtr="0" anchor="t"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1" sz="15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3" name="Shape 93"/>
          <p:cNvSpPr txBox="1"/>
          <p:nvPr>
            <p:ph idx="2" type="body"/>
          </p:nvPr>
        </p:nvSpPr>
        <p:spPr>
          <a:xfrm>
            <a:off x="892969" y="2272113"/>
            <a:ext cx="7358063" cy="321562"/>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22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4" name="Shape 94"/>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hoto">
    <p:spTree>
      <p:nvGrpSpPr>
        <p:cNvPr id="95" name="Shape 95"/>
        <p:cNvGrpSpPr/>
        <p:nvPr/>
      </p:nvGrpSpPr>
      <p:grpSpPr>
        <a:xfrm>
          <a:off x="0" y="0"/>
          <a:ext cx="0" cy="0"/>
          <a:chOff x="0" y="0"/>
          <a:chExt cx="0" cy="0"/>
        </a:xfrm>
      </p:grpSpPr>
      <p:sp>
        <p:nvSpPr>
          <p:cNvPr id="96" name="Shape 96"/>
          <p:cNvSpPr/>
          <p:nvPr>
            <p:ph idx="2" type="pic"/>
          </p:nvPr>
        </p:nvSpPr>
        <p:spPr>
          <a:xfrm>
            <a:off x="0" y="0"/>
            <a:ext cx="9144000" cy="5143500"/>
          </a:xfrm>
          <a:prstGeom prst="rect">
            <a:avLst/>
          </a:prstGeom>
          <a:noFill/>
          <a:ln>
            <a:noFill/>
          </a:ln>
        </p:spPr>
        <p:txBody>
          <a:bodyPr anchorCtr="0" anchor="t"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97" name="Shape 97"/>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69727" y="133945"/>
            <a:ext cx="7804547" cy="1138535"/>
          </a:xfrm>
          <a:prstGeom prst="rect">
            <a:avLst/>
          </a:prstGeom>
          <a:noFill/>
          <a:ln>
            <a:noFill/>
          </a:ln>
        </p:spPr>
        <p:txBody>
          <a:bodyPr anchorCtr="0" anchor="ctr" bIns="58925" lIns="58925" rIns="58925" wrap="square" tIns="58925"/>
          <a:lstStyle>
            <a:lvl1pPr indent="0" lvl="0"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1pPr>
            <a:lvl2pPr indent="152400" lvl="1"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2pPr>
            <a:lvl3pPr indent="292100" lvl="2"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3pPr>
            <a:lvl4pPr indent="444500" lvl="3"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4pPr>
            <a:lvl5pPr indent="584200" lvl="4"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5pPr>
            <a:lvl6pPr indent="736600" lvl="5"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6pPr>
            <a:lvl7pPr indent="889000" lvl="6"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7pPr>
            <a:lvl8pPr indent="1028700" lvl="7"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8pPr>
            <a:lvl9pPr indent="1181100" lvl="8" marL="0" marR="0" rtl="0" algn="ctr">
              <a:lnSpc>
                <a:spcPct val="100000"/>
              </a:lnSpc>
              <a:spcBef>
                <a:spcPts val="0"/>
              </a:spcBef>
              <a:spcAft>
                <a:spcPts val="0"/>
              </a:spcAft>
              <a:buClr>
                <a:srgbClr val="FFFFFF"/>
              </a:buClr>
              <a:buSzPct val="100000"/>
              <a:buFont typeface="Helvetica Neue"/>
              <a:buNone/>
              <a:defRPr b="0" i="0" sz="5200" u="none" cap="none" strike="noStrike">
                <a:solidFill>
                  <a:srgbClr val="FFFFFF"/>
                </a:solidFill>
                <a:latin typeface="Helvetica Neue"/>
                <a:ea typeface="Helvetica Neue"/>
                <a:cs typeface="Helvetica Neue"/>
                <a:sym typeface="Helvetica Neue"/>
              </a:defRPr>
            </a:lvl9pPr>
          </a:lstStyle>
          <a:p/>
        </p:txBody>
      </p:sp>
      <p:sp>
        <p:nvSpPr>
          <p:cNvPr id="52" name="Shape 52"/>
          <p:cNvSpPr txBox="1"/>
          <p:nvPr>
            <p:ph idx="1" type="body"/>
          </p:nvPr>
        </p:nvSpPr>
        <p:spPr>
          <a:xfrm>
            <a:off x="669727" y="1366242"/>
            <a:ext cx="7804547" cy="3315146"/>
          </a:xfrm>
          <a:prstGeom prst="rect">
            <a:avLst/>
          </a:prstGeom>
          <a:noFill/>
          <a:ln>
            <a:noFill/>
          </a:ln>
        </p:spPr>
        <p:txBody>
          <a:bodyPr anchorCtr="0" anchor="ctr" bIns="58925" lIns="58925" rIns="58925" wrap="square" tIns="58925"/>
          <a:lstStyle>
            <a:lvl1pPr indent="-101600" lvl="0" marL="292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1pPr>
            <a:lvl2pPr indent="-88900" lvl="1" marL="571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2pPr>
            <a:lvl3pPr indent="-101600" lvl="2" marL="863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3pPr>
            <a:lvl4pPr indent="-88900" lvl="3" marL="1143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4pPr>
            <a:lvl5pPr indent="-101600" lvl="4" marL="1435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5pPr>
            <a:lvl6pPr indent="-88900" lvl="5" marL="17145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6pPr>
            <a:lvl7pPr indent="-101600" lvl="6" marL="20066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7pPr>
            <a:lvl8pPr indent="-88900" lvl="7" marL="22860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8pPr>
            <a:lvl9pPr indent="-101600" lvl="8" marL="2578100" marR="0" rtl="0" algn="l">
              <a:lnSpc>
                <a:spcPct val="100000"/>
              </a:lnSpc>
              <a:spcBef>
                <a:spcPts val="2700"/>
              </a:spcBef>
              <a:spcAft>
                <a:spcPts val="0"/>
              </a:spcAft>
              <a:buClr>
                <a:srgbClr val="FFFFFF"/>
              </a:buClr>
              <a:buSzPct val="142857"/>
              <a:buFont typeface="Helvetica Neue"/>
              <a:buChar char="•"/>
              <a:defRPr b="0" i="0" sz="2100" u="none" cap="none" strike="noStrike">
                <a:solidFill>
                  <a:srgbClr val="FFFFFF"/>
                </a:solidFill>
                <a:latin typeface="Helvetica Neue"/>
                <a:ea typeface="Helvetica Neue"/>
                <a:cs typeface="Helvetica Neue"/>
                <a:sym typeface="Helvetica Neue"/>
              </a:defRPr>
            </a:lvl9pPr>
          </a:lstStyle>
          <a:p/>
        </p:txBody>
      </p:sp>
      <p:sp>
        <p:nvSpPr>
          <p:cNvPr id="53" name="Shape 53"/>
          <p:cNvSpPr txBox="1"/>
          <p:nvPr>
            <p:ph idx="12" type="sldNum"/>
          </p:nvPr>
        </p:nvSpPr>
        <p:spPr>
          <a:xfrm>
            <a:off x="4449997" y="4902398"/>
            <a:ext cx="239245" cy="171021"/>
          </a:xfrm>
          <a:prstGeom prst="rect">
            <a:avLst/>
          </a:prstGeom>
          <a:noFill/>
          <a:ln>
            <a:noFill/>
          </a:ln>
        </p:spPr>
        <p:txBody>
          <a:bodyPr anchorCtr="0" anchor="t" bIns="32750" lIns="32750" rIns="32750" wrap="square" tIns="32750">
            <a:noAutofit/>
          </a:bodyPr>
          <a:lstStyle/>
          <a:p>
            <a:pPr indent="-63500" lvl="0" marL="0" marR="0" rtl="0" algn="ctr">
              <a:lnSpc>
                <a:spcPct val="100000"/>
              </a:lnSpc>
              <a:spcBef>
                <a:spcPts val="0"/>
              </a:spcBef>
              <a:spcAft>
                <a:spcPts val="0"/>
              </a:spcAft>
              <a:buClr>
                <a:srgbClr val="FFFFFF"/>
              </a:buClr>
              <a:buSzPct val="100000"/>
              <a:buFont typeface="Helvetica Neue Light"/>
              <a:buNone/>
            </a:pPr>
            <a:fld id="{00000000-1234-1234-1234-123412341234}" type="slidenum">
              <a:rPr b="0" i="0" lang="en" sz="1000" u="none" cap="none" strike="noStrike">
                <a:solidFill>
                  <a:srgbClr val="FFFFFF"/>
                </a:solidFill>
                <a:latin typeface="Helvetica Neue Light"/>
                <a:ea typeface="Helvetica Neue Light"/>
                <a:cs typeface="Helvetica Neue Light"/>
                <a:sym typeface="Helvetica Neue Light"/>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14.gif"/><Relationship Id="rId5" Type="http://schemas.openxmlformats.org/officeDocument/2006/relationships/image" Target="../media/image3.jpg"/><Relationship Id="rId6"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19.png"/><Relationship Id="rId5" Type="http://schemas.openxmlformats.org/officeDocument/2006/relationships/image" Target="../media/image3.jpg"/><Relationship Id="rId6"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2.jpg"/><Relationship Id="rId5" Type="http://schemas.openxmlformats.org/officeDocument/2006/relationships/image" Target="../media/image3.jpg"/><Relationship Id="rId6"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25.png"/><Relationship Id="rId5" Type="http://schemas.openxmlformats.org/officeDocument/2006/relationships/image" Target="../media/image3.jpg"/><Relationship Id="rId6"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7.jpg"/><Relationship Id="rId5" Type="http://schemas.openxmlformats.org/officeDocument/2006/relationships/image" Target="../media/image3.jpg"/><Relationship Id="rId6"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3.jpg"/><Relationship Id="rId4" Type="http://schemas.openxmlformats.org/officeDocument/2006/relationships/image" Target="../media/image20.jpg"/><Relationship Id="rId5" Type="http://schemas.openxmlformats.org/officeDocument/2006/relationships/image" Target="../media/image3.jpg"/><Relationship Id="rId6"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3.jpg"/><Relationship Id="rId5" Type="http://schemas.openxmlformats.org/officeDocument/2006/relationships/image" Target="../media/image20.jpg"/><Relationship Id="rId6"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8.jpg"/><Relationship Id="rId6"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8.jpg"/><Relationship Id="rId6"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2.jpg"/><Relationship Id="rId6"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7.jp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17.jpg"/><Relationship Id="rId6"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30.png"/><Relationship Id="rId6"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3.jpg"/><Relationship Id="rId6" Type="http://schemas.openxmlformats.org/officeDocument/2006/relationships/image" Target="../media/image1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png"/><Relationship Id="rId6"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gif"/><Relationship Id="rId4" Type="http://schemas.openxmlformats.org/officeDocument/2006/relationships/image" Target="../media/image5.jpg"/><Relationship Id="rId5" Type="http://schemas.openxmlformats.org/officeDocument/2006/relationships/image" Target="../media/image3.jp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gif"/><Relationship Id="rId4" Type="http://schemas.openxmlformats.org/officeDocument/2006/relationships/image" Target="../media/image11.gif"/><Relationship Id="rId5" Type="http://schemas.openxmlformats.org/officeDocument/2006/relationships/image" Target="../media/image3.jpg"/><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gif"/><Relationship Id="rId4" Type="http://schemas.openxmlformats.org/officeDocument/2006/relationships/image" Target="../media/image10.jpg"/><Relationship Id="rId5" Type="http://schemas.openxmlformats.org/officeDocument/2006/relationships/image" Target="../media/image8.jpg"/><Relationship Id="rId6" Type="http://schemas.openxmlformats.org/officeDocument/2006/relationships/image" Target="../media/image3.jpg"/><Relationship Id="rId7" Type="http://schemas.openxmlformats.org/officeDocument/2006/relationships/image" Target="../media/image15.png"/><Relationship Id="rId8"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2.jpg"/><Relationship Id="rId5" Type="http://schemas.openxmlformats.org/officeDocument/2006/relationships/image" Target="../media/image3.jpg"/><Relationship Id="rId6"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2.jpg"/><Relationship Id="rId5" Type="http://schemas.openxmlformats.org/officeDocument/2006/relationships/image" Target="../media/image3.jpg"/><Relationship Id="rId6"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13.gif"/><Relationship Id="rId5" Type="http://schemas.openxmlformats.org/officeDocument/2006/relationships/image" Target="../media/image3.jpg"/><Relationship Id="rId6"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13.gif"/><Relationship Id="rId5" Type="http://schemas.openxmlformats.org/officeDocument/2006/relationships/image" Target="../media/image3.jpg"/><Relationship Id="rId6"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3" name="Shape 103"/>
        <p:cNvGrpSpPr/>
        <p:nvPr/>
      </p:nvGrpSpPr>
      <p:grpSpPr>
        <a:xfrm>
          <a:off x="0" y="0"/>
          <a:ext cx="0" cy="0"/>
          <a:chOff x="0" y="0"/>
          <a:chExt cx="0" cy="0"/>
        </a:xfrm>
      </p:grpSpPr>
      <p:pic>
        <p:nvPicPr>
          <p:cNvPr descr="natural-wetland-2.jpg" id="104" name="Shape 104"/>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105" name="Shape 105"/>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6" name="Shape 10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07" name="Shape 107"/>
          <p:cNvPicPr preferRelativeResize="0"/>
          <p:nvPr/>
        </p:nvPicPr>
        <p:blipFill rotWithShape="1">
          <a:blip r:embed="rId4">
            <a:alphaModFix/>
          </a:blip>
          <a:srcRect b="0" l="0" r="0" t="0"/>
          <a:stretch/>
        </p:blipFill>
        <p:spPr>
          <a:xfrm>
            <a:off x="23174" y="18050"/>
            <a:ext cx="4286250" cy="2066575"/>
          </a:xfrm>
          <a:prstGeom prst="rect">
            <a:avLst/>
          </a:prstGeom>
          <a:noFill/>
          <a:ln>
            <a:noFill/>
          </a:ln>
        </p:spPr>
      </p:pic>
      <p:sp>
        <p:nvSpPr>
          <p:cNvPr id="108" name="Shape 108"/>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9" name="Shape 109"/>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0" name="Shape 110"/>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1" name="Shape 111"/>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2" name="Shape 112"/>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3" name="Shape 11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Shape 114"/>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Shape 11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6" name="Shape 11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117" name="Shape 117"/>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pic>
        <p:nvPicPr>
          <p:cNvPr descr="2eastmainbfr.jpg" id="118" name="Shape 118"/>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
        <p:nvSpPr>
          <p:cNvPr id="119" name="Shape 119"/>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120" name="Shape 120"/>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121" name="Shape 121"/>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0" name="Shape 270"/>
        <p:cNvGrpSpPr/>
        <p:nvPr/>
      </p:nvGrpSpPr>
      <p:grpSpPr>
        <a:xfrm>
          <a:off x="0" y="0"/>
          <a:ext cx="0" cy="0"/>
          <a:chOff x="0" y="0"/>
          <a:chExt cx="0" cy="0"/>
        </a:xfrm>
      </p:grpSpPr>
      <p:sp>
        <p:nvSpPr>
          <p:cNvPr id="271" name="Shape 27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2" name="Shape 27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3" name="Shape 27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4" name="Shape 27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5" name="Shape 27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6" name="Shape 27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77" name="Shape 277"/>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78" name="Shape 278"/>
          <p:cNvSpPr txBox="1"/>
          <p:nvPr/>
        </p:nvSpPr>
        <p:spPr>
          <a:xfrm>
            <a:off x="194297" y="2591209"/>
            <a:ext cx="5303198" cy="1991285"/>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Zeroes in the TRI Data Sets</a:t>
            </a:r>
            <a:br>
              <a:rPr b="1" i="0" lang="en" sz="1500" u="none" cap="none" strike="noStrike">
                <a:solidFill>
                  <a:srgbClr val="FFFFFF"/>
                </a:solidFill>
                <a:latin typeface="Helvetica Neue"/>
                <a:ea typeface="Helvetica Neue"/>
                <a:cs typeface="Helvetica Neue"/>
                <a:sym typeface="Helvetica Neue"/>
              </a:rPr>
            </a:br>
          </a:p>
          <a:p>
            <a:pPr indent="-95250" lvl="0" marL="0" marR="0" rtl="0" algn="l">
              <a:lnSpc>
                <a:spcPct val="100000"/>
              </a:lnSpc>
              <a:spcBef>
                <a:spcPts val="0"/>
              </a:spcBef>
              <a:spcAft>
                <a:spcPts val="0"/>
              </a:spcAft>
              <a:buClr>
                <a:srgbClr val="FFFFFF"/>
              </a:buClr>
              <a:buSzPct val="100000"/>
              <a:buFont typeface="Helvetica Neue"/>
              <a:buNone/>
            </a:pPr>
            <a:r>
              <a:rPr b="0" i="0" lang="en" sz="1500" u="none" cap="none" strike="noStrike">
                <a:solidFill>
                  <a:srgbClr val="FFFFFF"/>
                </a:solidFill>
                <a:latin typeface="Helvetica Neue"/>
                <a:ea typeface="Helvetica Neue"/>
                <a:cs typeface="Helvetica Neue"/>
                <a:sym typeface="Helvetica Neue"/>
              </a:rPr>
              <a:t>Numeric data fields may contain zero (0) for three reasons:</a:t>
            </a:r>
            <a:br>
              <a:rPr b="0"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Release of chemical below threshold for reporting</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Chemical reported as “NA” for that particular industry</a:t>
            </a:r>
          </a:p>
          <a:p>
            <a:pPr indent="-215900" lvl="0" marL="215900" marR="0" rtl="0" algn="l">
              <a:lnSpc>
                <a:spcPct val="100000"/>
              </a:lnSpc>
              <a:spcBef>
                <a:spcPts val="0"/>
              </a:spcBef>
              <a:spcAft>
                <a:spcPts val="0"/>
              </a:spcAft>
              <a:buClr>
                <a:srgbClr val="FFFFFF"/>
              </a:buClr>
              <a:buSzPct val="146666"/>
              <a:buFont typeface="Helvetica Neue"/>
              <a:buChar char="•"/>
            </a:pPr>
            <a:r>
              <a:rPr b="0" i="0" lang="en" sz="1500" u="none" cap="none" strike="noStrike">
                <a:solidFill>
                  <a:srgbClr val="FFFFFF"/>
                </a:solidFill>
                <a:latin typeface="Helvetica Neue"/>
                <a:ea typeface="Helvetica Neue"/>
                <a:cs typeface="Helvetica Neue"/>
                <a:sym typeface="Helvetica Neue"/>
              </a:rPr>
              <a:t>Left blank in hand-written submission of reporting form</a:t>
            </a:r>
          </a:p>
        </p:txBody>
      </p:sp>
      <p:pic>
        <p:nvPicPr>
          <p:cNvPr descr="guatemela.jpg" id="279" name="Shape 279"/>
          <p:cNvPicPr preferRelativeResize="0"/>
          <p:nvPr/>
        </p:nvPicPr>
        <p:blipFill rotWithShape="1">
          <a:blip r:embed="rId3">
            <a:alphaModFix/>
          </a:blip>
          <a:srcRect b="0" l="0" r="0" t="0"/>
          <a:stretch/>
        </p:blipFill>
        <p:spPr>
          <a:xfrm>
            <a:off x="22679" y="20049"/>
            <a:ext cx="4293897" cy="2065497"/>
          </a:xfrm>
          <a:prstGeom prst="rect">
            <a:avLst/>
          </a:prstGeom>
          <a:noFill/>
          <a:ln>
            <a:noFill/>
          </a:ln>
        </p:spPr>
      </p:pic>
      <p:pic>
        <p:nvPicPr>
          <p:cNvPr descr="google_broken_image_00_b_logo_detail.gif" id="280" name="Shape 280"/>
          <p:cNvPicPr preferRelativeResize="0"/>
          <p:nvPr/>
        </p:nvPicPr>
        <p:blipFill rotWithShape="1">
          <a:blip r:embed="rId4">
            <a:alphaModFix/>
          </a:blip>
          <a:srcRect b="0" l="0" r="0" t="0"/>
          <a:stretch/>
        </p:blipFill>
        <p:spPr>
          <a:xfrm>
            <a:off x="7255426" y="3015442"/>
            <a:ext cx="216026" cy="253748"/>
          </a:xfrm>
          <a:prstGeom prst="rect">
            <a:avLst/>
          </a:prstGeom>
          <a:noFill/>
          <a:ln>
            <a:noFill/>
          </a:ln>
        </p:spPr>
      </p:pic>
      <p:sp>
        <p:nvSpPr>
          <p:cNvPr id="281" name="Shape 28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82" name="Shape 28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83" name="Shape 28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84" name="Shape 28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8" name="Shape 288"/>
        <p:cNvGrpSpPr/>
        <p:nvPr/>
      </p:nvGrpSpPr>
      <p:grpSpPr>
        <a:xfrm>
          <a:off x="0" y="0"/>
          <a:ext cx="0" cy="0"/>
          <a:chOff x="0" y="0"/>
          <a:chExt cx="0" cy="0"/>
        </a:xfrm>
      </p:grpSpPr>
      <p:sp>
        <p:nvSpPr>
          <p:cNvPr id="289" name="Shape 28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0" name="Shape 290"/>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1" name="Shape 291"/>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2" name="Shape 292"/>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3" name="Shape 293"/>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4" name="Shape 294"/>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95" name="Shape 295"/>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Background</a:t>
            </a:r>
          </a:p>
        </p:txBody>
      </p:sp>
      <p:pic>
        <p:nvPicPr>
          <p:cNvPr descr="row_houses.jpg" id="296" name="Shape 296"/>
          <p:cNvPicPr preferRelativeResize="0"/>
          <p:nvPr/>
        </p:nvPicPr>
        <p:blipFill rotWithShape="1">
          <a:blip r:embed="rId3">
            <a:alphaModFix/>
          </a:blip>
          <a:srcRect b="0" l="0" r="0" t="0"/>
          <a:stretch/>
        </p:blipFill>
        <p:spPr>
          <a:xfrm>
            <a:off x="27499" y="16875"/>
            <a:ext cx="4286250" cy="2070900"/>
          </a:xfrm>
          <a:prstGeom prst="rect">
            <a:avLst/>
          </a:prstGeom>
          <a:noFill/>
          <a:ln>
            <a:noFill/>
          </a:ln>
        </p:spPr>
      </p:pic>
      <p:pic>
        <p:nvPicPr>
          <p:cNvPr descr="zillowlogo.png" id="297" name="Shape 297"/>
          <p:cNvPicPr preferRelativeResize="0"/>
          <p:nvPr/>
        </p:nvPicPr>
        <p:blipFill rotWithShape="1">
          <a:blip r:embed="rId4">
            <a:alphaModFix/>
          </a:blip>
          <a:srcRect b="0" l="0" r="0" t="0"/>
          <a:stretch/>
        </p:blipFill>
        <p:spPr>
          <a:xfrm>
            <a:off x="5685341" y="2101260"/>
            <a:ext cx="3437930" cy="2082850"/>
          </a:xfrm>
          <a:prstGeom prst="rect">
            <a:avLst/>
          </a:prstGeom>
          <a:noFill/>
          <a:ln>
            <a:noFill/>
          </a:ln>
          <a:effectLst>
            <a:outerShdw blurRad="190500" rotWithShape="0" dir="5400000" dist="12700">
              <a:srgbClr val="000000">
                <a:alpha val="74901"/>
              </a:srgbClr>
            </a:outerShdw>
          </a:effectLst>
        </p:spPr>
      </p:pic>
      <p:sp>
        <p:nvSpPr>
          <p:cNvPr id="298" name="Shape 298"/>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Zillow is an online real estate database company, founded in 2006.</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They provide many real estate related services, including real estate loan quotes, neighborhood boundary mapping, and home value estimates.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Their home value estimates, called </a:t>
            </a:r>
            <a:r>
              <a:rPr b="1" i="1" lang="en" sz="1500" u="none" cap="none" strike="noStrike">
                <a:solidFill>
                  <a:srgbClr val="FFFFFF"/>
                </a:solidFill>
                <a:latin typeface="Helvetica Neue"/>
                <a:ea typeface="Helvetica Neue"/>
                <a:cs typeface="Helvetica Neue"/>
                <a:sym typeface="Helvetica Neue"/>
              </a:rPr>
              <a:t>Zestimates</a:t>
            </a:r>
            <a:r>
              <a:rPr b="1" i="0" lang="en" sz="1500" u="none" cap="none" strike="noStrike">
                <a:solidFill>
                  <a:srgbClr val="FFFFFF"/>
                </a:solidFill>
                <a:latin typeface="Helvetica Neue"/>
                <a:ea typeface="Helvetica Neue"/>
                <a:cs typeface="Helvetica Neue"/>
                <a:sym typeface="Helvetica Neue"/>
              </a:rPr>
              <a:t>, are based on a proprietary algorithm, and serve as the basis of the Zillow data set that we are leveraging for this project.</a:t>
            </a:r>
          </a:p>
          <a:p>
            <a:pPr indent="-215900" lvl="0" marL="215900" marR="0" rtl="0" algn="l">
              <a:lnSpc>
                <a:spcPct val="100000"/>
              </a:lnSpc>
              <a:spcBef>
                <a:spcPts val="0"/>
              </a:spcBef>
              <a:spcAft>
                <a:spcPts val="0"/>
              </a:spcAft>
              <a:buClr>
                <a:srgbClr val="FFFFFF"/>
              </a:buClr>
              <a:buFont typeface="Helvetica Neue"/>
              <a:buNone/>
            </a:pPr>
            <a:r>
              <a:t/>
            </a:r>
            <a:endParaRPr b="1" i="0" sz="1500" u="none" cap="none" strike="noStrike">
              <a:solidFill>
                <a:srgbClr val="FFFFFF"/>
              </a:solidFill>
              <a:latin typeface="Helvetica Neue"/>
              <a:ea typeface="Helvetica Neue"/>
              <a:cs typeface="Helvetica Neue"/>
              <a:sym typeface="Helvetica Neue"/>
            </a:endParaRPr>
          </a:p>
        </p:txBody>
      </p:sp>
      <p:sp>
        <p:nvSpPr>
          <p:cNvPr id="299" name="Shape 29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00" name="Shape 30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01" name="Shape 30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02" name="Shape 30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6" name="Shape 306"/>
        <p:cNvGrpSpPr/>
        <p:nvPr/>
      </p:nvGrpSpPr>
      <p:grpSpPr>
        <a:xfrm>
          <a:off x="0" y="0"/>
          <a:ext cx="0" cy="0"/>
          <a:chOff x="0" y="0"/>
          <a:chExt cx="0" cy="0"/>
        </a:xfrm>
      </p:grpSpPr>
      <p:sp>
        <p:nvSpPr>
          <p:cNvPr id="307" name="Shape 30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8" name="Shape 308"/>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09" name="Shape 309"/>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0" name="Shape 310"/>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1" name="Shape 311"/>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2" name="Shape 312"/>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13" name="Shape 313"/>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14" name="Shape 314"/>
          <p:cNvSpPr txBox="1"/>
          <p:nvPr/>
        </p:nvSpPr>
        <p:spPr>
          <a:xfrm>
            <a:off x="194297" y="2299959"/>
            <a:ext cx="5303198" cy="2573786"/>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Home Value Index (ZHVI) is a collection of Zestimates, split into 12 market segments.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All Homes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Single Family</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Condo</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0 or “missing”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1/2/3/4/5+ Bedrooms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Top Tier (among homes in same metro area)</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Middle Tier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Bottom Tier</a:t>
            </a:r>
          </a:p>
          <a:p>
            <a:pPr indent="-215900" lvl="0" marL="21590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p:txBody>
      </p:sp>
      <p:pic>
        <p:nvPicPr>
          <p:cNvPr descr="Screen Shot 2017-09-18 at 12.06.31 AM.png" id="315" name="Shape 315"/>
          <p:cNvPicPr preferRelativeResize="0"/>
          <p:nvPr/>
        </p:nvPicPr>
        <p:blipFill rotWithShape="1">
          <a:blip r:embed="rId3">
            <a:alphaModFix/>
          </a:blip>
          <a:srcRect b="0" l="0" r="0" t="0"/>
          <a:stretch/>
        </p:blipFill>
        <p:spPr>
          <a:xfrm>
            <a:off x="5681019" y="2102852"/>
            <a:ext cx="3425932" cy="2067776"/>
          </a:xfrm>
          <a:prstGeom prst="rect">
            <a:avLst/>
          </a:prstGeom>
          <a:noFill/>
          <a:ln>
            <a:noFill/>
          </a:ln>
        </p:spPr>
      </p:pic>
      <p:pic>
        <p:nvPicPr>
          <p:cNvPr descr="buffalogrove_illinois.jpeg" id="316" name="Shape 316"/>
          <p:cNvPicPr preferRelativeResize="0"/>
          <p:nvPr/>
        </p:nvPicPr>
        <p:blipFill rotWithShape="1">
          <a:blip r:embed="rId4">
            <a:alphaModFix/>
          </a:blip>
          <a:srcRect b="0" l="0" r="0" t="0"/>
          <a:stretch/>
        </p:blipFill>
        <p:spPr>
          <a:xfrm>
            <a:off x="27499" y="16875"/>
            <a:ext cx="4286250" cy="2066575"/>
          </a:xfrm>
          <a:prstGeom prst="rect">
            <a:avLst/>
          </a:prstGeom>
          <a:noFill/>
          <a:ln>
            <a:noFill/>
          </a:ln>
        </p:spPr>
      </p:pic>
      <p:sp>
        <p:nvSpPr>
          <p:cNvPr id="317" name="Shape 31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18" name="Shape 31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19" name="Shape 31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20" name="Shape 32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4" name="Shape 324"/>
        <p:cNvGrpSpPr/>
        <p:nvPr/>
      </p:nvGrpSpPr>
      <p:grpSpPr>
        <a:xfrm>
          <a:off x="0" y="0"/>
          <a:ext cx="0" cy="0"/>
          <a:chOff x="0" y="0"/>
          <a:chExt cx="0" cy="0"/>
        </a:xfrm>
      </p:grpSpPr>
      <p:sp>
        <p:nvSpPr>
          <p:cNvPr id="325" name="Shape 32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6" name="Shape 3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7" name="Shape 32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8" name="Shape 32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29" name="Shape 32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0" name="Shape 33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31" name="Shape 331"/>
          <p:cNvSpPr txBox="1"/>
          <p:nvPr/>
        </p:nvSpPr>
        <p:spPr>
          <a:xfrm>
            <a:off x="4374593" y="133025"/>
            <a:ext cx="4678487"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Zillow Home Value Index</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332" name="Shape 332"/>
          <p:cNvSpPr txBox="1"/>
          <p:nvPr/>
        </p:nvSpPr>
        <p:spPr>
          <a:xfrm>
            <a:off x="194297" y="2297161"/>
            <a:ext cx="5303198" cy="2379565"/>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Using the Zestimates for residential homes, the ZHVI data is created in a 5 step process:</a:t>
            </a:r>
            <a:br>
              <a:rPr b="1" i="0" lang="en" u="none" cap="none" strike="noStrike">
                <a:solidFill>
                  <a:srgbClr val="FFFFFF"/>
                </a:solidFill>
                <a:latin typeface="Helvetica Neue"/>
                <a:ea typeface="Helvetica Neue"/>
                <a:cs typeface="Helvetica Neue"/>
                <a:sym typeface="Helvetica Neue"/>
              </a:rPr>
            </a:b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Calculate Raw Median Zestimates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Adjust for Residual Systematic Error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Henderson Moving Average Filter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Apply Seasonal Adjustment</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Final Quality Control</a:t>
            </a:r>
          </a:p>
          <a:p>
            <a:pPr indent="-95250" lvl="0" marL="0" marR="0" rtl="0" algn="l">
              <a:lnSpc>
                <a:spcPct val="100000"/>
              </a:lnSpc>
              <a:spcBef>
                <a:spcPts val="0"/>
              </a:spcBef>
              <a:spcAft>
                <a:spcPts val="0"/>
              </a:spcAft>
              <a:buClr>
                <a:srgbClr val="FFFFFF"/>
              </a:buClr>
              <a:buFont typeface="Helvetica Neue"/>
              <a:buNone/>
            </a:pPr>
            <a:r>
              <a:t/>
            </a:r>
            <a:endParaRPr b="0"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Zillow provides data sets for each market segment, ranging from 1996-2016 (although this data contains lots of gaps for the first few years)</a:t>
            </a:r>
          </a:p>
        </p:txBody>
      </p:sp>
      <p:pic>
        <p:nvPicPr>
          <p:cNvPr descr="philly.jpg" id="333" name="Shape 333"/>
          <p:cNvPicPr preferRelativeResize="0"/>
          <p:nvPr/>
        </p:nvPicPr>
        <p:blipFill rotWithShape="1">
          <a:blip r:embed="rId3">
            <a:alphaModFix/>
          </a:blip>
          <a:srcRect b="0" l="0" r="0" t="0"/>
          <a:stretch/>
        </p:blipFill>
        <p:spPr>
          <a:xfrm>
            <a:off x="27504" y="16878"/>
            <a:ext cx="4295180" cy="2069456"/>
          </a:xfrm>
          <a:prstGeom prst="rect">
            <a:avLst/>
          </a:prstGeom>
          <a:noFill/>
          <a:ln>
            <a:noFill/>
          </a:ln>
        </p:spPr>
      </p:pic>
      <p:pic>
        <p:nvPicPr>
          <p:cNvPr descr="zillow_coverage.png" id="334" name="Shape 334"/>
          <p:cNvPicPr preferRelativeResize="0"/>
          <p:nvPr/>
        </p:nvPicPr>
        <p:blipFill rotWithShape="1">
          <a:blip r:embed="rId4">
            <a:alphaModFix/>
          </a:blip>
          <a:srcRect b="0" l="0" r="0" t="0"/>
          <a:stretch/>
        </p:blipFill>
        <p:spPr>
          <a:xfrm>
            <a:off x="5676412" y="2102238"/>
            <a:ext cx="3439252" cy="2075635"/>
          </a:xfrm>
          <a:prstGeom prst="rect">
            <a:avLst/>
          </a:prstGeom>
          <a:noFill/>
          <a:ln>
            <a:noFill/>
          </a:ln>
        </p:spPr>
      </p:pic>
      <p:sp>
        <p:nvSpPr>
          <p:cNvPr id="335" name="Shape 3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36" name="Shape 33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37" name="Shape 33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38" name="Shape 3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sp>
        <p:nvSpPr>
          <p:cNvPr id="343" name="Shape 34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4" name="Shape 34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5" name="Shape 34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6" name="Shape 34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7" name="Shape 34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8" name="Shape 34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49" name="Shape 349"/>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TRI + ZHVI</a:t>
            </a:r>
          </a:p>
        </p:txBody>
      </p:sp>
      <p:sp>
        <p:nvSpPr>
          <p:cNvPr id="350" name="Shape 350"/>
          <p:cNvSpPr txBox="1"/>
          <p:nvPr/>
        </p:nvSpPr>
        <p:spPr>
          <a:xfrm>
            <a:off x="194297" y="2394713"/>
            <a:ext cx="5303100" cy="21852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Between the TRI and ZHVI data sets, there is a tremendous amount of information to explore.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By comparing ZHVI trends to temporal changes in TRI data, we hope to gain insight on the affect that industrial chemical release might have on home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addition to this combined purpose, there are many interesting questions that we can ask about each data set individually.</a:t>
            </a:r>
          </a:p>
        </p:txBody>
      </p:sp>
      <p:pic>
        <p:nvPicPr>
          <p:cNvPr descr="zillow_coverage.png" id="351" name="Shape 351"/>
          <p:cNvPicPr preferRelativeResize="0"/>
          <p:nvPr/>
        </p:nvPicPr>
        <p:blipFill rotWithShape="1">
          <a:blip r:embed="rId3">
            <a:alphaModFix/>
          </a:blip>
          <a:srcRect b="0" l="0" r="0" t="0"/>
          <a:stretch/>
        </p:blipFill>
        <p:spPr>
          <a:xfrm>
            <a:off x="5676412" y="2102238"/>
            <a:ext cx="3439252" cy="2075635"/>
          </a:xfrm>
          <a:prstGeom prst="rect">
            <a:avLst/>
          </a:prstGeom>
          <a:noFill/>
          <a:ln>
            <a:noFill/>
          </a:ln>
        </p:spPr>
      </p:pic>
      <p:pic>
        <p:nvPicPr>
          <p:cNvPr descr="triindustrymap.jpg" id="352" name="Shape 352"/>
          <p:cNvPicPr preferRelativeResize="0"/>
          <p:nvPr/>
        </p:nvPicPr>
        <p:blipFill rotWithShape="1">
          <a:blip r:embed="rId4">
            <a:alphaModFix/>
          </a:blip>
          <a:srcRect b="0" l="0" r="0" t="0"/>
          <a:stretch/>
        </p:blipFill>
        <p:spPr>
          <a:xfrm>
            <a:off x="26599" y="22132"/>
            <a:ext cx="4288062" cy="2061925"/>
          </a:xfrm>
          <a:prstGeom prst="rect">
            <a:avLst/>
          </a:prstGeom>
          <a:noFill/>
          <a:ln>
            <a:noFill/>
          </a:ln>
        </p:spPr>
      </p:pic>
      <p:sp>
        <p:nvSpPr>
          <p:cNvPr id="353" name="Shape 3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54" name="Shape 3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55" name="Shape 3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56" name="Shape 3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0" name="Shape 360"/>
        <p:cNvGrpSpPr/>
        <p:nvPr/>
      </p:nvGrpSpPr>
      <p:grpSpPr>
        <a:xfrm>
          <a:off x="0" y="0"/>
          <a:ext cx="0" cy="0"/>
          <a:chOff x="0" y="0"/>
          <a:chExt cx="0" cy="0"/>
        </a:xfrm>
      </p:grpSpPr>
      <p:sp>
        <p:nvSpPr>
          <p:cNvPr id="361" name="Shape 36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2" name="Shape 36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3" name="Shape 36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4" name="Shape 36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5" name="Shape 36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6" name="Shape 36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67" name="Shape 36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Primary Questions</a:t>
            </a:r>
          </a:p>
        </p:txBody>
      </p:sp>
      <p:sp>
        <p:nvSpPr>
          <p:cNvPr id="368" name="Shape 368"/>
          <p:cNvSpPr txBox="1"/>
          <p:nvPr/>
        </p:nvSpPr>
        <p:spPr>
          <a:xfrm>
            <a:off x="194297" y="2293732"/>
            <a:ext cx="5303198" cy="2573947"/>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Font typeface="Helvetica Neue"/>
              <a:buNone/>
            </a:pPr>
            <a:r>
              <a:rPr b="1" i="0" lang="en" u="none" cap="none" strike="noStrike">
                <a:solidFill>
                  <a:srgbClr val="FFFFFF"/>
                </a:solidFill>
                <a:latin typeface="Helvetica Neue"/>
                <a:ea typeface="Helvetica Neue"/>
                <a:cs typeface="Helvetica Neue"/>
                <a:sym typeface="Helvetica Neue"/>
              </a:rPr>
              <a:t>As of now, the main observations about these data that we are interested in include:</a:t>
            </a:r>
          </a:p>
          <a:p>
            <a:pPr indent="-95250" lvl="0" marL="0" marR="0" rtl="0" algn="l">
              <a:lnSpc>
                <a:spcPct val="100000"/>
              </a:lnSpc>
              <a:spcBef>
                <a:spcPts val="0"/>
              </a:spcBef>
              <a:spcAft>
                <a:spcPts val="0"/>
              </a:spcAft>
              <a:buClr>
                <a:srgbClr val="FFFFFF"/>
              </a:buClr>
              <a:buFont typeface="Helvetica Neue"/>
              <a:buNone/>
            </a:pPr>
            <a:r>
              <a:t/>
            </a:r>
            <a:endParaRPr b="1" i="0" u="none" cap="none" strike="noStrike">
              <a:solidFill>
                <a:srgbClr val="FFFFFF"/>
              </a:solidFill>
              <a:latin typeface="Helvetica Neue"/>
              <a:ea typeface="Helvetica Neue"/>
              <a:cs typeface="Helvetica Neue"/>
              <a:sym typeface="Helvetica Neue"/>
            </a:endParaRP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Observation of ZHVI variation in different categories of housing (1 bedroom, middle tier, condo, etc…)</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that is most varied:</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depreciation by industry sector</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In terms of appreciation by industry sector</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ZHVI changes depending on:</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On-site releases</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Off-site transfers and POTWs </a:t>
            </a:r>
          </a:p>
          <a:p>
            <a:pPr indent="-152400" lvl="1" marL="495300" marR="0" rtl="0" algn="l">
              <a:lnSpc>
                <a:spcPct val="100000"/>
              </a:lnSpc>
              <a:spcBef>
                <a:spcPts val="0"/>
              </a:spcBef>
              <a:spcAft>
                <a:spcPts val="0"/>
              </a:spcAft>
              <a:buClr>
                <a:srgbClr val="FFFFFF"/>
              </a:buClr>
              <a:buFont typeface="Helvetica Neue"/>
              <a:buChar char="•"/>
            </a:pPr>
            <a:r>
              <a:rPr b="0" i="0" lang="en" u="none" cap="none" strike="noStrike">
                <a:solidFill>
                  <a:srgbClr val="FFFFFF"/>
                </a:solidFill>
                <a:latin typeface="Helvetica Neue"/>
                <a:ea typeface="Helvetica Neue"/>
                <a:cs typeface="Helvetica Neue"/>
                <a:sym typeface="Helvetica Neue"/>
              </a:rPr>
              <a:t>Other waste management</a:t>
            </a:r>
          </a:p>
        </p:txBody>
      </p:sp>
      <p:pic>
        <p:nvPicPr>
          <p:cNvPr descr="Toxic-Waste.jpg" id="369" name="Shape 369"/>
          <p:cNvPicPr preferRelativeResize="0"/>
          <p:nvPr/>
        </p:nvPicPr>
        <p:blipFill rotWithShape="1">
          <a:blip r:embed="rId3">
            <a:alphaModFix/>
          </a:blip>
          <a:srcRect b="0" l="0" r="0" t="0"/>
          <a:stretch/>
        </p:blipFill>
        <p:spPr>
          <a:xfrm>
            <a:off x="24267" y="19442"/>
            <a:ext cx="4273408" cy="2058823"/>
          </a:xfrm>
          <a:prstGeom prst="rect">
            <a:avLst/>
          </a:prstGeom>
          <a:noFill/>
          <a:ln>
            <a:noFill/>
          </a:ln>
        </p:spPr>
      </p:pic>
      <p:pic>
        <p:nvPicPr>
          <p:cNvPr descr="white_house.JPG" id="370" name="Shape 370"/>
          <p:cNvPicPr preferRelativeResize="0"/>
          <p:nvPr/>
        </p:nvPicPr>
        <p:blipFill rotWithShape="1">
          <a:blip r:embed="rId4">
            <a:alphaModFix/>
          </a:blip>
          <a:srcRect b="0" l="0" r="0" t="0"/>
          <a:stretch/>
        </p:blipFill>
        <p:spPr>
          <a:xfrm>
            <a:off x="5680527" y="2101250"/>
            <a:ext cx="3434300" cy="2078250"/>
          </a:xfrm>
          <a:prstGeom prst="rect">
            <a:avLst/>
          </a:prstGeom>
          <a:noFill/>
          <a:ln>
            <a:noFill/>
          </a:ln>
        </p:spPr>
      </p:pic>
      <p:sp>
        <p:nvSpPr>
          <p:cNvPr id="371" name="Shape 3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72" name="Shape 3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373" name="Shape 3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374" name="Shape 3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8" name="Shape 378"/>
        <p:cNvGrpSpPr/>
        <p:nvPr/>
      </p:nvGrpSpPr>
      <p:grpSpPr>
        <a:xfrm>
          <a:off x="0" y="0"/>
          <a:ext cx="0" cy="0"/>
          <a:chOff x="0" y="0"/>
          <a:chExt cx="0" cy="0"/>
        </a:xfrm>
      </p:grpSpPr>
      <p:pic>
        <p:nvPicPr>
          <p:cNvPr descr="natural-wetland-2.jpg" id="379" name="Shape 379"/>
          <p:cNvPicPr preferRelativeResize="0"/>
          <p:nvPr/>
        </p:nvPicPr>
        <p:blipFill rotWithShape="1">
          <a:blip r:embed="rId3">
            <a:alphaModFix/>
          </a:blip>
          <a:srcRect b="0" l="0" r="0" t="0"/>
          <a:stretch/>
        </p:blipFill>
        <p:spPr>
          <a:xfrm>
            <a:off x="7569975" y="4203150"/>
            <a:ext cx="1564600" cy="916575"/>
          </a:xfrm>
          <a:prstGeom prst="rect">
            <a:avLst/>
          </a:prstGeom>
          <a:noFill/>
          <a:ln>
            <a:noFill/>
          </a:ln>
        </p:spPr>
      </p:pic>
      <p:sp>
        <p:nvSpPr>
          <p:cNvPr id="380" name="Shape 38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1" name="Shape 381"/>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2" name="Shape 382"/>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3" name="Shape 383"/>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4" name="Shape 384"/>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5" name="Shape 385"/>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6" name="Shape 386"/>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87" name="Shape 387"/>
          <p:cNvSpPr txBox="1"/>
          <p:nvPr/>
        </p:nvSpPr>
        <p:spPr>
          <a:xfrm>
            <a:off x="4747050" y="133025"/>
            <a:ext cx="3933573"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Combining The Data</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Game Plan!</a:t>
            </a:r>
          </a:p>
        </p:txBody>
      </p:sp>
      <p:sp>
        <p:nvSpPr>
          <p:cNvPr id="388" name="Shape 388"/>
          <p:cNvSpPr txBox="1"/>
          <p:nvPr/>
        </p:nvSpPr>
        <p:spPr>
          <a:xfrm>
            <a:off x="194297" y="2105738"/>
            <a:ext cx="5303198" cy="2962227"/>
          </a:xfrm>
          <a:prstGeom prst="rect">
            <a:avLst/>
          </a:prstGeom>
          <a:noFill/>
          <a:ln>
            <a:noFill/>
          </a:ln>
        </p:spPr>
        <p:txBody>
          <a:bodyPr anchorCtr="0" anchor="ctr" bIns="32750" lIns="32750" rIns="32750" wrap="square" tIns="32750">
            <a:noAutofit/>
          </a:bodyPr>
          <a:lstStyle/>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To start, we will study trends and relationships between the data in a single state, and then expand to the national data by regions, possibly splitting U.S. regions among all team members.</a:t>
            </a:r>
            <a:br>
              <a:rPr b="1" i="0" lang="en" u="none" cap="none" strike="noStrike">
                <a:solidFill>
                  <a:srgbClr val="FFFFFF"/>
                </a:solidFill>
                <a:latin typeface="Helvetica Neue"/>
                <a:ea typeface="Helvetica Neue"/>
                <a:cs typeface="Helvetica Neue"/>
                <a:sym typeface="Helvetica Neue"/>
              </a:rPr>
            </a:br>
            <a:r>
              <a:rPr b="1" i="0" lang="en" u="none" cap="none" strike="noStrike">
                <a:solidFill>
                  <a:srgbClr val="FFFFFF"/>
                </a:solidFill>
                <a:latin typeface="Helvetica Neue"/>
                <a:ea typeface="Helvetica Neue"/>
                <a:cs typeface="Helvetica Neue"/>
                <a:sym typeface="Helvetica Neue"/>
              </a:rPr>
              <a:t> </a:t>
            </a: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As we continue, we will identify interesting features of the data, and find ways to visualize our research that will highlight the impact that industrial production has on surrounding communities.</a:t>
            </a:r>
            <a:br>
              <a:rPr b="1" i="0" lang="en" u="none" cap="none" strike="noStrike">
                <a:solidFill>
                  <a:srgbClr val="FFFFFF"/>
                </a:solidFill>
                <a:latin typeface="Helvetica Neue"/>
                <a:ea typeface="Helvetica Neue"/>
                <a:cs typeface="Helvetica Neue"/>
                <a:sym typeface="Helvetica Neue"/>
              </a:rPr>
            </a:br>
          </a:p>
          <a:p>
            <a:pPr indent="-165100" lvl="0" marL="215900" marR="0" rtl="0" algn="l">
              <a:lnSpc>
                <a:spcPct val="100000"/>
              </a:lnSpc>
              <a:spcBef>
                <a:spcPts val="0"/>
              </a:spcBef>
              <a:spcAft>
                <a:spcPts val="0"/>
              </a:spcAft>
              <a:buClr>
                <a:srgbClr val="FFFFFF"/>
              </a:buClr>
              <a:buFont typeface="Helvetica Neue"/>
              <a:buChar char="•"/>
            </a:pPr>
            <a:r>
              <a:rPr b="1" i="0" lang="en" u="none" cap="none" strike="noStrike">
                <a:solidFill>
                  <a:srgbClr val="FFFFFF"/>
                </a:solidFill>
                <a:latin typeface="Helvetica Neue"/>
                <a:ea typeface="Helvetica Neue"/>
                <a:cs typeface="Helvetica Neue"/>
                <a:sym typeface="Helvetica Neue"/>
              </a:rPr>
              <a:t>Another Zillow data set, the Zillow Rental Index (ZRI), might be interesting to explore, as the ratio of rentals versus home purchases is on the rise in recent years, even among families.</a:t>
            </a:r>
          </a:p>
        </p:txBody>
      </p:sp>
      <p:pic>
        <p:nvPicPr>
          <p:cNvPr descr="Toxic-Waste.jpg" id="389" name="Shape 389"/>
          <p:cNvPicPr preferRelativeResize="0"/>
          <p:nvPr/>
        </p:nvPicPr>
        <p:blipFill rotWithShape="1">
          <a:blip r:embed="rId4">
            <a:alphaModFix/>
          </a:blip>
          <a:srcRect b="0" l="0" r="0" t="0"/>
          <a:stretch/>
        </p:blipFill>
        <p:spPr>
          <a:xfrm>
            <a:off x="24267" y="19442"/>
            <a:ext cx="4273408" cy="2058823"/>
          </a:xfrm>
          <a:prstGeom prst="rect">
            <a:avLst/>
          </a:prstGeom>
          <a:noFill/>
          <a:ln>
            <a:noFill/>
          </a:ln>
        </p:spPr>
      </p:pic>
      <p:pic>
        <p:nvPicPr>
          <p:cNvPr descr="white_house.JPG" id="390" name="Shape 390"/>
          <p:cNvPicPr preferRelativeResize="0"/>
          <p:nvPr/>
        </p:nvPicPr>
        <p:blipFill rotWithShape="1">
          <a:blip r:embed="rId5">
            <a:alphaModFix/>
          </a:blip>
          <a:srcRect b="0" l="0" r="0" t="0"/>
          <a:stretch/>
        </p:blipFill>
        <p:spPr>
          <a:xfrm>
            <a:off x="5680527" y="2101250"/>
            <a:ext cx="3434300" cy="2078250"/>
          </a:xfrm>
          <a:prstGeom prst="rect">
            <a:avLst/>
          </a:prstGeom>
          <a:noFill/>
          <a:ln>
            <a:noFill/>
          </a:ln>
        </p:spPr>
      </p:pic>
      <p:sp>
        <p:nvSpPr>
          <p:cNvPr id="391" name="Shape 39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392" name="Shape 392"/>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6" name="Shape 396"/>
        <p:cNvGrpSpPr/>
        <p:nvPr/>
      </p:nvGrpSpPr>
      <p:grpSpPr>
        <a:xfrm>
          <a:off x="0" y="0"/>
          <a:ext cx="0" cy="0"/>
          <a:chOff x="0" y="0"/>
          <a:chExt cx="0" cy="0"/>
        </a:xfrm>
      </p:grpSpPr>
      <p:pic>
        <p:nvPicPr>
          <p:cNvPr descr="natural-wetland-2.jpg" id="397" name="Shape 397"/>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398" name="Shape 398"/>
          <p:cNvSpPr/>
          <p:nvPr/>
        </p:nvSpPr>
        <p:spPr>
          <a:xfrm>
            <a:off x="2195733" y="4205023"/>
            <a:ext cx="3429001" cy="917526"/>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399" name="Shape 39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00" name="Shape 400"/>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01" name="Shape 401"/>
          <p:cNvSpPr/>
          <p:nvPr/>
        </p:nvSpPr>
        <p:spPr>
          <a:xfrm>
            <a:off x="28580" y="2099458"/>
            <a:ext cx="2143126"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2" name="Shape 402"/>
          <p:cNvSpPr/>
          <p:nvPr/>
        </p:nvSpPr>
        <p:spPr>
          <a:xfrm>
            <a:off x="2193092" y="2099458"/>
            <a:ext cx="2116337" cy="1038077"/>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3" name="Shape 403"/>
          <p:cNvSpPr/>
          <p:nvPr/>
        </p:nvSpPr>
        <p:spPr>
          <a:xfrm>
            <a:off x="28580" y="3151728"/>
            <a:ext cx="4285175" cy="1038077"/>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4" name="Shape 404"/>
          <p:cNvSpPr/>
          <p:nvPr/>
        </p:nvSpPr>
        <p:spPr>
          <a:xfrm>
            <a:off x="28580" y="4205023"/>
            <a:ext cx="2143126"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5" name="Shape 405"/>
          <p:cNvSpPr/>
          <p:nvPr/>
        </p:nvSpPr>
        <p:spPr>
          <a:xfrm>
            <a:off x="4339745" y="2099458"/>
            <a:ext cx="4778949" cy="209034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6" name="Shape 40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7" name="Shape 407"/>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08" name="Shape 40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09" name="Shape 409"/>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10" name="Shape 410"/>
          <p:cNvSpPr txBox="1"/>
          <p:nvPr/>
        </p:nvSpPr>
        <p:spPr>
          <a:xfrm>
            <a:off x="4660450" y="2196451"/>
            <a:ext cx="4192908"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11" name="Shape 411"/>
          <p:cNvSpPr txBox="1"/>
          <p:nvPr/>
        </p:nvSpPr>
        <p:spPr>
          <a:xfrm>
            <a:off x="5997780" y="2650401"/>
            <a:ext cx="2851428" cy="243137"/>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a:t>
            </a:r>
          </a:p>
        </p:txBody>
      </p:sp>
      <p:sp>
        <p:nvSpPr>
          <p:cNvPr id="412" name="Shape 412"/>
          <p:cNvSpPr txBox="1"/>
          <p:nvPr/>
        </p:nvSpPr>
        <p:spPr>
          <a:xfrm>
            <a:off x="6980939" y="3257867"/>
            <a:ext cx="1901381" cy="825799"/>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13" name="Shape 413"/>
          <p:cNvSpPr txBox="1"/>
          <p:nvPr/>
        </p:nvSpPr>
        <p:spPr>
          <a:xfrm>
            <a:off x="4749619" y="134301"/>
            <a:ext cx="3678265" cy="44202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414" name="Shape 41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15" name="Shape 415"/>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500"/>
                                        <p:tgtEl>
                                          <p:spTgt spid="4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5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9" name="Shape 419"/>
        <p:cNvGrpSpPr/>
        <p:nvPr/>
      </p:nvGrpSpPr>
      <p:grpSpPr>
        <a:xfrm>
          <a:off x="0" y="0"/>
          <a:ext cx="0" cy="0"/>
          <a:chOff x="0" y="0"/>
          <a:chExt cx="0" cy="0"/>
        </a:xfrm>
      </p:grpSpPr>
      <p:pic>
        <p:nvPicPr>
          <p:cNvPr descr="natural-wetland-2.jpg" id="420" name="Shape 420"/>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421" name="Shape 421"/>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2" name="Shape 42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23" name="Shape 423"/>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424" name="Shape 424"/>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5" name="Shape 425"/>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6" name="Shape 426"/>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7" name="Shape 427"/>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8" name="Shape 428"/>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29" name="Shape 42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0" name="Shape 430"/>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31" name="Shape 43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432" name="Shape 432"/>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433" name="Shape 433"/>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434" name="Shape 434"/>
          <p:cNvSpPr txBox="1"/>
          <p:nvPr/>
        </p:nvSpPr>
        <p:spPr>
          <a:xfrm>
            <a:off x="5207574" y="2650400"/>
            <a:ext cx="36417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435" name="Shape 435"/>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436" name="Shape 4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37" name="Shape 437"/>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1" name="Shape 441"/>
        <p:cNvGrpSpPr/>
        <p:nvPr/>
      </p:nvGrpSpPr>
      <p:grpSpPr>
        <a:xfrm>
          <a:off x="0" y="0"/>
          <a:ext cx="0" cy="0"/>
          <a:chOff x="0" y="0"/>
          <a:chExt cx="0" cy="0"/>
        </a:xfrm>
      </p:grpSpPr>
      <p:sp>
        <p:nvSpPr>
          <p:cNvPr id="442" name="Shape 44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443" name="Shape 443"/>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444" name="Shape 444"/>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5" name="Shape 445"/>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6" name="Shape 446"/>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7" name="Shape 447"/>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48" name="Shape 448"/>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Revised Goals</a:t>
            </a:r>
          </a:p>
        </p:txBody>
      </p:sp>
      <p:sp>
        <p:nvSpPr>
          <p:cNvPr id="449" name="Shape 449"/>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50" name="Shape 450"/>
          <p:cNvSpPr txBox="1"/>
          <p:nvPr/>
        </p:nvSpPr>
        <p:spPr>
          <a:xfrm>
            <a:off x="31950" y="2101125"/>
            <a:ext cx="5628900" cy="2974800"/>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t>
            </a:r>
            <a:r>
              <a:rPr b="1" lang="en" sz="1500">
                <a:solidFill>
                  <a:srgbClr val="FFFFFF"/>
                </a:solidFill>
                <a:latin typeface="Helvetica Neue"/>
                <a:ea typeface="Helvetica Neue"/>
                <a:cs typeface="Helvetica Neue"/>
                <a:sym typeface="Helvetica Neue"/>
              </a:rPr>
              <a:t>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a:t>
            </a:r>
            <a:r>
              <a:rPr b="1" lang="en" sz="1500">
                <a:solidFill>
                  <a:srgbClr val="FFFFFF"/>
                </a:solidFill>
                <a:latin typeface="Helvetica Neue"/>
                <a:ea typeface="Helvetica Neue"/>
                <a:cs typeface="Helvetica Neue"/>
                <a:sym typeface="Helvetica Neue"/>
              </a:rPr>
              <a:t> and relations in these data to characterize facilities, parent companies, and industrial sectors in terms of toxic release and recycling</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a:t>
            </a:r>
            <a:r>
              <a:rPr b="1" lang="en" sz="1500">
                <a:solidFill>
                  <a:srgbClr val="FFFFFF"/>
                </a:solidFill>
                <a:latin typeface="Helvetica Neue"/>
                <a:ea typeface="Helvetica Neue"/>
                <a:cs typeface="Helvetica Neue"/>
                <a:sym typeface="Helvetica Neue"/>
              </a:rPr>
              <a:t>in industrial chemical emissions on national and state levels</a:t>
            </a:r>
            <a:r>
              <a:rPr b="1" i="0" lang="en" sz="1500" u="none" cap="none" strike="noStrike">
                <a:solidFill>
                  <a:srgbClr val="FFFFFF"/>
                </a:solidFill>
                <a:latin typeface="Helvetica Neue"/>
                <a:ea typeface="Helvetica Neue"/>
                <a:cs typeface="Helvetica Neue"/>
                <a:sym typeface="Helvetica Neue"/>
              </a:rPr>
              <a:t>.</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 </a:t>
            </a:r>
          </a:p>
        </p:txBody>
      </p:sp>
      <p:sp>
        <p:nvSpPr>
          <p:cNvPr id="451" name="Shape 45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52" name="Shape 452"/>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453" name="Shape 453"/>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454" name="Shape 45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Shape 12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127" name="Shape 127"/>
          <p:cNvPicPr preferRelativeResize="0"/>
          <p:nvPr/>
        </p:nvPicPr>
        <p:blipFill rotWithShape="1">
          <a:blip r:embed="rId3">
            <a:alphaModFix/>
          </a:blip>
          <a:srcRect b="0" l="0" r="0" t="0"/>
          <a:stretch/>
        </p:blipFill>
        <p:spPr>
          <a:xfrm>
            <a:off x="28053" y="17150"/>
            <a:ext cx="4286250" cy="2066575"/>
          </a:xfrm>
          <a:prstGeom prst="rect">
            <a:avLst/>
          </a:prstGeom>
          <a:noFill/>
          <a:ln>
            <a:noFill/>
          </a:ln>
        </p:spPr>
      </p:pic>
      <p:sp>
        <p:nvSpPr>
          <p:cNvPr id="128" name="Shape 128"/>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29" name="Shape 129"/>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Shape 130"/>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Shape 131"/>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Shape 132"/>
          <p:cNvSpPr txBox="1"/>
          <p:nvPr/>
        </p:nvSpPr>
        <p:spPr>
          <a:xfrm>
            <a:off x="4344609" y="46241"/>
            <a:ext cx="2842428" cy="432696"/>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i="0" lang="en" sz="3100" u="none" cap="none" strike="noStrike">
                <a:solidFill>
                  <a:srgbClr val="FFFFFF"/>
                </a:solidFill>
                <a:latin typeface="Helvetica Neue"/>
                <a:ea typeface="Helvetica Neue"/>
                <a:cs typeface="Helvetica Neue"/>
                <a:sym typeface="Helvetica Neue"/>
              </a:rPr>
              <a:t>Project Goals</a:t>
            </a:r>
          </a:p>
        </p:txBody>
      </p:sp>
      <p:sp>
        <p:nvSpPr>
          <p:cNvPr id="133" name="Shape 13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4" name="Shape 134"/>
          <p:cNvSpPr txBox="1"/>
          <p:nvPr/>
        </p:nvSpPr>
        <p:spPr>
          <a:xfrm>
            <a:off x="286097" y="2299959"/>
            <a:ext cx="5119600" cy="2573786"/>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Explore Toxics Release Inventory (TRI) and Zillow Home Value Index (ZHVI) data.</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Find trends in these data that reveal the impact that industrial production has on communities.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Visualize changes over the last 20-30 years in both industrial chemical emission and house values.</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Compare the benefits and disadvantages of industrial production facilities near populated areas. </a:t>
            </a:r>
          </a:p>
        </p:txBody>
      </p:sp>
      <p:sp>
        <p:nvSpPr>
          <p:cNvPr id="135" name="Shape 13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36" name="Shape 136"/>
          <p:cNvPicPr preferRelativeResize="0"/>
          <p:nvPr/>
        </p:nvPicPr>
        <p:blipFill rotWithShape="1">
          <a:blip r:embed="rId4">
            <a:alphaModFix/>
          </a:blip>
          <a:srcRect b="0" l="0" r="0" t="0"/>
          <a:stretch/>
        </p:blipFill>
        <p:spPr>
          <a:xfrm>
            <a:off x="8174459" y="957284"/>
            <a:ext cx="944244" cy="1124691"/>
          </a:xfrm>
          <a:prstGeom prst="rect">
            <a:avLst/>
          </a:prstGeom>
          <a:noFill/>
          <a:ln>
            <a:noFill/>
          </a:ln>
        </p:spPr>
      </p:pic>
      <p:pic>
        <p:nvPicPr>
          <p:cNvPr descr="natural-wetland-2.jpg" id="137" name="Shape 137"/>
          <p:cNvPicPr preferRelativeResize="0"/>
          <p:nvPr/>
        </p:nvPicPr>
        <p:blipFill rotWithShape="1">
          <a:blip r:embed="rId5">
            <a:alphaModFix/>
          </a:blip>
          <a:srcRect b="0" l="0" r="0" t="0"/>
          <a:stretch/>
        </p:blipFill>
        <p:spPr>
          <a:xfrm>
            <a:off x="7569975" y="4203150"/>
            <a:ext cx="1564600" cy="916575"/>
          </a:xfrm>
          <a:prstGeom prst="rect">
            <a:avLst/>
          </a:prstGeom>
          <a:noFill/>
          <a:ln>
            <a:noFill/>
          </a:ln>
        </p:spPr>
      </p:pic>
      <p:sp>
        <p:nvSpPr>
          <p:cNvPr id="138" name="Shape 13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8" name="Shape 458"/>
        <p:cNvGrpSpPr/>
        <p:nvPr/>
      </p:nvGrpSpPr>
      <p:grpSpPr>
        <a:xfrm>
          <a:off x="0" y="0"/>
          <a:ext cx="0" cy="0"/>
          <a:chOff x="0" y="0"/>
          <a:chExt cx="0" cy="0"/>
        </a:xfrm>
      </p:grpSpPr>
      <p:sp>
        <p:nvSpPr>
          <p:cNvPr id="459" name="Shape 459"/>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0" name="Shape 46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1" name="Shape 46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2" name="Shape 46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3" name="Shape 46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4" name="Shape 464"/>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65" name="Shape 46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66" name="Shape 46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67" name="Shape 467"/>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68" name="Shape 468"/>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69" name="Shape 46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0" name="Shape 470"/>
          <p:cNvSpPr txBox="1"/>
          <p:nvPr/>
        </p:nvSpPr>
        <p:spPr>
          <a:xfrm>
            <a:off x="31950" y="2086850"/>
            <a:ext cx="56346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ZHVI data include ZIP codes and Region IDs, no latitude and longitude data</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ZHVI web API has Regions and Subregions, but are scattered and time consuming to match</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Public API also has limited calls</a:t>
            </a:r>
            <a:br>
              <a:rPr b="1" lang="en" sz="1500">
                <a:solidFill>
                  <a:schemeClr val="lt1"/>
                </a:solidFill>
                <a:latin typeface="Helvetica Neue"/>
                <a:ea typeface="Helvetica Neue"/>
                <a:cs typeface="Helvetica Neue"/>
                <a:sym typeface="Helvetica Neue"/>
              </a:rPr>
            </a:br>
          </a:p>
          <a:p>
            <a:pPr indent="-171450" lvl="0" marL="215900" rtl="0">
              <a:spcBef>
                <a:spcPts val="0"/>
              </a:spcBef>
              <a:buClr>
                <a:schemeClr val="lt1"/>
              </a:buClr>
              <a:buSzPct val="100000"/>
              <a:buFont typeface="Helvetica Neue"/>
              <a:buChar char="•"/>
            </a:pPr>
            <a:r>
              <a:rPr b="1" lang="en" sz="1500">
                <a:solidFill>
                  <a:schemeClr val="lt1"/>
                </a:solidFill>
                <a:latin typeface="Helvetica Neue"/>
                <a:ea typeface="Helvetica Neue"/>
                <a:cs typeface="Helvetica Neue"/>
                <a:sym typeface="Helvetica Neue"/>
              </a:rPr>
              <a:t>Neighborhoods are non-standard sizes</a:t>
            </a:r>
          </a:p>
        </p:txBody>
      </p:sp>
      <p:pic>
        <p:nvPicPr>
          <p:cNvPr descr="row_houses.jpg" id="471" name="Shape 471"/>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15.56 PM.png" id="472" name="Shape 472"/>
          <p:cNvPicPr preferRelativeResize="0"/>
          <p:nvPr/>
        </p:nvPicPr>
        <p:blipFill>
          <a:blip r:embed="rId6">
            <a:alphaModFix/>
          </a:blip>
          <a:stretch>
            <a:fillRect/>
          </a:stretch>
        </p:blipFill>
        <p:spPr>
          <a:xfrm>
            <a:off x="5684300" y="2099425"/>
            <a:ext cx="3434400" cy="20832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6" name="Shape 476"/>
        <p:cNvGrpSpPr/>
        <p:nvPr/>
      </p:nvGrpSpPr>
      <p:grpSpPr>
        <a:xfrm>
          <a:off x="0" y="0"/>
          <a:ext cx="0" cy="0"/>
          <a:chOff x="0" y="0"/>
          <a:chExt cx="0" cy="0"/>
        </a:xfrm>
      </p:grpSpPr>
      <p:sp>
        <p:nvSpPr>
          <p:cNvPr id="477" name="Shape 477"/>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8" name="Shape 478"/>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79" name="Shape 479"/>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0" name="Shape 480"/>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1" name="Shape 481"/>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2" name="Shape 482"/>
          <p:cNvSpPr txBox="1"/>
          <p:nvPr/>
        </p:nvSpPr>
        <p:spPr>
          <a:xfrm>
            <a:off x="5195359" y="264666"/>
            <a:ext cx="28425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00000"/>
              <a:buFont typeface="Helvetica Neue"/>
              <a:buNone/>
            </a:pPr>
            <a:r>
              <a:rPr b="1" lang="en" sz="3100">
                <a:solidFill>
                  <a:srgbClr val="FFFFFF"/>
                </a:solidFill>
                <a:latin typeface="Helvetica Neue"/>
                <a:ea typeface="Helvetica Neue"/>
                <a:cs typeface="Helvetica Neue"/>
                <a:sym typeface="Helvetica Neue"/>
              </a:rPr>
              <a:t>ZHVI Issues</a:t>
            </a:r>
          </a:p>
        </p:txBody>
      </p:sp>
      <p:sp>
        <p:nvSpPr>
          <p:cNvPr id="483" name="Shape 483"/>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4" name="Shape 484"/>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485" name="Shape 485"/>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486" name="Shape 486"/>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487" name="Shape 487"/>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88" name="Shape 488"/>
          <p:cNvSpPr txBox="1"/>
          <p:nvPr/>
        </p:nvSpPr>
        <p:spPr>
          <a:xfrm>
            <a:off x="27500" y="2086850"/>
            <a:ext cx="5573700" cy="3000000"/>
          </a:xfrm>
          <a:prstGeom prst="rect">
            <a:avLst/>
          </a:prstGeom>
          <a:noFill/>
          <a:ln>
            <a:noFill/>
          </a:ln>
        </p:spPr>
        <p:txBody>
          <a:bodyPr anchorCtr="0" anchor="ctr" bIns="91425" lIns="91425" rIns="91425" wrap="square" tIns="91425">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Potentially use ZIP code centroids, but that has problems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ZIP code geographic sizes greatly vary, makes it difficult to compare impact of TRI facilities</a:t>
            </a:r>
            <a:br>
              <a:rPr b="1" lang="en" sz="1500">
                <a:solidFill>
                  <a:schemeClr val="lt1"/>
                </a:solidFill>
                <a:latin typeface="Helvetica Neue"/>
                <a:ea typeface="Helvetica Neue"/>
                <a:cs typeface="Helvetica Neue"/>
                <a:sym typeface="Helvetica Neue"/>
              </a:rPr>
            </a:b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Using ZIP code centroids, initial analysis revealed nearly zero impact on home values from close-by facilities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pic>
        <p:nvPicPr>
          <p:cNvPr descr="row_houses.jpg" id="489" name="Shape 489"/>
          <p:cNvPicPr preferRelativeResize="0"/>
          <p:nvPr/>
        </p:nvPicPr>
        <p:blipFill rotWithShape="1">
          <a:blip r:embed="rId5">
            <a:alphaModFix/>
          </a:blip>
          <a:srcRect b="0" l="0" r="0" t="0"/>
          <a:stretch/>
        </p:blipFill>
        <p:spPr>
          <a:xfrm>
            <a:off x="27499" y="16875"/>
            <a:ext cx="4286250" cy="2070900"/>
          </a:xfrm>
          <a:prstGeom prst="rect">
            <a:avLst/>
          </a:prstGeom>
          <a:noFill/>
          <a:ln>
            <a:noFill/>
          </a:ln>
        </p:spPr>
      </p:pic>
      <p:pic>
        <p:nvPicPr>
          <p:cNvPr descr="Screen Shot 2017-10-28 at 2.36.03 PM.png" id="490" name="Shape 490"/>
          <p:cNvPicPr preferRelativeResize="0"/>
          <p:nvPr/>
        </p:nvPicPr>
        <p:blipFill>
          <a:blip r:embed="rId6">
            <a:alphaModFix/>
          </a:blip>
          <a:stretch>
            <a:fillRect/>
          </a:stretch>
        </p:blipFill>
        <p:spPr>
          <a:xfrm>
            <a:off x="5685350" y="2099425"/>
            <a:ext cx="3434400" cy="2083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4" name="Shape 494"/>
        <p:cNvGrpSpPr/>
        <p:nvPr/>
      </p:nvGrpSpPr>
      <p:grpSpPr>
        <a:xfrm>
          <a:off x="0" y="0"/>
          <a:ext cx="0" cy="0"/>
          <a:chOff x="0" y="0"/>
          <a:chExt cx="0" cy="0"/>
        </a:xfrm>
      </p:grpSpPr>
      <p:sp>
        <p:nvSpPr>
          <p:cNvPr id="495" name="Shape 495"/>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6" name="Shape 496"/>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7" name="Shape 497"/>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To make the best use of our remaining time, we have chosen to focus on the TRI data sets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~30 years of data, over 100 columns</a:t>
            </a:r>
          </a:p>
          <a:p>
            <a:pPr lvl="0" rtl="0">
              <a:spcBef>
                <a:spcPts val="0"/>
              </a:spcBef>
              <a:buNone/>
            </a:pPr>
            <a:r>
              <a:t/>
            </a:r>
            <a:endParaRPr b="1" sz="1500">
              <a:solidFill>
                <a:schemeClr val="lt1"/>
              </a:solidFill>
              <a:latin typeface="Helvetica Neue"/>
              <a:ea typeface="Helvetica Neue"/>
              <a:cs typeface="Helvetica Neue"/>
              <a:sym typeface="Helvetica Neue"/>
            </a:endParaRP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Many interesting questions to be explored on national and state levels</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p:txBody>
      </p:sp>
      <p:sp>
        <p:nvSpPr>
          <p:cNvPr id="498" name="Shape 498"/>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499" name="Shape 49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0" name="Shape 500"/>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New Goal: Explore TRI Data</a:t>
            </a:r>
          </a:p>
        </p:txBody>
      </p:sp>
      <p:sp>
        <p:nvSpPr>
          <p:cNvPr id="501" name="Shape 501"/>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02" name="Shape 502"/>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03" name="Shape 503"/>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04" name="Shape 504"/>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05" name="Shape 505"/>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neighboor_near_plant.jpg" id="506" name="Shape 506"/>
          <p:cNvPicPr preferRelativeResize="0"/>
          <p:nvPr/>
        </p:nvPicPr>
        <p:blipFill rotWithShape="1">
          <a:blip r:embed="rId5">
            <a:alphaModFix/>
          </a:blip>
          <a:srcRect b="0" l="0" r="0" t="0"/>
          <a:stretch/>
        </p:blipFill>
        <p:spPr>
          <a:xfrm>
            <a:off x="24382" y="16931"/>
            <a:ext cx="4293976" cy="2061310"/>
          </a:xfrm>
          <a:prstGeom prst="rect">
            <a:avLst/>
          </a:prstGeom>
          <a:noFill/>
          <a:ln>
            <a:noFill/>
          </a:ln>
        </p:spPr>
      </p:pic>
      <p:pic>
        <p:nvPicPr>
          <p:cNvPr descr="triindustrymap.jpg" id="507" name="Shape 507"/>
          <p:cNvPicPr preferRelativeResize="0"/>
          <p:nvPr/>
        </p:nvPicPr>
        <p:blipFill rotWithShape="1">
          <a:blip r:embed="rId6">
            <a:alphaModFix/>
          </a:blip>
          <a:srcRect b="0" l="0" r="0" t="0"/>
          <a:stretch/>
        </p:blipFill>
        <p:spPr>
          <a:xfrm>
            <a:off x="5684240" y="2101132"/>
            <a:ext cx="3430627" cy="20793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1" name="Shape 511"/>
        <p:cNvGrpSpPr/>
        <p:nvPr/>
      </p:nvGrpSpPr>
      <p:grpSpPr>
        <a:xfrm>
          <a:off x="0" y="0"/>
          <a:ext cx="0" cy="0"/>
          <a:chOff x="0" y="0"/>
          <a:chExt cx="0" cy="0"/>
        </a:xfrm>
      </p:grpSpPr>
      <p:sp>
        <p:nvSpPr>
          <p:cNvPr id="512" name="Shape 512"/>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3" name="Shape 513"/>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4" name="Shape 514"/>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5" name="Shape 515"/>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6" name="Shape 516"/>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7" name="Shape 517"/>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18" name="Shape 518"/>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19" name="Shape 51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20" name="Shape 520"/>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21" name="Shape 521"/>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22" name="Shape 52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23" name="Shape 523"/>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pic>
        <p:nvPicPr>
          <p:cNvPr descr="Screen Shot 2017-10-28 at 2.40.04 PM.png" id="524" name="Shape 524"/>
          <p:cNvPicPr preferRelativeResize="0"/>
          <p:nvPr/>
        </p:nvPicPr>
        <p:blipFill>
          <a:blip r:embed="rId6">
            <a:alphaModFix/>
          </a:blip>
          <a:stretch>
            <a:fillRect/>
          </a:stretch>
        </p:blipFill>
        <p:spPr>
          <a:xfrm>
            <a:off x="31950" y="2099450"/>
            <a:ext cx="5628901" cy="2974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8" name="Shape 528"/>
        <p:cNvGrpSpPr/>
        <p:nvPr/>
      </p:nvGrpSpPr>
      <p:grpSpPr>
        <a:xfrm>
          <a:off x="0" y="0"/>
          <a:ext cx="0" cy="0"/>
          <a:chOff x="0" y="0"/>
          <a:chExt cx="0" cy="0"/>
        </a:xfrm>
      </p:grpSpPr>
      <p:sp>
        <p:nvSpPr>
          <p:cNvPr id="529" name="Shape 529"/>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0" name="Shape 530"/>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1" name="Shape 531"/>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2" name="Shape 532"/>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3" name="Shape 533"/>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4" name="Shape 534"/>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Initial Exploration and Visualization</a:t>
            </a:r>
          </a:p>
        </p:txBody>
      </p:sp>
      <p:sp>
        <p:nvSpPr>
          <p:cNvPr id="535" name="Shape 535"/>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36" name="Shape 536"/>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37" name="Shape 537"/>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38" name="Shape 538"/>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39" name="Shape 539"/>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mockup.jpg" id="540" name="Shape 540"/>
          <p:cNvPicPr preferRelativeResize="0"/>
          <p:nvPr/>
        </p:nvPicPr>
        <p:blipFill rotWithShape="1">
          <a:blip r:embed="rId5">
            <a:alphaModFix/>
          </a:blip>
          <a:srcRect b="0" l="0" r="0" t="0"/>
          <a:stretch/>
        </p:blipFill>
        <p:spPr>
          <a:xfrm>
            <a:off x="23725" y="16750"/>
            <a:ext cx="4286250" cy="2066100"/>
          </a:xfrm>
          <a:prstGeom prst="rect">
            <a:avLst/>
          </a:prstGeom>
          <a:noFill/>
          <a:ln>
            <a:noFill/>
          </a:ln>
        </p:spPr>
      </p:pic>
      <p:pic>
        <p:nvPicPr>
          <p:cNvPr descr="Screen Shot 2017-10-30 at 1.15.49 AM.png" id="541" name="Shape 541"/>
          <p:cNvPicPr preferRelativeResize="0"/>
          <p:nvPr/>
        </p:nvPicPr>
        <p:blipFill>
          <a:blip r:embed="rId6">
            <a:alphaModFix/>
          </a:blip>
          <a:stretch>
            <a:fillRect/>
          </a:stretch>
        </p:blipFill>
        <p:spPr>
          <a:xfrm>
            <a:off x="31950" y="2099450"/>
            <a:ext cx="5653401" cy="29747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5" name="Shape 545"/>
        <p:cNvGrpSpPr/>
        <p:nvPr/>
      </p:nvGrpSpPr>
      <p:grpSpPr>
        <a:xfrm>
          <a:off x="0" y="0"/>
          <a:ext cx="0" cy="0"/>
          <a:chOff x="0" y="0"/>
          <a:chExt cx="0" cy="0"/>
        </a:xfrm>
      </p:grpSpPr>
      <p:sp>
        <p:nvSpPr>
          <p:cNvPr id="546" name="Shape 546"/>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7" name="Shape 547"/>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48" name="Shape 548"/>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Over 100 columns on attributes, lots of them are irrelevant for our purposes</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This includes unwanted Government codes, industry compliance codes, etc</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want location information, chemical information, and release and recycling information</a:t>
            </a:r>
          </a:p>
          <a:p>
            <a:pPr indent="-215900" lvl="0" marL="215900" rtl="0">
              <a:spcBef>
                <a:spcPts val="0"/>
              </a:spcBef>
              <a:buClr>
                <a:schemeClr val="lt1"/>
              </a:buClr>
              <a:buSzPct val="146666"/>
              <a:buFont typeface="Helvetica Neue"/>
              <a:buChar char="•"/>
            </a:pPr>
            <a:r>
              <a:rPr b="1" lang="en" sz="1500">
                <a:solidFill>
                  <a:schemeClr val="lt1"/>
                </a:solidFill>
                <a:latin typeface="Helvetica Neue"/>
                <a:ea typeface="Helvetica Neue"/>
                <a:cs typeface="Helvetica Neue"/>
                <a:sym typeface="Helvetica Neue"/>
              </a:rPr>
              <a:t>We identified 21 categories, common to US and State data sets, to use</a:t>
            </a:r>
            <a:br>
              <a:rPr b="1" lang="en" sz="1500">
                <a:solidFill>
                  <a:schemeClr val="lt1"/>
                </a:solidFill>
                <a:latin typeface="Helvetica Neue"/>
                <a:ea typeface="Helvetica Neue"/>
                <a:cs typeface="Helvetica Neue"/>
                <a:sym typeface="Helvetica Neue"/>
              </a:rPr>
            </a:br>
            <a:r>
              <a:rPr b="1" lang="en" sz="1500">
                <a:solidFill>
                  <a:schemeClr val="lt1"/>
                </a:solidFill>
                <a:latin typeface="Helvetica Neue"/>
                <a:ea typeface="Helvetica Neue"/>
                <a:cs typeface="Helvetica Neue"/>
                <a:sym typeface="Helvetica Neue"/>
              </a:rPr>
              <a:t> </a:t>
            </a:r>
          </a:p>
          <a:p>
            <a:pPr indent="-88900" lvl="0" marL="0" marR="0" rtl="0" algn="ctr">
              <a:lnSpc>
                <a:spcPct val="100000"/>
              </a:lnSpc>
              <a:spcBef>
                <a:spcPts val="0"/>
              </a:spcBef>
              <a:spcAft>
                <a:spcPts val="0"/>
              </a:spcAft>
              <a:buClr>
                <a:srgbClr val="FFFFFF"/>
              </a:buClr>
              <a:buFont typeface="Helvetica Neue"/>
              <a:buNone/>
            </a:pPr>
            <a:r>
              <a:t/>
            </a:r>
            <a:endParaRPr>
              <a:solidFill>
                <a:srgbClr val="FFFFFF"/>
              </a:solidFill>
              <a:latin typeface="Helvetica Neue"/>
              <a:ea typeface="Helvetica Neue"/>
              <a:cs typeface="Helvetica Neue"/>
              <a:sym typeface="Helvetica Neue"/>
            </a:endParaRPr>
          </a:p>
        </p:txBody>
      </p:sp>
      <p:sp>
        <p:nvSpPr>
          <p:cNvPr id="549" name="Shape 549"/>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0" name="Shape 550"/>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1" name="Shape 551"/>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What Do We Need?</a:t>
            </a:r>
          </a:p>
        </p:txBody>
      </p:sp>
      <p:sp>
        <p:nvSpPr>
          <p:cNvPr id="552" name="Shape 552"/>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53" name="Shape 5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54" name="Shape 554"/>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55" name="Shape 555"/>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56" name="Shape 5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philly.jpg" id="557" name="Shape 557"/>
          <p:cNvPicPr preferRelativeResize="0"/>
          <p:nvPr/>
        </p:nvPicPr>
        <p:blipFill rotWithShape="1">
          <a:blip r:embed="rId5">
            <a:alphaModFix/>
          </a:blip>
          <a:srcRect b="0" l="0" r="0" t="0"/>
          <a:stretch/>
        </p:blipFill>
        <p:spPr>
          <a:xfrm>
            <a:off x="27504" y="16878"/>
            <a:ext cx="4295180" cy="2069455"/>
          </a:xfrm>
          <a:prstGeom prst="rect">
            <a:avLst/>
          </a:prstGeom>
          <a:noFill/>
          <a:ln>
            <a:noFill/>
          </a:ln>
        </p:spPr>
      </p:pic>
      <p:sp>
        <p:nvSpPr>
          <p:cNvPr id="558" name="Shape 558"/>
          <p:cNvSpPr txBox="1"/>
          <p:nvPr/>
        </p:nvSpPr>
        <p:spPr>
          <a:xfrm>
            <a:off x="5685350" y="21011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 sz="900">
                <a:solidFill>
                  <a:schemeClr val="lt1"/>
                </a:solidFill>
                <a:latin typeface="Helvetica Neue"/>
                <a:ea typeface="Helvetica Neue"/>
                <a:cs typeface="Helvetica Neue"/>
                <a:sym typeface="Helvetica Neue"/>
              </a:rPr>
              <a:t>YEAR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FACILITY_NAME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FEDERAL_FACILITY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PARENT_COMPANY_NAME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INDUSTRY_SECTOR</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ZIP</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STATE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CITY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COUNTY</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LATITUDE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LONGITUDE</a:t>
            </a:r>
          </a:p>
          <a:p>
            <a:pPr lvl="0" rtl="0">
              <a:lnSpc>
                <a:spcPct val="115000"/>
              </a:lnSpc>
              <a:spcBef>
                <a:spcPts val="0"/>
              </a:spcBef>
              <a:buNone/>
            </a:pPr>
            <a:r>
              <a:rPr b="1" lang="en" sz="900">
                <a:solidFill>
                  <a:schemeClr val="lt1"/>
                </a:solidFill>
                <a:latin typeface="Helvetica Neue"/>
                <a:ea typeface="Helvetica Neue"/>
                <a:cs typeface="Helvetica Neue"/>
                <a:sym typeface="Helvetica Neue"/>
              </a:rPr>
              <a:t>CHEMICAL</a:t>
            </a:r>
          </a:p>
          <a:p>
            <a:pPr lvl="0" rtl="0">
              <a:lnSpc>
                <a:spcPct val="115000"/>
              </a:lnSpc>
              <a:spcBef>
                <a:spcPts val="0"/>
              </a:spcBef>
              <a:buClr>
                <a:schemeClr val="lt1"/>
              </a:buClr>
              <a:buFont typeface="Helvetica Neue"/>
              <a:buNone/>
            </a:pPr>
            <a:r>
              <a:t/>
            </a:r>
            <a:endParaRPr b="1" sz="900">
              <a:solidFill>
                <a:schemeClr val="lt1"/>
              </a:solidFill>
              <a:latin typeface="Helvetica Neue"/>
              <a:ea typeface="Helvetica Neue"/>
              <a:cs typeface="Helvetica Neue"/>
              <a:sym typeface="Helvetica Neue"/>
            </a:endParaRPr>
          </a:p>
        </p:txBody>
      </p:sp>
      <p:sp>
        <p:nvSpPr>
          <p:cNvPr id="559" name="Shape 559"/>
          <p:cNvSpPr txBox="1"/>
          <p:nvPr/>
        </p:nvSpPr>
        <p:spPr>
          <a:xfrm>
            <a:off x="7286275" y="2099425"/>
            <a:ext cx="1830600" cy="2083200"/>
          </a:xfrm>
          <a:prstGeom prst="rect">
            <a:avLst/>
          </a:prstGeom>
          <a:noFill/>
          <a:ln>
            <a:noFill/>
          </a:ln>
        </p:spPr>
        <p:txBody>
          <a:bodyPr anchorCtr="0" anchor="t" bIns="91425" lIns="91425" rIns="91425" wrap="square" tIns="91425">
            <a:noAutofit/>
          </a:bodyPr>
          <a:lstStyle/>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UNIT_OF_MEASURE</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CARCINOGEN</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CAA_CHEMICAL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TOTAL_RELEASES</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OFF_SITE_RELEASE_TOTAL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ON_SITE_RECYCLED_TOTAL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OFF_SITE_RECYCLED TOTAL</a:t>
            </a:r>
          </a:p>
          <a:p>
            <a:pPr lvl="0" rtl="0">
              <a:lnSpc>
                <a:spcPct val="115000"/>
              </a:lnSpc>
              <a:spcBef>
                <a:spcPts val="0"/>
              </a:spcBef>
              <a:buClr>
                <a:schemeClr val="dk1"/>
              </a:buClr>
              <a:buSzPct val="122222"/>
              <a:buFont typeface="Arial"/>
              <a:buNone/>
            </a:pPr>
            <a:r>
              <a:rPr b="1" lang="en" sz="900">
                <a:solidFill>
                  <a:schemeClr val="lt1"/>
                </a:solidFill>
                <a:latin typeface="Helvetica Neue"/>
                <a:ea typeface="Helvetica Neue"/>
                <a:cs typeface="Helvetica Neue"/>
                <a:sym typeface="Helvetica Neue"/>
              </a:rPr>
              <a:t>ONE_TIME_RELEASES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3" name="Shape 563"/>
        <p:cNvGrpSpPr/>
        <p:nvPr/>
      </p:nvGrpSpPr>
      <p:grpSpPr>
        <a:xfrm>
          <a:off x="0" y="0"/>
          <a:ext cx="0" cy="0"/>
          <a:chOff x="0" y="0"/>
          <a:chExt cx="0" cy="0"/>
        </a:xfrm>
      </p:grpSpPr>
      <p:sp>
        <p:nvSpPr>
          <p:cNvPr id="564" name="Shape 564"/>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5" name="Shape 565"/>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6" name="Shape 566"/>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Created Python script to process US and State CSV files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Trims unwanted attributes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Renames columns for standard access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Handles NaN values in numerical columns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Reduces CSV size by ~75%</a:t>
            </a:r>
          </a:p>
          <a:p>
            <a:pPr lvl="0" rtl="0">
              <a:spcBef>
                <a:spcPts val="0"/>
              </a:spcBef>
              <a:buNone/>
            </a:pPr>
            <a:r>
              <a:t/>
            </a:r>
            <a:endParaRPr b="1" sz="1800">
              <a:solidFill>
                <a:schemeClr val="lt1"/>
              </a:solidFill>
              <a:latin typeface="Helvetica Neue"/>
              <a:ea typeface="Helvetica Neue"/>
              <a:cs typeface="Helvetica Neue"/>
              <a:sym typeface="Helvetica Neue"/>
            </a:endParaRPr>
          </a:p>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Run script on downloaded CSV files to pre-clean for use in ipynb</a:t>
            </a:r>
            <a:br>
              <a:rPr b="1" lang="en" sz="1800">
                <a:solidFill>
                  <a:schemeClr val="lt1"/>
                </a:solidFill>
                <a:latin typeface="Helvetica Neue"/>
                <a:ea typeface="Helvetica Neue"/>
                <a:cs typeface="Helvetica Neue"/>
                <a:sym typeface="Helvetica Neue"/>
              </a:rPr>
            </a:br>
            <a:r>
              <a:rPr b="1" lang="en" sz="1800">
                <a:solidFill>
                  <a:schemeClr val="lt1"/>
                </a:solidFill>
                <a:latin typeface="Helvetica Neue"/>
                <a:ea typeface="Helvetica Neue"/>
                <a:cs typeface="Helvetica Neue"/>
                <a:sym typeface="Helvetica Neue"/>
              </a:rPr>
              <a:t> </a:t>
            </a:r>
          </a:p>
        </p:txBody>
      </p:sp>
      <p:sp>
        <p:nvSpPr>
          <p:cNvPr id="567" name="Shape 567"/>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8" name="Shape 568"/>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69" name="Shape 569"/>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Standardizing Project Data: Cleaning CSV Files</a:t>
            </a:r>
          </a:p>
        </p:txBody>
      </p:sp>
      <p:sp>
        <p:nvSpPr>
          <p:cNvPr id="570" name="Shape 570"/>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71" name="Shape 5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72" name="Shape 572"/>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73" name="Shape 573"/>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74" name="Shape 5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Screen Shot 2017-10-28 at 3.13.37 PM.png" id="575" name="Shape 575"/>
          <p:cNvPicPr preferRelativeResize="0"/>
          <p:nvPr/>
        </p:nvPicPr>
        <p:blipFill>
          <a:blip r:embed="rId5">
            <a:alphaModFix/>
          </a:blip>
          <a:stretch>
            <a:fillRect/>
          </a:stretch>
        </p:blipFill>
        <p:spPr>
          <a:xfrm>
            <a:off x="5684300" y="2107201"/>
            <a:ext cx="3434402" cy="2065500"/>
          </a:xfrm>
          <a:prstGeom prst="rect">
            <a:avLst/>
          </a:prstGeom>
          <a:noFill/>
          <a:ln>
            <a:noFill/>
          </a:ln>
        </p:spPr>
      </p:pic>
      <p:pic>
        <p:nvPicPr>
          <p:cNvPr descr="philly.jpg" id="576" name="Shape 576"/>
          <p:cNvPicPr preferRelativeResize="0"/>
          <p:nvPr/>
        </p:nvPicPr>
        <p:blipFill rotWithShape="1">
          <a:blip r:embed="rId6">
            <a:alphaModFix/>
          </a:blip>
          <a:srcRect b="0" l="0" r="0" t="0"/>
          <a:stretch/>
        </p:blipFill>
        <p:spPr>
          <a:xfrm>
            <a:off x="27504" y="16878"/>
            <a:ext cx="4295180" cy="206945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0" name="Shape 580"/>
        <p:cNvGrpSpPr/>
        <p:nvPr/>
      </p:nvGrpSpPr>
      <p:grpSpPr>
        <a:xfrm>
          <a:off x="0" y="0"/>
          <a:ext cx="0" cy="0"/>
          <a:chOff x="0" y="0"/>
          <a:chExt cx="0" cy="0"/>
        </a:xfrm>
      </p:grpSpPr>
      <p:sp>
        <p:nvSpPr>
          <p:cNvPr id="581" name="Shape 581"/>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2" name="Shape 582"/>
          <p:cNvSpPr/>
          <p:nvPr/>
        </p:nvSpPr>
        <p:spPr>
          <a:xfrm>
            <a:off x="28580" y="5089464"/>
            <a:ext cx="5634600" cy="33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3" name="Shape 583"/>
          <p:cNvSpPr/>
          <p:nvPr/>
        </p:nvSpPr>
        <p:spPr>
          <a:xfrm>
            <a:off x="31954" y="2099458"/>
            <a:ext cx="5628900" cy="2974800"/>
          </a:xfrm>
          <a:prstGeom prst="rect">
            <a:avLst/>
          </a:prstGeom>
          <a:solidFill>
            <a:srgbClr val="000000"/>
          </a:solidFill>
          <a:ln>
            <a:noFill/>
          </a:ln>
        </p:spPr>
        <p:txBody>
          <a:bodyPr anchorCtr="0" anchor="ctr" bIns="32750" lIns="32750" rIns="32750" wrap="square" tIns="32750">
            <a:noAutofit/>
          </a:bodyPr>
          <a:lstStyle/>
          <a:p>
            <a:pPr indent="-190500" lvl="0" marL="215900" rtl="0">
              <a:spcBef>
                <a:spcPts val="0"/>
              </a:spcBef>
              <a:buClr>
                <a:schemeClr val="lt1"/>
              </a:buClr>
              <a:buSzPct val="100000"/>
              <a:buFont typeface="Helvetica Neue"/>
              <a:buChar char="•"/>
            </a:pPr>
            <a:r>
              <a:rPr b="1" lang="en" sz="1800">
                <a:solidFill>
                  <a:schemeClr val="lt1"/>
                </a:solidFill>
                <a:latin typeface="Helvetica Neue"/>
                <a:ea typeface="Helvetica Neue"/>
                <a:cs typeface="Helvetica Neue"/>
                <a:sym typeface="Helvetica Neue"/>
              </a:rPr>
              <a:t>Apply graphing, mapping, and statistical functions to US and State TRI data sets, focusing on:</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Nationwide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Regional relations and trends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Facilities and parent companies’ releases</a:t>
            </a:r>
          </a:p>
          <a:p>
            <a:pPr indent="-342900" lvl="1" marL="914400" rtl="0">
              <a:spcBef>
                <a:spcPts val="0"/>
              </a:spcBef>
              <a:buClr>
                <a:schemeClr val="lt1"/>
              </a:buClr>
              <a:buSzPct val="100000"/>
              <a:buFont typeface="Helvetica Neue"/>
            </a:pPr>
            <a:r>
              <a:rPr b="1" lang="en" sz="1800">
                <a:solidFill>
                  <a:schemeClr val="lt1"/>
                </a:solidFill>
                <a:latin typeface="Helvetica Neue"/>
                <a:ea typeface="Helvetica Neue"/>
                <a:cs typeface="Helvetica Neue"/>
                <a:sym typeface="Helvetica Neue"/>
              </a:rPr>
              <a:t>Industry sector releases</a:t>
            </a:r>
          </a:p>
        </p:txBody>
      </p:sp>
      <p:sp>
        <p:nvSpPr>
          <p:cNvPr id="584" name="Shape 584"/>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5" name="Shape 585"/>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6" name="Shape 586"/>
          <p:cNvSpPr txBox="1"/>
          <p:nvPr/>
        </p:nvSpPr>
        <p:spPr>
          <a:xfrm>
            <a:off x="4382101" y="264675"/>
            <a:ext cx="4697700" cy="432600"/>
          </a:xfrm>
          <a:prstGeom prst="rect">
            <a:avLst/>
          </a:prstGeom>
          <a:noFill/>
          <a:ln>
            <a:noFill/>
          </a:ln>
        </p:spPr>
        <p:txBody>
          <a:bodyPr anchorCtr="0" anchor="ctr" bIns="32750" lIns="32750" rIns="32750" wrap="square" tIns="32750">
            <a:noAutofit/>
          </a:bodyPr>
          <a:lstStyle/>
          <a:p>
            <a:pPr indent="-196850" lvl="0" marL="0" marR="0" rtl="0" algn="ctr">
              <a:lnSpc>
                <a:spcPct val="100000"/>
              </a:lnSpc>
              <a:spcBef>
                <a:spcPts val="0"/>
              </a:spcBef>
              <a:spcAft>
                <a:spcPts val="0"/>
              </a:spcAft>
              <a:buClr>
                <a:srgbClr val="FFFFFF"/>
              </a:buClr>
              <a:buSzPct val="114814"/>
              <a:buFont typeface="Helvetica Neue"/>
              <a:buNone/>
            </a:pPr>
            <a:r>
              <a:rPr b="1" lang="en" sz="2700">
                <a:solidFill>
                  <a:srgbClr val="FFFFFF"/>
                </a:solidFill>
                <a:latin typeface="Helvetica Neue"/>
                <a:ea typeface="Helvetica Neue"/>
                <a:cs typeface="Helvetica Neue"/>
                <a:sym typeface="Helvetica Neue"/>
              </a:rPr>
              <a:t>Next Steps</a:t>
            </a:r>
          </a:p>
        </p:txBody>
      </p:sp>
      <p:sp>
        <p:nvSpPr>
          <p:cNvPr id="587" name="Shape 587"/>
          <p:cNvSpPr/>
          <p:nvPr/>
        </p:nvSpPr>
        <p:spPr>
          <a:xfrm>
            <a:off x="5682332" y="2101132"/>
            <a:ext cx="3434400" cy="20832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588" name="Shape 588"/>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589" name="Shape 589"/>
          <p:cNvPicPr preferRelativeResize="0"/>
          <p:nvPr/>
        </p:nvPicPr>
        <p:blipFill rotWithShape="1">
          <a:blip r:embed="rId3">
            <a:alphaModFix/>
          </a:blip>
          <a:srcRect b="0" l="0" r="0" t="0"/>
          <a:stretch/>
        </p:blipFill>
        <p:spPr>
          <a:xfrm>
            <a:off x="8174459" y="957284"/>
            <a:ext cx="944244" cy="1124691"/>
          </a:xfrm>
          <a:prstGeom prst="rect">
            <a:avLst/>
          </a:prstGeom>
          <a:noFill/>
          <a:ln>
            <a:noFill/>
          </a:ln>
        </p:spPr>
      </p:pic>
      <p:pic>
        <p:nvPicPr>
          <p:cNvPr descr="natural-wetland-2.jpg" id="590" name="Shape 590"/>
          <p:cNvPicPr preferRelativeResize="0"/>
          <p:nvPr/>
        </p:nvPicPr>
        <p:blipFill rotWithShape="1">
          <a:blip r:embed="rId4">
            <a:alphaModFix/>
          </a:blip>
          <a:srcRect b="0" l="0" r="0" t="0"/>
          <a:stretch/>
        </p:blipFill>
        <p:spPr>
          <a:xfrm>
            <a:off x="7569975" y="4203150"/>
            <a:ext cx="1564600" cy="916575"/>
          </a:xfrm>
          <a:prstGeom prst="rect">
            <a:avLst/>
          </a:prstGeom>
          <a:noFill/>
          <a:ln>
            <a:noFill/>
          </a:ln>
        </p:spPr>
      </p:pic>
      <p:sp>
        <p:nvSpPr>
          <p:cNvPr id="591" name="Shape 591"/>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oxic-Waste.jpg" id="592" name="Shape 592"/>
          <p:cNvPicPr preferRelativeResize="0"/>
          <p:nvPr/>
        </p:nvPicPr>
        <p:blipFill rotWithShape="1">
          <a:blip r:embed="rId5">
            <a:alphaModFix/>
          </a:blip>
          <a:srcRect b="0" l="0" r="0" t="0"/>
          <a:stretch/>
        </p:blipFill>
        <p:spPr>
          <a:xfrm>
            <a:off x="24267" y="19442"/>
            <a:ext cx="4273408" cy="2058823"/>
          </a:xfrm>
          <a:prstGeom prst="rect">
            <a:avLst/>
          </a:prstGeom>
          <a:noFill/>
          <a:ln>
            <a:noFill/>
          </a:ln>
        </p:spPr>
      </p:pic>
      <p:pic>
        <p:nvPicPr>
          <p:cNvPr descr="composite_data.gif" id="593" name="Shape 593"/>
          <p:cNvPicPr preferRelativeResize="0"/>
          <p:nvPr/>
        </p:nvPicPr>
        <p:blipFill rotWithShape="1">
          <a:blip r:embed="rId6">
            <a:alphaModFix/>
          </a:blip>
          <a:srcRect b="0" l="0" r="0" t="0"/>
          <a:stretch/>
        </p:blipFill>
        <p:spPr>
          <a:xfrm>
            <a:off x="5683120" y="2101132"/>
            <a:ext cx="3432796" cy="20822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7" name="Shape 597"/>
        <p:cNvGrpSpPr/>
        <p:nvPr/>
      </p:nvGrpSpPr>
      <p:grpSpPr>
        <a:xfrm>
          <a:off x="0" y="0"/>
          <a:ext cx="0" cy="0"/>
          <a:chOff x="0" y="0"/>
          <a:chExt cx="0" cy="0"/>
        </a:xfrm>
      </p:grpSpPr>
      <p:pic>
        <p:nvPicPr>
          <p:cNvPr descr="natural-wetland-2.jpg" id="598" name="Shape 598"/>
          <p:cNvPicPr preferRelativeResize="0"/>
          <p:nvPr/>
        </p:nvPicPr>
        <p:blipFill rotWithShape="1">
          <a:blip r:embed="rId3">
            <a:alphaModFix/>
          </a:blip>
          <a:srcRect b="0" l="0" r="0" t="0"/>
          <a:stretch/>
        </p:blipFill>
        <p:spPr>
          <a:xfrm>
            <a:off x="5649457" y="4205023"/>
            <a:ext cx="1607344" cy="916570"/>
          </a:xfrm>
          <a:prstGeom prst="rect">
            <a:avLst/>
          </a:prstGeom>
          <a:noFill/>
          <a:ln>
            <a:noFill/>
          </a:ln>
        </p:spPr>
      </p:pic>
      <p:sp>
        <p:nvSpPr>
          <p:cNvPr id="599" name="Shape 599"/>
          <p:cNvSpPr/>
          <p:nvPr/>
        </p:nvSpPr>
        <p:spPr>
          <a:xfrm>
            <a:off x="2195733" y="4205023"/>
            <a:ext cx="34290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0" name="Shape 600"/>
          <p:cNvSpPr/>
          <p:nvPr/>
        </p:nvSpPr>
        <p:spPr>
          <a:xfrm>
            <a:off x="27504" y="22274"/>
            <a:ext cx="4286400" cy="20655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hemicalplant.jpg" id="601" name="Shape 601"/>
          <p:cNvPicPr preferRelativeResize="0"/>
          <p:nvPr/>
        </p:nvPicPr>
        <p:blipFill rotWithShape="1">
          <a:blip r:embed="rId4">
            <a:alphaModFix/>
          </a:blip>
          <a:srcRect b="0" l="0" r="0" t="0"/>
          <a:stretch/>
        </p:blipFill>
        <p:spPr>
          <a:xfrm>
            <a:off x="27499" y="17150"/>
            <a:ext cx="4285175" cy="2066575"/>
          </a:xfrm>
          <a:prstGeom prst="rect">
            <a:avLst/>
          </a:prstGeom>
          <a:noFill/>
          <a:ln>
            <a:noFill/>
          </a:ln>
        </p:spPr>
      </p:pic>
      <p:sp>
        <p:nvSpPr>
          <p:cNvPr id="602" name="Shape 602"/>
          <p:cNvSpPr/>
          <p:nvPr/>
        </p:nvSpPr>
        <p:spPr>
          <a:xfrm>
            <a:off x="28580" y="2099458"/>
            <a:ext cx="2143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3" name="Shape 603"/>
          <p:cNvSpPr/>
          <p:nvPr/>
        </p:nvSpPr>
        <p:spPr>
          <a:xfrm>
            <a:off x="2193092" y="2099458"/>
            <a:ext cx="2116200" cy="1038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4" name="Shape 604"/>
          <p:cNvSpPr/>
          <p:nvPr/>
        </p:nvSpPr>
        <p:spPr>
          <a:xfrm>
            <a:off x="28580" y="3151728"/>
            <a:ext cx="4285200" cy="10380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5" name="Shape 605"/>
          <p:cNvSpPr/>
          <p:nvPr/>
        </p:nvSpPr>
        <p:spPr>
          <a:xfrm>
            <a:off x="28580" y="4205023"/>
            <a:ext cx="21432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6" name="Shape 606"/>
          <p:cNvSpPr/>
          <p:nvPr/>
        </p:nvSpPr>
        <p:spPr>
          <a:xfrm>
            <a:off x="4339745" y="2099458"/>
            <a:ext cx="4779000" cy="2090400"/>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7" name="Shape 607"/>
          <p:cNvSpPr/>
          <p:nvPr/>
        </p:nvSpPr>
        <p:spPr>
          <a:xfrm>
            <a:off x="4339745" y="955019"/>
            <a:ext cx="1322100" cy="11292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8" name="Shape 608"/>
          <p:cNvSpPr/>
          <p:nvPr/>
        </p:nvSpPr>
        <p:spPr>
          <a:xfrm>
            <a:off x="7281521" y="4205025"/>
            <a:ext cx="18306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609" name="Shape 609"/>
          <p:cNvSpPr/>
          <p:nvPr/>
        </p:nvSpPr>
        <p:spPr>
          <a:xfrm>
            <a:off x="4344609" y="22274"/>
            <a:ext cx="4772700" cy="917400"/>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aipei.png" id="610" name="Shape 610"/>
          <p:cNvPicPr preferRelativeResize="0"/>
          <p:nvPr/>
        </p:nvPicPr>
        <p:blipFill rotWithShape="1">
          <a:blip r:embed="rId5">
            <a:alphaModFix/>
          </a:blip>
          <a:srcRect b="0" l="0" r="0" t="0"/>
          <a:stretch/>
        </p:blipFill>
        <p:spPr>
          <a:xfrm>
            <a:off x="23174" y="3151725"/>
            <a:ext cx="4286250" cy="1037825"/>
          </a:xfrm>
          <a:prstGeom prst="rect">
            <a:avLst/>
          </a:prstGeom>
          <a:noFill/>
          <a:ln>
            <a:noFill/>
          </a:ln>
        </p:spPr>
      </p:pic>
      <p:sp>
        <p:nvSpPr>
          <p:cNvPr id="611" name="Shape 611"/>
          <p:cNvSpPr txBox="1"/>
          <p:nvPr/>
        </p:nvSpPr>
        <p:spPr>
          <a:xfrm>
            <a:off x="4660450" y="2196451"/>
            <a:ext cx="41928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TOXIC CRUSADERS</a:t>
            </a:r>
          </a:p>
        </p:txBody>
      </p:sp>
      <p:sp>
        <p:nvSpPr>
          <p:cNvPr id="612" name="Shape 612"/>
          <p:cNvSpPr txBox="1"/>
          <p:nvPr/>
        </p:nvSpPr>
        <p:spPr>
          <a:xfrm>
            <a:off x="4951298" y="2650400"/>
            <a:ext cx="3897900" cy="2430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CSC 495 Project - Fall 2017 - Report 2</a:t>
            </a:r>
          </a:p>
        </p:txBody>
      </p:sp>
      <p:sp>
        <p:nvSpPr>
          <p:cNvPr id="613" name="Shape 613"/>
          <p:cNvSpPr txBox="1"/>
          <p:nvPr/>
        </p:nvSpPr>
        <p:spPr>
          <a:xfrm>
            <a:off x="6980939" y="3257867"/>
            <a:ext cx="1901400" cy="825900"/>
          </a:xfrm>
          <a:prstGeom prst="rect">
            <a:avLst/>
          </a:prstGeom>
          <a:noFill/>
          <a:ln>
            <a:noFill/>
          </a:ln>
        </p:spPr>
        <p:txBody>
          <a:bodyPr anchorCtr="0" anchor="ctr" bIns="32750" lIns="32750" rIns="32750" wrap="square" tIns="32750">
            <a:noAutofit/>
          </a:bodyPr>
          <a:lstStyle/>
          <a:p>
            <a:pPr indent="-95250" lvl="0" marL="0" marR="0" rtl="0" algn="r">
              <a:lnSpc>
                <a:spcPct val="100000"/>
              </a:lnSpc>
              <a:spcBef>
                <a:spcPts val="0"/>
              </a:spcBef>
              <a:spcAft>
                <a:spcPts val="0"/>
              </a:spcAft>
              <a:buClr>
                <a:srgbClr val="FFFFFF"/>
              </a:buClr>
              <a:buSzPct val="100000"/>
              <a:buFont typeface="Helvetica Neue"/>
              <a:buNone/>
            </a:pPr>
            <a:r>
              <a:rPr b="1" i="0" lang="en" sz="1500" u="none" cap="none" strike="noStrike">
                <a:solidFill>
                  <a:srgbClr val="FFFFFF"/>
                </a:solidFill>
                <a:latin typeface="Helvetica Neue"/>
                <a:ea typeface="Helvetica Neue"/>
                <a:cs typeface="Helvetica Neue"/>
                <a:sym typeface="Helvetica Neue"/>
              </a:rPr>
              <a:t>Aaron Denton</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Jacob Durham</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Swetha Polisetty</a:t>
            </a: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Melvin Watlington</a:t>
            </a:r>
          </a:p>
        </p:txBody>
      </p:sp>
      <p:sp>
        <p:nvSpPr>
          <p:cNvPr id="614" name="Shape 614"/>
          <p:cNvSpPr txBox="1"/>
          <p:nvPr/>
        </p:nvSpPr>
        <p:spPr>
          <a:xfrm>
            <a:off x="4749619" y="134301"/>
            <a:ext cx="3678300" cy="441900"/>
          </a:xfrm>
          <a:prstGeom prst="rect">
            <a:avLst/>
          </a:prstGeom>
          <a:noFill/>
          <a:ln>
            <a:noFill/>
          </a:ln>
        </p:spPr>
        <p:txBody>
          <a:bodyPr anchorCtr="0" anchor="ctr" bIns="32750" lIns="32750" rIns="32750" wrap="square" tIns="32750">
            <a:noAutofit/>
          </a:bodyPr>
          <a:lstStyle/>
          <a:p>
            <a:pPr indent="-196850" lvl="0" marL="0" marR="0" rtl="0" algn="r">
              <a:lnSpc>
                <a:spcPct val="100000"/>
              </a:lnSpc>
              <a:spcBef>
                <a:spcPts val="0"/>
              </a:spcBef>
              <a:spcAft>
                <a:spcPts val="0"/>
              </a:spcAft>
              <a:buClr>
                <a:schemeClr val="accent3"/>
              </a:buClr>
              <a:buSzPct val="100000"/>
              <a:buFont typeface="Helvetica Neue"/>
              <a:buNone/>
            </a:pPr>
            <a:r>
              <a:rPr b="0" i="0" lang="en" sz="3100" u="none" cap="none" strike="noStrike">
                <a:solidFill>
                  <a:schemeClr val="accent3"/>
                </a:solidFill>
                <a:latin typeface="Helvetica Neue"/>
                <a:ea typeface="Helvetica Neue"/>
                <a:cs typeface="Helvetica Neue"/>
                <a:sym typeface="Helvetica Neue"/>
              </a:rPr>
              <a:t>To Be Continued…</a:t>
            </a:r>
          </a:p>
        </p:txBody>
      </p:sp>
      <p:sp>
        <p:nvSpPr>
          <p:cNvPr id="615" name="Shape 61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616" name="Shape 616"/>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500"/>
                                        <p:tgtEl>
                                          <p:spTgt spid="61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500"/>
                                        <p:tgtEl>
                                          <p:spTgt spid="6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sp>
        <p:nvSpPr>
          <p:cNvPr id="143" name="Shape 143"/>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4" name="Shape 144"/>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5" name="Shape 145"/>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6" name="Shape 146"/>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7" name="Shape 147"/>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48" name="Shape 14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49" name="Shape 14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50" name="Shape 150"/>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51" name="Shape 151"/>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bhopal-gas-tragedybest-ppt-ever-13-638.jpg" id="152" name="Shape 152"/>
          <p:cNvPicPr preferRelativeResize="0"/>
          <p:nvPr/>
        </p:nvPicPr>
        <p:blipFill rotWithShape="1">
          <a:blip r:embed="rId4">
            <a:alphaModFix/>
          </a:blip>
          <a:srcRect b="0" l="0" r="0" t="0"/>
          <a:stretch/>
        </p:blipFill>
        <p:spPr>
          <a:xfrm>
            <a:off x="5683161" y="2101132"/>
            <a:ext cx="3436842" cy="2078261"/>
          </a:xfrm>
          <a:prstGeom prst="rect">
            <a:avLst/>
          </a:prstGeom>
          <a:noFill/>
          <a:ln>
            <a:noFill/>
          </a:ln>
        </p:spPr>
      </p:pic>
      <p:sp>
        <p:nvSpPr>
          <p:cNvPr id="153" name="Shape 15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54" name="Shape 15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55" name="Shape 15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56" name="Shape 15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Shape 16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2" name="Shape 16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3" name="Shape 16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4" name="Shape 16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5" name="Shape 16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6" name="Shape 166"/>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67" name="Shape 167"/>
          <p:cNvSpPr txBox="1"/>
          <p:nvPr/>
        </p:nvSpPr>
        <p:spPr>
          <a:xfrm>
            <a:off x="194297" y="2204897"/>
            <a:ext cx="5303198" cy="2763910"/>
          </a:xfrm>
          <a:prstGeom prst="rect">
            <a:avLst/>
          </a:prstGeom>
          <a:noFill/>
          <a:ln>
            <a:noFill/>
          </a:ln>
        </p:spPr>
        <p:txBody>
          <a:bodyPr anchorCtr="0" anchor="ctr" bIns="32750" lIns="32750" rIns="32750" wrap="square" tIns="32750">
            <a:noAutofit/>
          </a:bodyPr>
          <a:lstStyle/>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From the EPA:</a:t>
            </a:r>
          </a:p>
          <a:p>
            <a:pPr indent="-88900" lvl="0" marL="0" marR="0" rtl="0" algn="l">
              <a:lnSpc>
                <a:spcPct val="100000"/>
              </a:lnSpc>
              <a:spcBef>
                <a:spcPts val="0"/>
              </a:spcBef>
              <a:spcAft>
                <a:spcPts val="0"/>
              </a:spcAft>
              <a:buClr>
                <a:srgbClr val="FFFFFF"/>
              </a:buClr>
              <a:buSzPct val="100000"/>
              <a:buFont typeface="Helvetica Neue"/>
              <a:buNone/>
            </a:pPr>
            <a:r>
              <a:rPr b="1" i="1" lang="en" sz="1400" u="none" cap="none" strike="noStrike">
                <a:solidFill>
                  <a:srgbClr val="FFFFFF"/>
                </a:solidFill>
                <a:latin typeface="Helvetica Neue"/>
                <a:ea typeface="Helvetica Neue"/>
                <a:cs typeface="Helvetica Neue"/>
                <a:sym typeface="Helvetica Neue"/>
              </a:rPr>
              <a:t>“</a:t>
            </a:r>
            <a:r>
              <a:rPr b="0" i="1" lang="en" sz="1400" u="none" cap="none" strike="noStrike">
                <a:solidFill>
                  <a:srgbClr val="FFFFFF"/>
                </a:solidFill>
                <a:latin typeface="Helvetica Neue"/>
                <a:ea typeface="Helvetica Neue"/>
                <a:cs typeface="Helvetica Neue"/>
                <a:sym typeface="Helvetica Neue"/>
              </a:rPr>
              <a:t>On December 4, 1984, a cloud of extremely </a:t>
            </a:r>
            <a:r>
              <a:rPr b="0" i="1" lang="en" sz="1400" u="none" cap="none" strike="noStrike">
                <a:solidFill>
                  <a:schemeClr val="accent3"/>
                </a:solidFill>
                <a:latin typeface="Helvetica Neue"/>
                <a:ea typeface="Helvetica Neue"/>
                <a:cs typeface="Helvetica Neue"/>
                <a:sym typeface="Helvetica Neue"/>
              </a:rPr>
              <a:t>toxic methyl isocyanate gas</a:t>
            </a:r>
            <a:r>
              <a:rPr b="0" i="1" lang="en" sz="1400" u="none" cap="none" strike="noStrike">
                <a:solidFill>
                  <a:srgbClr val="FFFFFF"/>
                </a:solidFill>
                <a:latin typeface="Helvetica Neue"/>
                <a:ea typeface="Helvetica Neue"/>
                <a:cs typeface="Helvetica Neue"/>
                <a:sym typeface="Helvetica Neue"/>
              </a:rPr>
              <a:t> escaped from a Union Carbide Chemical plant in Bhopal, India. Thousands of people died that night… considered to be the worst industrial disaster in history. Thousands more died later… survivors continue to suffer with permanent disabilities. In 1985, a serious chemical release occurred at a similar plant in West Virginia.</a:t>
            </a:r>
          </a:p>
          <a:p>
            <a:pPr indent="-88900" lvl="0" marL="0" marR="0" rtl="0" algn="l">
              <a:lnSpc>
                <a:spcPct val="100000"/>
              </a:lnSpc>
              <a:spcBef>
                <a:spcPts val="0"/>
              </a:spcBef>
              <a:spcAft>
                <a:spcPts val="0"/>
              </a:spcAft>
              <a:buClr>
                <a:srgbClr val="FFFFFF"/>
              </a:buClr>
              <a:buFont typeface="Helvetica Neue"/>
              <a:buNone/>
            </a:pPr>
            <a:r>
              <a:t/>
            </a:r>
            <a:endParaRPr b="0" i="1" sz="1400" u="none" cap="none" strike="noStrike">
              <a:solidFill>
                <a:srgbClr val="FFFFFF"/>
              </a:solidFill>
              <a:latin typeface="Helvetica Neue"/>
              <a:ea typeface="Helvetica Neue"/>
              <a:cs typeface="Helvetica Neue"/>
              <a:sym typeface="Helvetica Neue"/>
            </a:endParaRPr>
          </a:p>
          <a:p>
            <a:pPr indent="-88900" lvl="0" marL="0" marR="0" rtl="0" algn="l">
              <a:lnSpc>
                <a:spcPct val="100000"/>
              </a:lnSpc>
              <a:spcBef>
                <a:spcPts val="0"/>
              </a:spcBef>
              <a:spcAft>
                <a:spcPts val="0"/>
              </a:spcAft>
              <a:buClr>
                <a:srgbClr val="FFFFFF"/>
              </a:buClr>
              <a:buSzPct val="100000"/>
              <a:buFont typeface="Helvetica Neue"/>
              <a:buNone/>
            </a:pPr>
            <a:r>
              <a:rPr b="0" i="1" lang="en" sz="1400" u="none" cap="none" strike="noStrike">
                <a:solidFill>
                  <a:srgbClr val="FFFFFF"/>
                </a:solidFill>
                <a:latin typeface="Helvetica Neue"/>
                <a:ea typeface="Helvetica Neue"/>
                <a:cs typeface="Helvetica Neue"/>
                <a:sym typeface="Helvetica Neue"/>
              </a:rPr>
              <a:t>In 1986, Congress passed the Emergency Planning and Community Right-to-Know Act (EPCRA) to support and promote emergency planning and to provide the public with information about releases of toxic chemicals in their community. Section 313 of EPCRA established the </a:t>
            </a:r>
            <a:r>
              <a:rPr b="1" i="1" lang="en" sz="1400" u="none" cap="none" strike="noStrike">
                <a:solidFill>
                  <a:srgbClr val="FFFFFF"/>
                </a:solidFill>
                <a:latin typeface="Helvetica Neue"/>
                <a:ea typeface="Helvetica Neue"/>
                <a:cs typeface="Helvetica Neue"/>
                <a:sym typeface="Helvetica Neue"/>
              </a:rPr>
              <a:t>Toxics Release Inventory.</a:t>
            </a:r>
            <a:r>
              <a:rPr b="0" i="1" lang="en" sz="1400" u="none" cap="none" strike="noStrike">
                <a:solidFill>
                  <a:srgbClr val="FFFFFF"/>
                </a:solidFill>
                <a:latin typeface="Helvetica Neue"/>
                <a:ea typeface="Helvetica Neue"/>
                <a:cs typeface="Helvetica Neue"/>
                <a:sym typeface="Helvetica Neue"/>
              </a:rPr>
              <a:t>”</a:t>
            </a:r>
          </a:p>
        </p:txBody>
      </p:sp>
      <p:pic>
        <p:nvPicPr>
          <p:cNvPr descr="magnumphotos_raibhopal.gif" id="168" name="Shape 168"/>
          <p:cNvPicPr preferRelativeResize="0"/>
          <p:nvPr/>
        </p:nvPicPr>
        <p:blipFill rotWithShape="1">
          <a:blip r:embed="rId3">
            <a:alphaModFix/>
          </a:blip>
          <a:srcRect b="0" l="0" r="0" t="0"/>
          <a:stretch/>
        </p:blipFill>
        <p:spPr>
          <a:xfrm>
            <a:off x="28578" y="19450"/>
            <a:ext cx="4286249" cy="2056974"/>
          </a:xfrm>
          <a:prstGeom prst="rect">
            <a:avLst/>
          </a:prstGeom>
          <a:noFill/>
          <a:ln>
            <a:noFill/>
          </a:ln>
        </p:spPr>
      </p:pic>
      <p:pic>
        <p:nvPicPr>
          <p:cNvPr descr="_46829097_bhopal_466.gif" id="169" name="Shape 169"/>
          <p:cNvPicPr preferRelativeResize="0"/>
          <p:nvPr/>
        </p:nvPicPr>
        <p:blipFill rotWithShape="1">
          <a:blip r:embed="rId4">
            <a:alphaModFix/>
          </a:blip>
          <a:srcRect b="0" l="0" r="0" t="0"/>
          <a:stretch/>
        </p:blipFill>
        <p:spPr>
          <a:xfrm>
            <a:off x="5680519" y="2101260"/>
            <a:ext cx="3431112" cy="2082850"/>
          </a:xfrm>
          <a:prstGeom prst="rect">
            <a:avLst/>
          </a:prstGeom>
          <a:noFill/>
          <a:ln>
            <a:noFill/>
          </a:ln>
        </p:spPr>
      </p:pic>
      <p:sp>
        <p:nvSpPr>
          <p:cNvPr id="170" name="Shape 17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History</a:t>
            </a:r>
          </a:p>
        </p:txBody>
      </p:sp>
      <p:sp>
        <p:nvSpPr>
          <p:cNvPr id="171" name="Shape 171"/>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72" name="Shape 172"/>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173" name="Shape 173"/>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174" name="Shape 17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6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sp>
        <p:nvSpPr>
          <p:cNvPr id="179" name="Shape 17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0" name="Shape 18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1" name="Shape 18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2" name="Shape 18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3" name="Shape 18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84" name="Shape 184"/>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crew[1].gif" id="185" name="Shape 185"/>
          <p:cNvPicPr preferRelativeResize="0"/>
          <p:nvPr/>
        </p:nvPicPr>
        <p:blipFill rotWithShape="1">
          <a:blip r:embed="rId3">
            <a:alphaModFix amt="85503"/>
          </a:blip>
          <a:srcRect b="0" l="0" r="0" t="0"/>
          <a:stretch/>
        </p:blipFill>
        <p:spPr>
          <a:xfrm>
            <a:off x="549891" y="-73535"/>
            <a:ext cx="2426854" cy="2256452"/>
          </a:xfrm>
          <a:prstGeom prst="rect">
            <a:avLst/>
          </a:prstGeom>
          <a:noFill/>
          <a:ln>
            <a:noFill/>
          </a:ln>
          <a:effectLst>
            <a:outerShdw blurRad="190500" rotWithShape="0" dir="5400000" dist="12700">
              <a:srgbClr val="000000">
                <a:alpha val="74901"/>
              </a:srgbClr>
            </a:outerShdw>
          </a:effectLst>
        </p:spPr>
      </p:pic>
      <p:pic>
        <p:nvPicPr>
          <p:cNvPr descr="toxic-crusaders-snes-06.jpg" id="186" name="Shape 186"/>
          <p:cNvPicPr preferRelativeResize="0"/>
          <p:nvPr/>
        </p:nvPicPr>
        <p:blipFill rotWithShape="1">
          <a:blip r:embed="rId4">
            <a:alphaModFix/>
          </a:blip>
          <a:srcRect b="0" l="0" r="0" t="0"/>
          <a:stretch/>
        </p:blipFill>
        <p:spPr>
          <a:xfrm>
            <a:off x="5680519" y="2101260"/>
            <a:ext cx="3437587" cy="2078962"/>
          </a:xfrm>
          <a:prstGeom prst="rect">
            <a:avLst/>
          </a:prstGeom>
          <a:noFill/>
          <a:ln>
            <a:noFill/>
          </a:ln>
        </p:spPr>
      </p:pic>
      <p:sp>
        <p:nvSpPr>
          <p:cNvPr id="187" name="Shape 187"/>
          <p:cNvSpPr txBox="1"/>
          <p:nvPr/>
        </p:nvSpPr>
        <p:spPr>
          <a:xfrm>
            <a:off x="329546" y="2341344"/>
            <a:ext cx="5032700" cy="1602682"/>
          </a:xfrm>
          <a:prstGeom prst="rect">
            <a:avLst/>
          </a:prstGeom>
          <a:noFill/>
          <a:ln>
            <a:noFill/>
          </a:ln>
        </p:spPr>
        <p:txBody>
          <a:bodyPr anchorCtr="0" anchor="ctr" bIns="32750" lIns="32750" rIns="32750" wrap="square" tIns="32750">
            <a:noAutofit/>
          </a:bodyPr>
          <a:lstStyle/>
          <a:p>
            <a:pPr indent="-95250" lvl="0" marL="0" marR="0" rtl="0" algn="l">
              <a:lnSpc>
                <a:spcPct val="100000"/>
              </a:lnSpc>
              <a:spcBef>
                <a:spcPts val="0"/>
              </a:spcBef>
              <a:spcAft>
                <a:spcPts val="0"/>
              </a:spcAft>
              <a:buClr>
                <a:srgbClr val="FFFFFF"/>
              </a:buClr>
              <a:buSzPct val="100000"/>
              <a:buFont typeface="Helvetica Neue"/>
              <a:buNone/>
            </a:pPr>
            <a:br>
              <a:rPr b="1" i="0" lang="en" sz="1500" u="none" cap="none" strike="noStrike">
                <a:solidFill>
                  <a:srgbClr val="FFFFFF"/>
                </a:solidFill>
                <a:latin typeface="Helvetica Neue"/>
                <a:ea typeface="Helvetica Neue"/>
                <a:cs typeface="Helvetica Neue"/>
                <a:sym typeface="Helvetica Neue"/>
              </a:rPr>
            </a:br>
            <a:r>
              <a:rPr b="1" i="0" lang="en" sz="1500" u="none" cap="none" strike="noStrike">
                <a:solidFill>
                  <a:srgbClr val="FFFFFF"/>
                </a:solidFill>
                <a:latin typeface="Helvetica Neue"/>
                <a:ea typeface="Helvetica Neue"/>
                <a:cs typeface="Helvetica Neue"/>
                <a:sym typeface="Helvetica Neue"/>
              </a:rPr>
              <a:t>Interesting side-note:</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Public concern over events like the Bhopal Tragedy motivated not only the creation of the EPCRA, but also created a generation of </a:t>
            </a:r>
            <a:r>
              <a:rPr b="1" i="0" lang="en" sz="1500" u="none" cap="none" strike="noStrike">
                <a:solidFill>
                  <a:schemeClr val="accent3"/>
                </a:solidFill>
                <a:latin typeface="Helvetica Neue"/>
                <a:ea typeface="Helvetica Neue"/>
                <a:cs typeface="Helvetica Neue"/>
                <a:sym typeface="Helvetica Neue"/>
              </a:rPr>
              <a:t>cartoon mutants</a:t>
            </a:r>
            <a:r>
              <a:rPr b="1" i="0" lang="en" sz="1500" u="none" cap="none" strike="noStrike">
                <a:solidFill>
                  <a:srgbClr val="FFFFFF"/>
                </a:solidFill>
                <a:latin typeface="Helvetica Neue"/>
                <a:ea typeface="Helvetica Neue"/>
                <a:cs typeface="Helvetica Neue"/>
                <a:sym typeface="Helvetica Neue"/>
              </a:rPr>
              <a:t> to make kids aware of these issues (and to sell action figures!).</a:t>
            </a:r>
          </a:p>
        </p:txBody>
      </p:sp>
      <p:sp>
        <p:nvSpPr>
          <p:cNvPr id="188" name="Shape 18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Cultural Influence</a:t>
            </a:r>
          </a:p>
        </p:txBody>
      </p:sp>
      <p:pic>
        <p:nvPicPr>
          <p:cNvPr descr="o_swamp-thing-the-complete-animated-series-1-dvd-1991-9f38.jpg" id="189" name="Shape 189"/>
          <p:cNvPicPr preferRelativeResize="0"/>
          <p:nvPr/>
        </p:nvPicPr>
        <p:blipFill rotWithShape="1">
          <a:blip r:embed="rId5">
            <a:alphaModFix/>
          </a:blip>
          <a:srcRect b="0" l="0" r="0" t="0"/>
          <a:stretch/>
        </p:blipFill>
        <p:spPr>
          <a:xfrm>
            <a:off x="4339745" y="961557"/>
            <a:ext cx="1321082" cy="1115206"/>
          </a:xfrm>
          <a:prstGeom prst="rect">
            <a:avLst/>
          </a:prstGeom>
          <a:noFill/>
          <a:ln>
            <a:noFill/>
          </a:ln>
        </p:spPr>
      </p:pic>
      <p:sp>
        <p:nvSpPr>
          <p:cNvPr id="190" name="Shape 190"/>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191" name="Shape 191"/>
          <p:cNvPicPr preferRelativeResize="0"/>
          <p:nvPr/>
        </p:nvPicPr>
        <p:blipFill rotWithShape="1">
          <a:blip r:embed="rId6">
            <a:alphaModFix/>
          </a:blip>
          <a:srcRect b="0" l="0" r="0" t="0"/>
          <a:stretch/>
        </p:blipFill>
        <p:spPr>
          <a:xfrm>
            <a:off x="8174459" y="957284"/>
            <a:ext cx="944244" cy="1124691"/>
          </a:xfrm>
          <a:prstGeom prst="rect">
            <a:avLst/>
          </a:prstGeom>
          <a:noFill/>
          <a:ln>
            <a:noFill/>
          </a:ln>
        </p:spPr>
      </p:pic>
      <p:pic>
        <p:nvPicPr>
          <p:cNvPr descr="Xmencomic-logo.svg.png" id="192" name="Shape 192"/>
          <p:cNvPicPr preferRelativeResize="0"/>
          <p:nvPr/>
        </p:nvPicPr>
        <p:blipFill rotWithShape="1">
          <a:blip r:embed="rId7">
            <a:alphaModFix/>
          </a:blip>
          <a:srcRect b="0" l="0" r="0" t="0"/>
          <a:stretch/>
        </p:blipFill>
        <p:spPr>
          <a:xfrm>
            <a:off x="6113969" y="1091879"/>
            <a:ext cx="1607345" cy="857178"/>
          </a:xfrm>
          <a:prstGeom prst="rect">
            <a:avLst/>
          </a:prstGeom>
          <a:noFill/>
          <a:ln>
            <a:noFill/>
          </a:ln>
          <a:effectLst>
            <a:outerShdw blurRad="190500" rotWithShape="0" dir="5400000" dist="12700">
              <a:srgbClr val="000000">
                <a:alpha val="74901"/>
              </a:srgbClr>
            </a:outerShdw>
          </a:effectLst>
        </p:spPr>
      </p:pic>
      <p:pic>
        <p:nvPicPr>
          <p:cNvPr descr="natural-wetland-2.jpg" id="193" name="Shape 193"/>
          <p:cNvPicPr preferRelativeResize="0"/>
          <p:nvPr/>
        </p:nvPicPr>
        <p:blipFill rotWithShape="1">
          <a:blip r:embed="rId8">
            <a:alphaModFix/>
          </a:blip>
          <a:srcRect b="0" l="0" r="0" t="0"/>
          <a:stretch/>
        </p:blipFill>
        <p:spPr>
          <a:xfrm>
            <a:off x="7569975" y="4203150"/>
            <a:ext cx="1564600" cy="916575"/>
          </a:xfrm>
          <a:prstGeom prst="rect">
            <a:avLst/>
          </a:prstGeom>
          <a:noFill/>
          <a:ln>
            <a:noFill/>
          </a:ln>
        </p:spPr>
      </p:pic>
      <p:sp>
        <p:nvSpPr>
          <p:cNvPr id="194" name="Shape 194"/>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Shape 199"/>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00" name="Shape 200"/>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01" name="Shape 201"/>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2" name="Shape 202"/>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3" name="Shape 203"/>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4" name="Shape 204"/>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5" name="Shape 205"/>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06" name="Shape 206"/>
          <p:cNvSpPr txBox="1"/>
          <p:nvPr/>
        </p:nvSpPr>
        <p:spPr>
          <a:xfrm>
            <a:off x="194297" y="2309899"/>
            <a:ext cx="5303198" cy="2379565"/>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provides data sets containing TRI data for the years 1987 through 2016.</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Facilities across many different industrial sectors must submit annual reports of chemicals released to the environment and/or managed through recycling, energy recovery, and treatment.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In this context, “release” of a chemical means that it is emitted to the air or water, or placed in some type of land disposal.</a:t>
            </a:r>
          </a:p>
        </p:txBody>
      </p:sp>
      <p:pic>
        <p:nvPicPr>
          <p:cNvPr descr="neighboor_near_plant.jpg" id="207" name="Shape 207"/>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08" name="Shape 208"/>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09" name="Shape 209"/>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10" name="Shape 210"/>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11" name="Shape 211"/>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12" name="Shape 212"/>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6" name="Shape 216"/>
        <p:cNvGrpSpPr/>
        <p:nvPr/>
      </p:nvGrpSpPr>
      <p:grpSpPr>
        <a:xfrm>
          <a:off x="0" y="0"/>
          <a:ext cx="0" cy="0"/>
          <a:chOff x="0" y="0"/>
          <a:chExt cx="0" cy="0"/>
        </a:xfrm>
      </p:grpSpPr>
      <p:sp>
        <p:nvSpPr>
          <p:cNvPr id="217" name="Shape 217"/>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triindustrymap.jpg" id="218" name="Shape 218"/>
          <p:cNvPicPr preferRelativeResize="0"/>
          <p:nvPr/>
        </p:nvPicPr>
        <p:blipFill rotWithShape="1">
          <a:blip r:embed="rId3">
            <a:alphaModFix/>
          </a:blip>
          <a:srcRect b="0" l="0" r="0" t="0"/>
          <a:stretch/>
        </p:blipFill>
        <p:spPr>
          <a:xfrm>
            <a:off x="5684240" y="2101132"/>
            <a:ext cx="3430627" cy="2079356"/>
          </a:xfrm>
          <a:prstGeom prst="rect">
            <a:avLst/>
          </a:prstGeom>
          <a:noFill/>
          <a:ln>
            <a:noFill/>
          </a:ln>
        </p:spPr>
      </p:pic>
      <p:sp>
        <p:nvSpPr>
          <p:cNvPr id="219" name="Shape 219"/>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0" name="Shape 220"/>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1" name="Shape 221"/>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2" name="Shape 222"/>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3" name="Shape 223"/>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24" name="Shape 224"/>
          <p:cNvSpPr txBox="1"/>
          <p:nvPr/>
        </p:nvSpPr>
        <p:spPr>
          <a:xfrm>
            <a:off x="194297" y="2298939"/>
            <a:ext cx="5303198" cy="2573786"/>
          </a:xfrm>
          <a:prstGeom prst="rect">
            <a:avLst/>
          </a:prstGeom>
          <a:noFill/>
          <a:ln>
            <a:noFill/>
          </a:ln>
        </p:spPr>
        <p:txBody>
          <a:bodyPr anchorCtr="0" anchor="ctr" bIns="32750" lIns="32750" rIns="32750" wrap="square" tIns="32750">
            <a:noAutofit/>
          </a:bodyPr>
          <a:lstStyle/>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The EPA site states that the purpose of this data is </a:t>
            </a:r>
            <a:r>
              <a:rPr b="1" i="1" lang="en" sz="1500" u="none" cap="none" strike="noStrike">
                <a:solidFill>
                  <a:srgbClr val="FFFFFF"/>
                </a:solidFill>
                <a:latin typeface="Helvetica Neue"/>
                <a:ea typeface="Helvetica Neue"/>
                <a:cs typeface="Helvetica Neue"/>
                <a:sym typeface="Helvetica Neue"/>
              </a:rPr>
              <a:t>“for citizens to better understand possible sources of pollution in their communities.” </a:t>
            </a:r>
            <a:br>
              <a:rPr b="1" i="1"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Our goal in exploring this data, then, is to extract relevant relations and trends that will shed light on understanding how these toxic releases affect the surrounding communities. </a:t>
            </a:r>
            <a:br>
              <a:rPr b="1" i="0" lang="en" sz="1500" u="none" cap="none" strike="noStrike">
                <a:solidFill>
                  <a:srgbClr val="FFFFFF"/>
                </a:solidFill>
                <a:latin typeface="Helvetica Neue"/>
                <a:ea typeface="Helvetica Neue"/>
                <a:cs typeface="Helvetica Neue"/>
                <a:sym typeface="Helvetica Neue"/>
              </a:rPr>
            </a:br>
          </a:p>
          <a:p>
            <a:pPr indent="-254000" lvl="0" marL="2540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will accomplish this by comparing the trends in these data to those that we find in the Zillow House Value Index data, and the relations between the two.</a:t>
            </a:r>
          </a:p>
        </p:txBody>
      </p:sp>
      <p:pic>
        <p:nvPicPr>
          <p:cNvPr descr="neighboor_near_plant.jpg" id="225" name="Shape 225"/>
          <p:cNvPicPr preferRelativeResize="0"/>
          <p:nvPr/>
        </p:nvPicPr>
        <p:blipFill rotWithShape="1">
          <a:blip r:embed="rId4">
            <a:alphaModFix/>
          </a:blip>
          <a:srcRect b="0" l="0" r="0" t="0"/>
          <a:stretch/>
        </p:blipFill>
        <p:spPr>
          <a:xfrm>
            <a:off x="24382" y="16931"/>
            <a:ext cx="4293976" cy="2061310"/>
          </a:xfrm>
          <a:prstGeom prst="rect">
            <a:avLst/>
          </a:prstGeom>
          <a:noFill/>
          <a:ln>
            <a:noFill/>
          </a:ln>
        </p:spPr>
      </p:pic>
      <p:sp>
        <p:nvSpPr>
          <p:cNvPr id="226" name="Shape 226"/>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sp>
        <p:nvSpPr>
          <p:cNvPr id="227" name="Shape 227"/>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28" name="Shape 228"/>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29" name="Shape 229"/>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30" name="Shape 230"/>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4" name="Shape 234"/>
        <p:cNvGrpSpPr/>
        <p:nvPr/>
      </p:nvGrpSpPr>
      <p:grpSpPr>
        <a:xfrm>
          <a:off x="0" y="0"/>
          <a:ext cx="0" cy="0"/>
          <a:chOff x="0" y="0"/>
          <a:chExt cx="0" cy="0"/>
        </a:xfrm>
      </p:grpSpPr>
      <p:sp>
        <p:nvSpPr>
          <p:cNvPr id="235" name="Shape 235"/>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6" name="Shape 236"/>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7" name="Shape 237"/>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8" name="Shape 238"/>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39" name="Shape 239"/>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0" name="Shape 240"/>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41" name="Shape 241"/>
          <p:cNvSpPr txBox="1"/>
          <p:nvPr/>
        </p:nvSpPr>
        <p:spPr>
          <a:xfrm>
            <a:off x="194297" y="2687380"/>
            <a:ext cx="5303198" cy="1796903"/>
          </a:xfrm>
          <a:prstGeom prst="rect">
            <a:avLst/>
          </a:prstGeom>
          <a:noFill/>
          <a:ln>
            <a:noFill/>
          </a:ln>
        </p:spPr>
        <p:txBody>
          <a:bodyPr anchorCtr="0" anchor="ctr" bIns="32750" lIns="32750" rIns="32750" wrap="square" tIns="32750">
            <a:noAutofit/>
          </a:bodyPr>
          <a:lstStyle/>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We are using the ‘National’ data files, which contain yearly TRI for all 50 U.S. states and the six districts and territories, and ‘State’ data files, which contain yearly TRI data for each state individually. </a:t>
            </a:r>
            <a:br>
              <a:rPr b="1" i="0" lang="en" sz="1500" u="none" cap="none" strike="noStrike">
                <a:solidFill>
                  <a:srgbClr val="FFFFFF"/>
                </a:solidFill>
                <a:latin typeface="Helvetica Neue"/>
                <a:ea typeface="Helvetica Neue"/>
                <a:cs typeface="Helvetica Neue"/>
                <a:sym typeface="Helvetica Neue"/>
              </a:rPr>
            </a:br>
          </a:p>
          <a:p>
            <a:pPr indent="-215900" lvl="0" marL="215900" marR="0" rtl="0" algn="l">
              <a:lnSpc>
                <a:spcPct val="100000"/>
              </a:lnSpc>
              <a:spcBef>
                <a:spcPts val="0"/>
              </a:spcBef>
              <a:spcAft>
                <a:spcPts val="0"/>
              </a:spcAft>
              <a:buClr>
                <a:srgbClr val="FFFFFF"/>
              </a:buClr>
              <a:buSzPct val="146666"/>
              <a:buFont typeface="Helvetica Neue"/>
              <a:buChar char="•"/>
            </a:pPr>
            <a:r>
              <a:rPr b="1" i="0" lang="en" sz="1500" u="none" cap="none" strike="noStrike">
                <a:solidFill>
                  <a:srgbClr val="FFFFFF"/>
                </a:solidFill>
                <a:latin typeface="Helvetica Neue"/>
                <a:ea typeface="Helvetica Neue"/>
                <a:cs typeface="Helvetica Neue"/>
                <a:sym typeface="Helvetica Neue"/>
              </a:rPr>
              <a:t>Each data file (in CSV format) contains 108 attributes, which fall into six categories…</a:t>
            </a:r>
          </a:p>
        </p:txBody>
      </p:sp>
      <p:sp>
        <p:nvSpPr>
          <p:cNvPr id="242" name="Shape 242"/>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43" name="Shape 243"/>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44" name="Shape 244"/>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45" name="Shape 245"/>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46" name="Shape 246"/>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47" name="Shape 247"/>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48" name="Shape 248"/>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Shape 253"/>
          <p:cNvSpPr/>
          <p:nvPr/>
        </p:nvSpPr>
        <p:spPr>
          <a:xfrm>
            <a:off x="5682332" y="2101132"/>
            <a:ext cx="3434305" cy="2083105"/>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4" name="Shape 254"/>
          <p:cNvSpPr/>
          <p:nvPr/>
        </p:nvSpPr>
        <p:spPr>
          <a:xfrm>
            <a:off x="27504" y="22274"/>
            <a:ext cx="4286251" cy="2065359"/>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5" name="Shape 255"/>
          <p:cNvSpPr/>
          <p:nvPr/>
        </p:nvSpPr>
        <p:spPr>
          <a:xfrm>
            <a:off x="28580" y="5089464"/>
            <a:ext cx="5634633" cy="3308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6" name="Shape 256"/>
          <p:cNvSpPr/>
          <p:nvPr/>
        </p:nvSpPr>
        <p:spPr>
          <a:xfrm>
            <a:off x="31954" y="2099458"/>
            <a:ext cx="5628945" cy="2974787"/>
          </a:xfrm>
          <a:prstGeom prst="rect">
            <a:avLst/>
          </a:prstGeom>
          <a:solidFill>
            <a:srgbClr val="000000"/>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7" name="Shape 257"/>
          <p:cNvSpPr/>
          <p:nvPr/>
        </p:nvSpPr>
        <p:spPr>
          <a:xfrm>
            <a:off x="4339745" y="955019"/>
            <a:ext cx="1322195" cy="112922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8" name="Shape 258"/>
          <p:cNvSpPr/>
          <p:nvPr/>
        </p:nvSpPr>
        <p:spPr>
          <a:xfrm>
            <a:off x="4344609" y="22274"/>
            <a:ext cx="4772588" cy="917526"/>
          </a:xfrm>
          <a:prstGeom prst="rect">
            <a:avLst/>
          </a:prstGeom>
          <a:solidFill>
            <a:srgbClr val="434343"/>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259" name="Shape 259"/>
          <p:cNvSpPr txBox="1"/>
          <p:nvPr/>
        </p:nvSpPr>
        <p:spPr>
          <a:xfrm>
            <a:off x="194297" y="2146160"/>
            <a:ext cx="5459626" cy="2881382"/>
          </a:xfrm>
          <a:prstGeom prst="rect">
            <a:avLst/>
          </a:prstGeom>
          <a:noFill/>
          <a:ln>
            <a:noFill/>
          </a:ln>
        </p:spPr>
        <p:txBody>
          <a:bodyPr anchorCtr="0" anchor="ctr" bIns="32750" lIns="32750" rIns="32750" wrap="square" tIns="32750">
            <a:noAutofit/>
          </a:bodyPr>
          <a:lstStyle/>
          <a:p>
            <a:pPr indent="-292100" lvl="0" marL="304800" marR="0" rtl="0" algn="l">
              <a:lnSpc>
                <a:spcPct val="120000"/>
              </a:lnSpc>
              <a:spcBef>
                <a:spcPts val="0"/>
              </a:spcBef>
              <a:spcAft>
                <a:spcPts val="0"/>
              </a:spcAft>
              <a:buClr>
                <a:srgbClr val="FFFFFF"/>
              </a:buClr>
              <a:buSzPct val="100000"/>
              <a:buFont typeface="Helvetica Neue"/>
              <a:buAutoNum type="arabicParenBoth"/>
            </a:pPr>
            <a:r>
              <a:rPr b="1" i="0" lang="en" sz="1200" u="none" cap="none" strike="noStrike">
                <a:solidFill>
                  <a:srgbClr val="FFFFFF"/>
                </a:solidFill>
                <a:latin typeface="Helvetica Neue"/>
                <a:ea typeface="Helvetica Neue"/>
                <a:cs typeface="Helvetica Neue"/>
                <a:sym typeface="Helvetica Neue"/>
              </a:rPr>
              <a:t>Facility Information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Facility Name</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Address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Latitude &amp; Longitude Coordinates</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SIC codes (4-digit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NAICS codes (6-digit industrial classification)</a:t>
            </a:r>
          </a:p>
          <a:p>
            <a:pPr indent="-165100" lvl="1" marL="495300" marR="0" rtl="0" algn="l">
              <a:lnSpc>
                <a:spcPct val="120000"/>
              </a:lnSpc>
              <a:spcBef>
                <a:spcPts val="0"/>
              </a:spcBef>
              <a:spcAft>
                <a:spcPts val="0"/>
              </a:spcAft>
              <a:buClr>
                <a:srgbClr val="FFFFFF"/>
              </a:buClr>
              <a:buSzPct val="100000"/>
              <a:buFont typeface="Helvetica Neue"/>
              <a:buChar char="•"/>
            </a:pPr>
            <a:r>
              <a:rPr b="0" i="0" lang="en" sz="1200" u="none" cap="none" strike="noStrike">
                <a:solidFill>
                  <a:srgbClr val="FFFFFF"/>
                </a:solidFill>
                <a:latin typeface="Helvetica Neue"/>
                <a:ea typeface="Helvetica Neue"/>
                <a:cs typeface="Helvetica Neue"/>
                <a:sym typeface="Helvetica Neue"/>
              </a:rPr>
              <a:t>Industry Sector Codes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(2)  Chemical Identification and Classification Information</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(3)  On-site Release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(4)  Publicly Owned Treatment Works (POTW) Transfer  Quantities</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(5)  Off-Site Transfer Quantities for Release/Disposal and Further Waste Management</a:t>
            </a:r>
          </a:p>
          <a:p>
            <a:pPr indent="-88900" lvl="0" marL="0" marR="0" rtl="0" algn="l">
              <a:lnSpc>
                <a:spcPct val="120000"/>
              </a:lnSpc>
              <a:spcBef>
                <a:spcPts val="0"/>
              </a:spcBef>
              <a:spcAft>
                <a:spcPts val="0"/>
              </a:spcAft>
              <a:buClr>
                <a:srgbClr val="FFFFFF"/>
              </a:buClr>
              <a:buSzPct val="116666"/>
              <a:buFont typeface="Helvetica Neue"/>
              <a:buNone/>
            </a:pPr>
            <a:r>
              <a:rPr b="1" i="0" lang="en" sz="1200" u="none" cap="none" strike="noStrike">
                <a:solidFill>
                  <a:srgbClr val="FFFFFF"/>
                </a:solidFill>
                <a:latin typeface="Helvetica Neue"/>
                <a:ea typeface="Helvetica Neue"/>
                <a:cs typeface="Helvetica Neue"/>
                <a:sym typeface="Helvetica Neue"/>
              </a:rPr>
              <a:t>(6)  Summary Pollution Prevention Quantities</a:t>
            </a:r>
          </a:p>
        </p:txBody>
      </p:sp>
      <p:sp>
        <p:nvSpPr>
          <p:cNvPr id="260" name="Shape 260"/>
          <p:cNvSpPr txBox="1"/>
          <p:nvPr/>
        </p:nvSpPr>
        <p:spPr>
          <a:xfrm>
            <a:off x="4348675" y="133025"/>
            <a:ext cx="4730324" cy="696026"/>
          </a:xfrm>
          <a:prstGeom prst="rect">
            <a:avLst/>
          </a:prstGeom>
          <a:noFill/>
          <a:ln>
            <a:noFill/>
          </a:ln>
        </p:spPr>
        <p:txBody>
          <a:bodyPr anchorCtr="0" anchor="ctr" bIns="32750" lIns="32750" rIns="32750" wrap="square" tIns="32750">
            <a:noAutofit/>
          </a:bodyPr>
          <a:lstStyle/>
          <a:p>
            <a:pPr indent="-177800" lvl="0" marL="0" marR="0" rtl="0" algn="ctr">
              <a:lnSpc>
                <a:spcPct val="100000"/>
              </a:lnSpc>
              <a:spcBef>
                <a:spcPts val="0"/>
              </a:spcBef>
              <a:spcAft>
                <a:spcPts val="0"/>
              </a:spcAft>
              <a:buClr>
                <a:srgbClr val="FFFFFF"/>
              </a:buClr>
              <a:buSzPct val="100000"/>
              <a:buFont typeface="Helvetica Neue"/>
              <a:buNone/>
            </a:pPr>
            <a:r>
              <a:rPr b="1" i="0" lang="en" sz="2800" u="none" cap="none" strike="noStrike">
                <a:solidFill>
                  <a:srgbClr val="FFFFFF"/>
                </a:solidFill>
                <a:latin typeface="Helvetica Neue"/>
                <a:ea typeface="Helvetica Neue"/>
                <a:cs typeface="Helvetica Neue"/>
                <a:sym typeface="Helvetica Neue"/>
              </a:rPr>
              <a:t>Toxics Release Inventory</a:t>
            </a:r>
          </a:p>
          <a:p>
            <a:pPr indent="-152400" lvl="0" marL="0" marR="0" rtl="0" algn="ctr">
              <a:lnSpc>
                <a:spcPct val="100000"/>
              </a:lnSpc>
              <a:spcBef>
                <a:spcPts val="0"/>
              </a:spcBef>
              <a:spcAft>
                <a:spcPts val="0"/>
              </a:spcAft>
              <a:buClr>
                <a:srgbClr val="FFFFFF"/>
              </a:buClr>
              <a:buSzPct val="100000"/>
              <a:buFont typeface="Helvetica Neue"/>
              <a:buNone/>
            </a:pPr>
            <a:r>
              <a:rPr b="1" i="1" lang="en" sz="2400" u="none" cap="none" strike="noStrike">
                <a:solidFill>
                  <a:srgbClr val="FFFFFF"/>
                </a:solidFill>
                <a:latin typeface="Helvetica Neue"/>
                <a:ea typeface="Helvetica Neue"/>
                <a:cs typeface="Helvetica Neue"/>
                <a:sym typeface="Helvetica Neue"/>
              </a:rPr>
              <a:t>Data Sets</a:t>
            </a:r>
          </a:p>
        </p:txBody>
      </p:sp>
      <p:pic>
        <p:nvPicPr>
          <p:cNvPr descr="trimockup.jpg" id="261" name="Shape 261"/>
          <p:cNvPicPr preferRelativeResize="0"/>
          <p:nvPr/>
        </p:nvPicPr>
        <p:blipFill rotWithShape="1">
          <a:blip r:embed="rId3">
            <a:alphaModFix/>
          </a:blip>
          <a:srcRect b="0" l="0" r="0" t="0"/>
          <a:stretch/>
        </p:blipFill>
        <p:spPr>
          <a:xfrm>
            <a:off x="23725" y="16750"/>
            <a:ext cx="4286250" cy="2066100"/>
          </a:xfrm>
          <a:prstGeom prst="rect">
            <a:avLst/>
          </a:prstGeom>
          <a:noFill/>
          <a:ln>
            <a:noFill/>
          </a:ln>
        </p:spPr>
      </p:pic>
      <p:pic>
        <p:nvPicPr>
          <p:cNvPr descr="composite_data.gif" id="262" name="Shape 262"/>
          <p:cNvPicPr preferRelativeResize="0"/>
          <p:nvPr/>
        </p:nvPicPr>
        <p:blipFill rotWithShape="1">
          <a:blip r:embed="rId4">
            <a:alphaModFix/>
          </a:blip>
          <a:srcRect b="0" l="0" r="0" t="0"/>
          <a:stretch/>
        </p:blipFill>
        <p:spPr>
          <a:xfrm>
            <a:off x="5683120" y="2101132"/>
            <a:ext cx="3432796" cy="2082286"/>
          </a:xfrm>
          <a:prstGeom prst="rect">
            <a:avLst/>
          </a:prstGeom>
          <a:noFill/>
          <a:ln>
            <a:noFill/>
          </a:ln>
        </p:spPr>
      </p:pic>
      <p:sp>
        <p:nvSpPr>
          <p:cNvPr id="263" name="Shape 263"/>
          <p:cNvSpPr/>
          <p:nvPr/>
        </p:nvSpPr>
        <p:spPr>
          <a:xfrm>
            <a:off x="5685350" y="957050"/>
            <a:ext cx="2451300" cy="11250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pic>
        <p:nvPicPr>
          <p:cNvPr descr="2eastmainbfr.jpg" id="264" name="Shape 264"/>
          <p:cNvPicPr preferRelativeResize="0"/>
          <p:nvPr/>
        </p:nvPicPr>
        <p:blipFill rotWithShape="1">
          <a:blip r:embed="rId5">
            <a:alphaModFix/>
          </a:blip>
          <a:srcRect b="0" l="0" r="0" t="0"/>
          <a:stretch/>
        </p:blipFill>
        <p:spPr>
          <a:xfrm>
            <a:off x="8174459" y="957284"/>
            <a:ext cx="944244" cy="1124691"/>
          </a:xfrm>
          <a:prstGeom prst="rect">
            <a:avLst/>
          </a:prstGeom>
          <a:noFill/>
          <a:ln>
            <a:noFill/>
          </a:ln>
        </p:spPr>
      </p:pic>
      <p:pic>
        <p:nvPicPr>
          <p:cNvPr descr="natural-wetland-2.jpg" id="265" name="Shape 265"/>
          <p:cNvPicPr preferRelativeResize="0"/>
          <p:nvPr/>
        </p:nvPicPr>
        <p:blipFill rotWithShape="1">
          <a:blip r:embed="rId6">
            <a:alphaModFix/>
          </a:blip>
          <a:srcRect b="0" l="0" r="0" t="0"/>
          <a:stretch/>
        </p:blipFill>
        <p:spPr>
          <a:xfrm>
            <a:off x="7569975" y="4203150"/>
            <a:ext cx="1564600" cy="916575"/>
          </a:xfrm>
          <a:prstGeom prst="rect">
            <a:avLst/>
          </a:prstGeom>
          <a:noFill/>
          <a:ln>
            <a:noFill/>
          </a:ln>
        </p:spPr>
      </p:pic>
      <p:sp>
        <p:nvSpPr>
          <p:cNvPr id="266" name="Shape 266"/>
          <p:cNvSpPr/>
          <p:nvPr/>
        </p:nvSpPr>
        <p:spPr>
          <a:xfrm>
            <a:off x="5683150" y="4203175"/>
            <a:ext cx="1866900" cy="917400"/>
          </a:xfrm>
          <a:prstGeom prst="rect">
            <a:avLst/>
          </a:prstGeom>
          <a:solidFill>
            <a:srgbClr val="6C6C6C"/>
          </a:solidFill>
          <a:ln>
            <a:noFill/>
          </a:ln>
        </p:spPr>
        <p:txBody>
          <a:bodyPr anchorCtr="0" anchor="ctr" bIns="32750" lIns="32750" rIns="32750" wrap="square" tIns="32750">
            <a:noAutofit/>
          </a:bodyPr>
          <a:lstStyle/>
          <a:p>
            <a:pPr indent="-88900" lvl="0" marL="0" marR="0" rtl="0" algn="ctr">
              <a:lnSpc>
                <a:spcPct val="100000"/>
              </a:lnSpc>
              <a:spcBef>
                <a:spcPts val="0"/>
              </a:spcBef>
              <a:spcAft>
                <a:spcPts val="0"/>
              </a:spcAft>
              <a:buClr>
                <a:srgbClr val="FFFFFF"/>
              </a:buClr>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