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7.xml"/><Relationship Id="rId44" Type="http://schemas.openxmlformats.org/officeDocument/2006/relationships/font" Target="fonts/HelveticaNeueLight-boldItalic.fntdata"/><Relationship Id="rId21" Type="http://schemas.openxmlformats.org/officeDocument/2006/relationships/slide" Target="slides/slide16.xml"/><Relationship Id="rId43" Type="http://schemas.openxmlformats.org/officeDocument/2006/relationships/font" Target="fonts/HelveticaNeueLigh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italic.fntdata"/><Relationship Id="rId16" Type="http://schemas.openxmlformats.org/officeDocument/2006/relationships/slide" Target="slides/slide11.xml"/><Relationship Id="rId38" Type="http://schemas.openxmlformats.org/officeDocument/2006/relationships/font" Target="fonts/HelveticaNeu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4" name="Shape 5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31" name="Shape 5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6" name="Shape 5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83" name="Shape 5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00" name="Shape 6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18" name="Shape 6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Shape 63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35" name="Shape 6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52" name="Shape 6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6.gif"/><Relationship Id="rId5" Type="http://schemas.openxmlformats.org/officeDocument/2006/relationships/image" Target="../media/image3.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8.png"/><Relationship Id="rId5" Type="http://schemas.openxmlformats.org/officeDocument/2006/relationships/image" Target="../media/image3.jpg"/><Relationship Id="rId6"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0.jpg"/><Relationship Id="rId5" Type="http://schemas.openxmlformats.org/officeDocument/2006/relationships/image" Target="../media/image3.jpg"/><Relationship Id="rId6"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2.png"/><Relationship Id="rId5" Type="http://schemas.openxmlformats.org/officeDocument/2006/relationships/image" Target="../media/image3.jpg"/><Relationship Id="rId6"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3.jpg"/><Relationship Id="rId5" Type="http://schemas.openxmlformats.org/officeDocument/2006/relationships/image" Target="../media/image3.jpg"/><Relationship Id="rId6"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25.jpg"/><Relationship Id="rId5" Type="http://schemas.openxmlformats.org/officeDocument/2006/relationships/image" Target="../media/image3.jpg"/><Relationship Id="rId6"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23.jpg"/><Relationship Id="rId5" Type="http://schemas.openxmlformats.org/officeDocument/2006/relationships/image" Target="../media/image25.jp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7.jpg"/><Relationship Id="rId6"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7.jp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0.jpg"/><Relationship Id="rId9" Type="http://schemas.openxmlformats.org/officeDocument/2006/relationships/image" Target="../media/image3.jp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1.jpg"/><Relationship Id="rId6"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4.jpg"/><Relationship Id="rId6"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36.png"/><Relationship Id="rId6"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gif"/><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23.jpg"/><Relationship Id="rId6" Type="http://schemas.openxmlformats.org/officeDocument/2006/relationships/image" Target="../media/image1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9.gif"/><Relationship Id="rId5" Type="http://schemas.openxmlformats.org/officeDocument/2006/relationships/image" Target="../media/image3.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gif"/><Relationship Id="rId4" Type="http://schemas.openxmlformats.org/officeDocument/2006/relationships/image" Target="../media/image10.jpg"/><Relationship Id="rId5" Type="http://schemas.openxmlformats.org/officeDocument/2006/relationships/image" Target="../media/image8.jpg"/><Relationship Id="rId6" Type="http://schemas.openxmlformats.org/officeDocument/2006/relationships/image" Target="../media/image3.jpg"/><Relationship Id="rId7" Type="http://schemas.openxmlformats.org/officeDocument/2006/relationships/image" Target="../media/image12.png"/><Relationship Id="rId8"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5.gif"/><Relationship Id="rId5" Type="http://schemas.openxmlformats.org/officeDocument/2006/relationships/image" Target="../media/image3.jp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5.gif"/><Relationship Id="rId5" Type="http://schemas.openxmlformats.org/officeDocument/2006/relationships/image" Target="../media/image3.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centroids,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Going Forward</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atural-wetland-2.jpg" id="503" name="Shape 503"/>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504" name="Shape 50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5" name="Shape 505"/>
          <p:cNvSpPr txBox="1"/>
          <p:nvPr/>
        </p:nvSpPr>
        <p:spPr>
          <a:xfrm>
            <a:off x="27500" y="2086850"/>
            <a:ext cx="56289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Although, a certain pattern was observed with the average price of homes(considering the centroid) with respect to their distances from the TRI industries.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For the Chemical Industry Sector, it was noticed that the average home prices(1-,2-,3-,4- bedrooms,condos) increase as their distance from the industry facility increases.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Continue to look into these trends going forward, perhaps secondary goal now</a:t>
            </a:r>
          </a:p>
        </p:txBody>
      </p:sp>
      <p:pic>
        <p:nvPicPr>
          <p:cNvPr descr="buffalogrove_illinois.jpeg" id="506" name="Shape 50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pic>
        <p:nvPicPr>
          <p:cNvPr id="507" name="Shape 507"/>
          <p:cNvPicPr preferRelativeResize="0"/>
          <p:nvPr/>
        </p:nvPicPr>
        <p:blipFill>
          <a:blip r:embed="rId5">
            <a:alphaModFix/>
          </a:blip>
          <a:stretch>
            <a:fillRect/>
          </a:stretch>
        </p:blipFill>
        <p:spPr>
          <a:xfrm>
            <a:off x="31950" y="22275"/>
            <a:ext cx="2211474" cy="2066575"/>
          </a:xfrm>
          <a:prstGeom prst="rect">
            <a:avLst/>
          </a:prstGeom>
          <a:noFill/>
          <a:ln>
            <a:noFill/>
          </a:ln>
        </p:spPr>
      </p:pic>
      <p:pic>
        <p:nvPicPr>
          <p:cNvPr id="508" name="Shape 508"/>
          <p:cNvPicPr preferRelativeResize="0"/>
          <p:nvPr/>
        </p:nvPicPr>
        <p:blipFill>
          <a:blip r:embed="rId6">
            <a:alphaModFix/>
          </a:blip>
          <a:stretch>
            <a:fillRect/>
          </a:stretch>
        </p:blipFill>
        <p:spPr>
          <a:xfrm>
            <a:off x="5656400" y="2101025"/>
            <a:ext cx="1768124" cy="2083201"/>
          </a:xfrm>
          <a:prstGeom prst="rect">
            <a:avLst/>
          </a:prstGeom>
          <a:noFill/>
          <a:ln>
            <a:noFill/>
          </a:ln>
        </p:spPr>
      </p:pic>
      <p:pic>
        <p:nvPicPr>
          <p:cNvPr id="509" name="Shape 509"/>
          <p:cNvPicPr preferRelativeResize="0"/>
          <p:nvPr/>
        </p:nvPicPr>
        <p:blipFill>
          <a:blip r:embed="rId7">
            <a:alphaModFix/>
          </a:blip>
          <a:stretch>
            <a:fillRect/>
          </a:stretch>
        </p:blipFill>
        <p:spPr>
          <a:xfrm>
            <a:off x="7424525" y="2081975"/>
            <a:ext cx="1694550" cy="2113751"/>
          </a:xfrm>
          <a:prstGeom prst="rect">
            <a:avLst/>
          </a:prstGeom>
          <a:noFill/>
          <a:ln>
            <a:noFill/>
          </a:ln>
        </p:spPr>
      </p:pic>
      <p:pic>
        <p:nvPicPr>
          <p:cNvPr id="510" name="Shape 510"/>
          <p:cNvPicPr preferRelativeResize="0"/>
          <p:nvPr/>
        </p:nvPicPr>
        <p:blipFill>
          <a:blip r:embed="rId8">
            <a:alphaModFix/>
          </a:blip>
          <a:stretch>
            <a:fillRect/>
          </a:stretch>
        </p:blipFill>
        <p:spPr>
          <a:xfrm>
            <a:off x="2243426" y="1025"/>
            <a:ext cx="2072824" cy="2083200"/>
          </a:xfrm>
          <a:prstGeom prst="rect">
            <a:avLst/>
          </a:prstGeom>
          <a:noFill/>
          <a:ln>
            <a:noFill/>
          </a:ln>
        </p:spPr>
      </p:pic>
      <p:pic>
        <p:nvPicPr>
          <p:cNvPr descr="2eastmainbfr.jpg" id="511" name="Shape 511"/>
          <p:cNvPicPr preferRelativeResize="0"/>
          <p:nvPr/>
        </p:nvPicPr>
        <p:blipFill rotWithShape="1">
          <a:blip r:embed="rId9">
            <a:alphaModFix/>
          </a:blip>
          <a:srcRect b="0" l="0" r="0" t="0"/>
          <a:stretch/>
        </p:blipFill>
        <p:spPr>
          <a:xfrm>
            <a:off x="8174459" y="957284"/>
            <a:ext cx="944244" cy="11246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5" name="Shape 515"/>
        <p:cNvGrpSpPr/>
        <p:nvPr/>
      </p:nvGrpSpPr>
      <p:grpSpPr>
        <a:xfrm>
          <a:off x="0" y="0"/>
          <a:ext cx="0" cy="0"/>
          <a:chOff x="0" y="0"/>
          <a:chExt cx="0" cy="0"/>
        </a:xfrm>
      </p:grpSpPr>
      <p:sp>
        <p:nvSpPr>
          <p:cNvPr id="516" name="Shape 51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8" name="Shape 518"/>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519" name="Shape 51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0" name="Shape 520"/>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1" name="Shape 521"/>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22" name="Shape 522"/>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3" name="Shape 52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4" name="Shape 524"/>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25" name="Shape 525"/>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26" name="Shape 52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27" name="Shape 527"/>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28" name="Shape 528"/>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2" name="Shape 532"/>
        <p:cNvGrpSpPr/>
        <p:nvPr/>
      </p:nvGrpSpPr>
      <p:grpSpPr>
        <a:xfrm>
          <a:off x="0" y="0"/>
          <a:ext cx="0" cy="0"/>
          <a:chOff x="0" y="0"/>
          <a:chExt cx="0" cy="0"/>
        </a:xfrm>
      </p:grpSpPr>
      <p:sp>
        <p:nvSpPr>
          <p:cNvPr id="533" name="Shape 533"/>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4" name="Shape 53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5" name="Shape 53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6" name="Shape 53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7" name="Shape 53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8" name="Shape 538"/>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9" name="Shape 53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0" name="Shape 54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41" name="Shape 541"/>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42" name="Shape 542"/>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43" name="Shape 543"/>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44" name="Shape 544"/>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sp>
        <p:nvSpPr>
          <p:cNvPr id="545" name="Shape 545"/>
          <p:cNvSpPr/>
          <p:nvPr/>
        </p:nvSpPr>
        <p:spPr>
          <a:xfrm>
            <a:off x="31950" y="2099575"/>
            <a:ext cx="5628900" cy="29748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rgbClr val="FFFFFF"/>
              </a:solidFill>
            </a:endParaRPr>
          </a:p>
        </p:txBody>
      </p:sp>
      <p:pic>
        <p:nvPicPr>
          <p:cNvPr descr="PlottedMapGrey.png" id="546" name="Shape 546"/>
          <p:cNvPicPr preferRelativeResize="0"/>
          <p:nvPr/>
        </p:nvPicPr>
        <p:blipFill>
          <a:blip r:embed="rId6">
            <a:alphaModFix/>
          </a:blip>
          <a:stretch>
            <a:fillRect/>
          </a:stretch>
        </p:blipFill>
        <p:spPr>
          <a:xfrm>
            <a:off x="31950" y="2172625"/>
            <a:ext cx="5628900" cy="283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0" name="Shape 550"/>
        <p:cNvGrpSpPr/>
        <p:nvPr/>
      </p:nvGrpSpPr>
      <p:grpSpPr>
        <a:xfrm>
          <a:off x="0" y="0"/>
          <a:ext cx="0" cy="0"/>
          <a:chOff x="0" y="0"/>
          <a:chExt cx="0" cy="0"/>
        </a:xfrm>
      </p:grpSpPr>
      <p:sp>
        <p:nvSpPr>
          <p:cNvPr id="551" name="Shape 551"/>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2" name="Shape 552"/>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3" name="Shape 553"/>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4" name="Shape 554"/>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5" name="Shape 555"/>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6" name="Shape 556"/>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57" name="Shape 557"/>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8" name="Shape 558"/>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9" name="Shape 559"/>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60" name="Shape 560"/>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61" name="Shape 561"/>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62" name="Shape 562"/>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30 at 1.15.49 AM.png" id="563" name="Shape 563"/>
          <p:cNvPicPr preferRelativeResize="0"/>
          <p:nvPr/>
        </p:nvPicPr>
        <p:blipFill>
          <a:blip r:embed="rId6">
            <a:alphaModFix/>
          </a:blip>
          <a:stretch>
            <a:fillRect/>
          </a:stretch>
        </p:blipFill>
        <p:spPr>
          <a:xfrm>
            <a:off x="31950" y="2099450"/>
            <a:ext cx="5653401" cy="2974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7" name="Shape 567"/>
        <p:cNvGrpSpPr/>
        <p:nvPr/>
      </p:nvGrpSpPr>
      <p:grpSpPr>
        <a:xfrm>
          <a:off x="0" y="0"/>
          <a:ext cx="0" cy="0"/>
          <a:chOff x="0" y="0"/>
          <a:chExt cx="0" cy="0"/>
        </a:xfrm>
      </p:grpSpPr>
      <p:sp>
        <p:nvSpPr>
          <p:cNvPr id="568" name="Shape 568"/>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Shape 569"/>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0" name="Shape 570"/>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1" name="Shape 571"/>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2" name="Shape 572"/>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3" name="Shape 573"/>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74" name="Shape 574"/>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5" name="Shape 57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76" name="Shape 576"/>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77" name="Shape 577"/>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78" name="Shape 57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79" name="Shape 579"/>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30 at 3.38.54 PM.png" id="580" name="Shape 580"/>
          <p:cNvPicPr preferRelativeResize="0"/>
          <p:nvPr/>
        </p:nvPicPr>
        <p:blipFill>
          <a:blip r:embed="rId6">
            <a:alphaModFix/>
          </a:blip>
          <a:stretch>
            <a:fillRect/>
          </a:stretch>
        </p:blipFill>
        <p:spPr>
          <a:xfrm>
            <a:off x="31950" y="2099450"/>
            <a:ext cx="5628899" cy="29748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4" name="Shape 584"/>
        <p:cNvGrpSpPr/>
        <p:nvPr/>
      </p:nvGrpSpPr>
      <p:grpSpPr>
        <a:xfrm>
          <a:off x="0" y="0"/>
          <a:ext cx="0" cy="0"/>
          <a:chOff x="0" y="0"/>
          <a:chExt cx="0" cy="0"/>
        </a:xfrm>
      </p:grpSpPr>
      <p:sp>
        <p:nvSpPr>
          <p:cNvPr id="585" name="Shape 58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6" name="Shape 58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7" name="Shape 58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8" name="Shape 58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9" name="Shape 58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0" name="Shape 59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91" name="Shape 59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2" name="Shape 59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93" name="Shape 59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94" name="Shape 59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95" name="Shape 59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96" name="Shape 596"/>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30 at 3.39.03 PM.png" id="597" name="Shape 597"/>
          <p:cNvPicPr preferRelativeResize="0"/>
          <p:nvPr/>
        </p:nvPicPr>
        <p:blipFill>
          <a:blip r:embed="rId6">
            <a:alphaModFix/>
          </a:blip>
          <a:stretch>
            <a:fillRect/>
          </a:stretch>
        </p:blipFill>
        <p:spPr>
          <a:xfrm>
            <a:off x="31950" y="2099450"/>
            <a:ext cx="5653400" cy="2974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1" name="Shape 601"/>
        <p:cNvGrpSpPr/>
        <p:nvPr/>
      </p:nvGrpSpPr>
      <p:grpSpPr>
        <a:xfrm>
          <a:off x="0" y="0"/>
          <a:ext cx="0" cy="0"/>
          <a:chOff x="0" y="0"/>
          <a:chExt cx="0" cy="0"/>
        </a:xfrm>
      </p:grpSpPr>
      <p:sp>
        <p:nvSpPr>
          <p:cNvPr id="602" name="Shape 60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4" name="Shape 60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unwanted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605" name="Shape 60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6" name="Shape 60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7" name="Shape 60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608" name="Shape 60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9" name="Shape 6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0" name="Shape 61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611" name="Shape 61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612" name="Shape 6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philly.jpg" id="613" name="Shape 613"/>
          <p:cNvPicPr preferRelativeResize="0"/>
          <p:nvPr/>
        </p:nvPicPr>
        <p:blipFill rotWithShape="1">
          <a:blip r:embed="rId5">
            <a:alphaModFix/>
          </a:blip>
          <a:srcRect b="0" l="0" r="0" t="0"/>
          <a:stretch/>
        </p:blipFill>
        <p:spPr>
          <a:xfrm>
            <a:off x="27504" y="16878"/>
            <a:ext cx="4295180" cy="2069455"/>
          </a:xfrm>
          <a:prstGeom prst="rect">
            <a:avLst/>
          </a:prstGeom>
          <a:noFill/>
          <a:ln>
            <a:noFill/>
          </a:ln>
        </p:spPr>
      </p:pic>
      <p:sp>
        <p:nvSpPr>
          <p:cNvPr id="614" name="Shape 614"/>
          <p:cNvSpPr txBox="1"/>
          <p:nvPr/>
        </p:nvSpPr>
        <p:spPr>
          <a:xfrm>
            <a:off x="5685350" y="21011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 sz="900">
                <a:solidFill>
                  <a:schemeClr val="lt1"/>
                </a:solidFill>
                <a:latin typeface="Helvetica Neue"/>
                <a:ea typeface="Helvetica Neue"/>
                <a:cs typeface="Helvetica Neue"/>
                <a:sym typeface="Helvetica Neue"/>
              </a:rPr>
              <a:t>YEAR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FACILITY_NAME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FEDERAL_FACILITY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PARENT_COMPANY_NAME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INDUSTRY_SECTOR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ZIP</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STATE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COUNTY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LATITUDE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LONGITUDE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CHEMICAL</a:t>
            </a:r>
          </a:p>
          <a:p>
            <a:pPr lvl="0" rtl="0">
              <a:lnSpc>
                <a:spcPct val="115000"/>
              </a:lnSpc>
              <a:spcBef>
                <a:spcPts val="0"/>
              </a:spcBef>
              <a:buClr>
                <a:schemeClr val="lt1"/>
              </a:buClr>
              <a:buFont typeface="Helvetica Neue"/>
              <a:buNone/>
            </a:pPr>
            <a:r>
              <a:t/>
            </a:r>
            <a:endParaRPr b="1" sz="900">
              <a:solidFill>
                <a:schemeClr val="lt1"/>
              </a:solidFill>
              <a:latin typeface="Helvetica Neue"/>
              <a:ea typeface="Helvetica Neue"/>
              <a:cs typeface="Helvetica Neue"/>
              <a:sym typeface="Helvetica Neue"/>
            </a:endParaRPr>
          </a:p>
        </p:txBody>
      </p:sp>
      <p:sp>
        <p:nvSpPr>
          <p:cNvPr id="615" name="Shape 615"/>
          <p:cNvSpPr txBox="1"/>
          <p:nvPr/>
        </p:nvSpPr>
        <p:spPr>
          <a:xfrm>
            <a:off x="7286275" y="20994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UNIT_OF_MEASURE</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CARCINOGEN</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CAA_CHEMICAL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TOTAL_RELEASES</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ON_SITE_RECYCLED_TOTAL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OFF_SITE_RECYCLED 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ONE_TIME_RELEASES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9" name="Shape 619"/>
        <p:cNvGrpSpPr/>
        <p:nvPr/>
      </p:nvGrpSpPr>
      <p:grpSpPr>
        <a:xfrm>
          <a:off x="0" y="0"/>
          <a:ext cx="0" cy="0"/>
          <a:chOff x="0" y="0"/>
          <a:chExt cx="0" cy="0"/>
        </a:xfrm>
      </p:grpSpPr>
      <p:sp>
        <p:nvSpPr>
          <p:cNvPr id="620" name="Shape 620"/>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1" name="Shape 621"/>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2" name="Shape 622"/>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623" name="Shape 623"/>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4" name="Shape 624"/>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5" name="Shape 625"/>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626" name="Shape 626"/>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27" name="Shape 6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28" name="Shape 628"/>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629" name="Shape 629"/>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630" name="Shape 6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Screen Shot 2017-10-28 at 3.13.37 PM.png" id="631" name="Shape 631"/>
          <p:cNvPicPr preferRelativeResize="0"/>
          <p:nvPr/>
        </p:nvPicPr>
        <p:blipFill>
          <a:blip r:embed="rId5">
            <a:alphaModFix/>
          </a:blip>
          <a:stretch>
            <a:fillRect/>
          </a:stretch>
        </p:blipFill>
        <p:spPr>
          <a:xfrm>
            <a:off x="5684300" y="2107201"/>
            <a:ext cx="3434402" cy="2065500"/>
          </a:xfrm>
          <a:prstGeom prst="rect">
            <a:avLst/>
          </a:prstGeom>
          <a:noFill/>
          <a:ln>
            <a:noFill/>
          </a:ln>
        </p:spPr>
      </p:pic>
      <p:pic>
        <p:nvPicPr>
          <p:cNvPr descr="philly.jpg" id="632" name="Shape 632"/>
          <p:cNvPicPr preferRelativeResize="0"/>
          <p:nvPr/>
        </p:nvPicPr>
        <p:blipFill rotWithShape="1">
          <a:blip r:embed="rId6">
            <a:alphaModFix/>
          </a:blip>
          <a:srcRect b="0" l="0" r="0" t="0"/>
          <a:stretch/>
        </p:blipFill>
        <p:spPr>
          <a:xfrm>
            <a:off x="27504" y="16878"/>
            <a:ext cx="4295180" cy="2069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6" name="Shape 636"/>
        <p:cNvGrpSpPr/>
        <p:nvPr/>
      </p:nvGrpSpPr>
      <p:grpSpPr>
        <a:xfrm>
          <a:off x="0" y="0"/>
          <a:ext cx="0" cy="0"/>
          <a:chOff x="0" y="0"/>
          <a:chExt cx="0" cy="0"/>
        </a:xfrm>
      </p:grpSpPr>
      <p:sp>
        <p:nvSpPr>
          <p:cNvPr id="637" name="Shape 63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8" name="Shape 63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9" name="Shape 63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640" name="Shape 64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41" name="Shape 64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42" name="Shape 642"/>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643" name="Shape 64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44" name="Shape 64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45" name="Shape 64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646" name="Shape 64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647" name="Shape 64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oxic-Waste.jpg" id="648" name="Shape 648"/>
          <p:cNvPicPr preferRelativeResize="0"/>
          <p:nvPr/>
        </p:nvPicPr>
        <p:blipFill rotWithShape="1">
          <a:blip r:embed="rId5">
            <a:alphaModFix/>
          </a:blip>
          <a:srcRect b="0" l="0" r="0" t="0"/>
          <a:stretch/>
        </p:blipFill>
        <p:spPr>
          <a:xfrm>
            <a:off x="24267" y="19442"/>
            <a:ext cx="4273408" cy="2058823"/>
          </a:xfrm>
          <a:prstGeom prst="rect">
            <a:avLst/>
          </a:prstGeom>
          <a:noFill/>
          <a:ln>
            <a:noFill/>
          </a:ln>
        </p:spPr>
      </p:pic>
      <p:pic>
        <p:nvPicPr>
          <p:cNvPr descr="composite_data.gif" id="649" name="Shape 649"/>
          <p:cNvPicPr preferRelativeResize="0"/>
          <p:nvPr/>
        </p:nvPicPr>
        <p:blipFill rotWithShape="1">
          <a:blip r:embed="rId6">
            <a:alphaModFix/>
          </a:blip>
          <a:srcRect b="0" l="0" r="0" t="0"/>
          <a:stretch/>
        </p:blipFill>
        <p:spPr>
          <a:xfrm>
            <a:off x="5683120" y="2101132"/>
            <a:ext cx="3432796" cy="20822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3" name="Shape 653"/>
        <p:cNvGrpSpPr/>
        <p:nvPr/>
      </p:nvGrpSpPr>
      <p:grpSpPr>
        <a:xfrm>
          <a:off x="0" y="0"/>
          <a:ext cx="0" cy="0"/>
          <a:chOff x="0" y="0"/>
          <a:chExt cx="0" cy="0"/>
        </a:xfrm>
      </p:grpSpPr>
      <p:pic>
        <p:nvPicPr>
          <p:cNvPr descr="natural-wetland-2.jpg" id="654" name="Shape 65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655" name="Shape 655"/>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56" name="Shape 65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657" name="Shape 657"/>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658" name="Shape 658"/>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59" name="Shape 659"/>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0" name="Shape 660"/>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1" name="Shape 661"/>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2" name="Shape 662"/>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3" name="Shape 663"/>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4" name="Shape 66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65" name="Shape 665"/>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66" name="Shape 666"/>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67" name="Shape 667"/>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68" name="Shape 668"/>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69" name="Shape 669"/>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70" name="Shape 670"/>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71" name="Shape 6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72" name="Shape 67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500"/>
                                        <p:tgtEl>
                                          <p:spTgt spid="66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5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6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