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3"/>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Helvetica Neue"/>
      <p:regular r:id="rId34"/>
      <p:bold r:id="rId35"/>
      <p:italic r:id="rId36"/>
      <p:boldItalic r:id="rId37"/>
    </p:embeddedFont>
    <p:embeddedFont>
      <p:font typeface="Helvetica Neue Light"/>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HelveticaNeueLight-italic.fntdata"/><Relationship Id="rId20" Type="http://schemas.openxmlformats.org/officeDocument/2006/relationships/slide" Target="slides/slide15.xml"/><Relationship Id="rId41" Type="http://schemas.openxmlformats.org/officeDocument/2006/relationships/font" Target="fonts/HelveticaNeueLight-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HelveticaNeue-bold.fntdata"/><Relationship Id="rId12" Type="http://schemas.openxmlformats.org/officeDocument/2006/relationships/slide" Target="slides/slide7.xml"/><Relationship Id="rId34" Type="http://schemas.openxmlformats.org/officeDocument/2006/relationships/font" Target="fonts/HelveticaNeue-regular.fntdata"/><Relationship Id="rId15" Type="http://schemas.openxmlformats.org/officeDocument/2006/relationships/slide" Target="slides/slide10.xml"/><Relationship Id="rId37" Type="http://schemas.openxmlformats.org/officeDocument/2006/relationships/font" Target="fonts/HelveticaNeue-boldItalic.fntdata"/><Relationship Id="rId14" Type="http://schemas.openxmlformats.org/officeDocument/2006/relationships/slide" Target="slides/slide9.xml"/><Relationship Id="rId36" Type="http://schemas.openxmlformats.org/officeDocument/2006/relationships/font" Target="fonts/HelveticaNeue-italic.fntdata"/><Relationship Id="rId17" Type="http://schemas.openxmlformats.org/officeDocument/2006/relationships/slide" Target="slides/slide12.xml"/><Relationship Id="rId39" Type="http://schemas.openxmlformats.org/officeDocument/2006/relationships/font" Target="fonts/HelveticaNeueLight-bold.fntdata"/><Relationship Id="rId16" Type="http://schemas.openxmlformats.org/officeDocument/2006/relationships/slide" Target="slides/slide11.xml"/><Relationship Id="rId38" Type="http://schemas.openxmlformats.org/officeDocument/2006/relationships/font" Target="fonts/HelveticaNeueLigh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02" name="Shape 10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69" name="Shape 26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87" name="Shape 28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05" name="Shape 30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23" name="Shape 32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Shape 340"/>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41" name="Shape 34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Shape 358"/>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59" name="Shape 35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Shape 376"/>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77" name="Shape 37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Shape 394"/>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95" name="Shape 39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Shape 417"/>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418" name="Shape 41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Shape 439"/>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440" name="Shape 44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24" name="Shape 12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Shape 456"/>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457" name="Shape 45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Shape 474"/>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475" name="Shape 47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Shape 492"/>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493" name="Shape 49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Shape 509"/>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510" name="Shape 51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Shape 525"/>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526" name="Shape 52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Shape 541"/>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542" name="Shape 54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Shape 559"/>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560" name="Shape 56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5" name="Shape 575"/>
        <p:cNvGrpSpPr/>
        <p:nvPr/>
      </p:nvGrpSpPr>
      <p:grpSpPr>
        <a:xfrm>
          <a:off x="0" y="0"/>
          <a:ext cx="0" cy="0"/>
          <a:chOff x="0" y="0"/>
          <a:chExt cx="0" cy="0"/>
        </a:xfrm>
      </p:grpSpPr>
      <p:sp>
        <p:nvSpPr>
          <p:cNvPr id="576" name="Shape 576"/>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577" name="Shape 57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2" name="Shape 592"/>
        <p:cNvGrpSpPr/>
        <p:nvPr/>
      </p:nvGrpSpPr>
      <p:grpSpPr>
        <a:xfrm>
          <a:off x="0" y="0"/>
          <a:ext cx="0" cy="0"/>
          <a:chOff x="0" y="0"/>
          <a:chExt cx="0" cy="0"/>
        </a:xfrm>
      </p:grpSpPr>
      <p:sp>
        <p:nvSpPr>
          <p:cNvPr id="593" name="Shape 593"/>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594" name="Shape 59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41" name="Shape 14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59" name="Shape 15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77" name="Shape 17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97" name="Shape 19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15" name="Shape 21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33" name="Shape 23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51" name="Shape 25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amp; Subtitle">
    <p:spTree>
      <p:nvGrpSpPr>
        <p:cNvPr id="54" name="Shape 54"/>
        <p:cNvGrpSpPr/>
        <p:nvPr/>
      </p:nvGrpSpPr>
      <p:grpSpPr>
        <a:xfrm>
          <a:off x="0" y="0"/>
          <a:ext cx="0" cy="0"/>
          <a:chOff x="0" y="0"/>
          <a:chExt cx="0" cy="0"/>
        </a:xfrm>
      </p:grpSpPr>
      <p:sp>
        <p:nvSpPr>
          <p:cNvPr id="55" name="Shape 55"/>
          <p:cNvSpPr txBox="1"/>
          <p:nvPr>
            <p:ph type="title"/>
          </p:nvPr>
        </p:nvSpPr>
        <p:spPr>
          <a:xfrm>
            <a:off x="892969" y="863947"/>
            <a:ext cx="7358063" cy="1741289"/>
          </a:xfrm>
          <a:prstGeom prst="rect">
            <a:avLst/>
          </a:prstGeom>
          <a:noFill/>
          <a:ln>
            <a:noFill/>
          </a:ln>
        </p:spPr>
        <p:txBody>
          <a:bodyPr anchorCtr="0" anchor="b"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5pPr>
            <a:lvl6pPr indent="736600" lvl="5"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6pPr>
            <a:lvl7pPr indent="889000" lvl="6"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7pPr>
            <a:lvl8pPr indent="1028700" lvl="7"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8pPr>
            <a:lvl9pPr indent="1181100" lvl="8"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9pPr>
          </a:lstStyle>
          <a:p/>
        </p:txBody>
      </p:sp>
      <p:sp>
        <p:nvSpPr>
          <p:cNvPr id="56" name="Shape 56"/>
          <p:cNvSpPr txBox="1"/>
          <p:nvPr>
            <p:ph idx="1" type="body"/>
          </p:nvPr>
        </p:nvSpPr>
        <p:spPr>
          <a:xfrm>
            <a:off x="892969" y="2652117"/>
            <a:ext cx="7358063" cy="596057"/>
          </a:xfrm>
          <a:prstGeom prst="rect">
            <a:avLst/>
          </a:prstGeom>
          <a:noFill/>
          <a:ln>
            <a:noFill/>
          </a:ln>
        </p:spPr>
        <p:txBody>
          <a:bodyPr anchorCtr="0" anchor="t"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57" name="Shape 57"/>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Photo - Horizontal">
    <p:spTree>
      <p:nvGrpSpPr>
        <p:cNvPr id="58" name="Shape 58"/>
        <p:cNvGrpSpPr/>
        <p:nvPr/>
      </p:nvGrpSpPr>
      <p:grpSpPr>
        <a:xfrm>
          <a:off x="0" y="0"/>
          <a:ext cx="0" cy="0"/>
          <a:chOff x="0" y="0"/>
          <a:chExt cx="0" cy="0"/>
        </a:xfrm>
      </p:grpSpPr>
      <p:sp>
        <p:nvSpPr>
          <p:cNvPr id="59" name="Shape 59"/>
          <p:cNvSpPr/>
          <p:nvPr>
            <p:ph idx="2" type="pic"/>
          </p:nvPr>
        </p:nvSpPr>
        <p:spPr>
          <a:xfrm>
            <a:off x="1138535" y="354955"/>
            <a:ext cx="6861105" cy="3114229"/>
          </a:xfrm>
          <a:prstGeom prst="rect">
            <a:avLst/>
          </a:prstGeom>
          <a:noFill/>
          <a:ln>
            <a:noFill/>
          </a:ln>
        </p:spPr>
        <p:txBody>
          <a:bodyPr anchorCtr="0" anchor="t"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60" name="Shape 60"/>
          <p:cNvSpPr txBox="1"/>
          <p:nvPr>
            <p:ph type="title"/>
          </p:nvPr>
        </p:nvSpPr>
        <p:spPr>
          <a:xfrm>
            <a:off x="892969" y="3542854"/>
            <a:ext cx="7358063" cy="750094"/>
          </a:xfrm>
          <a:prstGeom prst="rect">
            <a:avLst/>
          </a:prstGeom>
          <a:noFill/>
          <a:ln>
            <a:noFill/>
          </a:ln>
        </p:spPr>
        <p:txBody>
          <a:bodyPr anchorCtr="0" anchor="ctr"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5pPr>
            <a:lvl6pPr indent="736600" lvl="5"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6pPr>
            <a:lvl7pPr indent="889000" lvl="6"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7pPr>
            <a:lvl8pPr indent="1028700" lvl="7"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8pPr>
            <a:lvl9pPr indent="1181100" lvl="8"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9pPr>
          </a:lstStyle>
          <a:p/>
        </p:txBody>
      </p:sp>
      <p:sp>
        <p:nvSpPr>
          <p:cNvPr id="61" name="Shape 61"/>
          <p:cNvSpPr txBox="1"/>
          <p:nvPr>
            <p:ph idx="1" type="body"/>
          </p:nvPr>
        </p:nvSpPr>
        <p:spPr>
          <a:xfrm>
            <a:off x="892969" y="4299645"/>
            <a:ext cx="7358063" cy="596057"/>
          </a:xfrm>
          <a:prstGeom prst="rect">
            <a:avLst/>
          </a:prstGeom>
          <a:noFill/>
          <a:ln>
            <a:noFill/>
          </a:ln>
        </p:spPr>
        <p:txBody>
          <a:bodyPr anchorCtr="0" anchor="t"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62" name="Shape 62"/>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 Center">
    <p:spTree>
      <p:nvGrpSpPr>
        <p:cNvPr id="63" name="Shape 63"/>
        <p:cNvGrpSpPr/>
        <p:nvPr/>
      </p:nvGrpSpPr>
      <p:grpSpPr>
        <a:xfrm>
          <a:off x="0" y="0"/>
          <a:ext cx="0" cy="0"/>
          <a:chOff x="0" y="0"/>
          <a:chExt cx="0" cy="0"/>
        </a:xfrm>
      </p:grpSpPr>
      <p:sp>
        <p:nvSpPr>
          <p:cNvPr id="64" name="Shape 64"/>
          <p:cNvSpPr txBox="1"/>
          <p:nvPr>
            <p:ph type="title"/>
          </p:nvPr>
        </p:nvSpPr>
        <p:spPr>
          <a:xfrm>
            <a:off x="892969" y="1701105"/>
            <a:ext cx="7358063" cy="1741289"/>
          </a:xfrm>
          <a:prstGeom prst="rect">
            <a:avLst/>
          </a:prstGeom>
          <a:noFill/>
          <a:ln>
            <a:noFill/>
          </a:ln>
        </p:spPr>
        <p:txBody>
          <a:bodyPr anchorCtr="0" anchor="ctr"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5pPr>
            <a:lvl6pPr indent="736600" lvl="5"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6pPr>
            <a:lvl7pPr indent="889000" lvl="6"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7pPr>
            <a:lvl8pPr indent="1028700" lvl="7"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8pPr>
            <a:lvl9pPr indent="1181100" lvl="8"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9pPr>
          </a:lstStyle>
          <a:p/>
        </p:txBody>
      </p:sp>
      <p:sp>
        <p:nvSpPr>
          <p:cNvPr id="65" name="Shape 65"/>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hoto - Vertical">
    <p:spTree>
      <p:nvGrpSpPr>
        <p:cNvPr id="66" name="Shape 66"/>
        <p:cNvGrpSpPr/>
        <p:nvPr/>
      </p:nvGrpSpPr>
      <p:grpSpPr>
        <a:xfrm>
          <a:off x="0" y="0"/>
          <a:ext cx="0" cy="0"/>
          <a:chOff x="0" y="0"/>
          <a:chExt cx="0" cy="0"/>
        </a:xfrm>
      </p:grpSpPr>
      <p:sp>
        <p:nvSpPr>
          <p:cNvPr id="67" name="Shape 67"/>
          <p:cNvSpPr/>
          <p:nvPr>
            <p:ph idx="2" type="pic"/>
          </p:nvPr>
        </p:nvSpPr>
        <p:spPr>
          <a:xfrm>
            <a:off x="4723805" y="336930"/>
            <a:ext cx="3750469" cy="4333131"/>
          </a:xfrm>
          <a:prstGeom prst="rect">
            <a:avLst/>
          </a:prstGeom>
          <a:noFill/>
          <a:ln>
            <a:noFill/>
          </a:ln>
        </p:spPr>
        <p:txBody>
          <a:bodyPr anchorCtr="0" anchor="t"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68" name="Shape 68"/>
          <p:cNvSpPr txBox="1"/>
          <p:nvPr>
            <p:ph type="title"/>
          </p:nvPr>
        </p:nvSpPr>
        <p:spPr>
          <a:xfrm>
            <a:off x="669727" y="334863"/>
            <a:ext cx="3750469" cy="2102941"/>
          </a:xfrm>
          <a:prstGeom prst="rect">
            <a:avLst/>
          </a:prstGeom>
          <a:noFill/>
          <a:ln>
            <a:noFill/>
          </a:ln>
        </p:spPr>
        <p:txBody>
          <a:bodyPr anchorCtr="0" anchor="b"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39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5pPr>
            <a:lvl6pPr indent="736600" lvl="5"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6pPr>
            <a:lvl7pPr indent="889000" lvl="6"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7pPr>
            <a:lvl8pPr indent="1028700" lvl="7"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8pPr>
            <a:lvl9pPr indent="1181100" lvl="8"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9pPr>
          </a:lstStyle>
          <a:p/>
        </p:txBody>
      </p:sp>
      <p:sp>
        <p:nvSpPr>
          <p:cNvPr id="69" name="Shape 69"/>
          <p:cNvSpPr txBox="1"/>
          <p:nvPr>
            <p:ph idx="1" type="body"/>
          </p:nvPr>
        </p:nvSpPr>
        <p:spPr>
          <a:xfrm>
            <a:off x="669727" y="2491383"/>
            <a:ext cx="3750469" cy="2169914"/>
          </a:xfrm>
          <a:prstGeom prst="rect">
            <a:avLst/>
          </a:prstGeom>
          <a:noFill/>
          <a:ln>
            <a:noFill/>
          </a:ln>
        </p:spPr>
        <p:txBody>
          <a:bodyPr anchorCtr="0" anchor="t"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70" name="Shape 70"/>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 Top">
    <p:spTree>
      <p:nvGrpSpPr>
        <p:cNvPr id="71" name="Shape 71"/>
        <p:cNvGrpSpPr/>
        <p:nvPr/>
      </p:nvGrpSpPr>
      <p:grpSpPr>
        <a:xfrm>
          <a:off x="0" y="0"/>
          <a:ext cx="0" cy="0"/>
          <a:chOff x="0" y="0"/>
          <a:chExt cx="0" cy="0"/>
        </a:xfrm>
      </p:grpSpPr>
      <p:sp>
        <p:nvSpPr>
          <p:cNvPr id="72" name="Shape 72"/>
          <p:cNvSpPr txBox="1"/>
          <p:nvPr>
            <p:ph type="title"/>
          </p:nvPr>
        </p:nvSpPr>
        <p:spPr>
          <a:xfrm>
            <a:off x="669727" y="133945"/>
            <a:ext cx="7804547" cy="1138535"/>
          </a:xfrm>
          <a:prstGeom prst="rect">
            <a:avLst/>
          </a:prstGeom>
          <a:noFill/>
          <a:ln>
            <a:noFill/>
          </a:ln>
        </p:spPr>
        <p:txBody>
          <a:bodyPr anchorCtr="0" anchor="ctr"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5pPr>
            <a:lvl6pPr indent="736600" lvl="5"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6pPr>
            <a:lvl7pPr indent="889000" lvl="6"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7pPr>
            <a:lvl8pPr indent="1028700" lvl="7"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8pPr>
            <a:lvl9pPr indent="1181100" lvl="8"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9pPr>
          </a:lstStyle>
          <a:p/>
        </p:txBody>
      </p:sp>
      <p:sp>
        <p:nvSpPr>
          <p:cNvPr id="73" name="Shape 73"/>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mp; Bullets">
    <p:spTree>
      <p:nvGrpSpPr>
        <p:cNvPr id="74" name="Shape 74"/>
        <p:cNvGrpSpPr/>
        <p:nvPr/>
      </p:nvGrpSpPr>
      <p:grpSpPr>
        <a:xfrm>
          <a:off x="0" y="0"/>
          <a:ext cx="0" cy="0"/>
          <a:chOff x="0" y="0"/>
          <a:chExt cx="0" cy="0"/>
        </a:xfrm>
      </p:grpSpPr>
      <p:sp>
        <p:nvSpPr>
          <p:cNvPr id="75" name="Shape 75"/>
          <p:cNvSpPr txBox="1"/>
          <p:nvPr>
            <p:ph type="title"/>
          </p:nvPr>
        </p:nvSpPr>
        <p:spPr>
          <a:xfrm>
            <a:off x="669727" y="133945"/>
            <a:ext cx="7804547" cy="1138535"/>
          </a:xfrm>
          <a:prstGeom prst="rect">
            <a:avLst/>
          </a:prstGeom>
          <a:noFill/>
          <a:ln>
            <a:noFill/>
          </a:ln>
        </p:spPr>
        <p:txBody>
          <a:bodyPr anchorCtr="0" anchor="ctr"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5pPr>
            <a:lvl6pPr indent="736600" lvl="5"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6pPr>
            <a:lvl7pPr indent="889000" lvl="6"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7pPr>
            <a:lvl8pPr indent="1028700" lvl="7"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8pPr>
            <a:lvl9pPr indent="1181100" lvl="8"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9pPr>
          </a:lstStyle>
          <a:p/>
        </p:txBody>
      </p:sp>
      <p:sp>
        <p:nvSpPr>
          <p:cNvPr id="76" name="Shape 76"/>
          <p:cNvSpPr txBox="1"/>
          <p:nvPr>
            <p:ph idx="1" type="body"/>
          </p:nvPr>
        </p:nvSpPr>
        <p:spPr>
          <a:xfrm>
            <a:off x="669727" y="1366242"/>
            <a:ext cx="7804547" cy="3315146"/>
          </a:xfrm>
          <a:prstGeom prst="rect">
            <a:avLst/>
          </a:prstGeom>
          <a:noFill/>
          <a:ln>
            <a:noFill/>
          </a:ln>
        </p:spPr>
        <p:txBody>
          <a:bodyPr anchorCtr="0" anchor="ctr"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77" name="Shape 77"/>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Bullets &amp; Photo">
    <p:spTree>
      <p:nvGrpSpPr>
        <p:cNvPr id="78" name="Shape 78"/>
        <p:cNvGrpSpPr/>
        <p:nvPr/>
      </p:nvGrpSpPr>
      <p:grpSpPr>
        <a:xfrm>
          <a:off x="0" y="0"/>
          <a:ext cx="0" cy="0"/>
          <a:chOff x="0" y="0"/>
          <a:chExt cx="0" cy="0"/>
        </a:xfrm>
      </p:grpSpPr>
      <p:sp>
        <p:nvSpPr>
          <p:cNvPr id="79" name="Shape 79"/>
          <p:cNvSpPr/>
          <p:nvPr>
            <p:ph idx="2" type="pic"/>
          </p:nvPr>
        </p:nvSpPr>
        <p:spPr>
          <a:xfrm>
            <a:off x="4723805" y="1366242"/>
            <a:ext cx="3750469" cy="3315146"/>
          </a:xfrm>
          <a:prstGeom prst="rect">
            <a:avLst/>
          </a:prstGeom>
          <a:noFill/>
          <a:ln>
            <a:noFill/>
          </a:ln>
        </p:spPr>
        <p:txBody>
          <a:bodyPr anchorCtr="0" anchor="t"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80" name="Shape 80"/>
          <p:cNvSpPr txBox="1"/>
          <p:nvPr>
            <p:ph type="title"/>
          </p:nvPr>
        </p:nvSpPr>
        <p:spPr>
          <a:xfrm>
            <a:off x="669727" y="133945"/>
            <a:ext cx="7804547" cy="1138535"/>
          </a:xfrm>
          <a:prstGeom prst="rect">
            <a:avLst/>
          </a:prstGeom>
          <a:noFill/>
          <a:ln>
            <a:noFill/>
          </a:ln>
        </p:spPr>
        <p:txBody>
          <a:bodyPr anchorCtr="0" anchor="ctr"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5pPr>
            <a:lvl6pPr indent="736600" lvl="5"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6pPr>
            <a:lvl7pPr indent="889000" lvl="6"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7pPr>
            <a:lvl8pPr indent="1028700" lvl="7"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8pPr>
            <a:lvl9pPr indent="1181100" lvl="8"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9pPr>
          </a:lstStyle>
          <a:p/>
        </p:txBody>
      </p:sp>
      <p:sp>
        <p:nvSpPr>
          <p:cNvPr id="81" name="Shape 81"/>
          <p:cNvSpPr txBox="1"/>
          <p:nvPr>
            <p:ph idx="1" type="body"/>
          </p:nvPr>
        </p:nvSpPr>
        <p:spPr>
          <a:xfrm>
            <a:off x="669727" y="1366242"/>
            <a:ext cx="3750469" cy="3315146"/>
          </a:xfrm>
          <a:prstGeom prst="rect">
            <a:avLst/>
          </a:prstGeom>
          <a:noFill/>
          <a:ln>
            <a:noFill/>
          </a:ln>
        </p:spPr>
        <p:txBody>
          <a:bodyPr anchorCtr="0" anchor="ctr" bIns="58925" lIns="58925" rIns="58925" wrap="square" tIns="58925"/>
          <a:lstStyle>
            <a:lvl1pPr indent="-50800" lvl="0" marL="215900" marR="0" rtl="0" algn="l">
              <a:lnSpc>
                <a:spcPct val="100000"/>
              </a:lnSpc>
              <a:spcBef>
                <a:spcPts val="2100"/>
              </a:spcBef>
              <a:spcAft>
                <a:spcPts val="0"/>
              </a:spcAft>
              <a:buClr>
                <a:srgbClr val="FFFFFF"/>
              </a:buClr>
              <a:buSzPct val="144444"/>
              <a:buFont typeface="Helvetica Neue"/>
              <a:buChar char="•"/>
              <a:defRPr b="0" i="0" sz="1800" u="none" cap="none" strike="noStrike">
                <a:solidFill>
                  <a:srgbClr val="FFFFFF"/>
                </a:solidFill>
                <a:latin typeface="Helvetica Neue"/>
                <a:ea typeface="Helvetica Neue"/>
                <a:cs typeface="Helvetica Neue"/>
                <a:sym typeface="Helvetica Neue"/>
              </a:defRPr>
            </a:lvl1pPr>
            <a:lvl2pPr indent="-63500" lvl="1" marL="444500" marR="0" rtl="0" algn="l">
              <a:lnSpc>
                <a:spcPct val="100000"/>
              </a:lnSpc>
              <a:spcBef>
                <a:spcPts val="2100"/>
              </a:spcBef>
              <a:spcAft>
                <a:spcPts val="0"/>
              </a:spcAft>
              <a:buClr>
                <a:srgbClr val="FFFFFF"/>
              </a:buClr>
              <a:buSzPct val="144444"/>
              <a:buFont typeface="Helvetica Neue"/>
              <a:buChar char="•"/>
              <a:defRPr b="0" i="0" sz="1800" u="none" cap="none" strike="noStrike">
                <a:solidFill>
                  <a:srgbClr val="FFFFFF"/>
                </a:solidFill>
                <a:latin typeface="Helvetica Neue"/>
                <a:ea typeface="Helvetica Neue"/>
                <a:cs typeface="Helvetica Neue"/>
                <a:sym typeface="Helvetica Neue"/>
              </a:defRPr>
            </a:lvl2pPr>
            <a:lvl3pPr indent="-50800" lvl="2" marL="660400" marR="0" rtl="0" algn="l">
              <a:lnSpc>
                <a:spcPct val="100000"/>
              </a:lnSpc>
              <a:spcBef>
                <a:spcPts val="2100"/>
              </a:spcBef>
              <a:spcAft>
                <a:spcPts val="0"/>
              </a:spcAft>
              <a:buClr>
                <a:srgbClr val="FFFFFF"/>
              </a:buClr>
              <a:buSzPct val="144444"/>
              <a:buFont typeface="Helvetica Neue"/>
              <a:buChar char="•"/>
              <a:defRPr b="0" i="0" sz="1800" u="none" cap="none" strike="noStrike">
                <a:solidFill>
                  <a:srgbClr val="FFFFFF"/>
                </a:solidFill>
                <a:latin typeface="Helvetica Neue"/>
                <a:ea typeface="Helvetica Neue"/>
                <a:cs typeface="Helvetica Neue"/>
                <a:sym typeface="Helvetica Neue"/>
              </a:defRPr>
            </a:lvl3pPr>
            <a:lvl4pPr indent="-63500" lvl="3" marL="889000" marR="0" rtl="0" algn="l">
              <a:lnSpc>
                <a:spcPct val="100000"/>
              </a:lnSpc>
              <a:spcBef>
                <a:spcPts val="2100"/>
              </a:spcBef>
              <a:spcAft>
                <a:spcPts val="0"/>
              </a:spcAft>
              <a:buClr>
                <a:srgbClr val="FFFFFF"/>
              </a:buClr>
              <a:buSzPct val="144444"/>
              <a:buFont typeface="Helvetica Neue"/>
              <a:buChar char="•"/>
              <a:defRPr b="0" i="0" sz="1800" u="none" cap="none" strike="noStrike">
                <a:solidFill>
                  <a:srgbClr val="FFFFFF"/>
                </a:solidFill>
                <a:latin typeface="Helvetica Neue"/>
                <a:ea typeface="Helvetica Neue"/>
                <a:cs typeface="Helvetica Neue"/>
                <a:sym typeface="Helvetica Neue"/>
              </a:defRPr>
            </a:lvl4pPr>
            <a:lvl5pPr indent="-50800" lvl="4" marL="1104900" marR="0" rtl="0" algn="l">
              <a:lnSpc>
                <a:spcPct val="100000"/>
              </a:lnSpc>
              <a:spcBef>
                <a:spcPts val="2100"/>
              </a:spcBef>
              <a:spcAft>
                <a:spcPts val="0"/>
              </a:spcAft>
              <a:buClr>
                <a:srgbClr val="FFFFFF"/>
              </a:buClr>
              <a:buSzPct val="144444"/>
              <a:buFont typeface="Helvetica Neue"/>
              <a:buChar char="•"/>
              <a:defRPr b="0" i="0" sz="18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82" name="Shape 82"/>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ullets">
    <p:spTree>
      <p:nvGrpSpPr>
        <p:cNvPr id="83" name="Shape 83"/>
        <p:cNvGrpSpPr/>
        <p:nvPr/>
      </p:nvGrpSpPr>
      <p:grpSpPr>
        <a:xfrm>
          <a:off x="0" y="0"/>
          <a:ext cx="0" cy="0"/>
          <a:chOff x="0" y="0"/>
          <a:chExt cx="0" cy="0"/>
        </a:xfrm>
      </p:grpSpPr>
      <p:sp>
        <p:nvSpPr>
          <p:cNvPr id="84" name="Shape 84"/>
          <p:cNvSpPr txBox="1"/>
          <p:nvPr>
            <p:ph idx="1" type="body"/>
          </p:nvPr>
        </p:nvSpPr>
        <p:spPr>
          <a:xfrm>
            <a:off x="669727" y="669727"/>
            <a:ext cx="7804547" cy="3804047"/>
          </a:xfrm>
          <a:prstGeom prst="rect">
            <a:avLst/>
          </a:prstGeom>
          <a:noFill/>
          <a:ln>
            <a:noFill/>
          </a:ln>
        </p:spPr>
        <p:txBody>
          <a:bodyPr anchorCtr="0" anchor="ctr"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85" name="Shape 85"/>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hoto - 3 Up">
    <p:spTree>
      <p:nvGrpSpPr>
        <p:cNvPr id="86" name="Shape 86"/>
        <p:cNvGrpSpPr/>
        <p:nvPr/>
      </p:nvGrpSpPr>
      <p:grpSpPr>
        <a:xfrm>
          <a:off x="0" y="0"/>
          <a:ext cx="0" cy="0"/>
          <a:chOff x="0" y="0"/>
          <a:chExt cx="0" cy="0"/>
        </a:xfrm>
      </p:grpSpPr>
      <p:sp>
        <p:nvSpPr>
          <p:cNvPr id="87" name="Shape 87"/>
          <p:cNvSpPr/>
          <p:nvPr>
            <p:ph idx="2" type="pic"/>
          </p:nvPr>
        </p:nvSpPr>
        <p:spPr>
          <a:xfrm>
            <a:off x="4732734" y="2618631"/>
            <a:ext cx="3750469" cy="2056061"/>
          </a:xfrm>
          <a:prstGeom prst="rect">
            <a:avLst/>
          </a:prstGeom>
          <a:noFill/>
          <a:ln>
            <a:noFill/>
          </a:ln>
        </p:spPr>
        <p:txBody>
          <a:bodyPr anchorCtr="0" anchor="t"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88" name="Shape 88"/>
          <p:cNvSpPr/>
          <p:nvPr>
            <p:ph idx="3" type="pic"/>
          </p:nvPr>
        </p:nvSpPr>
        <p:spPr>
          <a:xfrm>
            <a:off x="4732734" y="334863"/>
            <a:ext cx="3750469" cy="2056061"/>
          </a:xfrm>
          <a:prstGeom prst="rect">
            <a:avLst/>
          </a:prstGeom>
          <a:noFill/>
          <a:ln>
            <a:noFill/>
          </a:ln>
        </p:spPr>
        <p:txBody>
          <a:bodyPr anchorCtr="0" anchor="t"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89" name="Shape 89"/>
          <p:cNvSpPr/>
          <p:nvPr>
            <p:ph idx="4" type="pic"/>
          </p:nvPr>
        </p:nvSpPr>
        <p:spPr>
          <a:xfrm>
            <a:off x="669727" y="334863"/>
            <a:ext cx="3750469" cy="4339828"/>
          </a:xfrm>
          <a:prstGeom prst="rect">
            <a:avLst/>
          </a:prstGeom>
          <a:noFill/>
          <a:ln>
            <a:noFill/>
          </a:ln>
        </p:spPr>
        <p:txBody>
          <a:bodyPr anchorCtr="0" anchor="t"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90" name="Shape 90"/>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p:spTree>
      <p:nvGrpSpPr>
        <p:cNvPr id="91" name="Shape 91"/>
        <p:cNvGrpSpPr/>
        <p:nvPr/>
      </p:nvGrpSpPr>
      <p:grpSpPr>
        <a:xfrm>
          <a:off x="0" y="0"/>
          <a:ext cx="0" cy="0"/>
          <a:chOff x="0" y="0"/>
          <a:chExt cx="0" cy="0"/>
        </a:xfrm>
      </p:grpSpPr>
      <p:sp>
        <p:nvSpPr>
          <p:cNvPr id="92" name="Shape 92"/>
          <p:cNvSpPr txBox="1"/>
          <p:nvPr>
            <p:ph idx="1" type="body"/>
          </p:nvPr>
        </p:nvSpPr>
        <p:spPr>
          <a:xfrm>
            <a:off x="892969" y="3355330"/>
            <a:ext cx="7358063" cy="243298"/>
          </a:xfrm>
          <a:prstGeom prst="rect">
            <a:avLst/>
          </a:prstGeom>
          <a:noFill/>
          <a:ln>
            <a:noFill/>
          </a:ln>
        </p:spPr>
        <p:txBody>
          <a:bodyPr anchorCtr="0" anchor="t"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1" sz="15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93" name="Shape 93"/>
          <p:cNvSpPr txBox="1"/>
          <p:nvPr>
            <p:ph idx="2" type="body"/>
          </p:nvPr>
        </p:nvSpPr>
        <p:spPr>
          <a:xfrm>
            <a:off x="892969" y="2272113"/>
            <a:ext cx="7358063" cy="321562"/>
          </a:xfrm>
          <a:prstGeom prst="rect">
            <a:avLst/>
          </a:prstGeom>
          <a:noFill/>
          <a:ln>
            <a:noFill/>
          </a:ln>
        </p:spPr>
        <p:txBody>
          <a:bodyPr anchorCtr="0" anchor="ctr"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22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94" name="Shape 94"/>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hoto">
    <p:spTree>
      <p:nvGrpSpPr>
        <p:cNvPr id="95" name="Shape 95"/>
        <p:cNvGrpSpPr/>
        <p:nvPr/>
      </p:nvGrpSpPr>
      <p:grpSpPr>
        <a:xfrm>
          <a:off x="0" y="0"/>
          <a:ext cx="0" cy="0"/>
          <a:chOff x="0" y="0"/>
          <a:chExt cx="0" cy="0"/>
        </a:xfrm>
      </p:grpSpPr>
      <p:sp>
        <p:nvSpPr>
          <p:cNvPr id="96" name="Shape 96"/>
          <p:cNvSpPr/>
          <p:nvPr>
            <p:ph idx="2" type="pic"/>
          </p:nvPr>
        </p:nvSpPr>
        <p:spPr>
          <a:xfrm>
            <a:off x="0" y="0"/>
            <a:ext cx="9144000" cy="5143500"/>
          </a:xfrm>
          <a:prstGeom prst="rect">
            <a:avLst/>
          </a:prstGeom>
          <a:noFill/>
          <a:ln>
            <a:noFill/>
          </a:ln>
        </p:spPr>
        <p:txBody>
          <a:bodyPr anchorCtr="0" anchor="t"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97" name="Shape 97"/>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p:spTree>
      <p:nvGrpSpPr>
        <p:cNvPr id="98" name="Shape 98"/>
        <p:cNvGrpSpPr/>
        <p:nvPr/>
      </p:nvGrpSpPr>
      <p:grpSpPr>
        <a:xfrm>
          <a:off x="0" y="0"/>
          <a:ext cx="0" cy="0"/>
          <a:chOff x="0" y="0"/>
          <a:chExt cx="0" cy="0"/>
        </a:xfrm>
      </p:grpSpPr>
      <p:sp>
        <p:nvSpPr>
          <p:cNvPr id="99" name="Shape 99"/>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1.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669727" y="133945"/>
            <a:ext cx="7804547" cy="1138535"/>
          </a:xfrm>
          <a:prstGeom prst="rect">
            <a:avLst/>
          </a:prstGeom>
          <a:noFill/>
          <a:ln>
            <a:noFill/>
          </a:ln>
        </p:spPr>
        <p:txBody>
          <a:bodyPr anchorCtr="0" anchor="ctr"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5pPr>
            <a:lvl6pPr indent="736600" lvl="5"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6pPr>
            <a:lvl7pPr indent="889000" lvl="6"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7pPr>
            <a:lvl8pPr indent="1028700" lvl="7"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8pPr>
            <a:lvl9pPr indent="1181100" lvl="8"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9pPr>
          </a:lstStyle>
          <a:p/>
        </p:txBody>
      </p:sp>
      <p:sp>
        <p:nvSpPr>
          <p:cNvPr id="52" name="Shape 52"/>
          <p:cNvSpPr txBox="1"/>
          <p:nvPr>
            <p:ph idx="1" type="body"/>
          </p:nvPr>
        </p:nvSpPr>
        <p:spPr>
          <a:xfrm>
            <a:off x="669727" y="1366242"/>
            <a:ext cx="7804547" cy="3315146"/>
          </a:xfrm>
          <a:prstGeom prst="rect">
            <a:avLst/>
          </a:prstGeom>
          <a:noFill/>
          <a:ln>
            <a:noFill/>
          </a:ln>
        </p:spPr>
        <p:txBody>
          <a:bodyPr anchorCtr="0" anchor="ctr"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53" name="Shape 53"/>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4.png"/><Relationship Id="rId6"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5.jpg"/><Relationship Id="rId4" Type="http://schemas.openxmlformats.org/officeDocument/2006/relationships/image" Target="../media/image25.gif"/><Relationship Id="rId5" Type="http://schemas.openxmlformats.org/officeDocument/2006/relationships/image" Target="../media/image3.jpg"/><Relationship Id="rId6"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6.jpg"/><Relationship Id="rId4" Type="http://schemas.openxmlformats.org/officeDocument/2006/relationships/image" Target="../media/image14.png"/><Relationship Id="rId5" Type="http://schemas.openxmlformats.org/officeDocument/2006/relationships/image" Target="../media/image3.jpg"/><Relationship Id="rId6"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17.jpg"/><Relationship Id="rId5" Type="http://schemas.openxmlformats.org/officeDocument/2006/relationships/image" Target="../media/image3.jpg"/><Relationship Id="rId6"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9.jpg"/><Relationship Id="rId4" Type="http://schemas.openxmlformats.org/officeDocument/2006/relationships/image" Target="../media/image21.png"/><Relationship Id="rId5" Type="http://schemas.openxmlformats.org/officeDocument/2006/relationships/image" Target="../media/image3.jpg"/><Relationship Id="rId6"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9.jpg"/><Relationship Id="rId5" Type="http://schemas.openxmlformats.org/officeDocument/2006/relationships/image" Target="../media/image3.jpg"/><Relationship Id="rId6"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3.jpg"/><Relationship Id="rId4" Type="http://schemas.openxmlformats.org/officeDocument/2006/relationships/image" Target="../media/image18.jpg"/><Relationship Id="rId5" Type="http://schemas.openxmlformats.org/officeDocument/2006/relationships/image" Target="../media/image3.jpg"/><Relationship Id="rId6"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jpg"/><Relationship Id="rId4" Type="http://schemas.openxmlformats.org/officeDocument/2006/relationships/image" Target="../media/image23.jpg"/><Relationship Id="rId5" Type="http://schemas.openxmlformats.org/officeDocument/2006/relationships/image" Target="../media/image18.jpg"/><Relationship Id="rId6"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4.png"/><Relationship Id="rId6"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4.png"/><Relationship Id="rId6"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3.jpg"/><Relationship Id="rId4" Type="http://schemas.openxmlformats.org/officeDocument/2006/relationships/image" Target="../media/image1.jpg"/><Relationship Id="rId5" Type="http://schemas.openxmlformats.org/officeDocument/2006/relationships/image" Target="../media/image16.jpg"/><Relationship Id="rId6"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3.jpg"/><Relationship Id="rId4" Type="http://schemas.openxmlformats.org/officeDocument/2006/relationships/image" Target="../media/image1.jpg"/><Relationship Id="rId5" Type="http://schemas.openxmlformats.org/officeDocument/2006/relationships/image" Target="../media/image16.jpg"/><Relationship Id="rId6"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3.jpg"/><Relationship Id="rId4" Type="http://schemas.openxmlformats.org/officeDocument/2006/relationships/image" Target="../media/image1.jpg"/><Relationship Id="rId5" Type="http://schemas.openxmlformats.org/officeDocument/2006/relationships/image" Target="../media/image22.jpg"/><Relationship Id="rId6" Type="http://schemas.openxmlformats.org/officeDocument/2006/relationships/image" Target="../media/image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3.jpg"/><Relationship Id="rId4" Type="http://schemas.openxmlformats.org/officeDocument/2006/relationships/image" Target="../media/image1.jpg"/><Relationship Id="rId5" Type="http://schemas.openxmlformats.org/officeDocument/2006/relationships/image" Target="../media/image1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3.jpg"/><Relationship Id="rId4" Type="http://schemas.openxmlformats.org/officeDocument/2006/relationships/image" Target="../media/image1.jpg"/><Relationship Id="rId5" Type="http://schemas.openxmlformats.org/officeDocument/2006/relationships/image" Target="../media/image1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3.jpg"/><Relationship Id="rId4" Type="http://schemas.openxmlformats.org/officeDocument/2006/relationships/image" Target="../media/image1.jpg"/><Relationship Id="rId5" Type="http://schemas.openxmlformats.org/officeDocument/2006/relationships/image" Target="../media/image19.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3.jpg"/><Relationship Id="rId4" Type="http://schemas.openxmlformats.org/officeDocument/2006/relationships/image" Target="../media/image1.jpg"/><Relationship Id="rId5" Type="http://schemas.openxmlformats.org/officeDocument/2006/relationships/image" Target="../media/image28.png"/><Relationship Id="rId6" Type="http://schemas.openxmlformats.org/officeDocument/2006/relationships/image" Target="../media/image19.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3.jpg"/><Relationship Id="rId4" Type="http://schemas.openxmlformats.org/officeDocument/2006/relationships/image" Target="../media/image1.jpg"/><Relationship Id="rId5" Type="http://schemas.openxmlformats.org/officeDocument/2006/relationships/image" Target="../media/image23.jpg"/><Relationship Id="rId6" Type="http://schemas.openxmlformats.org/officeDocument/2006/relationships/image" Target="../media/image12.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4.png"/><Relationship Id="rId6"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1.gif"/><Relationship Id="rId4" Type="http://schemas.openxmlformats.org/officeDocument/2006/relationships/image" Target="../media/image5.jpg"/><Relationship Id="rId5" Type="http://schemas.openxmlformats.org/officeDocument/2006/relationships/image" Target="../media/image3.jpg"/><Relationship Id="rId6"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1.gif"/><Relationship Id="rId4" Type="http://schemas.openxmlformats.org/officeDocument/2006/relationships/image" Target="../media/image6.gif"/><Relationship Id="rId5" Type="http://schemas.openxmlformats.org/officeDocument/2006/relationships/image" Target="../media/image3.jpg"/><Relationship Id="rId6"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7.gif"/><Relationship Id="rId4" Type="http://schemas.openxmlformats.org/officeDocument/2006/relationships/image" Target="../media/image8.jpg"/><Relationship Id="rId5" Type="http://schemas.openxmlformats.org/officeDocument/2006/relationships/image" Target="../media/image10.jpg"/><Relationship Id="rId6" Type="http://schemas.openxmlformats.org/officeDocument/2006/relationships/image" Target="../media/image3.jpg"/><Relationship Id="rId7" Type="http://schemas.openxmlformats.org/officeDocument/2006/relationships/image" Target="../media/image24.png"/><Relationship Id="rId8"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9.jpg"/><Relationship Id="rId4" Type="http://schemas.openxmlformats.org/officeDocument/2006/relationships/image" Target="../media/image22.jpg"/><Relationship Id="rId5" Type="http://schemas.openxmlformats.org/officeDocument/2006/relationships/image" Target="../media/image3.jpg"/><Relationship Id="rId6"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9.jpg"/><Relationship Id="rId4" Type="http://schemas.openxmlformats.org/officeDocument/2006/relationships/image" Target="../media/image22.jpg"/><Relationship Id="rId5" Type="http://schemas.openxmlformats.org/officeDocument/2006/relationships/image" Target="../media/image3.jpg"/><Relationship Id="rId6"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3.jpg"/><Relationship Id="rId4" Type="http://schemas.openxmlformats.org/officeDocument/2006/relationships/image" Target="../media/image12.gif"/><Relationship Id="rId5" Type="http://schemas.openxmlformats.org/officeDocument/2006/relationships/image" Target="../media/image3.jpg"/><Relationship Id="rId6"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3.jpg"/><Relationship Id="rId4" Type="http://schemas.openxmlformats.org/officeDocument/2006/relationships/image" Target="../media/image12.gif"/><Relationship Id="rId5" Type="http://schemas.openxmlformats.org/officeDocument/2006/relationships/image" Target="../media/image3.jpg"/><Relationship Id="rId6"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3" name="Shape 103"/>
        <p:cNvGrpSpPr/>
        <p:nvPr/>
      </p:nvGrpSpPr>
      <p:grpSpPr>
        <a:xfrm>
          <a:off x="0" y="0"/>
          <a:ext cx="0" cy="0"/>
          <a:chOff x="0" y="0"/>
          <a:chExt cx="0" cy="0"/>
        </a:xfrm>
      </p:grpSpPr>
      <p:pic>
        <p:nvPicPr>
          <p:cNvPr descr="natural-wetland-2.jpg" id="104" name="Shape 104"/>
          <p:cNvPicPr preferRelativeResize="0"/>
          <p:nvPr/>
        </p:nvPicPr>
        <p:blipFill rotWithShape="1">
          <a:blip r:embed="rId3">
            <a:alphaModFix/>
          </a:blip>
          <a:srcRect b="0" l="0" r="0" t="0"/>
          <a:stretch/>
        </p:blipFill>
        <p:spPr>
          <a:xfrm>
            <a:off x="5649457" y="4205023"/>
            <a:ext cx="1607344" cy="916570"/>
          </a:xfrm>
          <a:prstGeom prst="rect">
            <a:avLst/>
          </a:prstGeom>
          <a:noFill/>
          <a:ln>
            <a:noFill/>
          </a:ln>
        </p:spPr>
      </p:pic>
      <p:sp>
        <p:nvSpPr>
          <p:cNvPr id="105" name="Shape 105"/>
          <p:cNvSpPr/>
          <p:nvPr/>
        </p:nvSpPr>
        <p:spPr>
          <a:xfrm>
            <a:off x="2195733" y="4205023"/>
            <a:ext cx="3429001" cy="917526"/>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06" name="Shape 106"/>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chemicalplant.jpg" id="107" name="Shape 107"/>
          <p:cNvPicPr preferRelativeResize="0"/>
          <p:nvPr/>
        </p:nvPicPr>
        <p:blipFill rotWithShape="1">
          <a:blip r:embed="rId4">
            <a:alphaModFix/>
          </a:blip>
          <a:srcRect b="0" l="0" r="0" t="0"/>
          <a:stretch/>
        </p:blipFill>
        <p:spPr>
          <a:xfrm>
            <a:off x="23174" y="18050"/>
            <a:ext cx="4286250" cy="2066575"/>
          </a:xfrm>
          <a:prstGeom prst="rect">
            <a:avLst/>
          </a:prstGeom>
          <a:noFill/>
          <a:ln>
            <a:noFill/>
          </a:ln>
        </p:spPr>
      </p:pic>
      <p:sp>
        <p:nvSpPr>
          <p:cNvPr id="108" name="Shape 108"/>
          <p:cNvSpPr/>
          <p:nvPr/>
        </p:nvSpPr>
        <p:spPr>
          <a:xfrm>
            <a:off x="28580" y="2099458"/>
            <a:ext cx="2143126" cy="1038077"/>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09" name="Shape 109"/>
          <p:cNvSpPr/>
          <p:nvPr/>
        </p:nvSpPr>
        <p:spPr>
          <a:xfrm>
            <a:off x="2193092" y="2099458"/>
            <a:ext cx="2116337" cy="1038077"/>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10" name="Shape 110"/>
          <p:cNvSpPr/>
          <p:nvPr/>
        </p:nvSpPr>
        <p:spPr>
          <a:xfrm>
            <a:off x="28580" y="3151728"/>
            <a:ext cx="4285175" cy="1038077"/>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11" name="Shape 111"/>
          <p:cNvSpPr/>
          <p:nvPr/>
        </p:nvSpPr>
        <p:spPr>
          <a:xfrm>
            <a:off x="28580" y="4205023"/>
            <a:ext cx="2143126"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12" name="Shape 112"/>
          <p:cNvSpPr/>
          <p:nvPr/>
        </p:nvSpPr>
        <p:spPr>
          <a:xfrm>
            <a:off x="4339745" y="2099458"/>
            <a:ext cx="4778949" cy="209034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13" name="Shape 113"/>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14" name="Shape 114"/>
          <p:cNvSpPr/>
          <p:nvPr/>
        </p:nvSpPr>
        <p:spPr>
          <a:xfrm>
            <a:off x="7281521" y="4205025"/>
            <a:ext cx="18306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15" name="Shape 115"/>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16" name="Shape 116"/>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taipei.png" id="117" name="Shape 117"/>
          <p:cNvPicPr preferRelativeResize="0"/>
          <p:nvPr/>
        </p:nvPicPr>
        <p:blipFill rotWithShape="1">
          <a:blip r:embed="rId5">
            <a:alphaModFix/>
          </a:blip>
          <a:srcRect b="0" l="0" r="0" t="0"/>
          <a:stretch/>
        </p:blipFill>
        <p:spPr>
          <a:xfrm>
            <a:off x="23174" y="3151725"/>
            <a:ext cx="4286250" cy="1037825"/>
          </a:xfrm>
          <a:prstGeom prst="rect">
            <a:avLst/>
          </a:prstGeom>
          <a:noFill/>
          <a:ln>
            <a:noFill/>
          </a:ln>
        </p:spPr>
      </p:pic>
      <p:pic>
        <p:nvPicPr>
          <p:cNvPr descr="2eastmainbfr.jpg" id="118" name="Shape 118"/>
          <p:cNvPicPr preferRelativeResize="0"/>
          <p:nvPr/>
        </p:nvPicPr>
        <p:blipFill rotWithShape="1">
          <a:blip r:embed="rId6">
            <a:alphaModFix/>
          </a:blip>
          <a:srcRect b="0" l="0" r="0" t="0"/>
          <a:stretch/>
        </p:blipFill>
        <p:spPr>
          <a:xfrm>
            <a:off x="8174459" y="957284"/>
            <a:ext cx="944244" cy="1124691"/>
          </a:xfrm>
          <a:prstGeom prst="rect">
            <a:avLst/>
          </a:prstGeom>
          <a:noFill/>
          <a:ln>
            <a:noFill/>
          </a:ln>
        </p:spPr>
      </p:pic>
      <p:sp>
        <p:nvSpPr>
          <p:cNvPr id="119" name="Shape 119"/>
          <p:cNvSpPr txBox="1"/>
          <p:nvPr/>
        </p:nvSpPr>
        <p:spPr>
          <a:xfrm>
            <a:off x="4660450" y="2196451"/>
            <a:ext cx="4192908" cy="442020"/>
          </a:xfrm>
          <a:prstGeom prst="rect">
            <a:avLst/>
          </a:prstGeom>
          <a:noFill/>
          <a:ln>
            <a:noFill/>
          </a:ln>
        </p:spPr>
        <p:txBody>
          <a:bodyPr anchorCtr="0" anchor="ctr" bIns="32750" lIns="32750" rIns="32750" wrap="square" tIns="32750">
            <a:noAutofit/>
          </a:bodyPr>
          <a:lstStyle/>
          <a:p>
            <a:pPr indent="-196850" lvl="0" marL="0" marR="0" rtl="0" algn="r">
              <a:lnSpc>
                <a:spcPct val="100000"/>
              </a:lnSpc>
              <a:spcBef>
                <a:spcPts val="0"/>
              </a:spcBef>
              <a:spcAft>
                <a:spcPts val="0"/>
              </a:spcAft>
              <a:buClr>
                <a:schemeClr val="accent3"/>
              </a:buClr>
              <a:buSzPct val="100000"/>
              <a:buFont typeface="Helvetica Neue"/>
              <a:buNone/>
            </a:pPr>
            <a:r>
              <a:rPr b="0" i="0" lang="en" sz="3100" u="none" cap="none" strike="noStrike">
                <a:solidFill>
                  <a:schemeClr val="accent3"/>
                </a:solidFill>
                <a:latin typeface="Helvetica Neue"/>
                <a:ea typeface="Helvetica Neue"/>
                <a:cs typeface="Helvetica Neue"/>
                <a:sym typeface="Helvetica Neue"/>
              </a:rPr>
              <a:t>TOXIC CRUSADERS</a:t>
            </a:r>
          </a:p>
        </p:txBody>
      </p:sp>
      <p:sp>
        <p:nvSpPr>
          <p:cNvPr id="120" name="Shape 120"/>
          <p:cNvSpPr txBox="1"/>
          <p:nvPr/>
        </p:nvSpPr>
        <p:spPr>
          <a:xfrm>
            <a:off x="5997780" y="2650401"/>
            <a:ext cx="2851428" cy="243137"/>
          </a:xfrm>
          <a:prstGeom prst="rect">
            <a:avLst/>
          </a:prstGeom>
          <a:noFill/>
          <a:ln>
            <a:noFill/>
          </a:ln>
        </p:spPr>
        <p:txBody>
          <a:bodyPr anchorCtr="0" anchor="ctr" bIns="32750" lIns="32750" rIns="32750" wrap="square" tIns="32750">
            <a:noAutofit/>
          </a:bodyPr>
          <a:lstStyle/>
          <a:p>
            <a:pPr indent="-95250" lvl="0" marL="0" marR="0" rtl="0" algn="r">
              <a:lnSpc>
                <a:spcPct val="100000"/>
              </a:lnSpc>
              <a:spcBef>
                <a:spcPts val="0"/>
              </a:spcBef>
              <a:spcAft>
                <a:spcPts val="0"/>
              </a:spcAft>
              <a:buClr>
                <a:srgbClr val="FFFFFF"/>
              </a:buClr>
              <a:buSzPct val="100000"/>
              <a:buFont typeface="Helvetica Neue"/>
              <a:buNone/>
            </a:pPr>
            <a:r>
              <a:rPr b="1" i="0" lang="en" sz="1500" u="none" cap="none" strike="noStrike">
                <a:solidFill>
                  <a:srgbClr val="FFFFFF"/>
                </a:solidFill>
                <a:latin typeface="Helvetica Neue"/>
                <a:ea typeface="Helvetica Neue"/>
                <a:cs typeface="Helvetica Neue"/>
                <a:sym typeface="Helvetica Neue"/>
              </a:rPr>
              <a:t>CSC 495 Project - Fall 2017</a:t>
            </a:r>
          </a:p>
        </p:txBody>
      </p:sp>
      <p:sp>
        <p:nvSpPr>
          <p:cNvPr id="121" name="Shape 121"/>
          <p:cNvSpPr txBox="1"/>
          <p:nvPr/>
        </p:nvSpPr>
        <p:spPr>
          <a:xfrm>
            <a:off x="6980939" y="3257867"/>
            <a:ext cx="1901381" cy="825799"/>
          </a:xfrm>
          <a:prstGeom prst="rect">
            <a:avLst/>
          </a:prstGeom>
          <a:noFill/>
          <a:ln>
            <a:noFill/>
          </a:ln>
        </p:spPr>
        <p:txBody>
          <a:bodyPr anchorCtr="0" anchor="ctr" bIns="32750" lIns="32750" rIns="32750" wrap="square" tIns="32750">
            <a:noAutofit/>
          </a:bodyPr>
          <a:lstStyle/>
          <a:p>
            <a:pPr indent="-95250" lvl="0" marL="0" marR="0" rtl="0" algn="r">
              <a:lnSpc>
                <a:spcPct val="100000"/>
              </a:lnSpc>
              <a:spcBef>
                <a:spcPts val="0"/>
              </a:spcBef>
              <a:spcAft>
                <a:spcPts val="0"/>
              </a:spcAft>
              <a:buClr>
                <a:srgbClr val="FFFFFF"/>
              </a:buClr>
              <a:buSzPct val="100000"/>
              <a:buFont typeface="Helvetica Neue"/>
              <a:buNone/>
            </a:pPr>
            <a:r>
              <a:rPr b="1" i="0" lang="en" sz="1500" u="none" cap="none" strike="noStrike">
                <a:solidFill>
                  <a:srgbClr val="FFFFFF"/>
                </a:solidFill>
                <a:latin typeface="Helvetica Neue"/>
                <a:ea typeface="Helvetica Neue"/>
                <a:cs typeface="Helvetica Neue"/>
                <a:sym typeface="Helvetica Neue"/>
              </a:rPr>
              <a:t>Aaron Denton</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Jacob Durham</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Swetha Polisetty</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Melvin Watlington</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5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70" name="Shape 270"/>
        <p:cNvGrpSpPr/>
        <p:nvPr/>
      </p:nvGrpSpPr>
      <p:grpSpPr>
        <a:xfrm>
          <a:off x="0" y="0"/>
          <a:ext cx="0" cy="0"/>
          <a:chOff x="0" y="0"/>
          <a:chExt cx="0" cy="0"/>
        </a:xfrm>
      </p:grpSpPr>
      <p:sp>
        <p:nvSpPr>
          <p:cNvPr id="271" name="Shape 271"/>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72" name="Shape 272"/>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73" name="Shape 273"/>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74" name="Shape 274"/>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75" name="Shape 275"/>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76" name="Shape 276"/>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77" name="Shape 277"/>
          <p:cNvSpPr txBox="1"/>
          <p:nvPr/>
        </p:nvSpPr>
        <p:spPr>
          <a:xfrm>
            <a:off x="4348675" y="133025"/>
            <a:ext cx="4730324"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Toxics Release Inventory</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Data Sets</a:t>
            </a:r>
          </a:p>
        </p:txBody>
      </p:sp>
      <p:sp>
        <p:nvSpPr>
          <p:cNvPr id="278" name="Shape 278"/>
          <p:cNvSpPr txBox="1"/>
          <p:nvPr/>
        </p:nvSpPr>
        <p:spPr>
          <a:xfrm>
            <a:off x="194297" y="2591209"/>
            <a:ext cx="5303198" cy="1991285"/>
          </a:xfrm>
          <a:prstGeom prst="rect">
            <a:avLst/>
          </a:prstGeom>
          <a:noFill/>
          <a:ln>
            <a:noFill/>
          </a:ln>
        </p:spPr>
        <p:txBody>
          <a:bodyPr anchorCtr="0" anchor="ctr" bIns="32750" lIns="32750" rIns="32750" wrap="square" tIns="32750">
            <a:noAutofit/>
          </a:bodyPr>
          <a:lstStyle/>
          <a:p>
            <a:pPr indent="-95250" lvl="0" marL="0" marR="0" rtl="0" algn="l">
              <a:lnSpc>
                <a:spcPct val="100000"/>
              </a:lnSpc>
              <a:spcBef>
                <a:spcPts val="0"/>
              </a:spcBef>
              <a:spcAft>
                <a:spcPts val="0"/>
              </a:spcAft>
              <a:buClr>
                <a:srgbClr val="FFFFFF"/>
              </a:buClr>
              <a:buSzPct val="100000"/>
              <a:buFont typeface="Helvetica Neue"/>
              <a:buNone/>
            </a:pPr>
            <a:r>
              <a:rPr b="1" i="0" lang="en" sz="1500" u="none" cap="none" strike="noStrike">
                <a:solidFill>
                  <a:srgbClr val="FFFFFF"/>
                </a:solidFill>
                <a:latin typeface="Helvetica Neue"/>
                <a:ea typeface="Helvetica Neue"/>
                <a:cs typeface="Helvetica Neue"/>
                <a:sym typeface="Helvetica Neue"/>
              </a:rPr>
              <a:t>Zeroes in the TRI Data Sets</a:t>
            </a:r>
            <a:br>
              <a:rPr b="1" i="0" lang="en" sz="1500" u="none" cap="none" strike="noStrike">
                <a:solidFill>
                  <a:srgbClr val="FFFFFF"/>
                </a:solidFill>
                <a:latin typeface="Helvetica Neue"/>
                <a:ea typeface="Helvetica Neue"/>
                <a:cs typeface="Helvetica Neue"/>
                <a:sym typeface="Helvetica Neue"/>
              </a:rPr>
            </a:br>
          </a:p>
          <a:p>
            <a:pPr indent="-95250" lvl="0" marL="0" marR="0" rtl="0" algn="l">
              <a:lnSpc>
                <a:spcPct val="100000"/>
              </a:lnSpc>
              <a:spcBef>
                <a:spcPts val="0"/>
              </a:spcBef>
              <a:spcAft>
                <a:spcPts val="0"/>
              </a:spcAft>
              <a:buClr>
                <a:srgbClr val="FFFFFF"/>
              </a:buClr>
              <a:buSzPct val="100000"/>
              <a:buFont typeface="Helvetica Neue"/>
              <a:buNone/>
            </a:pPr>
            <a:r>
              <a:rPr b="0" i="0" lang="en" sz="1500" u="none" cap="none" strike="noStrike">
                <a:solidFill>
                  <a:srgbClr val="FFFFFF"/>
                </a:solidFill>
                <a:latin typeface="Helvetica Neue"/>
                <a:ea typeface="Helvetica Neue"/>
                <a:cs typeface="Helvetica Neue"/>
                <a:sym typeface="Helvetica Neue"/>
              </a:rPr>
              <a:t>Numeric data fields may contain zero (0) for three reasons:</a:t>
            </a:r>
            <a:br>
              <a:rPr b="0"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0" i="0" lang="en" sz="1500" u="none" cap="none" strike="noStrike">
                <a:solidFill>
                  <a:srgbClr val="FFFFFF"/>
                </a:solidFill>
                <a:latin typeface="Helvetica Neue"/>
                <a:ea typeface="Helvetica Neue"/>
                <a:cs typeface="Helvetica Neue"/>
                <a:sym typeface="Helvetica Neue"/>
              </a:rPr>
              <a:t>Release of chemical below threshold for reporting</a:t>
            </a:r>
          </a:p>
          <a:p>
            <a:pPr indent="-215900" lvl="0" marL="215900" marR="0" rtl="0" algn="l">
              <a:lnSpc>
                <a:spcPct val="100000"/>
              </a:lnSpc>
              <a:spcBef>
                <a:spcPts val="0"/>
              </a:spcBef>
              <a:spcAft>
                <a:spcPts val="0"/>
              </a:spcAft>
              <a:buClr>
                <a:srgbClr val="FFFFFF"/>
              </a:buClr>
              <a:buSzPct val="146666"/>
              <a:buFont typeface="Helvetica Neue"/>
              <a:buChar char="•"/>
            </a:pPr>
            <a:r>
              <a:rPr b="0" i="0" lang="en" sz="1500" u="none" cap="none" strike="noStrike">
                <a:solidFill>
                  <a:srgbClr val="FFFFFF"/>
                </a:solidFill>
                <a:latin typeface="Helvetica Neue"/>
                <a:ea typeface="Helvetica Neue"/>
                <a:cs typeface="Helvetica Neue"/>
                <a:sym typeface="Helvetica Neue"/>
              </a:rPr>
              <a:t>Chemical reported as “NA” for that particular industry</a:t>
            </a:r>
          </a:p>
          <a:p>
            <a:pPr indent="-215900" lvl="0" marL="215900" marR="0" rtl="0" algn="l">
              <a:lnSpc>
                <a:spcPct val="100000"/>
              </a:lnSpc>
              <a:spcBef>
                <a:spcPts val="0"/>
              </a:spcBef>
              <a:spcAft>
                <a:spcPts val="0"/>
              </a:spcAft>
              <a:buClr>
                <a:srgbClr val="FFFFFF"/>
              </a:buClr>
              <a:buSzPct val="146666"/>
              <a:buFont typeface="Helvetica Neue"/>
              <a:buChar char="•"/>
            </a:pPr>
            <a:r>
              <a:rPr b="0" i="0" lang="en" sz="1500" u="none" cap="none" strike="noStrike">
                <a:solidFill>
                  <a:srgbClr val="FFFFFF"/>
                </a:solidFill>
                <a:latin typeface="Helvetica Neue"/>
                <a:ea typeface="Helvetica Neue"/>
                <a:cs typeface="Helvetica Neue"/>
                <a:sym typeface="Helvetica Neue"/>
              </a:rPr>
              <a:t>Left blank in hand-written submission of reporting form</a:t>
            </a:r>
          </a:p>
        </p:txBody>
      </p:sp>
      <p:pic>
        <p:nvPicPr>
          <p:cNvPr descr="guatemela.jpg" id="279" name="Shape 279"/>
          <p:cNvPicPr preferRelativeResize="0"/>
          <p:nvPr/>
        </p:nvPicPr>
        <p:blipFill rotWithShape="1">
          <a:blip r:embed="rId3">
            <a:alphaModFix/>
          </a:blip>
          <a:srcRect b="0" l="0" r="0" t="0"/>
          <a:stretch/>
        </p:blipFill>
        <p:spPr>
          <a:xfrm>
            <a:off x="22679" y="20049"/>
            <a:ext cx="4293897" cy="2065497"/>
          </a:xfrm>
          <a:prstGeom prst="rect">
            <a:avLst/>
          </a:prstGeom>
          <a:noFill/>
          <a:ln>
            <a:noFill/>
          </a:ln>
        </p:spPr>
      </p:pic>
      <p:pic>
        <p:nvPicPr>
          <p:cNvPr descr="google_broken_image_00_b_logo_detail.gif" id="280" name="Shape 280"/>
          <p:cNvPicPr preferRelativeResize="0"/>
          <p:nvPr/>
        </p:nvPicPr>
        <p:blipFill rotWithShape="1">
          <a:blip r:embed="rId4">
            <a:alphaModFix/>
          </a:blip>
          <a:srcRect b="0" l="0" r="0" t="0"/>
          <a:stretch/>
        </p:blipFill>
        <p:spPr>
          <a:xfrm>
            <a:off x="7255426" y="3015442"/>
            <a:ext cx="216026" cy="253748"/>
          </a:xfrm>
          <a:prstGeom prst="rect">
            <a:avLst/>
          </a:prstGeom>
          <a:noFill/>
          <a:ln>
            <a:noFill/>
          </a:ln>
        </p:spPr>
      </p:pic>
      <p:sp>
        <p:nvSpPr>
          <p:cNvPr id="281" name="Shape 281"/>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282" name="Shape 282"/>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283" name="Shape 283"/>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284" name="Shape 284"/>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88" name="Shape 288"/>
        <p:cNvGrpSpPr/>
        <p:nvPr/>
      </p:nvGrpSpPr>
      <p:grpSpPr>
        <a:xfrm>
          <a:off x="0" y="0"/>
          <a:ext cx="0" cy="0"/>
          <a:chOff x="0" y="0"/>
          <a:chExt cx="0" cy="0"/>
        </a:xfrm>
      </p:grpSpPr>
      <p:sp>
        <p:nvSpPr>
          <p:cNvPr id="289" name="Shape 289"/>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90" name="Shape 290"/>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91" name="Shape 291"/>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92" name="Shape 292"/>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93" name="Shape 293"/>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94" name="Shape 294"/>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95" name="Shape 295"/>
          <p:cNvSpPr txBox="1"/>
          <p:nvPr/>
        </p:nvSpPr>
        <p:spPr>
          <a:xfrm>
            <a:off x="4374593" y="133025"/>
            <a:ext cx="4678487"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Zillow Home Value Index</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Background</a:t>
            </a:r>
          </a:p>
        </p:txBody>
      </p:sp>
      <p:pic>
        <p:nvPicPr>
          <p:cNvPr descr="row_houses.jpg" id="296" name="Shape 296"/>
          <p:cNvPicPr preferRelativeResize="0"/>
          <p:nvPr/>
        </p:nvPicPr>
        <p:blipFill rotWithShape="1">
          <a:blip r:embed="rId3">
            <a:alphaModFix/>
          </a:blip>
          <a:srcRect b="0" l="0" r="0" t="0"/>
          <a:stretch/>
        </p:blipFill>
        <p:spPr>
          <a:xfrm>
            <a:off x="27499" y="16875"/>
            <a:ext cx="4286250" cy="2070900"/>
          </a:xfrm>
          <a:prstGeom prst="rect">
            <a:avLst/>
          </a:prstGeom>
          <a:noFill/>
          <a:ln>
            <a:noFill/>
          </a:ln>
        </p:spPr>
      </p:pic>
      <p:pic>
        <p:nvPicPr>
          <p:cNvPr descr="zillowlogo.png" id="297" name="Shape 297"/>
          <p:cNvPicPr preferRelativeResize="0"/>
          <p:nvPr/>
        </p:nvPicPr>
        <p:blipFill rotWithShape="1">
          <a:blip r:embed="rId4">
            <a:alphaModFix/>
          </a:blip>
          <a:srcRect b="0" l="0" r="0" t="0"/>
          <a:stretch/>
        </p:blipFill>
        <p:spPr>
          <a:xfrm>
            <a:off x="5685341" y="2101260"/>
            <a:ext cx="3437930" cy="2082850"/>
          </a:xfrm>
          <a:prstGeom prst="rect">
            <a:avLst/>
          </a:prstGeom>
          <a:noFill/>
          <a:ln>
            <a:noFill/>
          </a:ln>
          <a:effectLst>
            <a:outerShdw blurRad="190500" rotWithShape="0" dir="5400000" dist="12700">
              <a:srgbClr val="000000">
                <a:alpha val="74901"/>
              </a:srgbClr>
            </a:outerShdw>
          </a:effectLst>
        </p:spPr>
      </p:pic>
      <p:sp>
        <p:nvSpPr>
          <p:cNvPr id="298" name="Shape 298"/>
          <p:cNvSpPr txBox="1"/>
          <p:nvPr/>
        </p:nvSpPr>
        <p:spPr>
          <a:xfrm>
            <a:off x="194297" y="2299959"/>
            <a:ext cx="5303198" cy="2573786"/>
          </a:xfrm>
          <a:prstGeom prst="rect">
            <a:avLst/>
          </a:prstGeom>
          <a:noFill/>
          <a:ln>
            <a:noFill/>
          </a:ln>
        </p:spPr>
        <p:txBody>
          <a:bodyPr anchorCtr="0" anchor="ctr" bIns="32750" lIns="32750" rIns="32750" wrap="square" tIns="32750">
            <a:noAutofit/>
          </a:bodyPr>
          <a:lstStyle/>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Zillow is an online real estate database company, founded in 2006.</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They provide many real estate related services, including real estate loan quotes, neighborhood boundary mapping, and home value estimates.</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Their home value estimates, called </a:t>
            </a:r>
            <a:r>
              <a:rPr b="1" i="1" lang="en" sz="1500" u="none" cap="none" strike="noStrike">
                <a:solidFill>
                  <a:srgbClr val="FFFFFF"/>
                </a:solidFill>
                <a:latin typeface="Helvetica Neue"/>
                <a:ea typeface="Helvetica Neue"/>
                <a:cs typeface="Helvetica Neue"/>
                <a:sym typeface="Helvetica Neue"/>
              </a:rPr>
              <a:t>Zestimates</a:t>
            </a:r>
            <a:r>
              <a:rPr b="1" i="0" lang="en" sz="1500" u="none" cap="none" strike="noStrike">
                <a:solidFill>
                  <a:srgbClr val="FFFFFF"/>
                </a:solidFill>
                <a:latin typeface="Helvetica Neue"/>
                <a:ea typeface="Helvetica Neue"/>
                <a:cs typeface="Helvetica Neue"/>
                <a:sym typeface="Helvetica Neue"/>
              </a:rPr>
              <a:t>, are based on a proprietary algorithm, and serve as the basis of the Zillow data set that we are leveraging for this project.</a:t>
            </a:r>
          </a:p>
          <a:p>
            <a:pPr indent="-215900" lvl="0" marL="215900" marR="0" rtl="0" algn="l">
              <a:lnSpc>
                <a:spcPct val="100000"/>
              </a:lnSpc>
              <a:spcBef>
                <a:spcPts val="0"/>
              </a:spcBef>
              <a:spcAft>
                <a:spcPts val="0"/>
              </a:spcAft>
              <a:buClr>
                <a:srgbClr val="FFFFFF"/>
              </a:buClr>
              <a:buFont typeface="Helvetica Neue"/>
              <a:buNone/>
            </a:pPr>
            <a:r>
              <a:t/>
            </a:r>
            <a:endParaRPr b="1" i="0" sz="1500" u="none" cap="none" strike="noStrike">
              <a:solidFill>
                <a:srgbClr val="FFFFFF"/>
              </a:solidFill>
              <a:latin typeface="Helvetica Neue"/>
              <a:ea typeface="Helvetica Neue"/>
              <a:cs typeface="Helvetica Neue"/>
              <a:sym typeface="Helvetica Neue"/>
            </a:endParaRPr>
          </a:p>
        </p:txBody>
      </p:sp>
      <p:sp>
        <p:nvSpPr>
          <p:cNvPr id="299" name="Shape 299"/>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300" name="Shape 300"/>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301" name="Shape 301"/>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302" name="Shape 302"/>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06" name="Shape 306"/>
        <p:cNvGrpSpPr/>
        <p:nvPr/>
      </p:nvGrpSpPr>
      <p:grpSpPr>
        <a:xfrm>
          <a:off x="0" y="0"/>
          <a:ext cx="0" cy="0"/>
          <a:chOff x="0" y="0"/>
          <a:chExt cx="0" cy="0"/>
        </a:xfrm>
      </p:grpSpPr>
      <p:sp>
        <p:nvSpPr>
          <p:cNvPr id="307" name="Shape 307"/>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08" name="Shape 308"/>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09" name="Shape 309"/>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10" name="Shape 310"/>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11" name="Shape 311"/>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12" name="Shape 312"/>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13" name="Shape 313"/>
          <p:cNvSpPr txBox="1"/>
          <p:nvPr/>
        </p:nvSpPr>
        <p:spPr>
          <a:xfrm>
            <a:off x="4374593" y="133025"/>
            <a:ext cx="4678487"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Zillow Home Value Index</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Data Sets</a:t>
            </a:r>
          </a:p>
        </p:txBody>
      </p:sp>
      <p:sp>
        <p:nvSpPr>
          <p:cNvPr id="314" name="Shape 314"/>
          <p:cNvSpPr txBox="1"/>
          <p:nvPr/>
        </p:nvSpPr>
        <p:spPr>
          <a:xfrm>
            <a:off x="194297" y="2299959"/>
            <a:ext cx="5303198" cy="2573786"/>
          </a:xfrm>
          <a:prstGeom prst="rect">
            <a:avLst/>
          </a:prstGeom>
          <a:noFill/>
          <a:ln>
            <a:noFill/>
          </a:ln>
        </p:spPr>
        <p:txBody>
          <a:bodyPr anchorCtr="0" anchor="ctr" bIns="32750" lIns="32750" rIns="32750" wrap="square" tIns="32750">
            <a:noAutofit/>
          </a:bodyPr>
          <a:lstStyle/>
          <a:p>
            <a:pPr indent="-165100" lvl="0" marL="215900" marR="0" rtl="0" algn="l">
              <a:lnSpc>
                <a:spcPct val="100000"/>
              </a:lnSpc>
              <a:spcBef>
                <a:spcPts val="0"/>
              </a:spcBef>
              <a:spcAft>
                <a:spcPts val="0"/>
              </a:spcAft>
              <a:buClr>
                <a:srgbClr val="FFFFFF"/>
              </a:buClr>
              <a:buFont typeface="Helvetica Neue"/>
              <a:buChar char="•"/>
            </a:pPr>
            <a:r>
              <a:rPr b="1" i="0" lang="en" u="none" cap="none" strike="noStrike">
                <a:solidFill>
                  <a:srgbClr val="FFFFFF"/>
                </a:solidFill>
                <a:latin typeface="Helvetica Neue"/>
                <a:ea typeface="Helvetica Neue"/>
                <a:cs typeface="Helvetica Neue"/>
                <a:sym typeface="Helvetica Neue"/>
              </a:rPr>
              <a:t>Zillow Home Value Index (ZHVI) is a collection of Zestimates, split into 12 market segments.</a:t>
            </a:r>
            <a:br>
              <a:rPr b="1" i="0" lang="en" u="none" cap="none" strike="noStrike">
                <a:solidFill>
                  <a:srgbClr val="FFFFFF"/>
                </a:solidFill>
                <a:latin typeface="Helvetica Neue"/>
                <a:ea typeface="Helvetica Neue"/>
                <a:cs typeface="Helvetica Neue"/>
                <a:sym typeface="Helvetica Neue"/>
              </a:rPr>
            </a:b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All Homes</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Single Family</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Condo</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0 or “missing” Bedrooms</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1/2/3/4/5+ Bedrooms</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Top Tier (among homes in same metro area)</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Middle Tier</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Bottom Tier</a:t>
            </a:r>
          </a:p>
          <a:p>
            <a:pPr indent="-215900" lvl="0" marL="215900" marR="0" rtl="0" algn="l">
              <a:lnSpc>
                <a:spcPct val="100000"/>
              </a:lnSpc>
              <a:spcBef>
                <a:spcPts val="0"/>
              </a:spcBef>
              <a:spcAft>
                <a:spcPts val="0"/>
              </a:spcAft>
              <a:buClr>
                <a:srgbClr val="FFFFFF"/>
              </a:buClr>
              <a:buFont typeface="Helvetica Neue"/>
              <a:buNone/>
            </a:pPr>
            <a:r>
              <a:t/>
            </a:r>
            <a:endParaRPr b="0" i="0" u="none" cap="none" strike="noStrike">
              <a:solidFill>
                <a:srgbClr val="FFFFFF"/>
              </a:solidFill>
              <a:latin typeface="Helvetica Neue"/>
              <a:ea typeface="Helvetica Neue"/>
              <a:cs typeface="Helvetica Neue"/>
              <a:sym typeface="Helvetica Neue"/>
            </a:endParaRPr>
          </a:p>
        </p:txBody>
      </p:sp>
      <p:pic>
        <p:nvPicPr>
          <p:cNvPr descr="Screen Shot 2017-09-18 at 12.06.31 AM.png" id="315" name="Shape 315"/>
          <p:cNvPicPr preferRelativeResize="0"/>
          <p:nvPr/>
        </p:nvPicPr>
        <p:blipFill rotWithShape="1">
          <a:blip r:embed="rId3">
            <a:alphaModFix/>
          </a:blip>
          <a:srcRect b="0" l="0" r="0" t="0"/>
          <a:stretch/>
        </p:blipFill>
        <p:spPr>
          <a:xfrm>
            <a:off x="5681019" y="2102852"/>
            <a:ext cx="3425932" cy="2067776"/>
          </a:xfrm>
          <a:prstGeom prst="rect">
            <a:avLst/>
          </a:prstGeom>
          <a:noFill/>
          <a:ln>
            <a:noFill/>
          </a:ln>
        </p:spPr>
      </p:pic>
      <p:pic>
        <p:nvPicPr>
          <p:cNvPr descr="buffalogrove_illinois.jpeg" id="316" name="Shape 316"/>
          <p:cNvPicPr preferRelativeResize="0"/>
          <p:nvPr/>
        </p:nvPicPr>
        <p:blipFill rotWithShape="1">
          <a:blip r:embed="rId4">
            <a:alphaModFix/>
          </a:blip>
          <a:srcRect b="0" l="0" r="0" t="0"/>
          <a:stretch/>
        </p:blipFill>
        <p:spPr>
          <a:xfrm>
            <a:off x="27499" y="16875"/>
            <a:ext cx="4286250" cy="2066575"/>
          </a:xfrm>
          <a:prstGeom prst="rect">
            <a:avLst/>
          </a:prstGeom>
          <a:noFill/>
          <a:ln>
            <a:noFill/>
          </a:ln>
        </p:spPr>
      </p:pic>
      <p:sp>
        <p:nvSpPr>
          <p:cNvPr id="317" name="Shape 317"/>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318" name="Shape 318"/>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319" name="Shape 319"/>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320" name="Shape 320"/>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24" name="Shape 324"/>
        <p:cNvGrpSpPr/>
        <p:nvPr/>
      </p:nvGrpSpPr>
      <p:grpSpPr>
        <a:xfrm>
          <a:off x="0" y="0"/>
          <a:ext cx="0" cy="0"/>
          <a:chOff x="0" y="0"/>
          <a:chExt cx="0" cy="0"/>
        </a:xfrm>
      </p:grpSpPr>
      <p:sp>
        <p:nvSpPr>
          <p:cNvPr id="325" name="Shape 325"/>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26" name="Shape 326"/>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27" name="Shape 327"/>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28" name="Shape 328"/>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29" name="Shape 329"/>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30" name="Shape 330"/>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31" name="Shape 331"/>
          <p:cNvSpPr txBox="1"/>
          <p:nvPr/>
        </p:nvSpPr>
        <p:spPr>
          <a:xfrm>
            <a:off x="4374593" y="133025"/>
            <a:ext cx="4678487"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Zillow Home Value Index</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Data Sets</a:t>
            </a:r>
          </a:p>
        </p:txBody>
      </p:sp>
      <p:sp>
        <p:nvSpPr>
          <p:cNvPr id="332" name="Shape 332"/>
          <p:cNvSpPr txBox="1"/>
          <p:nvPr/>
        </p:nvSpPr>
        <p:spPr>
          <a:xfrm>
            <a:off x="194297" y="2297161"/>
            <a:ext cx="5303198" cy="2379565"/>
          </a:xfrm>
          <a:prstGeom prst="rect">
            <a:avLst/>
          </a:prstGeom>
          <a:noFill/>
          <a:ln>
            <a:noFill/>
          </a:ln>
        </p:spPr>
        <p:txBody>
          <a:bodyPr anchorCtr="0" anchor="ctr" bIns="32750" lIns="32750" rIns="32750" wrap="square" tIns="32750">
            <a:noAutofit/>
          </a:bodyPr>
          <a:lstStyle/>
          <a:p>
            <a:pPr indent="-165100" lvl="0" marL="215900" marR="0" rtl="0" algn="l">
              <a:lnSpc>
                <a:spcPct val="100000"/>
              </a:lnSpc>
              <a:spcBef>
                <a:spcPts val="0"/>
              </a:spcBef>
              <a:spcAft>
                <a:spcPts val="0"/>
              </a:spcAft>
              <a:buClr>
                <a:srgbClr val="FFFFFF"/>
              </a:buClr>
              <a:buFont typeface="Helvetica Neue"/>
              <a:buChar char="•"/>
            </a:pPr>
            <a:r>
              <a:rPr b="1" i="0" lang="en" u="none" cap="none" strike="noStrike">
                <a:solidFill>
                  <a:srgbClr val="FFFFFF"/>
                </a:solidFill>
                <a:latin typeface="Helvetica Neue"/>
                <a:ea typeface="Helvetica Neue"/>
                <a:cs typeface="Helvetica Neue"/>
                <a:sym typeface="Helvetica Neue"/>
              </a:rPr>
              <a:t>Using the Zestimates for residential homes, the ZHVI data is created in a 5 step process:</a:t>
            </a:r>
            <a:br>
              <a:rPr b="1" i="0" lang="en" u="none" cap="none" strike="noStrike">
                <a:solidFill>
                  <a:srgbClr val="FFFFFF"/>
                </a:solidFill>
                <a:latin typeface="Helvetica Neue"/>
                <a:ea typeface="Helvetica Neue"/>
                <a:cs typeface="Helvetica Neue"/>
                <a:sym typeface="Helvetica Neue"/>
              </a:rPr>
            </a:b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Calculate Raw Median Zestimates</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Adjust for Residual Systematic Error</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Apply Henderson Moving Average Filter</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Apply Seasonal Adjustment</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Final Quality Control</a:t>
            </a:r>
          </a:p>
          <a:p>
            <a:pPr indent="-95250" lvl="0" marL="0" marR="0" rtl="0" algn="l">
              <a:lnSpc>
                <a:spcPct val="100000"/>
              </a:lnSpc>
              <a:spcBef>
                <a:spcPts val="0"/>
              </a:spcBef>
              <a:spcAft>
                <a:spcPts val="0"/>
              </a:spcAft>
              <a:buClr>
                <a:srgbClr val="FFFFFF"/>
              </a:buClr>
              <a:buFont typeface="Helvetica Neue"/>
              <a:buNone/>
            </a:pPr>
            <a:r>
              <a:t/>
            </a:r>
            <a:endParaRPr b="0" i="0" u="none" cap="none" strike="noStrike">
              <a:solidFill>
                <a:srgbClr val="FFFFFF"/>
              </a:solidFill>
              <a:latin typeface="Helvetica Neue"/>
              <a:ea typeface="Helvetica Neue"/>
              <a:cs typeface="Helvetica Neue"/>
              <a:sym typeface="Helvetica Neue"/>
            </a:endParaRPr>
          </a:p>
          <a:p>
            <a:pPr indent="-165100" lvl="0" marL="215900" marR="0" rtl="0" algn="l">
              <a:lnSpc>
                <a:spcPct val="100000"/>
              </a:lnSpc>
              <a:spcBef>
                <a:spcPts val="0"/>
              </a:spcBef>
              <a:spcAft>
                <a:spcPts val="0"/>
              </a:spcAft>
              <a:buClr>
                <a:srgbClr val="FFFFFF"/>
              </a:buClr>
              <a:buFont typeface="Helvetica Neue"/>
              <a:buChar char="•"/>
            </a:pPr>
            <a:r>
              <a:rPr b="1" i="0" lang="en" u="none" cap="none" strike="noStrike">
                <a:solidFill>
                  <a:srgbClr val="FFFFFF"/>
                </a:solidFill>
                <a:latin typeface="Helvetica Neue"/>
                <a:ea typeface="Helvetica Neue"/>
                <a:cs typeface="Helvetica Neue"/>
                <a:sym typeface="Helvetica Neue"/>
              </a:rPr>
              <a:t>Zillow provides data sets for each market segment, ranging from 1996-2016 (although this data contains lots of gaps for the first few years)</a:t>
            </a:r>
          </a:p>
        </p:txBody>
      </p:sp>
      <p:pic>
        <p:nvPicPr>
          <p:cNvPr descr="philly.jpg" id="333" name="Shape 333"/>
          <p:cNvPicPr preferRelativeResize="0"/>
          <p:nvPr/>
        </p:nvPicPr>
        <p:blipFill rotWithShape="1">
          <a:blip r:embed="rId3">
            <a:alphaModFix/>
          </a:blip>
          <a:srcRect b="0" l="0" r="0" t="0"/>
          <a:stretch/>
        </p:blipFill>
        <p:spPr>
          <a:xfrm>
            <a:off x="27504" y="16878"/>
            <a:ext cx="4295180" cy="2069456"/>
          </a:xfrm>
          <a:prstGeom prst="rect">
            <a:avLst/>
          </a:prstGeom>
          <a:noFill/>
          <a:ln>
            <a:noFill/>
          </a:ln>
        </p:spPr>
      </p:pic>
      <p:pic>
        <p:nvPicPr>
          <p:cNvPr descr="zillow_coverage.png" id="334" name="Shape 334"/>
          <p:cNvPicPr preferRelativeResize="0"/>
          <p:nvPr/>
        </p:nvPicPr>
        <p:blipFill rotWithShape="1">
          <a:blip r:embed="rId4">
            <a:alphaModFix/>
          </a:blip>
          <a:srcRect b="0" l="0" r="0" t="0"/>
          <a:stretch/>
        </p:blipFill>
        <p:spPr>
          <a:xfrm>
            <a:off x="5676412" y="2102238"/>
            <a:ext cx="3439252" cy="2075635"/>
          </a:xfrm>
          <a:prstGeom prst="rect">
            <a:avLst/>
          </a:prstGeom>
          <a:noFill/>
          <a:ln>
            <a:noFill/>
          </a:ln>
        </p:spPr>
      </p:pic>
      <p:sp>
        <p:nvSpPr>
          <p:cNvPr id="335" name="Shape 335"/>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336" name="Shape 336"/>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337" name="Shape 337"/>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338" name="Shape 338"/>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42" name="Shape 342"/>
        <p:cNvGrpSpPr/>
        <p:nvPr/>
      </p:nvGrpSpPr>
      <p:grpSpPr>
        <a:xfrm>
          <a:off x="0" y="0"/>
          <a:ext cx="0" cy="0"/>
          <a:chOff x="0" y="0"/>
          <a:chExt cx="0" cy="0"/>
        </a:xfrm>
      </p:grpSpPr>
      <p:sp>
        <p:nvSpPr>
          <p:cNvPr id="343" name="Shape 343"/>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44" name="Shape 344"/>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45" name="Shape 345"/>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46" name="Shape 346"/>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47" name="Shape 347"/>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48" name="Shape 348"/>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49" name="Shape 349"/>
          <p:cNvSpPr txBox="1"/>
          <p:nvPr/>
        </p:nvSpPr>
        <p:spPr>
          <a:xfrm>
            <a:off x="4747050" y="133025"/>
            <a:ext cx="3933573"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Combining The Data</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TRI + ZHVI</a:t>
            </a:r>
          </a:p>
        </p:txBody>
      </p:sp>
      <p:sp>
        <p:nvSpPr>
          <p:cNvPr id="350" name="Shape 350"/>
          <p:cNvSpPr txBox="1"/>
          <p:nvPr/>
        </p:nvSpPr>
        <p:spPr>
          <a:xfrm>
            <a:off x="194297" y="2394713"/>
            <a:ext cx="5303100" cy="2185200"/>
          </a:xfrm>
          <a:prstGeom prst="rect">
            <a:avLst/>
          </a:prstGeom>
          <a:noFill/>
          <a:ln>
            <a:noFill/>
          </a:ln>
        </p:spPr>
        <p:txBody>
          <a:bodyPr anchorCtr="0" anchor="ctr" bIns="32750" lIns="32750" rIns="32750" wrap="square" tIns="32750">
            <a:noAutofit/>
          </a:bodyPr>
          <a:lstStyle/>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Between the TRI and ZHVI data sets, there is a tremendous amount of information to explore.</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By comparing ZHVI trends to temporal changes in TRI data, we hope to gain insight on the affect that industrial chemical release might have on home values.</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In addition to this combined purpose, there are many interesting questions that we can ask about each data set individually.</a:t>
            </a:r>
          </a:p>
        </p:txBody>
      </p:sp>
      <p:pic>
        <p:nvPicPr>
          <p:cNvPr descr="zillow_coverage.png" id="351" name="Shape 351"/>
          <p:cNvPicPr preferRelativeResize="0"/>
          <p:nvPr/>
        </p:nvPicPr>
        <p:blipFill rotWithShape="1">
          <a:blip r:embed="rId3">
            <a:alphaModFix/>
          </a:blip>
          <a:srcRect b="0" l="0" r="0" t="0"/>
          <a:stretch/>
        </p:blipFill>
        <p:spPr>
          <a:xfrm>
            <a:off x="5676412" y="2102238"/>
            <a:ext cx="3439252" cy="2075635"/>
          </a:xfrm>
          <a:prstGeom prst="rect">
            <a:avLst/>
          </a:prstGeom>
          <a:noFill/>
          <a:ln>
            <a:noFill/>
          </a:ln>
        </p:spPr>
      </p:pic>
      <p:pic>
        <p:nvPicPr>
          <p:cNvPr descr="triindustrymap.jpg" id="352" name="Shape 352"/>
          <p:cNvPicPr preferRelativeResize="0"/>
          <p:nvPr/>
        </p:nvPicPr>
        <p:blipFill rotWithShape="1">
          <a:blip r:embed="rId4">
            <a:alphaModFix/>
          </a:blip>
          <a:srcRect b="0" l="0" r="0" t="0"/>
          <a:stretch/>
        </p:blipFill>
        <p:spPr>
          <a:xfrm>
            <a:off x="26599" y="22132"/>
            <a:ext cx="4288062" cy="2061925"/>
          </a:xfrm>
          <a:prstGeom prst="rect">
            <a:avLst/>
          </a:prstGeom>
          <a:noFill/>
          <a:ln>
            <a:noFill/>
          </a:ln>
        </p:spPr>
      </p:pic>
      <p:sp>
        <p:nvSpPr>
          <p:cNvPr id="353" name="Shape 353"/>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354" name="Shape 354"/>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355" name="Shape 355"/>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356" name="Shape 356"/>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60" name="Shape 360"/>
        <p:cNvGrpSpPr/>
        <p:nvPr/>
      </p:nvGrpSpPr>
      <p:grpSpPr>
        <a:xfrm>
          <a:off x="0" y="0"/>
          <a:ext cx="0" cy="0"/>
          <a:chOff x="0" y="0"/>
          <a:chExt cx="0" cy="0"/>
        </a:xfrm>
      </p:grpSpPr>
      <p:sp>
        <p:nvSpPr>
          <p:cNvPr id="361" name="Shape 361"/>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62" name="Shape 362"/>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63" name="Shape 363"/>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64" name="Shape 364"/>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65" name="Shape 365"/>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66" name="Shape 366"/>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67" name="Shape 367"/>
          <p:cNvSpPr txBox="1"/>
          <p:nvPr/>
        </p:nvSpPr>
        <p:spPr>
          <a:xfrm>
            <a:off x="4747050" y="133025"/>
            <a:ext cx="3933573"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Combining The Data</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Primary Questions</a:t>
            </a:r>
          </a:p>
        </p:txBody>
      </p:sp>
      <p:sp>
        <p:nvSpPr>
          <p:cNvPr id="368" name="Shape 368"/>
          <p:cNvSpPr txBox="1"/>
          <p:nvPr/>
        </p:nvSpPr>
        <p:spPr>
          <a:xfrm>
            <a:off x="194297" y="2293732"/>
            <a:ext cx="5303198" cy="2573947"/>
          </a:xfrm>
          <a:prstGeom prst="rect">
            <a:avLst/>
          </a:prstGeom>
          <a:noFill/>
          <a:ln>
            <a:noFill/>
          </a:ln>
        </p:spPr>
        <p:txBody>
          <a:bodyPr anchorCtr="0" anchor="ctr" bIns="32750" lIns="32750" rIns="32750" wrap="square" tIns="32750">
            <a:noAutofit/>
          </a:bodyPr>
          <a:lstStyle/>
          <a:p>
            <a:pPr indent="-95250" lvl="0" marL="0" marR="0" rtl="0" algn="l">
              <a:lnSpc>
                <a:spcPct val="100000"/>
              </a:lnSpc>
              <a:spcBef>
                <a:spcPts val="0"/>
              </a:spcBef>
              <a:spcAft>
                <a:spcPts val="0"/>
              </a:spcAft>
              <a:buClr>
                <a:srgbClr val="FFFFFF"/>
              </a:buClr>
              <a:buFont typeface="Helvetica Neue"/>
              <a:buNone/>
            </a:pPr>
            <a:r>
              <a:rPr b="1" i="0" lang="en" u="none" cap="none" strike="noStrike">
                <a:solidFill>
                  <a:srgbClr val="FFFFFF"/>
                </a:solidFill>
                <a:latin typeface="Helvetica Neue"/>
                <a:ea typeface="Helvetica Neue"/>
                <a:cs typeface="Helvetica Neue"/>
                <a:sym typeface="Helvetica Neue"/>
              </a:rPr>
              <a:t>As of now, the main observations about these data that we are interested in include:</a:t>
            </a:r>
          </a:p>
          <a:p>
            <a:pPr indent="-95250" lvl="0" marL="0" marR="0" rtl="0" algn="l">
              <a:lnSpc>
                <a:spcPct val="100000"/>
              </a:lnSpc>
              <a:spcBef>
                <a:spcPts val="0"/>
              </a:spcBef>
              <a:spcAft>
                <a:spcPts val="0"/>
              </a:spcAft>
              <a:buClr>
                <a:srgbClr val="FFFFFF"/>
              </a:buClr>
              <a:buFont typeface="Helvetica Neue"/>
              <a:buNone/>
            </a:pPr>
            <a:r>
              <a:t/>
            </a:r>
            <a:endParaRPr b="1" i="0" u="none" cap="none" strike="noStrike">
              <a:solidFill>
                <a:srgbClr val="FFFFFF"/>
              </a:solidFill>
              <a:latin typeface="Helvetica Neue"/>
              <a:ea typeface="Helvetica Neue"/>
              <a:cs typeface="Helvetica Neue"/>
              <a:sym typeface="Helvetica Neue"/>
            </a:endParaRPr>
          </a:p>
          <a:p>
            <a:pPr indent="-165100" lvl="0" marL="215900" marR="0" rtl="0" algn="l">
              <a:lnSpc>
                <a:spcPct val="100000"/>
              </a:lnSpc>
              <a:spcBef>
                <a:spcPts val="0"/>
              </a:spcBef>
              <a:spcAft>
                <a:spcPts val="0"/>
              </a:spcAft>
              <a:buClr>
                <a:srgbClr val="FFFFFF"/>
              </a:buClr>
              <a:buFont typeface="Helvetica Neue"/>
              <a:buChar char="•"/>
            </a:pPr>
            <a:r>
              <a:rPr b="1" i="0" lang="en" u="none" cap="none" strike="noStrike">
                <a:solidFill>
                  <a:srgbClr val="FFFFFF"/>
                </a:solidFill>
                <a:latin typeface="Helvetica Neue"/>
                <a:ea typeface="Helvetica Neue"/>
                <a:cs typeface="Helvetica Neue"/>
                <a:sym typeface="Helvetica Neue"/>
              </a:rPr>
              <a:t>Observation of ZHVI variation in different categories of housing (1 bedroom, middle tier, condo, etc…)</a:t>
            </a:r>
          </a:p>
          <a:p>
            <a:pPr indent="-165100" lvl="0" marL="215900" marR="0" rtl="0" algn="l">
              <a:lnSpc>
                <a:spcPct val="100000"/>
              </a:lnSpc>
              <a:spcBef>
                <a:spcPts val="0"/>
              </a:spcBef>
              <a:spcAft>
                <a:spcPts val="0"/>
              </a:spcAft>
              <a:buClr>
                <a:srgbClr val="FFFFFF"/>
              </a:buClr>
              <a:buFont typeface="Helvetica Neue"/>
              <a:buChar char="•"/>
            </a:pPr>
            <a:r>
              <a:rPr b="1" i="0" lang="en" u="none" cap="none" strike="noStrike">
                <a:solidFill>
                  <a:srgbClr val="FFFFFF"/>
                </a:solidFill>
                <a:latin typeface="Helvetica Neue"/>
                <a:ea typeface="Helvetica Neue"/>
                <a:cs typeface="Helvetica Neue"/>
                <a:sym typeface="Helvetica Neue"/>
              </a:rPr>
              <a:t>ZHVI that is most varied:</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In terms of depreciation by industry sector</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In terms of appreciation by industry sector</a:t>
            </a:r>
          </a:p>
          <a:p>
            <a:pPr indent="-165100" lvl="0" marL="215900" marR="0" rtl="0" algn="l">
              <a:lnSpc>
                <a:spcPct val="100000"/>
              </a:lnSpc>
              <a:spcBef>
                <a:spcPts val="0"/>
              </a:spcBef>
              <a:spcAft>
                <a:spcPts val="0"/>
              </a:spcAft>
              <a:buClr>
                <a:srgbClr val="FFFFFF"/>
              </a:buClr>
              <a:buFont typeface="Helvetica Neue"/>
              <a:buChar char="•"/>
            </a:pPr>
            <a:r>
              <a:rPr b="1" i="0" lang="en" u="none" cap="none" strike="noStrike">
                <a:solidFill>
                  <a:srgbClr val="FFFFFF"/>
                </a:solidFill>
                <a:latin typeface="Helvetica Neue"/>
                <a:ea typeface="Helvetica Neue"/>
                <a:cs typeface="Helvetica Neue"/>
                <a:sym typeface="Helvetica Neue"/>
              </a:rPr>
              <a:t>ZHVI changes depending on:</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On-site releases</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Off-site transfers and POTWs </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Other waste management</a:t>
            </a:r>
          </a:p>
        </p:txBody>
      </p:sp>
      <p:pic>
        <p:nvPicPr>
          <p:cNvPr descr="Toxic-Waste.jpg" id="369" name="Shape 369"/>
          <p:cNvPicPr preferRelativeResize="0"/>
          <p:nvPr/>
        </p:nvPicPr>
        <p:blipFill rotWithShape="1">
          <a:blip r:embed="rId3">
            <a:alphaModFix/>
          </a:blip>
          <a:srcRect b="0" l="0" r="0" t="0"/>
          <a:stretch/>
        </p:blipFill>
        <p:spPr>
          <a:xfrm>
            <a:off x="24267" y="19442"/>
            <a:ext cx="4273408" cy="2058823"/>
          </a:xfrm>
          <a:prstGeom prst="rect">
            <a:avLst/>
          </a:prstGeom>
          <a:noFill/>
          <a:ln>
            <a:noFill/>
          </a:ln>
        </p:spPr>
      </p:pic>
      <p:pic>
        <p:nvPicPr>
          <p:cNvPr descr="white_house.JPG" id="370" name="Shape 370"/>
          <p:cNvPicPr preferRelativeResize="0"/>
          <p:nvPr/>
        </p:nvPicPr>
        <p:blipFill rotWithShape="1">
          <a:blip r:embed="rId4">
            <a:alphaModFix/>
          </a:blip>
          <a:srcRect b="0" l="0" r="0" t="0"/>
          <a:stretch/>
        </p:blipFill>
        <p:spPr>
          <a:xfrm>
            <a:off x="5680527" y="2101250"/>
            <a:ext cx="3434300" cy="2078250"/>
          </a:xfrm>
          <a:prstGeom prst="rect">
            <a:avLst/>
          </a:prstGeom>
          <a:noFill/>
          <a:ln>
            <a:noFill/>
          </a:ln>
        </p:spPr>
      </p:pic>
      <p:sp>
        <p:nvSpPr>
          <p:cNvPr id="371" name="Shape 371"/>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372" name="Shape 372"/>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373" name="Shape 373"/>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374" name="Shape 374"/>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78" name="Shape 378"/>
        <p:cNvGrpSpPr/>
        <p:nvPr/>
      </p:nvGrpSpPr>
      <p:grpSpPr>
        <a:xfrm>
          <a:off x="0" y="0"/>
          <a:ext cx="0" cy="0"/>
          <a:chOff x="0" y="0"/>
          <a:chExt cx="0" cy="0"/>
        </a:xfrm>
      </p:grpSpPr>
      <p:pic>
        <p:nvPicPr>
          <p:cNvPr descr="natural-wetland-2.jpg" id="379" name="Shape 379"/>
          <p:cNvPicPr preferRelativeResize="0"/>
          <p:nvPr/>
        </p:nvPicPr>
        <p:blipFill rotWithShape="1">
          <a:blip r:embed="rId3">
            <a:alphaModFix/>
          </a:blip>
          <a:srcRect b="0" l="0" r="0" t="0"/>
          <a:stretch/>
        </p:blipFill>
        <p:spPr>
          <a:xfrm>
            <a:off x="7569975" y="4203150"/>
            <a:ext cx="1564600" cy="916575"/>
          </a:xfrm>
          <a:prstGeom prst="rect">
            <a:avLst/>
          </a:prstGeom>
          <a:noFill/>
          <a:ln>
            <a:noFill/>
          </a:ln>
        </p:spPr>
      </p:pic>
      <p:sp>
        <p:nvSpPr>
          <p:cNvPr id="380" name="Shape 380"/>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81" name="Shape 381"/>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82" name="Shape 382"/>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83" name="Shape 383"/>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84" name="Shape 384"/>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85" name="Shape 385"/>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86" name="Shape 386"/>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87" name="Shape 387"/>
          <p:cNvSpPr txBox="1"/>
          <p:nvPr/>
        </p:nvSpPr>
        <p:spPr>
          <a:xfrm>
            <a:off x="4747050" y="133025"/>
            <a:ext cx="3933573"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Combining The Data</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Game Plan!</a:t>
            </a:r>
          </a:p>
        </p:txBody>
      </p:sp>
      <p:sp>
        <p:nvSpPr>
          <p:cNvPr id="388" name="Shape 388"/>
          <p:cNvSpPr txBox="1"/>
          <p:nvPr/>
        </p:nvSpPr>
        <p:spPr>
          <a:xfrm>
            <a:off x="194297" y="2105738"/>
            <a:ext cx="5303198" cy="2962227"/>
          </a:xfrm>
          <a:prstGeom prst="rect">
            <a:avLst/>
          </a:prstGeom>
          <a:noFill/>
          <a:ln>
            <a:noFill/>
          </a:ln>
        </p:spPr>
        <p:txBody>
          <a:bodyPr anchorCtr="0" anchor="ctr" bIns="32750" lIns="32750" rIns="32750" wrap="square" tIns="32750">
            <a:noAutofit/>
          </a:bodyPr>
          <a:lstStyle/>
          <a:p>
            <a:pPr indent="-165100" lvl="0" marL="215900" marR="0" rtl="0" algn="l">
              <a:lnSpc>
                <a:spcPct val="100000"/>
              </a:lnSpc>
              <a:spcBef>
                <a:spcPts val="0"/>
              </a:spcBef>
              <a:spcAft>
                <a:spcPts val="0"/>
              </a:spcAft>
              <a:buClr>
                <a:srgbClr val="FFFFFF"/>
              </a:buClr>
              <a:buFont typeface="Helvetica Neue"/>
              <a:buChar char="•"/>
            </a:pPr>
            <a:r>
              <a:rPr b="1" i="0" lang="en" u="none" cap="none" strike="noStrike">
                <a:solidFill>
                  <a:srgbClr val="FFFFFF"/>
                </a:solidFill>
                <a:latin typeface="Helvetica Neue"/>
                <a:ea typeface="Helvetica Neue"/>
                <a:cs typeface="Helvetica Neue"/>
                <a:sym typeface="Helvetica Neue"/>
              </a:rPr>
              <a:t>To start, we will study trends and relationships between the data in a single state, and then expand to the national data by regions, possibly splitting U.S. regions among all team members.</a:t>
            </a:r>
            <a:br>
              <a:rPr b="1" i="0" lang="en" u="none" cap="none" strike="noStrike">
                <a:solidFill>
                  <a:srgbClr val="FFFFFF"/>
                </a:solidFill>
                <a:latin typeface="Helvetica Neue"/>
                <a:ea typeface="Helvetica Neue"/>
                <a:cs typeface="Helvetica Neue"/>
                <a:sym typeface="Helvetica Neue"/>
              </a:rPr>
            </a:br>
            <a:r>
              <a:rPr b="1" i="0" lang="en" u="none" cap="none" strike="noStrike">
                <a:solidFill>
                  <a:srgbClr val="FFFFFF"/>
                </a:solidFill>
                <a:latin typeface="Helvetica Neue"/>
                <a:ea typeface="Helvetica Neue"/>
                <a:cs typeface="Helvetica Neue"/>
                <a:sym typeface="Helvetica Neue"/>
              </a:rPr>
              <a:t> </a:t>
            </a:r>
          </a:p>
          <a:p>
            <a:pPr indent="-165100" lvl="0" marL="215900" marR="0" rtl="0" algn="l">
              <a:lnSpc>
                <a:spcPct val="100000"/>
              </a:lnSpc>
              <a:spcBef>
                <a:spcPts val="0"/>
              </a:spcBef>
              <a:spcAft>
                <a:spcPts val="0"/>
              </a:spcAft>
              <a:buClr>
                <a:srgbClr val="FFFFFF"/>
              </a:buClr>
              <a:buFont typeface="Helvetica Neue"/>
              <a:buChar char="•"/>
            </a:pPr>
            <a:r>
              <a:rPr b="1" i="0" lang="en" u="none" cap="none" strike="noStrike">
                <a:solidFill>
                  <a:srgbClr val="FFFFFF"/>
                </a:solidFill>
                <a:latin typeface="Helvetica Neue"/>
                <a:ea typeface="Helvetica Neue"/>
                <a:cs typeface="Helvetica Neue"/>
                <a:sym typeface="Helvetica Neue"/>
              </a:rPr>
              <a:t>As we continue, we will identify interesting features of the data, and find ways to visualize our research that will highlight the impact that industrial production has on surrounding communities.</a:t>
            </a:r>
            <a:br>
              <a:rPr b="1" i="0" lang="en" u="none" cap="none" strike="noStrike">
                <a:solidFill>
                  <a:srgbClr val="FFFFFF"/>
                </a:solidFill>
                <a:latin typeface="Helvetica Neue"/>
                <a:ea typeface="Helvetica Neue"/>
                <a:cs typeface="Helvetica Neue"/>
                <a:sym typeface="Helvetica Neue"/>
              </a:rPr>
            </a:br>
          </a:p>
          <a:p>
            <a:pPr indent="-165100" lvl="0" marL="215900" marR="0" rtl="0" algn="l">
              <a:lnSpc>
                <a:spcPct val="100000"/>
              </a:lnSpc>
              <a:spcBef>
                <a:spcPts val="0"/>
              </a:spcBef>
              <a:spcAft>
                <a:spcPts val="0"/>
              </a:spcAft>
              <a:buClr>
                <a:srgbClr val="FFFFFF"/>
              </a:buClr>
              <a:buFont typeface="Helvetica Neue"/>
              <a:buChar char="•"/>
            </a:pPr>
            <a:r>
              <a:rPr b="1" i="0" lang="en" u="none" cap="none" strike="noStrike">
                <a:solidFill>
                  <a:srgbClr val="FFFFFF"/>
                </a:solidFill>
                <a:latin typeface="Helvetica Neue"/>
                <a:ea typeface="Helvetica Neue"/>
                <a:cs typeface="Helvetica Neue"/>
                <a:sym typeface="Helvetica Neue"/>
              </a:rPr>
              <a:t>Another Zillow data set, the Zillow Rental Index (ZRI), might be interesting to explore, as the ratio of rentals versus home purchases is on the rise in recent years, even among families.</a:t>
            </a:r>
          </a:p>
        </p:txBody>
      </p:sp>
      <p:pic>
        <p:nvPicPr>
          <p:cNvPr descr="Toxic-Waste.jpg" id="389" name="Shape 389"/>
          <p:cNvPicPr preferRelativeResize="0"/>
          <p:nvPr/>
        </p:nvPicPr>
        <p:blipFill rotWithShape="1">
          <a:blip r:embed="rId4">
            <a:alphaModFix/>
          </a:blip>
          <a:srcRect b="0" l="0" r="0" t="0"/>
          <a:stretch/>
        </p:blipFill>
        <p:spPr>
          <a:xfrm>
            <a:off x="24267" y="19442"/>
            <a:ext cx="4273408" cy="2058823"/>
          </a:xfrm>
          <a:prstGeom prst="rect">
            <a:avLst/>
          </a:prstGeom>
          <a:noFill/>
          <a:ln>
            <a:noFill/>
          </a:ln>
        </p:spPr>
      </p:pic>
      <p:pic>
        <p:nvPicPr>
          <p:cNvPr descr="white_house.JPG" id="390" name="Shape 390"/>
          <p:cNvPicPr preferRelativeResize="0"/>
          <p:nvPr/>
        </p:nvPicPr>
        <p:blipFill rotWithShape="1">
          <a:blip r:embed="rId5">
            <a:alphaModFix/>
          </a:blip>
          <a:srcRect b="0" l="0" r="0" t="0"/>
          <a:stretch/>
        </p:blipFill>
        <p:spPr>
          <a:xfrm>
            <a:off x="5680527" y="2101250"/>
            <a:ext cx="3434300" cy="2078250"/>
          </a:xfrm>
          <a:prstGeom prst="rect">
            <a:avLst/>
          </a:prstGeom>
          <a:noFill/>
          <a:ln>
            <a:noFill/>
          </a:ln>
        </p:spPr>
      </p:pic>
      <p:sp>
        <p:nvSpPr>
          <p:cNvPr id="391" name="Shape 391"/>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392" name="Shape 392"/>
          <p:cNvPicPr preferRelativeResize="0"/>
          <p:nvPr/>
        </p:nvPicPr>
        <p:blipFill rotWithShape="1">
          <a:blip r:embed="rId6">
            <a:alphaModFix/>
          </a:blip>
          <a:srcRect b="0" l="0" r="0" t="0"/>
          <a:stretch/>
        </p:blipFill>
        <p:spPr>
          <a:xfrm>
            <a:off x="8174459" y="957284"/>
            <a:ext cx="944244" cy="1124691"/>
          </a:xfrm>
          <a:prstGeom prst="rect">
            <a:avLst/>
          </a:prstGeom>
          <a:noFill/>
          <a:ln>
            <a:noFill/>
          </a:ln>
        </p:spPr>
      </p:pic>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96" name="Shape 396"/>
        <p:cNvGrpSpPr/>
        <p:nvPr/>
      </p:nvGrpSpPr>
      <p:grpSpPr>
        <a:xfrm>
          <a:off x="0" y="0"/>
          <a:ext cx="0" cy="0"/>
          <a:chOff x="0" y="0"/>
          <a:chExt cx="0" cy="0"/>
        </a:xfrm>
      </p:grpSpPr>
      <p:pic>
        <p:nvPicPr>
          <p:cNvPr descr="natural-wetland-2.jpg" id="397" name="Shape 397"/>
          <p:cNvPicPr preferRelativeResize="0"/>
          <p:nvPr/>
        </p:nvPicPr>
        <p:blipFill rotWithShape="1">
          <a:blip r:embed="rId3">
            <a:alphaModFix/>
          </a:blip>
          <a:srcRect b="0" l="0" r="0" t="0"/>
          <a:stretch/>
        </p:blipFill>
        <p:spPr>
          <a:xfrm>
            <a:off x="5649457" y="4205023"/>
            <a:ext cx="1607344" cy="916570"/>
          </a:xfrm>
          <a:prstGeom prst="rect">
            <a:avLst/>
          </a:prstGeom>
          <a:noFill/>
          <a:ln>
            <a:noFill/>
          </a:ln>
        </p:spPr>
      </p:pic>
      <p:sp>
        <p:nvSpPr>
          <p:cNvPr id="398" name="Shape 398"/>
          <p:cNvSpPr/>
          <p:nvPr/>
        </p:nvSpPr>
        <p:spPr>
          <a:xfrm>
            <a:off x="2195733" y="4205023"/>
            <a:ext cx="3429001" cy="917526"/>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99" name="Shape 399"/>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chemicalplant.jpg" id="400" name="Shape 400"/>
          <p:cNvPicPr preferRelativeResize="0"/>
          <p:nvPr/>
        </p:nvPicPr>
        <p:blipFill rotWithShape="1">
          <a:blip r:embed="rId4">
            <a:alphaModFix/>
          </a:blip>
          <a:srcRect b="0" l="0" r="0" t="0"/>
          <a:stretch/>
        </p:blipFill>
        <p:spPr>
          <a:xfrm>
            <a:off x="27499" y="17150"/>
            <a:ext cx="4285175" cy="2066575"/>
          </a:xfrm>
          <a:prstGeom prst="rect">
            <a:avLst/>
          </a:prstGeom>
          <a:noFill/>
          <a:ln>
            <a:noFill/>
          </a:ln>
        </p:spPr>
      </p:pic>
      <p:sp>
        <p:nvSpPr>
          <p:cNvPr id="401" name="Shape 401"/>
          <p:cNvSpPr/>
          <p:nvPr/>
        </p:nvSpPr>
        <p:spPr>
          <a:xfrm>
            <a:off x="28580" y="2099458"/>
            <a:ext cx="2143126" cy="1038077"/>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02" name="Shape 402"/>
          <p:cNvSpPr/>
          <p:nvPr/>
        </p:nvSpPr>
        <p:spPr>
          <a:xfrm>
            <a:off x="2193092" y="2099458"/>
            <a:ext cx="2116337" cy="1038077"/>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03" name="Shape 403"/>
          <p:cNvSpPr/>
          <p:nvPr/>
        </p:nvSpPr>
        <p:spPr>
          <a:xfrm>
            <a:off x="28580" y="3151728"/>
            <a:ext cx="4285175" cy="1038077"/>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04" name="Shape 404"/>
          <p:cNvSpPr/>
          <p:nvPr/>
        </p:nvSpPr>
        <p:spPr>
          <a:xfrm>
            <a:off x="28580" y="4205023"/>
            <a:ext cx="2143126"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05" name="Shape 405"/>
          <p:cNvSpPr/>
          <p:nvPr/>
        </p:nvSpPr>
        <p:spPr>
          <a:xfrm>
            <a:off x="4339745" y="2099458"/>
            <a:ext cx="4778949" cy="209034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06" name="Shape 406"/>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07" name="Shape 407"/>
          <p:cNvSpPr/>
          <p:nvPr/>
        </p:nvSpPr>
        <p:spPr>
          <a:xfrm>
            <a:off x="7281521" y="4205025"/>
            <a:ext cx="18306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08" name="Shape 408"/>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taipei.png" id="409" name="Shape 409"/>
          <p:cNvPicPr preferRelativeResize="0"/>
          <p:nvPr/>
        </p:nvPicPr>
        <p:blipFill rotWithShape="1">
          <a:blip r:embed="rId5">
            <a:alphaModFix/>
          </a:blip>
          <a:srcRect b="0" l="0" r="0" t="0"/>
          <a:stretch/>
        </p:blipFill>
        <p:spPr>
          <a:xfrm>
            <a:off x="23174" y="3151725"/>
            <a:ext cx="4286250" cy="1037825"/>
          </a:xfrm>
          <a:prstGeom prst="rect">
            <a:avLst/>
          </a:prstGeom>
          <a:noFill/>
          <a:ln>
            <a:noFill/>
          </a:ln>
        </p:spPr>
      </p:pic>
      <p:sp>
        <p:nvSpPr>
          <p:cNvPr id="410" name="Shape 410"/>
          <p:cNvSpPr txBox="1"/>
          <p:nvPr/>
        </p:nvSpPr>
        <p:spPr>
          <a:xfrm>
            <a:off x="4660450" y="2196451"/>
            <a:ext cx="4192908" cy="442020"/>
          </a:xfrm>
          <a:prstGeom prst="rect">
            <a:avLst/>
          </a:prstGeom>
          <a:noFill/>
          <a:ln>
            <a:noFill/>
          </a:ln>
        </p:spPr>
        <p:txBody>
          <a:bodyPr anchorCtr="0" anchor="ctr" bIns="32750" lIns="32750" rIns="32750" wrap="square" tIns="32750">
            <a:noAutofit/>
          </a:bodyPr>
          <a:lstStyle/>
          <a:p>
            <a:pPr indent="-196850" lvl="0" marL="0" marR="0" rtl="0" algn="r">
              <a:lnSpc>
                <a:spcPct val="100000"/>
              </a:lnSpc>
              <a:spcBef>
                <a:spcPts val="0"/>
              </a:spcBef>
              <a:spcAft>
                <a:spcPts val="0"/>
              </a:spcAft>
              <a:buClr>
                <a:schemeClr val="accent3"/>
              </a:buClr>
              <a:buSzPct val="100000"/>
              <a:buFont typeface="Helvetica Neue"/>
              <a:buNone/>
            </a:pPr>
            <a:r>
              <a:rPr b="0" i="0" lang="en" sz="3100" u="none" cap="none" strike="noStrike">
                <a:solidFill>
                  <a:schemeClr val="accent3"/>
                </a:solidFill>
                <a:latin typeface="Helvetica Neue"/>
                <a:ea typeface="Helvetica Neue"/>
                <a:cs typeface="Helvetica Neue"/>
                <a:sym typeface="Helvetica Neue"/>
              </a:rPr>
              <a:t>TOXIC CRUSADERS</a:t>
            </a:r>
          </a:p>
        </p:txBody>
      </p:sp>
      <p:sp>
        <p:nvSpPr>
          <p:cNvPr id="411" name="Shape 411"/>
          <p:cNvSpPr txBox="1"/>
          <p:nvPr/>
        </p:nvSpPr>
        <p:spPr>
          <a:xfrm>
            <a:off x="5997780" y="2650401"/>
            <a:ext cx="2851428" cy="243137"/>
          </a:xfrm>
          <a:prstGeom prst="rect">
            <a:avLst/>
          </a:prstGeom>
          <a:noFill/>
          <a:ln>
            <a:noFill/>
          </a:ln>
        </p:spPr>
        <p:txBody>
          <a:bodyPr anchorCtr="0" anchor="ctr" bIns="32750" lIns="32750" rIns="32750" wrap="square" tIns="32750">
            <a:noAutofit/>
          </a:bodyPr>
          <a:lstStyle/>
          <a:p>
            <a:pPr indent="-95250" lvl="0" marL="0" marR="0" rtl="0" algn="r">
              <a:lnSpc>
                <a:spcPct val="100000"/>
              </a:lnSpc>
              <a:spcBef>
                <a:spcPts val="0"/>
              </a:spcBef>
              <a:spcAft>
                <a:spcPts val="0"/>
              </a:spcAft>
              <a:buClr>
                <a:srgbClr val="FFFFFF"/>
              </a:buClr>
              <a:buSzPct val="100000"/>
              <a:buFont typeface="Helvetica Neue"/>
              <a:buNone/>
            </a:pPr>
            <a:r>
              <a:rPr b="1" i="0" lang="en" sz="1500" u="none" cap="none" strike="noStrike">
                <a:solidFill>
                  <a:srgbClr val="FFFFFF"/>
                </a:solidFill>
                <a:latin typeface="Helvetica Neue"/>
                <a:ea typeface="Helvetica Neue"/>
                <a:cs typeface="Helvetica Neue"/>
                <a:sym typeface="Helvetica Neue"/>
              </a:rPr>
              <a:t>CSC 495 Project - Fall 2017</a:t>
            </a:r>
          </a:p>
        </p:txBody>
      </p:sp>
      <p:sp>
        <p:nvSpPr>
          <p:cNvPr id="412" name="Shape 412"/>
          <p:cNvSpPr txBox="1"/>
          <p:nvPr/>
        </p:nvSpPr>
        <p:spPr>
          <a:xfrm>
            <a:off x="6980939" y="3257867"/>
            <a:ext cx="1901381" cy="825799"/>
          </a:xfrm>
          <a:prstGeom prst="rect">
            <a:avLst/>
          </a:prstGeom>
          <a:noFill/>
          <a:ln>
            <a:noFill/>
          </a:ln>
        </p:spPr>
        <p:txBody>
          <a:bodyPr anchorCtr="0" anchor="ctr" bIns="32750" lIns="32750" rIns="32750" wrap="square" tIns="32750">
            <a:noAutofit/>
          </a:bodyPr>
          <a:lstStyle/>
          <a:p>
            <a:pPr indent="-95250" lvl="0" marL="0" marR="0" rtl="0" algn="r">
              <a:lnSpc>
                <a:spcPct val="100000"/>
              </a:lnSpc>
              <a:spcBef>
                <a:spcPts val="0"/>
              </a:spcBef>
              <a:spcAft>
                <a:spcPts val="0"/>
              </a:spcAft>
              <a:buClr>
                <a:srgbClr val="FFFFFF"/>
              </a:buClr>
              <a:buSzPct val="100000"/>
              <a:buFont typeface="Helvetica Neue"/>
              <a:buNone/>
            </a:pPr>
            <a:r>
              <a:rPr b="1" i="0" lang="en" sz="1500" u="none" cap="none" strike="noStrike">
                <a:solidFill>
                  <a:srgbClr val="FFFFFF"/>
                </a:solidFill>
                <a:latin typeface="Helvetica Neue"/>
                <a:ea typeface="Helvetica Neue"/>
                <a:cs typeface="Helvetica Neue"/>
                <a:sym typeface="Helvetica Neue"/>
              </a:rPr>
              <a:t>Aaron Denton</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Jacob Durham</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Swetha Polisetty</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Melvin Watlington</a:t>
            </a:r>
          </a:p>
        </p:txBody>
      </p:sp>
      <p:sp>
        <p:nvSpPr>
          <p:cNvPr id="413" name="Shape 413"/>
          <p:cNvSpPr txBox="1"/>
          <p:nvPr/>
        </p:nvSpPr>
        <p:spPr>
          <a:xfrm>
            <a:off x="4749619" y="134301"/>
            <a:ext cx="3678265" cy="442020"/>
          </a:xfrm>
          <a:prstGeom prst="rect">
            <a:avLst/>
          </a:prstGeom>
          <a:noFill/>
          <a:ln>
            <a:noFill/>
          </a:ln>
        </p:spPr>
        <p:txBody>
          <a:bodyPr anchorCtr="0" anchor="ctr" bIns="32750" lIns="32750" rIns="32750" wrap="square" tIns="32750">
            <a:noAutofit/>
          </a:bodyPr>
          <a:lstStyle/>
          <a:p>
            <a:pPr indent="-196850" lvl="0" marL="0" marR="0" rtl="0" algn="r">
              <a:lnSpc>
                <a:spcPct val="100000"/>
              </a:lnSpc>
              <a:spcBef>
                <a:spcPts val="0"/>
              </a:spcBef>
              <a:spcAft>
                <a:spcPts val="0"/>
              </a:spcAft>
              <a:buClr>
                <a:schemeClr val="accent3"/>
              </a:buClr>
              <a:buSzPct val="100000"/>
              <a:buFont typeface="Helvetica Neue"/>
              <a:buNone/>
            </a:pPr>
            <a:r>
              <a:rPr b="0" i="0" lang="en" sz="3100" u="none" cap="none" strike="noStrike">
                <a:solidFill>
                  <a:schemeClr val="accent3"/>
                </a:solidFill>
                <a:latin typeface="Helvetica Neue"/>
                <a:ea typeface="Helvetica Neue"/>
                <a:cs typeface="Helvetica Neue"/>
                <a:sym typeface="Helvetica Neue"/>
              </a:rPr>
              <a:t>To Be Continued…</a:t>
            </a:r>
          </a:p>
        </p:txBody>
      </p:sp>
      <p:sp>
        <p:nvSpPr>
          <p:cNvPr id="414" name="Shape 414"/>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415" name="Shape 415"/>
          <p:cNvPicPr preferRelativeResize="0"/>
          <p:nvPr/>
        </p:nvPicPr>
        <p:blipFill rotWithShape="1">
          <a:blip r:embed="rId6">
            <a:alphaModFix/>
          </a:blip>
          <a:srcRect b="0" l="0" r="0" t="0"/>
          <a:stretch/>
        </p:blipFill>
        <p:spPr>
          <a:xfrm>
            <a:off x="8174459" y="957284"/>
            <a:ext cx="944244" cy="1124691"/>
          </a:xfrm>
          <a:prstGeom prst="rect">
            <a:avLst/>
          </a:prstGeom>
          <a:noFill/>
          <a:ln>
            <a:noFill/>
          </a:ln>
        </p:spPr>
      </p:pic>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500"/>
                                        <p:tgtEl>
                                          <p:spTgt spid="410"/>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500"/>
                                        <p:tgtEl>
                                          <p:spTgt spid="4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19" name="Shape 419"/>
        <p:cNvGrpSpPr/>
        <p:nvPr/>
      </p:nvGrpSpPr>
      <p:grpSpPr>
        <a:xfrm>
          <a:off x="0" y="0"/>
          <a:ext cx="0" cy="0"/>
          <a:chOff x="0" y="0"/>
          <a:chExt cx="0" cy="0"/>
        </a:xfrm>
      </p:grpSpPr>
      <p:pic>
        <p:nvPicPr>
          <p:cNvPr descr="natural-wetland-2.jpg" id="420" name="Shape 420"/>
          <p:cNvPicPr preferRelativeResize="0"/>
          <p:nvPr/>
        </p:nvPicPr>
        <p:blipFill rotWithShape="1">
          <a:blip r:embed="rId3">
            <a:alphaModFix/>
          </a:blip>
          <a:srcRect b="0" l="0" r="0" t="0"/>
          <a:stretch/>
        </p:blipFill>
        <p:spPr>
          <a:xfrm>
            <a:off x="5649457" y="4205023"/>
            <a:ext cx="1607344" cy="916570"/>
          </a:xfrm>
          <a:prstGeom prst="rect">
            <a:avLst/>
          </a:prstGeom>
          <a:noFill/>
          <a:ln>
            <a:noFill/>
          </a:ln>
        </p:spPr>
      </p:pic>
      <p:sp>
        <p:nvSpPr>
          <p:cNvPr id="421" name="Shape 421"/>
          <p:cNvSpPr/>
          <p:nvPr/>
        </p:nvSpPr>
        <p:spPr>
          <a:xfrm>
            <a:off x="2195733" y="4205023"/>
            <a:ext cx="34290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22" name="Shape 422"/>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chemicalplant.jpg" id="423" name="Shape 423"/>
          <p:cNvPicPr preferRelativeResize="0"/>
          <p:nvPr/>
        </p:nvPicPr>
        <p:blipFill rotWithShape="1">
          <a:blip r:embed="rId4">
            <a:alphaModFix/>
          </a:blip>
          <a:srcRect b="0" l="0" r="0" t="0"/>
          <a:stretch/>
        </p:blipFill>
        <p:spPr>
          <a:xfrm>
            <a:off x="27499" y="17150"/>
            <a:ext cx="4285175" cy="2066575"/>
          </a:xfrm>
          <a:prstGeom prst="rect">
            <a:avLst/>
          </a:prstGeom>
          <a:noFill/>
          <a:ln>
            <a:noFill/>
          </a:ln>
        </p:spPr>
      </p:pic>
      <p:sp>
        <p:nvSpPr>
          <p:cNvPr id="424" name="Shape 424"/>
          <p:cNvSpPr/>
          <p:nvPr/>
        </p:nvSpPr>
        <p:spPr>
          <a:xfrm>
            <a:off x="28580" y="2099458"/>
            <a:ext cx="2143200" cy="1038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25" name="Shape 425"/>
          <p:cNvSpPr/>
          <p:nvPr/>
        </p:nvSpPr>
        <p:spPr>
          <a:xfrm>
            <a:off x="2193092" y="2099458"/>
            <a:ext cx="2116200" cy="1038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26" name="Shape 426"/>
          <p:cNvSpPr/>
          <p:nvPr/>
        </p:nvSpPr>
        <p:spPr>
          <a:xfrm>
            <a:off x="28580" y="3151728"/>
            <a:ext cx="4285200" cy="1038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27" name="Shape 427"/>
          <p:cNvSpPr/>
          <p:nvPr/>
        </p:nvSpPr>
        <p:spPr>
          <a:xfrm>
            <a:off x="28580" y="4205023"/>
            <a:ext cx="21432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28" name="Shape 428"/>
          <p:cNvSpPr/>
          <p:nvPr/>
        </p:nvSpPr>
        <p:spPr>
          <a:xfrm>
            <a:off x="4339745" y="2099458"/>
            <a:ext cx="4779000" cy="2090400"/>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29" name="Shape 429"/>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30" name="Shape 430"/>
          <p:cNvSpPr/>
          <p:nvPr/>
        </p:nvSpPr>
        <p:spPr>
          <a:xfrm>
            <a:off x="7281521" y="4205025"/>
            <a:ext cx="18306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31" name="Shape 431"/>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taipei.png" id="432" name="Shape 432"/>
          <p:cNvPicPr preferRelativeResize="0"/>
          <p:nvPr/>
        </p:nvPicPr>
        <p:blipFill rotWithShape="1">
          <a:blip r:embed="rId5">
            <a:alphaModFix/>
          </a:blip>
          <a:srcRect b="0" l="0" r="0" t="0"/>
          <a:stretch/>
        </p:blipFill>
        <p:spPr>
          <a:xfrm>
            <a:off x="23174" y="3151725"/>
            <a:ext cx="4286250" cy="1037825"/>
          </a:xfrm>
          <a:prstGeom prst="rect">
            <a:avLst/>
          </a:prstGeom>
          <a:noFill/>
          <a:ln>
            <a:noFill/>
          </a:ln>
        </p:spPr>
      </p:pic>
      <p:sp>
        <p:nvSpPr>
          <p:cNvPr id="433" name="Shape 433"/>
          <p:cNvSpPr txBox="1"/>
          <p:nvPr/>
        </p:nvSpPr>
        <p:spPr>
          <a:xfrm>
            <a:off x="4660450" y="2196451"/>
            <a:ext cx="4192800" cy="441900"/>
          </a:xfrm>
          <a:prstGeom prst="rect">
            <a:avLst/>
          </a:prstGeom>
          <a:noFill/>
          <a:ln>
            <a:noFill/>
          </a:ln>
        </p:spPr>
        <p:txBody>
          <a:bodyPr anchorCtr="0" anchor="ctr" bIns="32750" lIns="32750" rIns="32750" wrap="square" tIns="32750">
            <a:noAutofit/>
          </a:bodyPr>
          <a:lstStyle/>
          <a:p>
            <a:pPr indent="-196850" lvl="0" marL="0" marR="0" rtl="0" algn="r">
              <a:lnSpc>
                <a:spcPct val="100000"/>
              </a:lnSpc>
              <a:spcBef>
                <a:spcPts val="0"/>
              </a:spcBef>
              <a:spcAft>
                <a:spcPts val="0"/>
              </a:spcAft>
              <a:buClr>
                <a:schemeClr val="accent3"/>
              </a:buClr>
              <a:buSzPct val="100000"/>
              <a:buFont typeface="Helvetica Neue"/>
              <a:buNone/>
            </a:pPr>
            <a:r>
              <a:rPr b="0" i="0" lang="en" sz="3100" u="none" cap="none" strike="noStrike">
                <a:solidFill>
                  <a:schemeClr val="accent3"/>
                </a:solidFill>
                <a:latin typeface="Helvetica Neue"/>
                <a:ea typeface="Helvetica Neue"/>
                <a:cs typeface="Helvetica Neue"/>
                <a:sym typeface="Helvetica Neue"/>
              </a:rPr>
              <a:t>TOXIC CRUSADERS</a:t>
            </a:r>
          </a:p>
        </p:txBody>
      </p:sp>
      <p:sp>
        <p:nvSpPr>
          <p:cNvPr id="434" name="Shape 434"/>
          <p:cNvSpPr txBox="1"/>
          <p:nvPr/>
        </p:nvSpPr>
        <p:spPr>
          <a:xfrm>
            <a:off x="5207574" y="2650400"/>
            <a:ext cx="3641700" cy="243000"/>
          </a:xfrm>
          <a:prstGeom prst="rect">
            <a:avLst/>
          </a:prstGeom>
          <a:noFill/>
          <a:ln>
            <a:noFill/>
          </a:ln>
        </p:spPr>
        <p:txBody>
          <a:bodyPr anchorCtr="0" anchor="ctr" bIns="32750" lIns="32750" rIns="32750" wrap="square" tIns="32750">
            <a:noAutofit/>
          </a:bodyPr>
          <a:lstStyle/>
          <a:p>
            <a:pPr indent="-95250" lvl="0" marL="0" marR="0" rtl="0" algn="r">
              <a:lnSpc>
                <a:spcPct val="100000"/>
              </a:lnSpc>
              <a:spcBef>
                <a:spcPts val="0"/>
              </a:spcBef>
              <a:spcAft>
                <a:spcPts val="0"/>
              </a:spcAft>
              <a:buClr>
                <a:srgbClr val="FFFFFF"/>
              </a:buClr>
              <a:buSzPct val="100000"/>
              <a:buFont typeface="Helvetica Neue"/>
              <a:buNone/>
            </a:pPr>
            <a:r>
              <a:rPr b="1" i="0" lang="en" sz="1500" u="none" cap="none" strike="noStrike">
                <a:solidFill>
                  <a:srgbClr val="FFFFFF"/>
                </a:solidFill>
                <a:latin typeface="Helvetica Neue"/>
                <a:ea typeface="Helvetica Neue"/>
                <a:cs typeface="Helvetica Neue"/>
                <a:sym typeface="Helvetica Neue"/>
              </a:rPr>
              <a:t>CSC 495 Project - Fall 2017 - Report 2</a:t>
            </a:r>
          </a:p>
        </p:txBody>
      </p:sp>
      <p:sp>
        <p:nvSpPr>
          <p:cNvPr id="435" name="Shape 435"/>
          <p:cNvSpPr txBox="1"/>
          <p:nvPr/>
        </p:nvSpPr>
        <p:spPr>
          <a:xfrm>
            <a:off x="6980939" y="3257867"/>
            <a:ext cx="1901400" cy="825900"/>
          </a:xfrm>
          <a:prstGeom prst="rect">
            <a:avLst/>
          </a:prstGeom>
          <a:noFill/>
          <a:ln>
            <a:noFill/>
          </a:ln>
        </p:spPr>
        <p:txBody>
          <a:bodyPr anchorCtr="0" anchor="ctr" bIns="32750" lIns="32750" rIns="32750" wrap="square" tIns="32750">
            <a:noAutofit/>
          </a:bodyPr>
          <a:lstStyle/>
          <a:p>
            <a:pPr indent="-95250" lvl="0" marL="0" marR="0" rtl="0" algn="r">
              <a:lnSpc>
                <a:spcPct val="100000"/>
              </a:lnSpc>
              <a:spcBef>
                <a:spcPts val="0"/>
              </a:spcBef>
              <a:spcAft>
                <a:spcPts val="0"/>
              </a:spcAft>
              <a:buClr>
                <a:srgbClr val="FFFFFF"/>
              </a:buClr>
              <a:buSzPct val="100000"/>
              <a:buFont typeface="Helvetica Neue"/>
              <a:buNone/>
            </a:pPr>
            <a:r>
              <a:rPr b="1" i="0" lang="en" sz="1500" u="none" cap="none" strike="noStrike">
                <a:solidFill>
                  <a:srgbClr val="FFFFFF"/>
                </a:solidFill>
                <a:latin typeface="Helvetica Neue"/>
                <a:ea typeface="Helvetica Neue"/>
                <a:cs typeface="Helvetica Neue"/>
                <a:sym typeface="Helvetica Neue"/>
              </a:rPr>
              <a:t>Aaron Denton</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Jacob Durham</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Swetha Polisetty</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Melvin Watlington</a:t>
            </a:r>
          </a:p>
        </p:txBody>
      </p:sp>
      <p:sp>
        <p:nvSpPr>
          <p:cNvPr id="436" name="Shape 436"/>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437" name="Shape 437"/>
          <p:cNvPicPr preferRelativeResize="0"/>
          <p:nvPr/>
        </p:nvPicPr>
        <p:blipFill rotWithShape="1">
          <a:blip r:embed="rId6">
            <a:alphaModFix/>
          </a:blip>
          <a:srcRect b="0" l="0" r="0" t="0"/>
          <a:stretch/>
        </p:blipFill>
        <p:spPr>
          <a:xfrm>
            <a:off x="8174459" y="957284"/>
            <a:ext cx="944244" cy="1124691"/>
          </a:xfrm>
          <a:prstGeom prst="rect">
            <a:avLst/>
          </a:prstGeom>
          <a:noFill/>
          <a:ln>
            <a:noFill/>
          </a:ln>
        </p:spPr>
      </p:pic>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500"/>
                                        <p:tgtEl>
                                          <p:spTgt spid="4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41" name="Shape 441"/>
        <p:cNvGrpSpPr/>
        <p:nvPr/>
      </p:nvGrpSpPr>
      <p:grpSpPr>
        <a:xfrm>
          <a:off x="0" y="0"/>
          <a:ext cx="0" cy="0"/>
          <a:chOff x="0" y="0"/>
          <a:chExt cx="0" cy="0"/>
        </a:xfrm>
      </p:grpSpPr>
      <p:sp>
        <p:nvSpPr>
          <p:cNvPr id="442" name="Shape 442"/>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chemicalplant.jpg" id="443" name="Shape 443"/>
          <p:cNvPicPr preferRelativeResize="0"/>
          <p:nvPr/>
        </p:nvPicPr>
        <p:blipFill rotWithShape="1">
          <a:blip r:embed="rId3">
            <a:alphaModFix/>
          </a:blip>
          <a:srcRect b="0" l="0" r="0" t="0"/>
          <a:stretch/>
        </p:blipFill>
        <p:spPr>
          <a:xfrm>
            <a:off x="28053" y="17150"/>
            <a:ext cx="4286250" cy="2066575"/>
          </a:xfrm>
          <a:prstGeom prst="rect">
            <a:avLst/>
          </a:prstGeom>
          <a:noFill/>
          <a:ln>
            <a:noFill/>
          </a:ln>
        </p:spPr>
      </p:pic>
      <p:sp>
        <p:nvSpPr>
          <p:cNvPr id="444" name="Shape 444"/>
          <p:cNvSpPr/>
          <p:nvPr/>
        </p:nvSpPr>
        <p:spPr>
          <a:xfrm>
            <a:off x="28580" y="5089464"/>
            <a:ext cx="5634600" cy="33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45" name="Shape 445"/>
          <p:cNvSpPr/>
          <p:nvPr/>
        </p:nvSpPr>
        <p:spPr>
          <a:xfrm>
            <a:off x="31954" y="2099458"/>
            <a:ext cx="5628900" cy="2974800"/>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46" name="Shape 446"/>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47" name="Shape 447"/>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48" name="Shape 448"/>
          <p:cNvSpPr txBox="1"/>
          <p:nvPr/>
        </p:nvSpPr>
        <p:spPr>
          <a:xfrm>
            <a:off x="5195359" y="264666"/>
            <a:ext cx="2842500" cy="432600"/>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00000"/>
              <a:buFont typeface="Helvetica Neue"/>
              <a:buNone/>
            </a:pPr>
            <a:r>
              <a:rPr b="1" lang="en" sz="3100">
                <a:solidFill>
                  <a:srgbClr val="FFFFFF"/>
                </a:solidFill>
                <a:latin typeface="Helvetica Neue"/>
                <a:ea typeface="Helvetica Neue"/>
                <a:cs typeface="Helvetica Neue"/>
                <a:sym typeface="Helvetica Neue"/>
              </a:rPr>
              <a:t>Revised Goals</a:t>
            </a:r>
          </a:p>
        </p:txBody>
      </p:sp>
      <p:sp>
        <p:nvSpPr>
          <p:cNvPr id="449" name="Shape 449"/>
          <p:cNvSpPr/>
          <p:nvPr/>
        </p:nvSpPr>
        <p:spPr>
          <a:xfrm>
            <a:off x="5682332" y="2101132"/>
            <a:ext cx="3434400" cy="20832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50" name="Shape 450"/>
          <p:cNvSpPr txBox="1"/>
          <p:nvPr/>
        </p:nvSpPr>
        <p:spPr>
          <a:xfrm>
            <a:off x="31950" y="2101125"/>
            <a:ext cx="5628900" cy="2974800"/>
          </a:xfrm>
          <a:prstGeom prst="rect">
            <a:avLst/>
          </a:prstGeom>
          <a:noFill/>
          <a:ln>
            <a:noFill/>
          </a:ln>
        </p:spPr>
        <p:txBody>
          <a:bodyPr anchorCtr="0" anchor="ctr" bIns="32750" lIns="32750" rIns="32750" wrap="square" tIns="32750">
            <a:noAutofit/>
          </a:bodyPr>
          <a:lstStyle/>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Explore Toxics Release Inventory (TRI) </a:t>
            </a:r>
            <a:r>
              <a:rPr b="1" lang="en" sz="1500">
                <a:solidFill>
                  <a:srgbClr val="FFFFFF"/>
                </a:solidFill>
                <a:latin typeface="Helvetica Neue"/>
                <a:ea typeface="Helvetica Neue"/>
                <a:cs typeface="Helvetica Neue"/>
                <a:sym typeface="Helvetica Neue"/>
              </a:rPr>
              <a:t>data.</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Find trends</a:t>
            </a:r>
            <a:r>
              <a:rPr b="1" lang="en" sz="1500">
                <a:solidFill>
                  <a:srgbClr val="FFFFFF"/>
                </a:solidFill>
                <a:latin typeface="Helvetica Neue"/>
                <a:ea typeface="Helvetica Neue"/>
                <a:cs typeface="Helvetica Neue"/>
                <a:sym typeface="Helvetica Neue"/>
              </a:rPr>
              <a:t> and relations in these data to characterize facilities, parent companies, and industrial sectors in terms of toxic release and recycling</a:t>
            </a:r>
            <a:r>
              <a:rPr b="1" i="0" lang="en" sz="1500" u="none" cap="none" strike="noStrike">
                <a:solidFill>
                  <a:srgbClr val="FFFFFF"/>
                </a:solidFill>
                <a:latin typeface="Helvetica Neue"/>
                <a:ea typeface="Helvetica Neue"/>
                <a:cs typeface="Helvetica Neue"/>
                <a:sym typeface="Helvetica Neue"/>
              </a:rPr>
              <a:t>.</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Visualize changes over the last 20-30 years </a:t>
            </a:r>
            <a:r>
              <a:rPr b="1" lang="en" sz="1500">
                <a:solidFill>
                  <a:srgbClr val="FFFFFF"/>
                </a:solidFill>
                <a:latin typeface="Helvetica Neue"/>
                <a:ea typeface="Helvetica Neue"/>
                <a:cs typeface="Helvetica Neue"/>
                <a:sym typeface="Helvetica Neue"/>
              </a:rPr>
              <a:t>in industrial chemical emissions on national and state levels</a:t>
            </a:r>
            <a:r>
              <a:rPr b="1" i="0" lang="en" sz="1500" u="none" cap="none" strike="noStrike">
                <a:solidFill>
                  <a:srgbClr val="FFFFFF"/>
                </a:solidFill>
                <a:latin typeface="Helvetica Neue"/>
                <a:ea typeface="Helvetica Neue"/>
                <a:cs typeface="Helvetica Neue"/>
                <a:sym typeface="Helvetica Neue"/>
              </a:rPr>
              <a:t>.</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 </a:t>
            </a:r>
          </a:p>
        </p:txBody>
      </p:sp>
      <p:sp>
        <p:nvSpPr>
          <p:cNvPr id="451" name="Shape 451"/>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452" name="Shape 452"/>
          <p:cNvPicPr preferRelativeResize="0"/>
          <p:nvPr/>
        </p:nvPicPr>
        <p:blipFill rotWithShape="1">
          <a:blip r:embed="rId4">
            <a:alphaModFix/>
          </a:blip>
          <a:srcRect b="0" l="0" r="0" t="0"/>
          <a:stretch/>
        </p:blipFill>
        <p:spPr>
          <a:xfrm>
            <a:off x="8174459" y="957284"/>
            <a:ext cx="944244" cy="1124691"/>
          </a:xfrm>
          <a:prstGeom prst="rect">
            <a:avLst/>
          </a:prstGeom>
          <a:noFill/>
          <a:ln>
            <a:noFill/>
          </a:ln>
        </p:spPr>
      </p:pic>
      <p:pic>
        <p:nvPicPr>
          <p:cNvPr descr="natural-wetland-2.jpg" id="453" name="Shape 453"/>
          <p:cNvPicPr preferRelativeResize="0"/>
          <p:nvPr/>
        </p:nvPicPr>
        <p:blipFill rotWithShape="1">
          <a:blip r:embed="rId5">
            <a:alphaModFix/>
          </a:blip>
          <a:srcRect b="0" l="0" r="0" t="0"/>
          <a:stretch/>
        </p:blipFill>
        <p:spPr>
          <a:xfrm>
            <a:off x="7569975" y="4203150"/>
            <a:ext cx="1564600" cy="916575"/>
          </a:xfrm>
          <a:prstGeom prst="rect">
            <a:avLst/>
          </a:prstGeom>
          <a:noFill/>
          <a:ln>
            <a:noFill/>
          </a:ln>
        </p:spPr>
      </p:pic>
      <p:sp>
        <p:nvSpPr>
          <p:cNvPr id="454" name="Shape 454"/>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5" name="Shape 125"/>
        <p:cNvGrpSpPr/>
        <p:nvPr/>
      </p:nvGrpSpPr>
      <p:grpSpPr>
        <a:xfrm>
          <a:off x="0" y="0"/>
          <a:ext cx="0" cy="0"/>
          <a:chOff x="0" y="0"/>
          <a:chExt cx="0" cy="0"/>
        </a:xfrm>
      </p:grpSpPr>
      <p:sp>
        <p:nvSpPr>
          <p:cNvPr id="126" name="Shape 126"/>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chemicalplant.jpg" id="127" name="Shape 127"/>
          <p:cNvPicPr preferRelativeResize="0"/>
          <p:nvPr/>
        </p:nvPicPr>
        <p:blipFill rotWithShape="1">
          <a:blip r:embed="rId3">
            <a:alphaModFix/>
          </a:blip>
          <a:srcRect b="0" l="0" r="0" t="0"/>
          <a:stretch/>
        </p:blipFill>
        <p:spPr>
          <a:xfrm>
            <a:off x="28053" y="17150"/>
            <a:ext cx="4286250" cy="2066575"/>
          </a:xfrm>
          <a:prstGeom prst="rect">
            <a:avLst/>
          </a:prstGeom>
          <a:noFill/>
          <a:ln>
            <a:noFill/>
          </a:ln>
        </p:spPr>
      </p:pic>
      <p:sp>
        <p:nvSpPr>
          <p:cNvPr id="128" name="Shape 128"/>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29" name="Shape 129"/>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30" name="Shape 130"/>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31" name="Shape 131"/>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32" name="Shape 132"/>
          <p:cNvSpPr txBox="1"/>
          <p:nvPr/>
        </p:nvSpPr>
        <p:spPr>
          <a:xfrm>
            <a:off x="4344609" y="46241"/>
            <a:ext cx="2842428" cy="432696"/>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00000"/>
              <a:buFont typeface="Helvetica Neue"/>
              <a:buNone/>
            </a:pPr>
            <a:r>
              <a:rPr b="1" i="0" lang="en" sz="3100" u="none" cap="none" strike="noStrike">
                <a:solidFill>
                  <a:srgbClr val="FFFFFF"/>
                </a:solidFill>
                <a:latin typeface="Helvetica Neue"/>
                <a:ea typeface="Helvetica Neue"/>
                <a:cs typeface="Helvetica Neue"/>
                <a:sym typeface="Helvetica Neue"/>
              </a:rPr>
              <a:t>Project Goals</a:t>
            </a:r>
          </a:p>
        </p:txBody>
      </p:sp>
      <p:sp>
        <p:nvSpPr>
          <p:cNvPr id="133" name="Shape 133"/>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34" name="Shape 134"/>
          <p:cNvSpPr txBox="1"/>
          <p:nvPr/>
        </p:nvSpPr>
        <p:spPr>
          <a:xfrm>
            <a:off x="286097" y="2299959"/>
            <a:ext cx="5119600" cy="2573786"/>
          </a:xfrm>
          <a:prstGeom prst="rect">
            <a:avLst/>
          </a:prstGeom>
          <a:noFill/>
          <a:ln>
            <a:noFill/>
          </a:ln>
        </p:spPr>
        <p:txBody>
          <a:bodyPr anchorCtr="0" anchor="ctr" bIns="32750" lIns="32750" rIns="32750" wrap="square" tIns="32750">
            <a:noAutofit/>
          </a:bodyPr>
          <a:lstStyle/>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Explore Toxics Release Inventory (TRI) and Zillow Home Value Index (ZHVI) data.</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Find trends in these data that reveal the impact that industrial production has on communities.</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Visualize changes over the last 20-30 years in both industrial chemical emission and house values.</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Compare the benefits and disadvantages of industrial production facilities near populated areas. </a:t>
            </a:r>
          </a:p>
        </p:txBody>
      </p:sp>
      <p:sp>
        <p:nvSpPr>
          <p:cNvPr id="135" name="Shape 135"/>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136" name="Shape 136"/>
          <p:cNvPicPr preferRelativeResize="0"/>
          <p:nvPr/>
        </p:nvPicPr>
        <p:blipFill rotWithShape="1">
          <a:blip r:embed="rId4">
            <a:alphaModFix/>
          </a:blip>
          <a:srcRect b="0" l="0" r="0" t="0"/>
          <a:stretch/>
        </p:blipFill>
        <p:spPr>
          <a:xfrm>
            <a:off x="8174459" y="957284"/>
            <a:ext cx="944244" cy="1124691"/>
          </a:xfrm>
          <a:prstGeom prst="rect">
            <a:avLst/>
          </a:prstGeom>
          <a:noFill/>
          <a:ln>
            <a:noFill/>
          </a:ln>
        </p:spPr>
      </p:pic>
      <p:pic>
        <p:nvPicPr>
          <p:cNvPr descr="natural-wetland-2.jpg" id="137" name="Shape 137"/>
          <p:cNvPicPr preferRelativeResize="0"/>
          <p:nvPr/>
        </p:nvPicPr>
        <p:blipFill rotWithShape="1">
          <a:blip r:embed="rId5">
            <a:alphaModFix/>
          </a:blip>
          <a:srcRect b="0" l="0" r="0" t="0"/>
          <a:stretch/>
        </p:blipFill>
        <p:spPr>
          <a:xfrm>
            <a:off x="7569975" y="4203150"/>
            <a:ext cx="1564600" cy="916575"/>
          </a:xfrm>
          <a:prstGeom prst="rect">
            <a:avLst/>
          </a:prstGeom>
          <a:noFill/>
          <a:ln>
            <a:noFill/>
          </a:ln>
        </p:spPr>
      </p:pic>
      <p:sp>
        <p:nvSpPr>
          <p:cNvPr id="138" name="Shape 138"/>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58" name="Shape 458"/>
        <p:cNvGrpSpPr/>
        <p:nvPr/>
      </p:nvGrpSpPr>
      <p:grpSpPr>
        <a:xfrm>
          <a:off x="0" y="0"/>
          <a:ext cx="0" cy="0"/>
          <a:chOff x="0" y="0"/>
          <a:chExt cx="0" cy="0"/>
        </a:xfrm>
      </p:grpSpPr>
      <p:sp>
        <p:nvSpPr>
          <p:cNvPr id="459" name="Shape 459"/>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60" name="Shape 460"/>
          <p:cNvSpPr/>
          <p:nvPr/>
        </p:nvSpPr>
        <p:spPr>
          <a:xfrm>
            <a:off x="28580" y="5089464"/>
            <a:ext cx="5634600" cy="33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61" name="Shape 461"/>
          <p:cNvSpPr/>
          <p:nvPr/>
        </p:nvSpPr>
        <p:spPr>
          <a:xfrm>
            <a:off x="31954" y="2099458"/>
            <a:ext cx="5628900" cy="2974800"/>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62" name="Shape 462"/>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63" name="Shape 463"/>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64" name="Shape 464"/>
          <p:cNvSpPr txBox="1"/>
          <p:nvPr/>
        </p:nvSpPr>
        <p:spPr>
          <a:xfrm>
            <a:off x="5195359" y="264666"/>
            <a:ext cx="2842500" cy="432600"/>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00000"/>
              <a:buFont typeface="Helvetica Neue"/>
              <a:buNone/>
            </a:pPr>
            <a:r>
              <a:rPr b="1" lang="en" sz="3100">
                <a:solidFill>
                  <a:srgbClr val="FFFFFF"/>
                </a:solidFill>
                <a:latin typeface="Helvetica Neue"/>
                <a:ea typeface="Helvetica Neue"/>
                <a:cs typeface="Helvetica Neue"/>
                <a:sym typeface="Helvetica Neue"/>
              </a:rPr>
              <a:t>ZHVI Issues</a:t>
            </a:r>
          </a:p>
        </p:txBody>
      </p:sp>
      <p:sp>
        <p:nvSpPr>
          <p:cNvPr id="465" name="Shape 465"/>
          <p:cNvSpPr/>
          <p:nvPr/>
        </p:nvSpPr>
        <p:spPr>
          <a:xfrm>
            <a:off x="5682332" y="2101132"/>
            <a:ext cx="3434400" cy="20832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66" name="Shape 466"/>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467" name="Shape 467"/>
          <p:cNvPicPr preferRelativeResize="0"/>
          <p:nvPr/>
        </p:nvPicPr>
        <p:blipFill rotWithShape="1">
          <a:blip r:embed="rId3">
            <a:alphaModFix/>
          </a:blip>
          <a:srcRect b="0" l="0" r="0" t="0"/>
          <a:stretch/>
        </p:blipFill>
        <p:spPr>
          <a:xfrm>
            <a:off x="8174459" y="957284"/>
            <a:ext cx="944244" cy="1124691"/>
          </a:xfrm>
          <a:prstGeom prst="rect">
            <a:avLst/>
          </a:prstGeom>
          <a:noFill/>
          <a:ln>
            <a:noFill/>
          </a:ln>
        </p:spPr>
      </p:pic>
      <p:pic>
        <p:nvPicPr>
          <p:cNvPr descr="natural-wetland-2.jpg" id="468" name="Shape 468"/>
          <p:cNvPicPr preferRelativeResize="0"/>
          <p:nvPr/>
        </p:nvPicPr>
        <p:blipFill rotWithShape="1">
          <a:blip r:embed="rId4">
            <a:alphaModFix/>
          </a:blip>
          <a:srcRect b="0" l="0" r="0" t="0"/>
          <a:stretch/>
        </p:blipFill>
        <p:spPr>
          <a:xfrm>
            <a:off x="7569975" y="4203150"/>
            <a:ext cx="1564600" cy="916575"/>
          </a:xfrm>
          <a:prstGeom prst="rect">
            <a:avLst/>
          </a:prstGeom>
          <a:noFill/>
          <a:ln>
            <a:noFill/>
          </a:ln>
        </p:spPr>
      </p:pic>
      <p:sp>
        <p:nvSpPr>
          <p:cNvPr id="469" name="Shape 469"/>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70" name="Shape 470"/>
          <p:cNvSpPr txBox="1"/>
          <p:nvPr/>
        </p:nvSpPr>
        <p:spPr>
          <a:xfrm>
            <a:off x="31950" y="2086850"/>
            <a:ext cx="5634600" cy="3000000"/>
          </a:xfrm>
          <a:prstGeom prst="rect">
            <a:avLst/>
          </a:prstGeom>
          <a:noFill/>
          <a:ln>
            <a:noFill/>
          </a:ln>
        </p:spPr>
        <p:txBody>
          <a:bodyPr anchorCtr="0" anchor="ctr" bIns="91425" lIns="91425" rIns="91425" wrap="square" tIns="91425">
            <a:noAutofit/>
          </a:bodyPr>
          <a:lstStyle/>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ZHVI data include ZIP codes and Region IDs, no latitude and longitude data</a:t>
            </a:r>
          </a:p>
          <a:p>
            <a:pPr lvl="0" rtl="0">
              <a:spcBef>
                <a:spcPts val="0"/>
              </a:spcBef>
              <a:buNone/>
            </a:pPr>
            <a:r>
              <a:t/>
            </a:r>
            <a:endParaRPr b="1" sz="1500">
              <a:solidFill>
                <a:schemeClr val="lt1"/>
              </a:solidFill>
              <a:latin typeface="Helvetica Neue"/>
              <a:ea typeface="Helvetica Neue"/>
              <a:cs typeface="Helvetica Neue"/>
              <a:sym typeface="Helvetica Neue"/>
            </a:endParaRPr>
          </a:p>
          <a:p>
            <a:pPr indent="-171450" lvl="0" marL="215900" rtl="0">
              <a:spcBef>
                <a:spcPts val="0"/>
              </a:spcBef>
              <a:buClr>
                <a:schemeClr val="lt1"/>
              </a:buClr>
              <a:buSzPct val="100000"/>
              <a:buFont typeface="Helvetica Neue"/>
              <a:buChar char="•"/>
            </a:pPr>
            <a:r>
              <a:rPr b="1" lang="en" sz="1500">
                <a:solidFill>
                  <a:schemeClr val="lt1"/>
                </a:solidFill>
                <a:latin typeface="Helvetica Neue"/>
                <a:ea typeface="Helvetica Neue"/>
                <a:cs typeface="Helvetica Neue"/>
                <a:sym typeface="Helvetica Neue"/>
              </a:rPr>
              <a:t>Public ZHVI web API has Regions and Subregions, but are scattered and time consuming to match</a:t>
            </a:r>
          </a:p>
          <a:p>
            <a:pPr lvl="0" rtl="0">
              <a:spcBef>
                <a:spcPts val="0"/>
              </a:spcBef>
              <a:buNone/>
            </a:pPr>
            <a:r>
              <a:t/>
            </a:r>
            <a:endParaRPr b="1" sz="1500">
              <a:solidFill>
                <a:schemeClr val="lt1"/>
              </a:solidFill>
              <a:latin typeface="Helvetica Neue"/>
              <a:ea typeface="Helvetica Neue"/>
              <a:cs typeface="Helvetica Neue"/>
              <a:sym typeface="Helvetica Neue"/>
            </a:endParaRPr>
          </a:p>
          <a:p>
            <a:pPr indent="-171450" lvl="0" marL="215900" rtl="0">
              <a:spcBef>
                <a:spcPts val="0"/>
              </a:spcBef>
              <a:buClr>
                <a:schemeClr val="lt1"/>
              </a:buClr>
              <a:buSzPct val="100000"/>
              <a:buFont typeface="Helvetica Neue"/>
              <a:buChar char="•"/>
            </a:pPr>
            <a:r>
              <a:rPr b="1" lang="en" sz="1500">
                <a:solidFill>
                  <a:schemeClr val="lt1"/>
                </a:solidFill>
                <a:latin typeface="Helvetica Neue"/>
                <a:ea typeface="Helvetica Neue"/>
                <a:cs typeface="Helvetica Neue"/>
                <a:sym typeface="Helvetica Neue"/>
              </a:rPr>
              <a:t>Public API also has limited calls</a:t>
            </a:r>
            <a:br>
              <a:rPr b="1" lang="en" sz="1500">
                <a:solidFill>
                  <a:schemeClr val="lt1"/>
                </a:solidFill>
                <a:latin typeface="Helvetica Neue"/>
                <a:ea typeface="Helvetica Neue"/>
                <a:cs typeface="Helvetica Neue"/>
                <a:sym typeface="Helvetica Neue"/>
              </a:rPr>
            </a:br>
          </a:p>
          <a:p>
            <a:pPr indent="-171450" lvl="0" marL="215900" rtl="0">
              <a:spcBef>
                <a:spcPts val="0"/>
              </a:spcBef>
              <a:buClr>
                <a:schemeClr val="lt1"/>
              </a:buClr>
              <a:buSzPct val="100000"/>
              <a:buFont typeface="Helvetica Neue"/>
              <a:buChar char="•"/>
            </a:pPr>
            <a:r>
              <a:rPr b="1" lang="en" sz="1500">
                <a:solidFill>
                  <a:schemeClr val="lt1"/>
                </a:solidFill>
                <a:latin typeface="Helvetica Neue"/>
                <a:ea typeface="Helvetica Neue"/>
                <a:cs typeface="Helvetica Neue"/>
                <a:sym typeface="Helvetica Neue"/>
              </a:rPr>
              <a:t>Neighborhoods are non-standard sizes</a:t>
            </a:r>
          </a:p>
        </p:txBody>
      </p:sp>
      <p:pic>
        <p:nvPicPr>
          <p:cNvPr descr="row_houses.jpg" id="471" name="Shape 471"/>
          <p:cNvPicPr preferRelativeResize="0"/>
          <p:nvPr/>
        </p:nvPicPr>
        <p:blipFill rotWithShape="1">
          <a:blip r:embed="rId5">
            <a:alphaModFix/>
          </a:blip>
          <a:srcRect b="0" l="0" r="0" t="0"/>
          <a:stretch/>
        </p:blipFill>
        <p:spPr>
          <a:xfrm>
            <a:off x="27499" y="16875"/>
            <a:ext cx="4286250" cy="2070900"/>
          </a:xfrm>
          <a:prstGeom prst="rect">
            <a:avLst/>
          </a:prstGeom>
          <a:noFill/>
          <a:ln>
            <a:noFill/>
          </a:ln>
        </p:spPr>
      </p:pic>
      <p:pic>
        <p:nvPicPr>
          <p:cNvPr descr="Screen Shot 2017-10-28 at 2.15.56 PM.png" id="472" name="Shape 472"/>
          <p:cNvPicPr preferRelativeResize="0"/>
          <p:nvPr/>
        </p:nvPicPr>
        <p:blipFill>
          <a:blip r:embed="rId6">
            <a:alphaModFix/>
          </a:blip>
          <a:stretch>
            <a:fillRect/>
          </a:stretch>
        </p:blipFill>
        <p:spPr>
          <a:xfrm>
            <a:off x="5684300" y="2099425"/>
            <a:ext cx="3434400" cy="2083201"/>
          </a:xfrm>
          <a:prstGeom prst="rect">
            <a:avLst/>
          </a:prstGeom>
          <a:noFill/>
          <a:ln>
            <a:noFill/>
          </a:ln>
        </p:spPr>
      </p:pic>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76" name="Shape 476"/>
        <p:cNvGrpSpPr/>
        <p:nvPr/>
      </p:nvGrpSpPr>
      <p:grpSpPr>
        <a:xfrm>
          <a:off x="0" y="0"/>
          <a:ext cx="0" cy="0"/>
          <a:chOff x="0" y="0"/>
          <a:chExt cx="0" cy="0"/>
        </a:xfrm>
      </p:grpSpPr>
      <p:sp>
        <p:nvSpPr>
          <p:cNvPr id="477" name="Shape 477"/>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78" name="Shape 478"/>
          <p:cNvSpPr/>
          <p:nvPr/>
        </p:nvSpPr>
        <p:spPr>
          <a:xfrm>
            <a:off x="28580" y="5089464"/>
            <a:ext cx="5634600" cy="33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79" name="Shape 479"/>
          <p:cNvSpPr/>
          <p:nvPr/>
        </p:nvSpPr>
        <p:spPr>
          <a:xfrm>
            <a:off x="31954" y="2099458"/>
            <a:ext cx="5628900" cy="2974800"/>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80" name="Shape 480"/>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81" name="Shape 481"/>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82" name="Shape 482"/>
          <p:cNvSpPr txBox="1"/>
          <p:nvPr/>
        </p:nvSpPr>
        <p:spPr>
          <a:xfrm>
            <a:off x="5195359" y="264666"/>
            <a:ext cx="2842500" cy="432600"/>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00000"/>
              <a:buFont typeface="Helvetica Neue"/>
              <a:buNone/>
            </a:pPr>
            <a:r>
              <a:rPr b="1" lang="en" sz="3100">
                <a:solidFill>
                  <a:srgbClr val="FFFFFF"/>
                </a:solidFill>
                <a:latin typeface="Helvetica Neue"/>
                <a:ea typeface="Helvetica Neue"/>
                <a:cs typeface="Helvetica Neue"/>
                <a:sym typeface="Helvetica Neue"/>
              </a:rPr>
              <a:t>ZHVI Issues</a:t>
            </a:r>
          </a:p>
        </p:txBody>
      </p:sp>
      <p:sp>
        <p:nvSpPr>
          <p:cNvPr id="483" name="Shape 483"/>
          <p:cNvSpPr/>
          <p:nvPr/>
        </p:nvSpPr>
        <p:spPr>
          <a:xfrm>
            <a:off x="5682332" y="2101132"/>
            <a:ext cx="3434400" cy="20832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84" name="Shape 484"/>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485" name="Shape 485"/>
          <p:cNvPicPr preferRelativeResize="0"/>
          <p:nvPr/>
        </p:nvPicPr>
        <p:blipFill rotWithShape="1">
          <a:blip r:embed="rId3">
            <a:alphaModFix/>
          </a:blip>
          <a:srcRect b="0" l="0" r="0" t="0"/>
          <a:stretch/>
        </p:blipFill>
        <p:spPr>
          <a:xfrm>
            <a:off x="8174459" y="957284"/>
            <a:ext cx="944244" cy="1124691"/>
          </a:xfrm>
          <a:prstGeom prst="rect">
            <a:avLst/>
          </a:prstGeom>
          <a:noFill/>
          <a:ln>
            <a:noFill/>
          </a:ln>
        </p:spPr>
      </p:pic>
      <p:pic>
        <p:nvPicPr>
          <p:cNvPr descr="natural-wetland-2.jpg" id="486" name="Shape 486"/>
          <p:cNvPicPr preferRelativeResize="0"/>
          <p:nvPr/>
        </p:nvPicPr>
        <p:blipFill rotWithShape="1">
          <a:blip r:embed="rId4">
            <a:alphaModFix/>
          </a:blip>
          <a:srcRect b="0" l="0" r="0" t="0"/>
          <a:stretch/>
        </p:blipFill>
        <p:spPr>
          <a:xfrm>
            <a:off x="7569975" y="4203150"/>
            <a:ext cx="1564600" cy="916575"/>
          </a:xfrm>
          <a:prstGeom prst="rect">
            <a:avLst/>
          </a:prstGeom>
          <a:noFill/>
          <a:ln>
            <a:noFill/>
          </a:ln>
        </p:spPr>
      </p:pic>
      <p:sp>
        <p:nvSpPr>
          <p:cNvPr id="487" name="Shape 487"/>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88" name="Shape 488"/>
          <p:cNvSpPr txBox="1"/>
          <p:nvPr/>
        </p:nvSpPr>
        <p:spPr>
          <a:xfrm>
            <a:off x="27500" y="2086850"/>
            <a:ext cx="5573700" cy="3000000"/>
          </a:xfrm>
          <a:prstGeom prst="rect">
            <a:avLst/>
          </a:prstGeom>
          <a:noFill/>
          <a:ln>
            <a:noFill/>
          </a:ln>
        </p:spPr>
        <p:txBody>
          <a:bodyPr anchorCtr="0" anchor="ctr" bIns="91425" lIns="91425" rIns="91425" wrap="square" tIns="91425">
            <a:noAutofit/>
          </a:bodyPr>
          <a:lstStyle/>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Potentially use ZIP code centriods, but that has problems</a:t>
            </a:r>
            <a:br>
              <a:rPr b="1" lang="en" sz="1500">
                <a:solidFill>
                  <a:schemeClr val="lt1"/>
                </a:solidFill>
                <a:latin typeface="Helvetica Neue"/>
                <a:ea typeface="Helvetica Neue"/>
                <a:cs typeface="Helvetica Neue"/>
                <a:sym typeface="Helvetica Neue"/>
              </a:rPr>
            </a:br>
          </a:p>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ZIP code geographic sizes greatly vary, makes it difficult to compare impact of TRI facilities</a:t>
            </a:r>
            <a:br>
              <a:rPr b="1" lang="en" sz="1500">
                <a:solidFill>
                  <a:schemeClr val="lt1"/>
                </a:solidFill>
                <a:latin typeface="Helvetica Neue"/>
                <a:ea typeface="Helvetica Neue"/>
                <a:cs typeface="Helvetica Neue"/>
                <a:sym typeface="Helvetica Neue"/>
              </a:rPr>
            </a:br>
          </a:p>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Using ZIP code centroids, initial analysis revealed nearly zero impact on home values from close-by facilities</a:t>
            </a:r>
            <a:br>
              <a:rPr b="1" lang="en" sz="1500">
                <a:solidFill>
                  <a:schemeClr val="lt1"/>
                </a:solidFill>
                <a:latin typeface="Helvetica Neue"/>
                <a:ea typeface="Helvetica Neue"/>
                <a:cs typeface="Helvetica Neue"/>
                <a:sym typeface="Helvetica Neue"/>
              </a:rPr>
            </a:br>
            <a:r>
              <a:rPr b="1" lang="en" sz="1500">
                <a:solidFill>
                  <a:schemeClr val="lt1"/>
                </a:solidFill>
                <a:latin typeface="Helvetica Neue"/>
                <a:ea typeface="Helvetica Neue"/>
                <a:cs typeface="Helvetica Neue"/>
                <a:sym typeface="Helvetica Neue"/>
              </a:rPr>
              <a:t> </a:t>
            </a:r>
          </a:p>
        </p:txBody>
      </p:sp>
      <p:pic>
        <p:nvPicPr>
          <p:cNvPr descr="row_houses.jpg" id="489" name="Shape 489"/>
          <p:cNvPicPr preferRelativeResize="0"/>
          <p:nvPr/>
        </p:nvPicPr>
        <p:blipFill rotWithShape="1">
          <a:blip r:embed="rId5">
            <a:alphaModFix/>
          </a:blip>
          <a:srcRect b="0" l="0" r="0" t="0"/>
          <a:stretch/>
        </p:blipFill>
        <p:spPr>
          <a:xfrm>
            <a:off x="27499" y="16875"/>
            <a:ext cx="4286250" cy="2070900"/>
          </a:xfrm>
          <a:prstGeom prst="rect">
            <a:avLst/>
          </a:prstGeom>
          <a:noFill/>
          <a:ln>
            <a:noFill/>
          </a:ln>
        </p:spPr>
      </p:pic>
      <p:pic>
        <p:nvPicPr>
          <p:cNvPr descr="Screen Shot 2017-10-28 at 2.36.03 PM.png" id="490" name="Shape 490"/>
          <p:cNvPicPr preferRelativeResize="0"/>
          <p:nvPr/>
        </p:nvPicPr>
        <p:blipFill>
          <a:blip r:embed="rId6">
            <a:alphaModFix/>
          </a:blip>
          <a:stretch>
            <a:fillRect/>
          </a:stretch>
        </p:blipFill>
        <p:spPr>
          <a:xfrm>
            <a:off x="5685350" y="2099425"/>
            <a:ext cx="3434400" cy="2083200"/>
          </a:xfrm>
          <a:prstGeom prst="rect">
            <a:avLst/>
          </a:prstGeom>
          <a:noFill/>
          <a:ln>
            <a:noFill/>
          </a:ln>
        </p:spPr>
      </p:pic>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94" name="Shape 494"/>
        <p:cNvGrpSpPr/>
        <p:nvPr/>
      </p:nvGrpSpPr>
      <p:grpSpPr>
        <a:xfrm>
          <a:off x="0" y="0"/>
          <a:ext cx="0" cy="0"/>
          <a:chOff x="0" y="0"/>
          <a:chExt cx="0" cy="0"/>
        </a:xfrm>
      </p:grpSpPr>
      <p:sp>
        <p:nvSpPr>
          <p:cNvPr id="495" name="Shape 495"/>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96" name="Shape 496"/>
          <p:cNvSpPr/>
          <p:nvPr/>
        </p:nvSpPr>
        <p:spPr>
          <a:xfrm>
            <a:off x="28580" y="5089464"/>
            <a:ext cx="5634600" cy="33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97" name="Shape 497"/>
          <p:cNvSpPr/>
          <p:nvPr/>
        </p:nvSpPr>
        <p:spPr>
          <a:xfrm>
            <a:off x="31954" y="2099458"/>
            <a:ext cx="5628900" cy="2974800"/>
          </a:xfrm>
          <a:prstGeom prst="rect">
            <a:avLst/>
          </a:prstGeom>
          <a:solidFill>
            <a:srgbClr val="000000"/>
          </a:solidFill>
          <a:ln>
            <a:noFill/>
          </a:ln>
        </p:spPr>
        <p:txBody>
          <a:bodyPr anchorCtr="0" anchor="ctr" bIns="32750" lIns="32750" rIns="32750" wrap="square" tIns="32750">
            <a:noAutofit/>
          </a:bodyPr>
          <a:lstStyle/>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To make the best use of our remaining time, we have chosen to focus on the TRI data sets</a:t>
            </a:r>
          </a:p>
          <a:p>
            <a:pPr lvl="0" rtl="0">
              <a:spcBef>
                <a:spcPts val="0"/>
              </a:spcBef>
              <a:buNone/>
            </a:pPr>
            <a:r>
              <a:t/>
            </a:r>
            <a:endParaRPr b="1" sz="1500">
              <a:solidFill>
                <a:schemeClr val="lt1"/>
              </a:solidFill>
              <a:latin typeface="Helvetica Neue"/>
              <a:ea typeface="Helvetica Neue"/>
              <a:cs typeface="Helvetica Neue"/>
              <a:sym typeface="Helvetica Neue"/>
            </a:endParaRPr>
          </a:p>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~30 years of data, over 100 columns</a:t>
            </a:r>
          </a:p>
          <a:p>
            <a:pPr lvl="0" rtl="0">
              <a:spcBef>
                <a:spcPts val="0"/>
              </a:spcBef>
              <a:buNone/>
            </a:pPr>
            <a:r>
              <a:t/>
            </a:r>
            <a:endParaRPr b="1" sz="1500">
              <a:solidFill>
                <a:schemeClr val="lt1"/>
              </a:solidFill>
              <a:latin typeface="Helvetica Neue"/>
              <a:ea typeface="Helvetica Neue"/>
              <a:cs typeface="Helvetica Neue"/>
              <a:sym typeface="Helvetica Neue"/>
            </a:endParaRPr>
          </a:p>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Many interesting questions to be explored on national and state levels</a:t>
            </a:r>
            <a:br>
              <a:rPr b="1" lang="en" sz="1500">
                <a:solidFill>
                  <a:schemeClr val="lt1"/>
                </a:solidFill>
                <a:latin typeface="Helvetica Neue"/>
                <a:ea typeface="Helvetica Neue"/>
                <a:cs typeface="Helvetica Neue"/>
                <a:sym typeface="Helvetica Neue"/>
              </a:rPr>
            </a:br>
            <a:r>
              <a:rPr b="1" lang="en" sz="1500">
                <a:solidFill>
                  <a:schemeClr val="lt1"/>
                </a:solidFill>
                <a:latin typeface="Helvetica Neue"/>
                <a:ea typeface="Helvetica Neue"/>
                <a:cs typeface="Helvetica Neue"/>
                <a:sym typeface="Helvetica Neue"/>
              </a:rPr>
              <a:t> </a:t>
            </a:r>
          </a:p>
        </p:txBody>
      </p:sp>
      <p:sp>
        <p:nvSpPr>
          <p:cNvPr id="498" name="Shape 498"/>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99" name="Shape 499"/>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00" name="Shape 500"/>
          <p:cNvSpPr txBox="1"/>
          <p:nvPr/>
        </p:nvSpPr>
        <p:spPr>
          <a:xfrm>
            <a:off x="4382101" y="264675"/>
            <a:ext cx="4697700" cy="432600"/>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14814"/>
              <a:buFont typeface="Helvetica Neue"/>
              <a:buNone/>
            </a:pPr>
            <a:r>
              <a:rPr b="1" lang="en" sz="2700">
                <a:solidFill>
                  <a:srgbClr val="FFFFFF"/>
                </a:solidFill>
                <a:latin typeface="Helvetica Neue"/>
                <a:ea typeface="Helvetica Neue"/>
                <a:cs typeface="Helvetica Neue"/>
                <a:sym typeface="Helvetica Neue"/>
              </a:rPr>
              <a:t>New Goal: Explore TRI Data</a:t>
            </a:r>
          </a:p>
        </p:txBody>
      </p:sp>
      <p:sp>
        <p:nvSpPr>
          <p:cNvPr id="501" name="Shape 501"/>
          <p:cNvSpPr/>
          <p:nvPr/>
        </p:nvSpPr>
        <p:spPr>
          <a:xfrm>
            <a:off x="5682332" y="2101132"/>
            <a:ext cx="3434400" cy="20832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02" name="Shape 502"/>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503" name="Shape 503"/>
          <p:cNvPicPr preferRelativeResize="0"/>
          <p:nvPr/>
        </p:nvPicPr>
        <p:blipFill rotWithShape="1">
          <a:blip r:embed="rId3">
            <a:alphaModFix/>
          </a:blip>
          <a:srcRect b="0" l="0" r="0" t="0"/>
          <a:stretch/>
        </p:blipFill>
        <p:spPr>
          <a:xfrm>
            <a:off x="8174459" y="957284"/>
            <a:ext cx="944244" cy="1124691"/>
          </a:xfrm>
          <a:prstGeom prst="rect">
            <a:avLst/>
          </a:prstGeom>
          <a:noFill/>
          <a:ln>
            <a:noFill/>
          </a:ln>
        </p:spPr>
      </p:pic>
      <p:pic>
        <p:nvPicPr>
          <p:cNvPr descr="natural-wetland-2.jpg" id="504" name="Shape 504"/>
          <p:cNvPicPr preferRelativeResize="0"/>
          <p:nvPr/>
        </p:nvPicPr>
        <p:blipFill rotWithShape="1">
          <a:blip r:embed="rId4">
            <a:alphaModFix/>
          </a:blip>
          <a:srcRect b="0" l="0" r="0" t="0"/>
          <a:stretch/>
        </p:blipFill>
        <p:spPr>
          <a:xfrm>
            <a:off x="7569975" y="4203150"/>
            <a:ext cx="1564600" cy="916575"/>
          </a:xfrm>
          <a:prstGeom prst="rect">
            <a:avLst/>
          </a:prstGeom>
          <a:noFill/>
          <a:ln>
            <a:noFill/>
          </a:ln>
        </p:spPr>
      </p:pic>
      <p:sp>
        <p:nvSpPr>
          <p:cNvPr id="505" name="Shape 505"/>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neighboor_near_plant.jpg" id="506" name="Shape 506"/>
          <p:cNvPicPr preferRelativeResize="0"/>
          <p:nvPr/>
        </p:nvPicPr>
        <p:blipFill rotWithShape="1">
          <a:blip r:embed="rId5">
            <a:alphaModFix/>
          </a:blip>
          <a:srcRect b="0" l="0" r="0" t="0"/>
          <a:stretch/>
        </p:blipFill>
        <p:spPr>
          <a:xfrm>
            <a:off x="24382" y="16931"/>
            <a:ext cx="4293976" cy="2061310"/>
          </a:xfrm>
          <a:prstGeom prst="rect">
            <a:avLst/>
          </a:prstGeom>
          <a:noFill/>
          <a:ln>
            <a:noFill/>
          </a:ln>
        </p:spPr>
      </p:pic>
      <p:pic>
        <p:nvPicPr>
          <p:cNvPr descr="triindustrymap.jpg" id="507" name="Shape 507"/>
          <p:cNvPicPr preferRelativeResize="0"/>
          <p:nvPr/>
        </p:nvPicPr>
        <p:blipFill rotWithShape="1">
          <a:blip r:embed="rId6">
            <a:alphaModFix/>
          </a:blip>
          <a:srcRect b="0" l="0" r="0" t="0"/>
          <a:stretch/>
        </p:blipFill>
        <p:spPr>
          <a:xfrm>
            <a:off x="5684240" y="2101132"/>
            <a:ext cx="3430627" cy="2079356"/>
          </a:xfrm>
          <a:prstGeom prst="rect">
            <a:avLst/>
          </a:prstGeom>
          <a:noFill/>
          <a:ln>
            <a:noFill/>
          </a:ln>
        </p:spPr>
      </p:pic>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11" name="Shape 511"/>
        <p:cNvGrpSpPr/>
        <p:nvPr/>
      </p:nvGrpSpPr>
      <p:grpSpPr>
        <a:xfrm>
          <a:off x="0" y="0"/>
          <a:ext cx="0" cy="0"/>
          <a:chOff x="0" y="0"/>
          <a:chExt cx="0" cy="0"/>
        </a:xfrm>
      </p:grpSpPr>
      <p:sp>
        <p:nvSpPr>
          <p:cNvPr id="512" name="Shape 512"/>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13" name="Shape 513"/>
          <p:cNvSpPr/>
          <p:nvPr/>
        </p:nvSpPr>
        <p:spPr>
          <a:xfrm>
            <a:off x="28580" y="5089464"/>
            <a:ext cx="5634600" cy="33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14" name="Shape 514"/>
          <p:cNvSpPr/>
          <p:nvPr/>
        </p:nvSpPr>
        <p:spPr>
          <a:xfrm>
            <a:off x="31954" y="2099458"/>
            <a:ext cx="5628900" cy="2974800"/>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15" name="Shape 515"/>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16" name="Shape 516"/>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17" name="Shape 517"/>
          <p:cNvSpPr txBox="1"/>
          <p:nvPr/>
        </p:nvSpPr>
        <p:spPr>
          <a:xfrm>
            <a:off x="4382101" y="264675"/>
            <a:ext cx="4697700" cy="432600"/>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14814"/>
              <a:buFont typeface="Helvetica Neue"/>
              <a:buNone/>
            </a:pPr>
            <a:r>
              <a:rPr b="1" lang="en" sz="2700">
                <a:solidFill>
                  <a:srgbClr val="FFFFFF"/>
                </a:solidFill>
                <a:latin typeface="Helvetica Neue"/>
                <a:ea typeface="Helvetica Neue"/>
                <a:cs typeface="Helvetica Neue"/>
                <a:sym typeface="Helvetica Neue"/>
              </a:rPr>
              <a:t>Initial Exploration and Visualization</a:t>
            </a:r>
          </a:p>
        </p:txBody>
      </p:sp>
      <p:sp>
        <p:nvSpPr>
          <p:cNvPr id="518" name="Shape 518"/>
          <p:cNvSpPr/>
          <p:nvPr/>
        </p:nvSpPr>
        <p:spPr>
          <a:xfrm>
            <a:off x="5682332" y="2101132"/>
            <a:ext cx="3434400" cy="20832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19" name="Shape 519"/>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520" name="Shape 520"/>
          <p:cNvPicPr preferRelativeResize="0"/>
          <p:nvPr/>
        </p:nvPicPr>
        <p:blipFill rotWithShape="1">
          <a:blip r:embed="rId3">
            <a:alphaModFix/>
          </a:blip>
          <a:srcRect b="0" l="0" r="0" t="0"/>
          <a:stretch/>
        </p:blipFill>
        <p:spPr>
          <a:xfrm>
            <a:off x="8174459" y="957284"/>
            <a:ext cx="944244" cy="1124691"/>
          </a:xfrm>
          <a:prstGeom prst="rect">
            <a:avLst/>
          </a:prstGeom>
          <a:noFill/>
          <a:ln>
            <a:noFill/>
          </a:ln>
        </p:spPr>
      </p:pic>
      <p:pic>
        <p:nvPicPr>
          <p:cNvPr descr="natural-wetland-2.jpg" id="521" name="Shape 521"/>
          <p:cNvPicPr preferRelativeResize="0"/>
          <p:nvPr/>
        </p:nvPicPr>
        <p:blipFill rotWithShape="1">
          <a:blip r:embed="rId4">
            <a:alphaModFix/>
          </a:blip>
          <a:srcRect b="0" l="0" r="0" t="0"/>
          <a:stretch/>
        </p:blipFill>
        <p:spPr>
          <a:xfrm>
            <a:off x="7569975" y="4203150"/>
            <a:ext cx="1564600" cy="916575"/>
          </a:xfrm>
          <a:prstGeom prst="rect">
            <a:avLst/>
          </a:prstGeom>
          <a:noFill/>
          <a:ln>
            <a:noFill/>
          </a:ln>
        </p:spPr>
      </p:pic>
      <p:sp>
        <p:nvSpPr>
          <p:cNvPr id="522" name="Shape 522"/>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trimockup.jpg" id="523" name="Shape 523"/>
          <p:cNvPicPr preferRelativeResize="0"/>
          <p:nvPr/>
        </p:nvPicPr>
        <p:blipFill rotWithShape="1">
          <a:blip r:embed="rId5">
            <a:alphaModFix/>
          </a:blip>
          <a:srcRect b="0" l="0" r="0" t="0"/>
          <a:stretch/>
        </p:blipFill>
        <p:spPr>
          <a:xfrm>
            <a:off x="23725" y="16750"/>
            <a:ext cx="4286250" cy="2066100"/>
          </a:xfrm>
          <a:prstGeom prst="rect">
            <a:avLst/>
          </a:prstGeom>
          <a:noFill/>
          <a:ln>
            <a:noFill/>
          </a:ln>
        </p:spPr>
      </p:pic>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27" name="Shape 527"/>
        <p:cNvGrpSpPr/>
        <p:nvPr/>
      </p:nvGrpSpPr>
      <p:grpSpPr>
        <a:xfrm>
          <a:off x="0" y="0"/>
          <a:ext cx="0" cy="0"/>
          <a:chOff x="0" y="0"/>
          <a:chExt cx="0" cy="0"/>
        </a:xfrm>
      </p:grpSpPr>
      <p:sp>
        <p:nvSpPr>
          <p:cNvPr id="528" name="Shape 528"/>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29" name="Shape 529"/>
          <p:cNvSpPr/>
          <p:nvPr/>
        </p:nvSpPr>
        <p:spPr>
          <a:xfrm>
            <a:off x="28580" y="5089464"/>
            <a:ext cx="5634600" cy="33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30" name="Shape 530"/>
          <p:cNvSpPr/>
          <p:nvPr/>
        </p:nvSpPr>
        <p:spPr>
          <a:xfrm>
            <a:off x="31954" y="2099458"/>
            <a:ext cx="5628900" cy="2974800"/>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31" name="Shape 531"/>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32" name="Shape 532"/>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33" name="Shape 533"/>
          <p:cNvSpPr txBox="1"/>
          <p:nvPr/>
        </p:nvSpPr>
        <p:spPr>
          <a:xfrm>
            <a:off x="4382101" y="264675"/>
            <a:ext cx="4697700" cy="432600"/>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14814"/>
              <a:buFont typeface="Helvetica Neue"/>
              <a:buNone/>
            </a:pPr>
            <a:r>
              <a:rPr b="1" lang="en" sz="2700">
                <a:solidFill>
                  <a:srgbClr val="FFFFFF"/>
                </a:solidFill>
                <a:latin typeface="Helvetica Neue"/>
                <a:ea typeface="Helvetica Neue"/>
                <a:cs typeface="Helvetica Neue"/>
                <a:sym typeface="Helvetica Neue"/>
              </a:rPr>
              <a:t>Initial Exploration and Visualization</a:t>
            </a:r>
          </a:p>
        </p:txBody>
      </p:sp>
      <p:sp>
        <p:nvSpPr>
          <p:cNvPr id="534" name="Shape 534"/>
          <p:cNvSpPr/>
          <p:nvPr/>
        </p:nvSpPr>
        <p:spPr>
          <a:xfrm>
            <a:off x="5682332" y="2101132"/>
            <a:ext cx="3434400" cy="20832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35" name="Shape 535"/>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536" name="Shape 536"/>
          <p:cNvPicPr preferRelativeResize="0"/>
          <p:nvPr/>
        </p:nvPicPr>
        <p:blipFill rotWithShape="1">
          <a:blip r:embed="rId3">
            <a:alphaModFix/>
          </a:blip>
          <a:srcRect b="0" l="0" r="0" t="0"/>
          <a:stretch/>
        </p:blipFill>
        <p:spPr>
          <a:xfrm>
            <a:off x="8174459" y="957284"/>
            <a:ext cx="944244" cy="1124691"/>
          </a:xfrm>
          <a:prstGeom prst="rect">
            <a:avLst/>
          </a:prstGeom>
          <a:noFill/>
          <a:ln>
            <a:noFill/>
          </a:ln>
        </p:spPr>
      </p:pic>
      <p:pic>
        <p:nvPicPr>
          <p:cNvPr descr="natural-wetland-2.jpg" id="537" name="Shape 537"/>
          <p:cNvPicPr preferRelativeResize="0"/>
          <p:nvPr/>
        </p:nvPicPr>
        <p:blipFill rotWithShape="1">
          <a:blip r:embed="rId4">
            <a:alphaModFix/>
          </a:blip>
          <a:srcRect b="0" l="0" r="0" t="0"/>
          <a:stretch/>
        </p:blipFill>
        <p:spPr>
          <a:xfrm>
            <a:off x="7569975" y="4203150"/>
            <a:ext cx="1564600" cy="916575"/>
          </a:xfrm>
          <a:prstGeom prst="rect">
            <a:avLst/>
          </a:prstGeom>
          <a:noFill/>
          <a:ln>
            <a:noFill/>
          </a:ln>
        </p:spPr>
      </p:pic>
      <p:sp>
        <p:nvSpPr>
          <p:cNvPr id="538" name="Shape 538"/>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trimockup.jpg" id="539" name="Shape 539"/>
          <p:cNvPicPr preferRelativeResize="0"/>
          <p:nvPr/>
        </p:nvPicPr>
        <p:blipFill rotWithShape="1">
          <a:blip r:embed="rId5">
            <a:alphaModFix/>
          </a:blip>
          <a:srcRect b="0" l="0" r="0" t="0"/>
          <a:stretch/>
        </p:blipFill>
        <p:spPr>
          <a:xfrm>
            <a:off x="23725" y="16750"/>
            <a:ext cx="4286250" cy="2066100"/>
          </a:xfrm>
          <a:prstGeom prst="rect">
            <a:avLst/>
          </a:prstGeom>
          <a:noFill/>
          <a:ln>
            <a:noFill/>
          </a:ln>
        </p:spPr>
      </p:pic>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43" name="Shape 543"/>
        <p:cNvGrpSpPr/>
        <p:nvPr/>
      </p:nvGrpSpPr>
      <p:grpSpPr>
        <a:xfrm>
          <a:off x="0" y="0"/>
          <a:ext cx="0" cy="0"/>
          <a:chOff x="0" y="0"/>
          <a:chExt cx="0" cy="0"/>
        </a:xfrm>
      </p:grpSpPr>
      <p:sp>
        <p:nvSpPr>
          <p:cNvPr id="544" name="Shape 544"/>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45" name="Shape 545"/>
          <p:cNvSpPr/>
          <p:nvPr/>
        </p:nvSpPr>
        <p:spPr>
          <a:xfrm>
            <a:off x="28580" y="5089464"/>
            <a:ext cx="5634600" cy="33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46" name="Shape 546"/>
          <p:cNvSpPr/>
          <p:nvPr/>
        </p:nvSpPr>
        <p:spPr>
          <a:xfrm>
            <a:off x="31954" y="2099458"/>
            <a:ext cx="5628900" cy="2974800"/>
          </a:xfrm>
          <a:prstGeom prst="rect">
            <a:avLst/>
          </a:prstGeom>
          <a:solidFill>
            <a:srgbClr val="000000"/>
          </a:solidFill>
          <a:ln>
            <a:noFill/>
          </a:ln>
        </p:spPr>
        <p:txBody>
          <a:bodyPr anchorCtr="0" anchor="ctr" bIns="32750" lIns="32750" rIns="32750" wrap="square" tIns="32750">
            <a:noAutofit/>
          </a:bodyPr>
          <a:lstStyle/>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Over 100 columns on attributes, lots of them are irrelevant for our purposes</a:t>
            </a:r>
          </a:p>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This includes unwanted Government codes, industry compliance codes, etc</a:t>
            </a:r>
          </a:p>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We want location information, chemical information, and release and recycling information</a:t>
            </a:r>
          </a:p>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We identified 21 categories, common to US and State data sets, to use</a:t>
            </a:r>
            <a:br>
              <a:rPr b="1" lang="en" sz="1500">
                <a:solidFill>
                  <a:schemeClr val="lt1"/>
                </a:solidFill>
                <a:latin typeface="Helvetica Neue"/>
                <a:ea typeface="Helvetica Neue"/>
                <a:cs typeface="Helvetica Neue"/>
                <a:sym typeface="Helvetica Neue"/>
              </a:rPr>
            </a:br>
            <a:r>
              <a:rPr b="1" lang="en" sz="1500">
                <a:solidFill>
                  <a:schemeClr val="lt1"/>
                </a:solidFill>
                <a:latin typeface="Helvetica Neue"/>
                <a:ea typeface="Helvetica Neue"/>
                <a:cs typeface="Helvetica Neue"/>
                <a:sym typeface="Helvetica Neue"/>
              </a:rPr>
              <a:t> </a:t>
            </a:r>
          </a:p>
          <a:p>
            <a:pPr indent="-88900" lvl="0" marL="0" marR="0" rtl="0" algn="ctr">
              <a:lnSpc>
                <a:spcPct val="100000"/>
              </a:lnSpc>
              <a:spcBef>
                <a:spcPts val="0"/>
              </a:spcBef>
              <a:spcAft>
                <a:spcPts val="0"/>
              </a:spcAft>
              <a:buClr>
                <a:srgbClr val="FFFFFF"/>
              </a:buClr>
              <a:buFont typeface="Helvetica Neue"/>
              <a:buNone/>
            </a:pPr>
            <a:r>
              <a:t/>
            </a:r>
            <a:endParaRPr>
              <a:solidFill>
                <a:srgbClr val="FFFFFF"/>
              </a:solidFill>
              <a:latin typeface="Helvetica Neue"/>
              <a:ea typeface="Helvetica Neue"/>
              <a:cs typeface="Helvetica Neue"/>
              <a:sym typeface="Helvetica Neue"/>
            </a:endParaRPr>
          </a:p>
        </p:txBody>
      </p:sp>
      <p:sp>
        <p:nvSpPr>
          <p:cNvPr id="547" name="Shape 547"/>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48" name="Shape 548"/>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49" name="Shape 549"/>
          <p:cNvSpPr txBox="1"/>
          <p:nvPr/>
        </p:nvSpPr>
        <p:spPr>
          <a:xfrm>
            <a:off x="4382101" y="264675"/>
            <a:ext cx="4697700" cy="432600"/>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14814"/>
              <a:buFont typeface="Helvetica Neue"/>
              <a:buNone/>
            </a:pPr>
            <a:r>
              <a:rPr b="1" lang="en" sz="2700">
                <a:solidFill>
                  <a:srgbClr val="FFFFFF"/>
                </a:solidFill>
                <a:latin typeface="Helvetica Neue"/>
                <a:ea typeface="Helvetica Neue"/>
                <a:cs typeface="Helvetica Neue"/>
                <a:sym typeface="Helvetica Neue"/>
              </a:rPr>
              <a:t>Standardizing Project Data: What Do We Need?</a:t>
            </a:r>
          </a:p>
        </p:txBody>
      </p:sp>
      <p:sp>
        <p:nvSpPr>
          <p:cNvPr id="550" name="Shape 550"/>
          <p:cNvSpPr/>
          <p:nvPr/>
        </p:nvSpPr>
        <p:spPr>
          <a:xfrm>
            <a:off x="5682332" y="2101132"/>
            <a:ext cx="3434400" cy="20832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51" name="Shape 551"/>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552" name="Shape 552"/>
          <p:cNvPicPr preferRelativeResize="0"/>
          <p:nvPr/>
        </p:nvPicPr>
        <p:blipFill rotWithShape="1">
          <a:blip r:embed="rId3">
            <a:alphaModFix/>
          </a:blip>
          <a:srcRect b="0" l="0" r="0" t="0"/>
          <a:stretch/>
        </p:blipFill>
        <p:spPr>
          <a:xfrm>
            <a:off x="8174459" y="957284"/>
            <a:ext cx="944244" cy="1124691"/>
          </a:xfrm>
          <a:prstGeom prst="rect">
            <a:avLst/>
          </a:prstGeom>
          <a:noFill/>
          <a:ln>
            <a:noFill/>
          </a:ln>
        </p:spPr>
      </p:pic>
      <p:pic>
        <p:nvPicPr>
          <p:cNvPr descr="natural-wetland-2.jpg" id="553" name="Shape 553"/>
          <p:cNvPicPr preferRelativeResize="0"/>
          <p:nvPr/>
        </p:nvPicPr>
        <p:blipFill rotWithShape="1">
          <a:blip r:embed="rId4">
            <a:alphaModFix/>
          </a:blip>
          <a:srcRect b="0" l="0" r="0" t="0"/>
          <a:stretch/>
        </p:blipFill>
        <p:spPr>
          <a:xfrm>
            <a:off x="7569975" y="4203150"/>
            <a:ext cx="1564600" cy="916575"/>
          </a:xfrm>
          <a:prstGeom prst="rect">
            <a:avLst/>
          </a:prstGeom>
          <a:noFill/>
          <a:ln>
            <a:noFill/>
          </a:ln>
        </p:spPr>
      </p:pic>
      <p:sp>
        <p:nvSpPr>
          <p:cNvPr id="554" name="Shape 554"/>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philly.jpg" id="555" name="Shape 555"/>
          <p:cNvPicPr preferRelativeResize="0"/>
          <p:nvPr/>
        </p:nvPicPr>
        <p:blipFill rotWithShape="1">
          <a:blip r:embed="rId5">
            <a:alphaModFix/>
          </a:blip>
          <a:srcRect b="0" l="0" r="0" t="0"/>
          <a:stretch/>
        </p:blipFill>
        <p:spPr>
          <a:xfrm>
            <a:off x="27504" y="16878"/>
            <a:ext cx="4295180" cy="2069455"/>
          </a:xfrm>
          <a:prstGeom prst="rect">
            <a:avLst/>
          </a:prstGeom>
          <a:noFill/>
          <a:ln>
            <a:noFill/>
          </a:ln>
        </p:spPr>
      </p:pic>
      <p:sp>
        <p:nvSpPr>
          <p:cNvPr id="556" name="Shape 556"/>
          <p:cNvSpPr txBox="1"/>
          <p:nvPr/>
        </p:nvSpPr>
        <p:spPr>
          <a:xfrm>
            <a:off x="5685350" y="2101125"/>
            <a:ext cx="1830600" cy="2083200"/>
          </a:xfrm>
          <a:prstGeom prst="rect">
            <a:avLst/>
          </a:prstGeom>
          <a:noFill/>
          <a:ln>
            <a:noFill/>
          </a:ln>
        </p:spPr>
        <p:txBody>
          <a:bodyPr anchorCtr="0" anchor="t" bIns="91425" lIns="91425" rIns="91425" wrap="square" tIns="91425">
            <a:noAutofit/>
          </a:bodyPr>
          <a:lstStyle/>
          <a:p>
            <a:pPr lvl="0" rtl="0">
              <a:lnSpc>
                <a:spcPct val="115000"/>
              </a:lnSpc>
              <a:spcBef>
                <a:spcPts val="0"/>
              </a:spcBef>
              <a:buNone/>
            </a:pPr>
            <a:r>
              <a:rPr b="1" lang="en" sz="900">
                <a:solidFill>
                  <a:schemeClr val="lt1"/>
                </a:solidFill>
                <a:latin typeface="Helvetica Neue"/>
                <a:ea typeface="Helvetica Neue"/>
                <a:cs typeface="Helvetica Neue"/>
                <a:sym typeface="Helvetica Neue"/>
              </a:rPr>
              <a:t>YEAR</a:t>
            </a:r>
          </a:p>
          <a:p>
            <a:pPr lvl="0" rtl="0">
              <a:lnSpc>
                <a:spcPct val="115000"/>
              </a:lnSpc>
              <a:spcBef>
                <a:spcPts val="0"/>
              </a:spcBef>
              <a:buNone/>
            </a:pPr>
            <a:r>
              <a:rPr b="1" lang="en" sz="900">
                <a:solidFill>
                  <a:schemeClr val="lt1"/>
                </a:solidFill>
                <a:latin typeface="Helvetica Neue"/>
                <a:ea typeface="Helvetica Neue"/>
                <a:cs typeface="Helvetica Neue"/>
                <a:sym typeface="Helvetica Neue"/>
              </a:rPr>
              <a:t>FACILITY_NAME</a:t>
            </a:r>
          </a:p>
          <a:p>
            <a:pPr lvl="0" rtl="0">
              <a:lnSpc>
                <a:spcPct val="115000"/>
              </a:lnSpc>
              <a:spcBef>
                <a:spcPts val="0"/>
              </a:spcBef>
              <a:buNone/>
            </a:pPr>
            <a:r>
              <a:rPr b="1" lang="en" sz="900">
                <a:solidFill>
                  <a:schemeClr val="lt1"/>
                </a:solidFill>
                <a:latin typeface="Helvetica Neue"/>
                <a:ea typeface="Helvetica Neue"/>
                <a:cs typeface="Helvetica Neue"/>
                <a:sym typeface="Helvetica Neue"/>
              </a:rPr>
              <a:t>FEDERAL_FACILITY</a:t>
            </a:r>
          </a:p>
          <a:p>
            <a:pPr lvl="0" rtl="0">
              <a:lnSpc>
                <a:spcPct val="115000"/>
              </a:lnSpc>
              <a:spcBef>
                <a:spcPts val="0"/>
              </a:spcBef>
              <a:buNone/>
            </a:pPr>
            <a:r>
              <a:rPr b="1" lang="en" sz="900">
                <a:solidFill>
                  <a:schemeClr val="lt1"/>
                </a:solidFill>
                <a:latin typeface="Helvetica Neue"/>
                <a:ea typeface="Helvetica Neue"/>
                <a:cs typeface="Helvetica Neue"/>
                <a:sym typeface="Helvetica Neue"/>
              </a:rPr>
              <a:t>PARENT_COMPANY_NAME</a:t>
            </a:r>
          </a:p>
          <a:p>
            <a:pPr lvl="0" rtl="0">
              <a:lnSpc>
                <a:spcPct val="115000"/>
              </a:lnSpc>
              <a:spcBef>
                <a:spcPts val="0"/>
              </a:spcBef>
              <a:buNone/>
            </a:pPr>
            <a:r>
              <a:rPr b="1" lang="en" sz="900">
                <a:solidFill>
                  <a:schemeClr val="lt1"/>
                </a:solidFill>
                <a:latin typeface="Helvetica Neue"/>
                <a:ea typeface="Helvetica Neue"/>
                <a:cs typeface="Helvetica Neue"/>
                <a:sym typeface="Helvetica Neue"/>
              </a:rPr>
              <a:t>INDUSTRY_SECTOR</a:t>
            </a:r>
          </a:p>
          <a:p>
            <a:pPr lvl="0" rtl="0">
              <a:lnSpc>
                <a:spcPct val="115000"/>
              </a:lnSpc>
              <a:spcBef>
                <a:spcPts val="0"/>
              </a:spcBef>
              <a:buNone/>
            </a:pPr>
            <a:r>
              <a:rPr b="1" lang="en" sz="900">
                <a:solidFill>
                  <a:schemeClr val="lt1"/>
                </a:solidFill>
                <a:latin typeface="Helvetica Neue"/>
                <a:ea typeface="Helvetica Neue"/>
                <a:cs typeface="Helvetica Neue"/>
                <a:sym typeface="Helvetica Neue"/>
              </a:rPr>
              <a:t>ZIP</a:t>
            </a:r>
          </a:p>
          <a:p>
            <a:pPr lvl="0" rtl="0">
              <a:lnSpc>
                <a:spcPct val="115000"/>
              </a:lnSpc>
              <a:spcBef>
                <a:spcPts val="0"/>
              </a:spcBef>
              <a:buNone/>
            </a:pPr>
            <a:r>
              <a:rPr b="1" lang="en" sz="900">
                <a:solidFill>
                  <a:schemeClr val="lt1"/>
                </a:solidFill>
                <a:latin typeface="Helvetica Neue"/>
                <a:ea typeface="Helvetica Neue"/>
                <a:cs typeface="Helvetica Neue"/>
                <a:sym typeface="Helvetica Neue"/>
              </a:rPr>
              <a:t>STATE</a:t>
            </a:r>
          </a:p>
          <a:p>
            <a:pPr lvl="0" rtl="0">
              <a:lnSpc>
                <a:spcPct val="115000"/>
              </a:lnSpc>
              <a:spcBef>
                <a:spcPts val="0"/>
              </a:spcBef>
              <a:buNone/>
            </a:pPr>
            <a:r>
              <a:rPr b="1" lang="en" sz="900">
                <a:solidFill>
                  <a:schemeClr val="lt1"/>
                </a:solidFill>
                <a:latin typeface="Helvetica Neue"/>
                <a:ea typeface="Helvetica Neue"/>
                <a:cs typeface="Helvetica Neue"/>
                <a:sym typeface="Helvetica Neue"/>
              </a:rPr>
              <a:t>CITY</a:t>
            </a:r>
          </a:p>
          <a:p>
            <a:pPr lvl="0" rtl="0">
              <a:lnSpc>
                <a:spcPct val="115000"/>
              </a:lnSpc>
              <a:spcBef>
                <a:spcPts val="0"/>
              </a:spcBef>
              <a:buNone/>
            </a:pPr>
            <a:r>
              <a:rPr b="1" lang="en" sz="900">
                <a:solidFill>
                  <a:schemeClr val="lt1"/>
                </a:solidFill>
                <a:latin typeface="Helvetica Neue"/>
                <a:ea typeface="Helvetica Neue"/>
                <a:cs typeface="Helvetica Neue"/>
                <a:sym typeface="Helvetica Neue"/>
              </a:rPr>
              <a:t>COUNTY</a:t>
            </a:r>
          </a:p>
          <a:p>
            <a:pPr lvl="0" rtl="0">
              <a:lnSpc>
                <a:spcPct val="115000"/>
              </a:lnSpc>
              <a:spcBef>
                <a:spcPts val="0"/>
              </a:spcBef>
              <a:buNone/>
            </a:pPr>
            <a:r>
              <a:rPr b="1" lang="en" sz="900">
                <a:solidFill>
                  <a:schemeClr val="lt1"/>
                </a:solidFill>
                <a:latin typeface="Helvetica Neue"/>
                <a:ea typeface="Helvetica Neue"/>
                <a:cs typeface="Helvetica Neue"/>
                <a:sym typeface="Helvetica Neue"/>
              </a:rPr>
              <a:t>LATITUDE</a:t>
            </a:r>
          </a:p>
          <a:p>
            <a:pPr lvl="0" rtl="0">
              <a:lnSpc>
                <a:spcPct val="115000"/>
              </a:lnSpc>
              <a:spcBef>
                <a:spcPts val="0"/>
              </a:spcBef>
              <a:buNone/>
            </a:pPr>
            <a:r>
              <a:rPr b="1" lang="en" sz="900">
                <a:solidFill>
                  <a:schemeClr val="lt1"/>
                </a:solidFill>
                <a:latin typeface="Helvetica Neue"/>
                <a:ea typeface="Helvetica Neue"/>
                <a:cs typeface="Helvetica Neue"/>
                <a:sym typeface="Helvetica Neue"/>
              </a:rPr>
              <a:t>LONGITUDE</a:t>
            </a:r>
          </a:p>
          <a:p>
            <a:pPr lvl="0" rtl="0">
              <a:lnSpc>
                <a:spcPct val="115000"/>
              </a:lnSpc>
              <a:spcBef>
                <a:spcPts val="0"/>
              </a:spcBef>
              <a:buNone/>
            </a:pPr>
            <a:r>
              <a:rPr b="1" lang="en" sz="900">
                <a:solidFill>
                  <a:schemeClr val="lt1"/>
                </a:solidFill>
                <a:latin typeface="Helvetica Neue"/>
                <a:ea typeface="Helvetica Neue"/>
                <a:cs typeface="Helvetica Neue"/>
                <a:sym typeface="Helvetica Neue"/>
              </a:rPr>
              <a:t>CHEMICAL</a:t>
            </a:r>
          </a:p>
          <a:p>
            <a:pPr lvl="0" rtl="0">
              <a:lnSpc>
                <a:spcPct val="115000"/>
              </a:lnSpc>
              <a:spcBef>
                <a:spcPts val="0"/>
              </a:spcBef>
              <a:buClr>
                <a:schemeClr val="lt1"/>
              </a:buClr>
              <a:buFont typeface="Helvetica Neue"/>
              <a:buNone/>
            </a:pPr>
            <a:r>
              <a:t/>
            </a:r>
            <a:endParaRPr b="1" sz="900">
              <a:solidFill>
                <a:schemeClr val="lt1"/>
              </a:solidFill>
              <a:latin typeface="Helvetica Neue"/>
              <a:ea typeface="Helvetica Neue"/>
              <a:cs typeface="Helvetica Neue"/>
              <a:sym typeface="Helvetica Neue"/>
            </a:endParaRPr>
          </a:p>
        </p:txBody>
      </p:sp>
      <p:sp>
        <p:nvSpPr>
          <p:cNvPr id="557" name="Shape 557"/>
          <p:cNvSpPr txBox="1"/>
          <p:nvPr/>
        </p:nvSpPr>
        <p:spPr>
          <a:xfrm>
            <a:off x="7286275" y="2099425"/>
            <a:ext cx="1830600" cy="2083200"/>
          </a:xfrm>
          <a:prstGeom prst="rect">
            <a:avLst/>
          </a:prstGeom>
          <a:noFill/>
          <a:ln>
            <a:noFill/>
          </a:ln>
        </p:spPr>
        <p:txBody>
          <a:bodyPr anchorCtr="0" anchor="t" bIns="91425" lIns="91425" rIns="91425" wrap="square" tIns="91425">
            <a:noAutofit/>
          </a:bodyPr>
          <a:lstStyle/>
          <a:p>
            <a:pPr lvl="0" rtl="0">
              <a:lnSpc>
                <a:spcPct val="115000"/>
              </a:lnSpc>
              <a:spcBef>
                <a:spcPts val="0"/>
              </a:spcBef>
              <a:buClr>
                <a:schemeClr val="dk1"/>
              </a:buClr>
              <a:buSzPct val="122222"/>
              <a:buFont typeface="Arial"/>
              <a:buNone/>
            </a:pPr>
            <a:r>
              <a:rPr b="1" lang="en" sz="900">
                <a:solidFill>
                  <a:schemeClr val="lt1"/>
                </a:solidFill>
                <a:latin typeface="Helvetica Neue"/>
                <a:ea typeface="Helvetica Neue"/>
                <a:cs typeface="Helvetica Neue"/>
                <a:sym typeface="Helvetica Neue"/>
              </a:rPr>
              <a:t>UNIT_OF_MEASURE</a:t>
            </a:r>
          </a:p>
          <a:p>
            <a:pPr lvl="0" rtl="0">
              <a:lnSpc>
                <a:spcPct val="115000"/>
              </a:lnSpc>
              <a:spcBef>
                <a:spcPts val="0"/>
              </a:spcBef>
              <a:buClr>
                <a:schemeClr val="dk1"/>
              </a:buClr>
              <a:buSzPct val="122222"/>
              <a:buFont typeface="Arial"/>
              <a:buNone/>
            </a:pPr>
            <a:r>
              <a:rPr b="1" lang="en" sz="900">
                <a:solidFill>
                  <a:schemeClr val="lt1"/>
                </a:solidFill>
                <a:latin typeface="Helvetica Neue"/>
                <a:ea typeface="Helvetica Neue"/>
                <a:cs typeface="Helvetica Neue"/>
                <a:sym typeface="Helvetica Neue"/>
              </a:rPr>
              <a:t>CARCINOGEN</a:t>
            </a:r>
          </a:p>
          <a:p>
            <a:pPr lvl="0" rtl="0">
              <a:lnSpc>
                <a:spcPct val="115000"/>
              </a:lnSpc>
              <a:spcBef>
                <a:spcPts val="0"/>
              </a:spcBef>
              <a:buClr>
                <a:schemeClr val="dk1"/>
              </a:buClr>
              <a:buSzPct val="122222"/>
              <a:buFont typeface="Arial"/>
              <a:buNone/>
            </a:pPr>
            <a:r>
              <a:rPr b="1" lang="en" sz="900">
                <a:solidFill>
                  <a:schemeClr val="lt1"/>
                </a:solidFill>
                <a:latin typeface="Helvetica Neue"/>
                <a:ea typeface="Helvetica Neue"/>
                <a:cs typeface="Helvetica Neue"/>
                <a:sym typeface="Helvetica Neue"/>
              </a:rPr>
              <a:t>CAA_CHEMICAL</a:t>
            </a:r>
          </a:p>
          <a:p>
            <a:pPr lvl="0" rtl="0">
              <a:lnSpc>
                <a:spcPct val="115000"/>
              </a:lnSpc>
              <a:spcBef>
                <a:spcPts val="0"/>
              </a:spcBef>
              <a:buClr>
                <a:schemeClr val="dk1"/>
              </a:buClr>
              <a:buSzPct val="122222"/>
              <a:buFont typeface="Arial"/>
              <a:buNone/>
            </a:pPr>
            <a:r>
              <a:rPr b="1" lang="en" sz="900">
                <a:solidFill>
                  <a:schemeClr val="lt1"/>
                </a:solidFill>
                <a:latin typeface="Helvetica Neue"/>
                <a:ea typeface="Helvetica Neue"/>
                <a:cs typeface="Helvetica Neue"/>
                <a:sym typeface="Helvetica Neue"/>
              </a:rPr>
              <a:t>TOTAL_RELEASES</a:t>
            </a:r>
          </a:p>
          <a:p>
            <a:pPr lvl="0" rtl="0">
              <a:lnSpc>
                <a:spcPct val="115000"/>
              </a:lnSpc>
              <a:spcBef>
                <a:spcPts val="0"/>
              </a:spcBef>
              <a:buClr>
                <a:schemeClr val="dk1"/>
              </a:buClr>
              <a:buSzPct val="122222"/>
              <a:buFont typeface="Arial"/>
              <a:buNone/>
            </a:pPr>
            <a:r>
              <a:rPr b="1" lang="en" sz="900">
                <a:solidFill>
                  <a:schemeClr val="lt1"/>
                </a:solidFill>
                <a:latin typeface="Helvetica Neue"/>
                <a:ea typeface="Helvetica Neue"/>
                <a:cs typeface="Helvetica Neue"/>
                <a:sym typeface="Helvetica Neue"/>
              </a:rPr>
              <a:t>ON_SITE_RELEASE_TOTAL</a:t>
            </a:r>
          </a:p>
          <a:p>
            <a:pPr lvl="0" rtl="0">
              <a:lnSpc>
                <a:spcPct val="115000"/>
              </a:lnSpc>
              <a:spcBef>
                <a:spcPts val="0"/>
              </a:spcBef>
              <a:buClr>
                <a:schemeClr val="dk1"/>
              </a:buClr>
              <a:buSzPct val="122222"/>
              <a:buFont typeface="Arial"/>
              <a:buNone/>
            </a:pPr>
            <a:r>
              <a:rPr b="1" lang="en" sz="900">
                <a:solidFill>
                  <a:schemeClr val="lt1"/>
                </a:solidFill>
                <a:latin typeface="Helvetica Neue"/>
                <a:ea typeface="Helvetica Neue"/>
                <a:cs typeface="Helvetica Neue"/>
                <a:sym typeface="Helvetica Neue"/>
              </a:rPr>
              <a:t>OFF_SITE_RELEASE_TOTAL</a:t>
            </a:r>
          </a:p>
          <a:p>
            <a:pPr lvl="0" rtl="0">
              <a:lnSpc>
                <a:spcPct val="115000"/>
              </a:lnSpc>
              <a:spcBef>
                <a:spcPts val="0"/>
              </a:spcBef>
              <a:buClr>
                <a:schemeClr val="dk1"/>
              </a:buClr>
              <a:buSzPct val="122222"/>
              <a:buFont typeface="Arial"/>
              <a:buNone/>
            </a:pPr>
            <a:r>
              <a:rPr b="1" lang="en" sz="900">
                <a:solidFill>
                  <a:schemeClr val="lt1"/>
                </a:solidFill>
                <a:latin typeface="Helvetica Neue"/>
                <a:ea typeface="Helvetica Neue"/>
                <a:cs typeface="Helvetica Neue"/>
                <a:sym typeface="Helvetica Neue"/>
              </a:rPr>
              <a:t>ON_SITE_RECYCLED_TOTAL</a:t>
            </a:r>
          </a:p>
          <a:p>
            <a:pPr lvl="0" rtl="0">
              <a:lnSpc>
                <a:spcPct val="115000"/>
              </a:lnSpc>
              <a:spcBef>
                <a:spcPts val="0"/>
              </a:spcBef>
              <a:buClr>
                <a:schemeClr val="dk1"/>
              </a:buClr>
              <a:buSzPct val="122222"/>
              <a:buFont typeface="Arial"/>
              <a:buNone/>
            </a:pPr>
            <a:r>
              <a:rPr b="1" lang="en" sz="900">
                <a:solidFill>
                  <a:schemeClr val="lt1"/>
                </a:solidFill>
                <a:latin typeface="Helvetica Neue"/>
                <a:ea typeface="Helvetica Neue"/>
                <a:cs typeface="Helvetica Neue"/>
                <a:sym typeface="Helvetica Neue"/>
              </a:rPr>
              <a:t>OFF_SITE_RECYCLED TOTAL</a:t>
            </a:r>
          </a:p>
          <a:p>
            <a:pPr lvl="0" rtl="0">
              <a:lnSpc>
                <a:spcPct val="115000"/>
              </a:lnSpc>
              <a:spcBef>
                <a:spcPts val="0"/>
              </a:spcBef>
              <a:buClr>
                <a:schemeClr val="dk1"/>
              </a:buClr>
              <a:buSzPct val="122222"/>
              <a:buFont typeface="Arial"/>
              <a:buNone/>
            </a:pPr>
            <a:r>
              <a:rPr b="1" lang="en" sz="900">
                <a:solidFill>
                  <a:schemeClr val="lt1"/>
                </a:solidFill>
                <a:latin typeface="Helvetica Neue"/>
                <a:ea typeface="Helvetica Neue"/>
                <a:cs typeface="Helvetica Neue"/>
                <a:sym typeface="Helvetica Neue"/>
              </a:rPr>
              <a:t>ONE_TIME_RELEASES</a:t>
            </a:r>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61" name="Shape 561"/>
        <p:cNvGrpSpPr/>
        <p:nvPr/>
      </p:nvGrpSpPr>
      <p:grpSpPr>
        <a:xfrm>
          <a:off x="0" y="0"/>
          <a:ext cx="0" cy="0"/>
          <a:chOff x="0" y="0"/>
          <a:chExt cx="0" cy="0"/>
        </a:xfrm>
      </p:grpSpPr>
      <p:sp>
        <p:nvSpPr>
          <p:cNvPr id="562" name="Shape 562"/>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63" name="Shape 563"/>
          <p:cNvSpPr/>
          <p:nvPr/>
        </p:nvSpPr>
        <p:spPr>
          <a:xfrm>
            <a:off x="28580" y="5089464"/>
            <a:ext cx="5634600" cy="33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64" name="Shape 564"/>
          <p:cNvSpPr/>
          <p:nvPr/>
        </p:nvSpPr>
        <p:spPr>
          <a:xfrm>
            <a:off x="31954" y="2099458"/>
            <a:ext cx="5628900" cy="2974800"/>
          </a:xfrm>
          <a:prstGeom prst="rect">
            <a:avLst/>
          </a:prstGeom>
          <a:solidFill>
            <a:srgbClr val="000000"/>
          </a:solidFill>
          <a:ln>
            <a:noFill/>
          </a:ln>
        </p:spPr>
        <p:txBody>
          <a:bodyPr anchorCtr="0" anchor="ctr" bIns="32750" lIns="32750" rIns="32750" wrap="square" tIns="32750">
            <a:noAutofit/>
          </a:bodyPr>
          <a:lstStyle/>
          <a:p>
            <a:pPr indent="-190500" lvl="0" marL="215900" rtl="0">
              <a:spcBef>
                <a:spcPts val="0"/>
              </a:spcBef>
              <a:buClr>
                <a:schemeClr val="lt1"/>
              </a:buClr>
              <a:buSzPct val="100000"/>
              <a:buFont typeface="Helvetica Neue"/>
              <a:buChar char="•"/>
            </a:pPr>
            <a:r>
              <a:rPr b="1" lang="en" sz="1800">
                <a:solidFill>
                  <a:schemeClr val="lt1"/>
                </a:solidFill>
                <a:latin typeface="Helvetica Neue"/>
                <a:ea typeface="Helvetica Neue"/>
                <a:cs typeface="Helvetica Neue"/>
                <a:sym typeface="Helvetica Neue"/>
              </a:rPr>
              <a:t>Created Python script to process US and State CSV files</a:t>
            </a:r>
          </a:p>
          <a:p>
            <a:pPr indent="-342900" lvl="1" marL="914400" rtl="0">
              <a:spcBef>
                <a:spcPts val="0"/>
              </a:spcBef>
              <a:buClr>
                <a:schemeClr val="lt1"/>
              </a:buClr>
              <a:buSzPct val="100000"/>
              <a:buFont typeface="Helvetica Neue"/>
            </a:pPr>
            <a:r>
              <a:rPr b="1" lang="en" sz="1800">
                <a:solidFill>
                  <a:schemeClr val="lt1"/>
                </a:solidFill>
                <a:latin typeface="Helvetica Neue"/>
                <a:ea typeface="Helvetica Neue"/>
                <a:cs typeface="Helvetica Neue"/>
                <a:sym typeface="Helvetica Neue"/>
              </a:rPr>
              <a:t>Trims unwanted attributes</a:t>
            </a:r>
          </a:p>
          <a:p>
            <a:pPr indent="-342900" lvl="1" marL="914400" rtl="0">
              <a:spcBef>
                <a:spcPts val="0"/>
              </a:spcBef>
              <a:buClr>
                <a:schemeClr val="lt1"/>
              </a:buClr>
              <a:buSzPct val="100000"/>
              <a:buFont typeface="Helvetica Neue"/>
            </a:pPr>
            <a:r>
              <a:rPr b="1" lang="en" sz="1800">
                <a:solidFill>
                  <a:schemeClr val="lt1"/>
                </a:solidFill>
                <a:latin typeface="Helvetica Neue"/>
                <a:ea typeface="Helvetica Neue"/>
                <a:cs typeface="Helvetica Neue"/>
                <a:sym typeface="Helvetica Neue"/>
              </a:rPr>
              <a:t>Renames columns for standard access</a:t>
            </a:r>
          </a:p>
          <a:p>
            <a:pPr indent="-342900" lvl="1" marL="914400" rtl="0">
              <a:spcBef>
                <a:spcPts val="0"/>
              </a:spcBef>
              <a:buClr>
                <a:schemeClr val="lt1"/>
              </a:buClr>
              <a:buSzPct val="100000"/>
              <a:buFont typeface="Helvetica Neue"/>
            </a:pPr>
            <a:r>
              <a:rPr b="1" lang="en" sz="1800">
                <a:solidFill>
                  <a:schemeClr val="lt1"/>
                </a:solidFill>
                <a:latin typeface="Helvetica Neue"/>
                <a:ea typeface="Helvetica Neue"/>
                <a:cs typeface="Helvetica Neue"/>
                <a:sym typeface="Helvetica Neue"/>
              </a:rPr>
              <a:t>Handles NaN values in numerical columns</a:t>
            </a:r>
          </a:p>
          <a:p>
            <a:pPr indent="-342900" lvl="1" marL="914400" rtl="0">
              <a:spcBef>
                <a:spcPts val="0"/>
              </a:spcBef>
              <a:buClr>
                <a:schemeClr val="lt1"/>
              </a:buClr>
              <a:buSzPct val="100000"/>
              <a:buFont typeface="Helvetica Neue"/>
            </a:pPr>
            <a:r>
              <a:rPr b="1" lang="en" sz="1800">
                <a:solidFill>
                  <a:schemeClr val="lt1"/>
                </a:solidFill>
                <a:latin typeface="Helvetica Neue"/>
                <a:ea typeface="Helvetica Neue"/>
                <a:cs typeface="Helvetica Neue"/>
                <a:sym typeface="Helvetica Neue"/>
              </a:rPr>
              <a:t>Reduces CSV size by ~75%</a:t>
            </a:r>
          </a:p>
          <a:p>
            <a:pPr lvl="0" rtl="0">
              <a:spcBef>
                <a:spcPts val="0"/>
              </a:spcBef>
              <a:buNone/>
            </a:pPr>
            <a:r>
              <a:t/>
            </a:r>
            <a:endParaRPr b="1" sz="1800">
              <a:solidFill>
                <a:schemeClr val="lt1"/>
              </a:solidFill>
              <a:latin typeface="Helvetica Neue"/>
              <a:ea typeface="Helvetica Neue"/>
              <a:cs typeface="Helvetica Neue"/>
              <a:sym typeface="Helvetica Neue"/>
            </a:endParaRPr>
          </a:p>
          <a:p>
            <a:pPr indent="-190500" lvl="0" marL="215900" rtl="0">
              <a:spcBef>
                <a:spcPts val="0"/>
              </a:spcBef>
              <a:buClr>
                <a:schemeClr val="lt1"/>
              </a:buClr>
              <a:buSzPct val="100000"/>
              <a:buFont typeface="Helvetica Neue"/>
              <a:buChar char="•"/>
            </a:pPr>
            <a:r>
              <a:rPr b="1" lang="en" sz="1800">
                <a:solidFill>
                  <a:schemeClr val="lt1"/>
                </a:solidFill>
                <a:latin typeface="Helvetica Neue"/>
                <a:ea typeface="Helvetica Neue"/>
                <a:cs typeface="Helvetica Neue"/>
                <a:sym typeface="Helvetica Neue"/>
              </a:rPr>
              <a:t>Run script on downloaded CSV files to pre-clean for use in ipynb</a:t>
            </a:r>
            <a:br>
              <a:rPr b="1" lang="en" sz="1800">
                <a:solidFill>
                  <a:schemeClr val="lt1"/>
                </a:solidFill>
                <a:latin typeface="Helvetica Neue"/>
                <a:ea typeface="Helvetica Neue"/>
                <a:cs typeface="Helvetica Neue"/>
                <a:sym typeface="Helvetica Neue"/>
              </a:rPr>
            </a:br>
            <a:r>
              <a:rPr b="1" lang="en" sz="1800">
                <a:solidFill>
                  <a:schemeClr val="lt1"/>
                </a:solidFill>
                <a:latin typeface="Helvetica Neue"/>
                <a:ea typeface="Helvetica Neue"/>
                <a:cs typeface="Helvetica Neue"/>
                <a:sym typeface="Helvetica Neue"/>
              </a:rPr>
              <a:t> </a:t>
            </a:r>
          </a:p>
        </p:txBody>
      </p:sp>
      <p:sp>
        <p:nvSpPr>
          <p:cNvPr id="565" name="Shape 565"/>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66" name="Shape 566"/>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67" name="Shape 567"/>
          <p:cNvSpPr txBox="1"/>
          <p:nvPr/>
        </p:nvSpPr>
        <p:spPr>
          <a:xfrm>
            <a:off x="4382101" y="264675"/>
            <a:ext cx="4697700" cy="432600"/>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14814"/>
              <a:buFont typeface="Helvetica Neue"/>
              <a:buNone/>
            </a:pPr>
            <a:r>
              <a:rPr b="1" lang="en" sz="2700">
                <a:solidFill>
                  <a:srgbClr val="FFFFFF"/>
                </a:solidFill>
                <a:latin typeface="Helvetica Neue"/>
                <a:ea typeface="Helvetica Neue"/>
                <a:cs typeface="Helvetica Neue"/>
                <a:sym typeface="Helvetica Neue"/>
              </a:rPr>
              <a:t>Standardizing Project Data: Cleaning CSV Files</a:t>
            </a:r>
          </a:p>
        </p:txBody>
      </p:sp>
      <p:sp>
        <p:nvSpPr>
          <p:cNvPr id="568" name="Shape 568"/>
          <p:cNvSpPr/>
          <p:nvPr/>
        </p:nvSpPr>
        <p:spPr>
          <a:xfrm>
            <a:off x="5682332" y="2101132"/>
            <a:ext cx="3434400" cy="20832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69" name="Shape 569"/>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570" name="Shape 570"/>
          <p:cNvPicPr preferRelativeResize="0"/>
          <p:nvPr/>
        </p:nvPicPr>
        <p:blipFill rotWithShape="1">
          <a:blip r:embed="rId3">
            <a:alphaModFix/>
          </a:blip>
          <a:srcRect b="0" l="0" r="0" t="0"/>
          <a:stretch/>
        </p:blipFill>
        <p:spPr>
          <a:xfrm>
            <a:off x="8174459" y="957284"/>
            <a:ext cx="944244" cy="1124691"/>
          </a:xfrm>
          <a:prstGeom prst="rect">
            <a:avLst/>
          </a:prstGeom>
          <a:noFill/>
          <a:ln>
            <a:noFill/>
          </a:ln>
        </p:spPr>
      </p:pic>
      <p:pic>
        <p:nvPicPr>
          <p:cNvPr descr="natural-wetland-2.jpg" id="571" name="Shape 571"/>
          <p:cNvPicPr preferRelativeResize="0"/>
          <p:nvPr/>
        </p:nvPicPr>
        <p:blipFill rotWithShape="1">
          <a:blip r:embed="rId4">
            <a:alphaModFix/>
          </a:blip>
          <a:srcRect b="0" l="0" r="0" t="0"/>
          <a:stretch/>
        </p:blipFill>
        <p:spPr>
          <a:xfrm>
            <a:off x="7569975" y="4203150"/>
            <a:ext cx="1564600" cy="916575"/>
          </a:xfrm>
          <a:prstGeom prst="rect">
            <a:avLst/>
          </a:prstGeom>
          <a:noFill/>
          <a:ln>
            <a:noFill/>
          </a:ln>
        </p:spPr>
      </p:pic>
      <p:sp>
        <p:nvSpPr>
          <p:cNvPr id="572" name="Shape 572"/>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Screen Shot 2017-10-28 at 3.13.37 PM.png" id="573" name="Shape 573"/>
          <p:cNvPicPr preferRelativeResize="0"/>
          <p:nvPr/>
        </p:nvPicPr>
        <p:blipFill>
          <a:blip r:embed="rId5">
            <a:alphaModFix/>
          </a:blip>
          <a:stretch>
            <a:fillRect/>
          </a:stretch>
        </p:blipFill>
        <p:spPr>
          <a:xfrm>
            <a:off x="5684300" y="2107201"/>
            <a:ext cx="3434402" cy="2065500"/>
          </a:xfrm>
          <a:prstGeom prst="rect">
            <a:avLst/>
          </a:prstGeom>
          <a:noFill/>
          <a:ln>
            <a:noFill/>
          </a:ln>
        </p:spPr>
      </p:pic>
      <p:pic>
        <p:nvPicPr>
          <p:cNvPr descr="philly.jpg" id="574" name="Shape 574"/>
          <p:cNvPicPr preferRelativeResize="0"/>
          <p:nvPr/>
        </p:nvPicPr>
        <p:blipFill rotWithShape="1">
          <a:blip r:embed="rId6">
            <a:alphaModFix/>
          </a:blip>
          <a:srcRect b="0" l="0" r="0" t="0"/>
          <a:stretch/>
        </p:blipFill>
        <p:spPr>
          <a:xfrm>
            <a:off x="27504" y="16878"/>
            <a:ext cx="4295180" cy="2069455"/>
          </a:xfrm>
          <a:prstGeom prst="rect">
            <a:avLst/>
          </a:prstGeom>
          <a:noFill/>
          <a:ln>
            <a:noFill/>
          </a:ln>
        </p:spPr>
      </p:pic>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78" name="Shape 578"/>
        <p:cNvGrpSpPr/>
        <p:nvPr/>
      </p:nvGrpSpPr>
      <p:grpSpPr>
        <a:xfrm>
          <a:off x="0" y="0"/>
          <a:ext cx="0" cy="0"/>
          <a:chOff x="0" y="0"/>
          <a:chExt cx="0" cy="0"/>
        </a:xfrm>
      </p:grpSpPr>
      <p:sp>
        <p:nvSpPr>
          <p:cNvPr id="579" name="Shape 579"/>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80" name="Shape 580"/>
          <p:cNvSpPr/>
          <p:nvPr/>
        </p:nvSpPr>
        <p:spPr>
          <a:xfrm>
            <a:off x="28580" y="5089464"/>
            <a:ext cx="5634600" cy="33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81" name="Shape 581"/>
          <p:cNvSpPr/>
          <p:nvPr/>
        </p:nvSpPr>
        <p:spPr>
          <a:xfrm>
            <a:off x="31954" y="2099458"/>
            <a:ext cx="5628900" cy="2974800"/>
          </a:xfrm>
          <a:prstGeom prst="rect">
            <a:avLst/>
          </a:prstGeom>
          <a:solidFill>
            <a:srgbClr val="000000"/>
          </a:solidFill>
          <a:ln>
            <a:noFill/>
          </a:ln>
        </p:spPr>
        <p:txBody>
          <a:bodyPr anchorCtr="0" anchor="ctr" bIns="32750" lIns="32750" rIns="32750" wrap="square" tIns="32750">
            <a:noAutofit/>
          </a:bodyPr>
          <a:lstStyle/>
          <a:p>
            <a:pPr indent="-190500" lvl="0" marL="215900" rtl="0">
              <a:spcBef>
                <a:spcPts val="0"/>
              </a:spcBef>
              <a:buClr>
                <a:schemeClr val="lt1"/>
              </a:buClr>
              <a:buSzPct val="100000"/>
              <a:buFont typeface="Helvetica Neue"/>
              <a:buChar char="•"/>
            </a:pPr>
            <a:r>
              <a:rPr b="1" lang="en" sz="1800">
                <a:solidFill>
                  <a:schemeClr val="lt1"/>
                </a:solidFill>
                <a:latin typeface="Helvetica Neue"/>
                <a:ea typeface="Helvetica Neue"/>
                <a:cs typeface="Helvetica Neue"/>
                <a:sym typeface="Helvetica Neue"/>
              </a:rPr>
              <a:t>Apply graphing, mapping, and statistical functions to US and State TRI data sets, focusing on:</a:t>
            </a:r>
          </a:p>
          <a:p>
            <a:pPr indent="-342900" lvl="1" marL="914400" rtl="0">
              <a:spcBef>
                <a:spcPts val="0"/>
              </a:spcBef>
              <a:buClr>
                <a:schemeClr val="lt1"/>
              </a:buClr>
              <a:buSzPct val="100000"/>
              <a:buFont typeface="Helvetica Neue"/>
            </a:pPr>
            <a:r>
              <a:rPr b="1" lang="en" sz="1800">
                <a:solidFill>
                  <a:schemeClr val="lt1"/>
                </a:solidFill>
                <a:latin typeface="Helvetica Neue"/>
                <a:ea typeface="Helvetica Neue"/>
                <a:cs typeface="Helvetica Neue"/>
                <a:sym typeface="Helvetica Neue"/>
              </a:rPr>
              <a:t>Nationwide relations and trends</a:t>
            </a:r>
          </a:p>
          <a:p>
            <a:pPr indent="-342900" lvl="1" marL="914400" rtl="0">
              <a:spcBef>
                <a:spcPts val="0"/>
              </a:spcBef>
              <a:buClr>
                <a:schemeClr val="lt1"/>
              </a:buClr>
              <a:buSzPct val="100000"/>
              <a:buFont typeface="Helvetica Neue"/>
            </a:pPr>
            <a:r>
              <a:rPr b="1" lang="en" sz="1800">
                <a:solidFill>
                  <a:schemeClr val="lt1"/>
                </a:solidFill>
                <a:latin typeface="Helvetica Neue"/>
                <a:ea typeface="Helvetica Neue"/>
                <a:cs typeface="Helvetica Neue"/>
                <a:sym typeface="Helvetica Neue"/>
              </a:rPr>
              <a:t>Regional relations and trends</a:t>
            </a:r>
          </a:p>
          <a:p>
            <a:pPr indent="-342900" lvl="1" marL="914400" rtl="0">
              <a:spcBef>
                <a:spcPts val="0"/>
              </a:spcBef>
              <a:buClr>
                <a:schemeClr val="lt1"/>
              </a:buClr>
              <a:buSzPct val="100000"/>
              <a:buFont typeface="Helvetica Neue"/>
            </a:pPr>
            <a:r>
              <a:rPr b="1" lang="en" sz="1800">
                <a:solidFill>
                  <a:schemeClr val="lt1"/>
                </a:solidFill>
                <a:latin typeface="Helvetica Neue"/>
                <a:ea typeface="Helvetica Neue"/>
                <a:cs typeface="Helvetica Neue"/>
                <a:sym typeface="Helvetica Neue"/>
              </a:rPr>
              <a:t>Facilities and parent companies’ releases</a:t>
            </a:r>
          </a:p>
          <a:p>
            <a:pPr indent="-342900" lvl="1" marL="914400" rtl="0">
              <a:spcBef>
                <a:spcPts val="0"/>
              </a:spcBef>
              <a:buClr>
                <a:schemeClr val="lt1"/>
              </a:buClr>
              <a:buSzPct val="100000"/>
              <a:buFont typeface="Helvetica Neue"/>
            </a:pPr>
            <a:r>
              <a:rPr b="1" lang="en" sz="1800">
                <a:solidFill>
                  <a:schemeClr val="lt1"/>
                </a:solidFill>
                <a:latin typeface="Helvetica Neue"/>
                <a:ea typeface="Helvetica Neue"/>
                <a:cs typeface="Helvetica Neue"/>
                <a:sym typeface="Helvetica Neue"/>
              </a:rPr>
              <a:t>Industry sector releases</a:t>
            </a:r>
          </a:p>
        </p:txBody>
      </p:sp>
      <p:sp>
        <p:nvSpPr>
          <p:cNvPr id="582" name="Shape 582"/>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83" name="Shape 583"/>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84" name="Shape 584"/>
          <p:cNvSpPr txBox="1"/>
          <p:nvPr/>
        </p:nvSpPr>
        <p:spPr>
          <a:xfrm>
            <a:off x="4382101" y="264675"/>
            <a:ext cx="4697700" cy="432600"/>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14814"/>
              <a:buFont typeface="Helvetica Neue"/>
              <a:buNone/>
            </a:pPr>
            <a:r>
              <a:rPr b="1" lang="en" sz="2700">
                <a:solidFill>
                  <a:srgbClr val="FFFFFF"/>
                </a:solidFill>
                <a:latin typeface="Helvetica Neue"/>
                <a:ea typeface="Helvetica Neue"/>
                <a:cs typeface="Helvetica Neue"/>
                <a:sym typeface="Helvetica Neue"/>
              </a:rPr>
              <a:t>Next Steps</a:t>
            </a:r>
          </a:p>
        </p:txBody>
      </p:sp>
      <p:sp>
        <p:nvSpPr>
          <p:cNvPr id="585" name="Shape 585"/>
          <p:cNvSpPr/>
          <p:nvPr/>
        </p:nvSpPr>
        <p:spPr>
          <a:xfrm>
            <a:off x="5682332" y="2101132"/>
            <a:ext cx="3434400" cy="20832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86" name="Shape 586"/>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587" name="Shape 587"/>
          <p:cNvPicPr preferRelativeResize="0"/>
          <p:nvPr/>
        </p:nvPicPr>
        <p:blipFill rotWithShape="1">
          <a:blip r:embed="rId3">
            <a:alphaModFix/>
          </a:blip>
          <a:srcRect b="0" l="0" r="0" t="0"/>
          <a:stretch/>
        </p:blipFill>
        <p:spPr>
          <a:xfrm>
            <a:off x="8174459" y="957284"/>
            <a:ext cx="944244" cy="1124691"/>
          </a:xfrm>
          <a:prstGeom prst="rect">
            <a:avLst/>
          </a:prstGeom>
          <a:noFill/>
          <a:ln>
            <a:noFill/>
          </a:ln>
        </p:spPr>
      </p:pic>
      <p:pic>
        <p:nvPicPr>
          <p:cNvPr descr="natural-wetland-2.jpg" id="588" name="Shape 588"/>
          <p:cNvPicPr preferRelativeResize="0"/>
          <p:nvPr/>
        </p:nvPicPr>
        <p:blipFill rotWithShape="1">
          <a:blip r:embed="rId4">
            <a:alphaModFix/>
          </a:blip>
          <a:srcRect b="0" l="0" r="0" t="0"/>
          <a:stretch/>
        </p:blipFill>
        <p:spPr>
          <a:xfrm>
            <a:off x="7569975" y="4203150"/>
            <a:ext cx="1564600" cy="916575"/>
          </a:xfrm>
          <a:prstGeom prst="rect">
            <a:avLst/>
          </a:prstGeom>
          <a:noFill/>
          <a:ln>
            <a:noFill/>
          </a:ln>
        </p:spPr>
      </p:pic>
      <p:sp>
        <p:nvSpPr>
          <p:cNvPr id="589" name="Shape 589"/>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Toxic-Waste.jpg" id="590" name="Shape 590"/>
          <p:cNvPicPr preferRelativeResize="0"/>
          <p:nvPr/>
        </p:nvPicPr>
        <p:blipFill rotWithShape="1">
          <a:blip r:embed="rId5">
            <a:alphaModFix/>
          </a:blip>
          <a:srcRect b="0" l="0" r="0" t="0"/>
          <a:stretch/>
        </p:blipFill>
        <p:spPr>
          <a:xfrm>
            <a:off x="24267" y="19442"/>
            <a:ext cx="4273408" cy="2058823"/>
          </a:xfrm>
          <a:prstGeom prst="rect">
            <a:avLst/>
          </a:prstGeom>
          <a:noFill/>
          <a:ln>
            <a:noFill/>
          </a:ln>
        </p:spPr>
      </p:pic>
      <p:pic>
        <p:nvPicPr>
          <p:cNvPr descr="composite_data.gif" id="591" name="Shape 591"/>
          <p:cNvPicPr preferRelativeResize="0"/>
          <p:nvPr/>
        </p:nvPicPr>
        <p:blipFill rotWithShape="1">
          <a:blip r:embed="rId6">
            <a:alphaModFix/>
          </a:blip>
          <a:srcRect b="0" l="0" r="0" t="0"/>
          <a:stretch/>
        </p:blipFill>
        <p:spPr>
          <a:xfrm>
            <a:off x="5683120" y="2101132"/>
            <a:ext cx="3432796" cy="2082286"/>
          </a:xfrm>
          <a:prstGeom prst="rect">
            <a:avLst/>
          </a:prstGeom>
          <a:noFill/>
          <a:ln>
            <a:noFill/>
          </a:ln>
        </p:spPr>
      </p:pic>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95" name="Shape 595"/>
        <p:cNvGrpSpPr/>
        <p:nvPr/>
      </p:nvGrpSpPr>
      <p:grpSpPr>
        <a:xfrm>
          <a:off x="0" y="0"/>
          <a:ext cx="0" cy="0"/>
          <a:chOff x="0" y="0"/>
          <a:chExt cx="0" cy="0"/>
        </a:xfrm>
      </p:grpSpPr>
      <p:pic>
        <p:nvPicPr>
          <p:cNvPr descr="natural-wetland-2.jpg" id="596" name="Shape 596"/>
          <p:cNvPicPr preferRelativeResize="0"/>
          <p:nvPr/>
        </p:nvPicPr>
        <p:blipFill rotWithShape="1">
          <a:blip r:embed="rId3">
            <a:alphaModFix/>
          </a:blip>
          <a:srcRect b="0" l="0" r="0" t="0"/>
          <a:stretch/>
        </p:blipFill>
        <p:spPr>
          <a:xfrm>
            <a:off x="5649457" y="4205023"/>
            <a:ext cx="1607344" cy="916570"/>
          </a:xfrm>
          <a:prstGeom prst="rect">
            <a:avLst/>
          </a:prstGeom>
          <a:noFill/>
          <a:ln>
            <a:noFill/>
          </a:ln>
        </p:spPr>
      </p:pic>
      <p:sp>
        <p:nvSpPr>
          <p:cNvPr id="597" name="Shape 597"/>
          <p:cNvSpPr/>
          <p:nvPr/>
        </p:nvSpPr>
        <p:spPr>
          <a:xfrm>
            <a:off x="2195733" y="4205023"/>
            <a:ext cx="34290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98" name="Shape 598"/>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chemicalplant.jpg" id="599" name="Shape 599"/>
          <p:cNvPicPr preferRelativeResize="0"/>
          <p:nvPr/>
        </p:nvPicPr>
        <p:blipFill rotWithShape="1">
          <a:blip r:embed="rId4">
            <a:alphaModFix/>
          </a:blip>
          <a:srcRect b="0" l="0" r="0" t="0"/>
          <a:stretch/>
        </p:blipFill>
        <p:spPr>
          <a:xfrm>
            <a:off x="27499" y="17150"/>
            <a:ext cx="4285175" cy="2066575"/>
          </a:xfrm>
          <a:prstGeom prst="rect">
            <a:avLst/>
          </a:prstGeom>
          <a:noFill/>
          <a:ln>
            <a:noFill/>
          </a:ln>
        </p:spPr>
      </p:pic>
      <p:sp>
        <p:nvSpPr>
          <p:cNvPr id="600" name="Shape 600"/>
          <p:cNvSpPr/>
          <p:nvPr/>
        </p:nvSpPr>
        <p:spPr>
          <a:xfrm>
            <a:off x="28580" y="2099458"/>
            <a:ext cx="2143200" cy="1038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01" name="Shape 601"/>
          <p:cNvSpPr/>
          <p:nvPr/>
        </p:nvSpPr>
        <p:spPr>
          <a:xfrm>
            <a:off x="2193092" y="2099458"/>
            <a:ext cx="2116200" cy="1038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02" name="Shape 602"/>
          <p:cNvSpPr/>
          <p:nvPr/>
        </p:nvSpPr>
        <p:spPr>
          <a:xfrm>
            <a:off x="28580" y="3151728"/>
            <a:ext cx="4285200" cy="1038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03" name="Shape 603"/>
          <p:cNvSpPr/>
          <p:nvPr/>
        </p:nvSpPr>
        <p:spPr>
          <a:xfrm>
            <a:off x="28580" y="4205023"/>
            <a:ext cx="21432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04" name="Shape 604"/>
          <p:cNvSpPr/>
          <p:nvPr/>
        </p:nvSpPr>
        <p:spPr>
          <a:xfrm>
            <a:off x="4339745" y="2099458"/>
            <a:ext cx="4779000" cy="2090400"/>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05" name="Shape 605"/>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06" name="Shape 606"/>
          <p:cNvSpPr/>
          <p:nvPr/>
        </p:nvSpPr>
        <p:spPr>
          <a:xfrm>
            <a:off x="7281521" y="4205025"/>
            <a:ext cx="18306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07" name="Shape 607"/>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taipei.png" id="608" name="Shape 608"/>
          <p:cNvPicPr preferRelativeResize="0"/>
          <p:nvPr/>
        </p:nvPicPr>
        <p:blipFill rotWithShape="1">
          <a:blip r:embed="rId5">
            <a:alphaModFix/>
          </a:blip>
          <a:srcRect b="0" l="0" r="0" t="0"/>
          <a:stretch/>
        </p:blipFill>
        <p:spPr>
          <a:xfrm>
            <a:off x="23174" y="3151725"/>
            <a:ext cx="4286250" cy="1037825"/>
          </a:xfrm>
          <a:prstGeom prst="rect">
            <a:avLst/>
          </a:prstGeom>
          <a:noFill/>
          <a:ln>
            <a:noFill/>
          </a:ln>
        </p:spPr>
      </p:pic>
      <p:sp>
        <p:nvSpPr>
          <p:cNvPr id="609" name="Shape 609"/>
          <p:cNvSpPr txBox="1"/>
          <p:nvPr/>
        </p:nvSpPr>
        <p:spPr>
          <a:xfrm>
            <a:off x="4660450" y="2196451"/>
            <a:ext cx="4192800" cy="441900"/>
          </a:xfrm>
          <a:prstGeom prst="rect">
            <a:avLst/>
          </a:prstGeom>
          <a:noFill/>
          <a:ln>
            <a:noFill/>
          </a:ln>
        </p:spPr>
        <p:txBody>
          <a:bodyPr anchorCtr="0" anchor="ctr" bIns="32750" lIns="32750" rIns="32750" wrap="square" tIns="32750">
            <a:noAutofit/>
          </a:bodyPr>
          <a:lstStyle/>
          <a:p>
            <a:pPr indent="-196850" lvl="0" marL="0" marR="0" rtl="0" algn="r">
              <a:lnSpc>
                <a:spcPct val="100000"/>
              </a:lnSpc>
              <a:spcBef>
                <a:spcPts val="0"/>
              </a:spcBef>
              <a:spcAft>
                <a:spcPts val="0"/>
              </a:spcAft>
              <a:buClr>
                <a:schemeClr val="accent3"/>
              </a:buClr>
              <a:buSzPct val="100000"/>
              <a:buFont typeface="Helvetica Neue"/>
              <a:buNone/>
            </a:pPr>
            <a:r>
              <a:rPr b="0" i="0" lang="en" sz="3100" u="none" cap="none" strike="noStrike">
                <a:solidFill>
                  <a:schemeClr val="accent3"/>
                </a:solidFill>
                <a:latin typeface="Helvetica Neue"/>
                <a:ea typeface="Helvetica Neue"/>
                <a:cs typeface="Helvetica Neue"/>
                <a:sym typeface="Helvetica Neue"/>
              </a:rPr>
              <a:t>TOXIC CRUSADERS</a:t>
            </a:r>
          </a:p>
        </p:txBody>
      </p:sp>
      <p:sp>
        <p:nvSpPr>
          <p:cNvPr id="610" name="Shape 610"/>
          <p:cNvSpPr txBox="1"/>
          <p:nvPr/>
        </p:nvSpPr>
        <p:spPr>
          <a:xfrm>
            <a:off x="4951298" y="2650400"/>
            <a:ext cx="3897900" cy="243000"/>
          </a:xfrm>
          <a:prstGeom prst="rect">
            <a:avLst/>
          </a:prstGeom>
          <a:noFill/>
          <a:ln>
            <a:noFill/>
          </a:ln>
        </p:spPr>
        <p:txBody>
          <a:bodyPr anchorCtr="0" anchor="ctr" bIns="32750" lIns="32750" rIns="32750" wrap="square" tIns="32750">
            <a:noAutofit/>
          </a:bodyPr>
          <a:lstStyle/>
          <a:p>
            <a:pPr indent="-95250" lvl="0" marL="0" marR="0" rtl="0" algn="r">
              <a:lnSpc>
                <a:spcPct val="100000"/>
              </a:lnSpc>
              <a:spcBef>
                <a:spcPts val="0"/>
              </a:spcBef>
              <a:spcAft>
                <a:spcPts val="0"/>
              </a:spcAft>
              <a:buClr>
                <a:srgbClr val="FFFFFF"/>
              </a:buClr>
              <a:buSzPct val="100000"/>
              <a:buFont typeface="Helvetica Neue"/>
              <a:buNone/>
            </a:pPr>
            <a:r>
              <a:rPr b="1" i="0" lang="en" sz="1500" u="none" cap="none" strike="noStrike">
                <a:solidFill>
                  <a:srgbClr val="FFFFFF"/>
                </a:solidFill>
                <a:latin typeface="Helvetica Neue"/>
                <a:ea typeface="Helvetica Neue"/>
                <a:cs typeface="Helvetica Neue"/>
                <a:sym typeface="Helvetica Neue"/>
              </a:rPr>
              <a:t>CSC 495 Project - Fall 2017 - Report 2</a:t>
            </a:r>
          </a:p>
        </p:txBody>
      </p:sp>
      <p:sp>
        <p:nvSpPr>
          <p:cNvPr id="611" name="Shape 611"/>
          <p:cNvSpPr txBox="1"/>
          <p:nvPr/>
        </p:nvSpPr>
        <p:spPr>
          <a:xfrm>
            <a:off x="6980939" y="3257867"/>
            <a:ext cx="1901400" cy="825900"/>
          </a:xfrm>
          <a:prstGeom prst="rect">
            <a:avLst/>
          </a:prstGeom>
          <a:noFill/>
          <a:ln>
            <a:noFill/>
          </a:ln>
        </p:spPr>
        <p:txBody>
          <a:bodyPr anchorCtr="0" anchor="ctr" bIns="32750" lIns="32750" rIns="32750" wrap="square" tIns="32750">
            <a:noAutofit/>
          </a:bodyPr>
          <a:lstStyle/>
          <a:p>
            <a:pPr indent="-95250" lvl="0" marL="0" marR="0" rtl="0" algn="r">
              <a:lnSpc>
                <a:spcPct val="100000"/>
              </a:lnSpc>
              <a:spcBef>
                <a:spcPts val="0"/>
              </a:spcBef>
              <a:spcAft>
                <a:spcPts val="0"/>
              </a:spcAft>
              <a:buClr>
                <a:srgbClr val="FFFFFF"/>
              </a:buClr>
              <a:buSzPct val="100000"/>
              <a:buFont typeface="Helvetica Neue"/>
              <a:buNone/>
            </a:pPr>
            <a:r>
              <a:rPr b="1" i="0" lang="en" sz="1500" u="none" cap="none" strike="noStrike">
                <a:solidFill>
                  <a:srgbClr val="FFFFFF"/>
                </a:solidFill>
                <a:latin typeface="Helvetica Neue"/>
                <a:ea typeface="Helvetica Neue"/>
                <a:cs typeface="Helvetica Neue"/>
                <a:sym typeface="Helvetica Neue"/>
              </a:rPr>
              <a:t>Aaron Denton</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Jacob Durham</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Swetha Polisetty</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Melvin Watlington</a:t>
            </a:r>
          </a:p>
        </p:txBody>
      </p:sp>
      <p:sp>
        <p:nvSpPr>
          <p:cNvPr id="612" name="Shape 612"/>
          <p:cNvSpPr txBox="1"/>
          <p:nvPr/>
        </p:nvSpPr>
        <p:spPr>
          <a:xfrm>
            <a:off x="4749619" y="134301"/>
            <a:ext cx="3678300" cy="441900"/>
          </a:xfrm>
          <a:prstGeom prst="rect">
            <a:avLst/>
          </a:prstGeom>
          <a:noFill/>
          <a:ln>
            <a:noFill/>
          </a:ln>
        </p:spPr>
        <p:txBody>
          <a:bodyPr anchorCtr="0" anchor="ctr" bIns="32750" lIns="32750" rIns="32750" wrap="square" tIns="32750">
            <a:noAutofit/>
          </a:bodyPr>
          <a:lstStyle/>
          <a:p>
            <a:pPr indent="-196850" lvl="0" marL="0" marR="0" rtl="0" algn="r">
              <a:lnSpc>
                <a:spcPct val="100000"/>
              </a:lnSpc>
              <a:spcBef>
                <a:spcPts val="0"/>
              </a:spcBef>
              <a:spcAft>
                <a:spcPts val="0"/>
              </a:spcAft>
              <a:buClr>
                <a:schemeClr val="accent3"/>
              </a:buClr>
              <a:buSzPct val="100000"/>
              <a:buFont typeface="Helvetica Neue"/>
              <a:buNone/>
            </a:pPr>
            <a:r>
              <a:rPr b="0" i="0" lang="en" sz="3100" u="none" cap="none" strike="noStrike">
                <a:solidFill>
                  <a:schemeClr val="accent3"/>
                </a:solidFill>
                <a:latin typeface="Helvetica Neue"/>
                <a:ea typeface="Helvetica Neue"/>
                <a:cs typeface="Helvetica Neue"/>
                <a:sym typeface="Helvetica Neue"/>
              </a:rPr>
              <a:t>To Be Continued…</a:t>
            </a:r>
          </a:p>
        </p:txBody>
      </p:sp>
      <p:sp>
        <p:nvSpPr>
          <p:cNvPr id="613" name="Shape 613"/>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614" name="Shape 614"/>
          <p:cNvPicPr preferRelativeResize="0"/>
          <p:nvPr/>
        </p:nvPicPr>
        <p:blipFill rotWithShape="1">
          <a:blip r:embed="rId6">
            <a:alphaModFix/>
          </a:blip>
          <a:srcRect b="0" l="0" r="0" t="0"/>
          <a:stretch/>
        </p:blipFill>
        <p:spPr>
          <a:xfrm>
            <a:off x="8174459" y="957284"/>
            <a:ext cx="944244" cy="1124691"/>
          </a:xfrm>
          <a:prstGeom prst="rect">
            <a:avLst/>
          </a:prstGeom>
          <a:noFill/>
          <a:ln>
            <a:noFill/>
          </a:ln>
        </p:spPr>
      </p:pic>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9"/>
                                        </p:tgtEl>
                                        <p:attrNameLst>
                                          <p:attrName>style.visibility</p:attrName>
                                        </p:attrNameLst>
                                      </p:cBhvr>
                                      <p:to>
                                        <p:strVal val="visible"/>
                                      </p:to>
                                    </p:set>
                                    <p:animEffect filter="fade" transition="in">
                                      <p:cBhvr>
                                        <p:cTn dur="1500"/>
                                        <p:tgtEl>
                                          <p:spTgt spid="609"/>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612"/>
                                        </p:tgtEl>
                                        <p:attrNameLst>
                                          <p:attrName>style.visibility</p:attrName>
                                        </p:attrNameLst>
                                      </p:cBhvr>
                                      <p:to>
                                        <p:strVal val="visible"/>
                                      </p:to>
                                    </p:set>
                                    <p:animEffect filter="fade" transition="in">
                                      <p:cBhvr>
                                        <p:cTn dur="1500"/>
                                        <p:tgtEl>
                                          <p:spTgt spid="6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2" name="Shape 142"/>
        <p:cNvGrpSpPr/>
        <p:nvPr/>
      </p:nvGrpSpPr>
      <p:grpSpPr>
        <a:xfrm>
          <a:off x="0" y="0"/>
          <a:ext cx="0" cy="0"/>
          <a:chOff x="0" y="0"/>
          <a:chExt cx="0" cy="0"/>
        </a:xfrm>
      </p:grpSpPr>
      <p:sp>
        <p:nvSpPr>
          <p:cNvPr id="143" name="Shape 143"/>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44" name="Shape 144"/>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45" name="Shape 145"/>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46" name="Shape 146"/>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47" name="Shape 147"/>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48" name="Shape 148"/>
          <p:cNvSpPr txBox="1"/>
          <p:nvPr/>
        </p:nvSpPr>
        <p:spPr>
          <a:xfrm>
            <a:off x="4348675" y="133025"/>
            <a:ext cx="4730324"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Toxics Release Inventory</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History</a:t>
            </a:r>
          </a:p>
        </p:txBody>
      </p:sp>
      <p:sp>
        <p:nvSpPr>
          <p:cNvPr id="149" name="Shape 149"/>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50" name="Shape 150"/>
          <p:cNvSpPr txBox="1"/>
          <p:nvPr/>
        </p:nvSpPr>
        <p:spPr>
          <a:xfrm>
            <a:off x="194297" y="2204897"/>
            <a:ext cx="5303198" cy="2763910"/>
          </a:xfrm>
          <a:prstGeom prst="rect">
            <a:avLst/>
          </a:prstGeom>
          <a:noFill/>
          <a:ln>
            <a:noFill/>
          </a:ln>
        </p:spPr>
        <p:txBody>
          <a:bodyPr anchorCtr="0" anchor="ctr" bIns="32750" lIns="32750" rIns="32750" wrap="square" tIns="32750">
            <a:noAutofit/>
          </a:bodyPr>
          <a:lstStyle/>
          <a:p>
            <a:pPr indent="-88900" lvl="0" marL="0" marR="0" rtl="0" algn="l">
              <a:lnSpc>
                <a:spcPct val="100000"/>
              </a:lnSpc>
              <a:spcBef>
                <a:spcPts val="0"/>
              </a:spcBef>
              <a:spcAft>
                <a:spcPts val="0"/>
              </a:spcAft>
              <a:buClr>
                <a:srgbClr val="FFFFFF"/>
              </a:buClr>
              <a:buSzPct val="100000"/>
              <a:buFont typeface="Helvetica Neue"/>
              <a:buNone/>
            </a:pPr>
            <a:r>
              <a:rPr b="1" i="1" lang="en" sz="1400" u="none" cap="none" strike="noStrike">
                <a:solidFill>
                  <a:srgbClr val="FFFFFF"/>
                </a:solidFill>
                <a:latin typeface="Helvetica Neue"/>
                <a:ea typeface="Helvetica Neue"/>
                <a:cs typeface="Helvetica Neue"/>
                <a:sym typeface="Helvetica Neue"/>
              </a:rPr>
              <a:t>From the EPA:</a:t>
            </a:r>
          </a:p>
          <a:p>
            <a:pPr indent="-88900" lvl="0" marL="0" marR="0" rtl="0" algn="l">
              <a:lnSpc>
                <a:spcPct val="100000"/>
              </a:lnSpc>
              <a:spcBef>
                <a:spcPts val="0"/>
              </a:spcBef>
              <a:spcAft>
                <a:spcPts val="0"/>
              </a:spcAft>
              <a:buClr>
                <a:srgbClr val="FFFFFF"/>
              </a:buClr>
              <a:buSzPct val="100000"/>
              <a:buFont typeface="Helvetica Neue"/>
              <a:buNone/>
            </a:pPr>
            <a:r>
              <a:rPr b="1" i="1" lang="en" sz="1400" u="none" cap="none" strike="noStrike">
                <a:solidFill>
                  <a:srgbClr val="FFFFFF"/>
                </a:solidFill>
                <a:latin typeface="Helvetica Neue"/>
                <a:ea typeface="Helvetica Neue"/>
                <a:cs typeface="Helvetica Neue"/>
                <a:sym typeface="Helvetica Neue"/>
              </a:rPr>
              <a:t>“</a:t>
            </a:r>
            <a:r>
              <a:rPr b="0" i="1" lang="en" sz="1400" u="none" cap="none" strike="noStrike">
                <a:solidFill>
                  <a:srgbClr val="FFFFFF"/>
                </a:solidFill>
                <a:latin typeface="Helvetica Neue"/>
                <a:ea typeface="Helvetica Neue"/>
                <a:cs typeface="Helvetica Neue"/>
                <a:sym typeface="Helvetica Neue"/>
              </a:rPr>
              <a:t>On December 4, 1984, a cloud of extremely </a:t>
            </a:r>
            <a:r>
              <a:rPr b="0" i="1" lang="en" sz="1400" u="none" cap="none" strike="noStrike">
                <a:solidFill>
                  <a:schemeClr val="accent3"/>
                </a:solidFill>
                <a:latin typeface="Helvetica Neue"/>
                <a:ea typeface="Helvetica Neue"/>
                <a:cs typeface="Helvetica Neue"/>
                <a:sym typeface="Helvetica Neue"/>
              </a:rPr>
              <a:t>toxic methyl isocyanate gas</a:t>
            </a:r>
            <a:r>
              <a:rPr b="0" i="1" lang="en" sz="1400" u="none" cap="none" strike="noStrike">
                <a:solidFill>
                  <a:srgbClr val="FFFFFF"/>
                </a:solidFill>
                <a:latin typeface="Helvetica Neue"/>
                <a:ea typeface="Helvetica Neue"/>
                <a:cs typeface="Helvetica Neue"/>
                <a:sym typeface="Helvetica Neue"/>
              </a:rPr>
              <a:t> escaped from a Union Carbide Chemical plant in Bhopal, India. Thousands of people died that night… considered to be the worst industrial disaster in history. Thousands more died later… survivors continue to suffer with permanent disabilities. In 1985, a serious chemical release occurred at a similar plant in West Virginia.</a:t>
            </a:r>
          </a:p>
          <a:p>
            <a:pPr indent="-88900" lvl="0" marL="0" marR="0" rtl="0" algn="l">
              <a:lnSpc>
                <a:spcPct val="100000"/>
              </a:lnSpc>
              <a:spcBef>
                <a:spcPts val="0"/>
              </a:spcBef>
              <a:spcAft>
                <a:spcPts val="0"/>
              </a:spcAft>
              <a:buClr>
                <a:srgbClr val="FFFFFF"/>
              </a:buClr>
              <a:buFont typeface="Helvetica Neue"/>
              <a:buNone/>
            </a:pPr>
            <a:r>
              <a:t/>
            </a:r>
            <a:endParaRPr b="0" i="1" sz="1400" u="none" cap="none" strike="noStrike">
              <a:solidFill>
                <a:srgbClr val="FFFFFF"/>
              </a:solidFill>
              <a:latin typeface="Helvetica Neue"/>
              <a:ea typeface="Helvetica Neue"/>
              <a:cs typeface="Helvetica Neue"/>
              <a:sym typeface="Helvetica Neue"/>
            </a:endParaRPr>
          </a:p>
          <a:p>
            <a:pPr indent="-88900" lvl="0" marL="0" marR="0" rtl="0" algn="l">
              <a:lnSpc>
                <a:spcPct val="100000"/>
              </a:lnSpc>
              <a:spcBef>
                <a:spcPts val="0"/>
              </a:spcBef>
              <a:spcAft>
                <a:spcPts val="0"/>
              </a:spcAft>
              <a:buClr>
                <a:srgbClr val="FFFFFF"/>
              </a:buClr>
              <a:buSzPct val="100000"/>
              <a:buFont typeface="Helvetica Neue"/>
              <a:buNone/>
            </a:pPr>
            <a:r>
              <a:rPr b="0" i="1" lang="en" sz="1400" u="none" cap="none" strike="noStrike">
                <a:solidFill>
                  <a:srgbClr val="FFFFFF"/>
                </a:solidFill>
                <a:latin typeface="Helvetica Neue"/>
                <a:ea typeface="Helvetica Neue"/>
                <a:cs typeface="Helvetica Neue"/>
                <a:sym typeface="Helvetica Neue"/>
              </a:rPr>
              <a:t>In 1986, Congress passed the Emergency Planning and Community Right-to-Know Act (EPCRA) to support and promote emergency planning and to provide the public with information about releases of toxic chemicals in their community. Section 313 of EPCRA established the </a:t>
            </a:r>
            <a:r>
              <a:rPr b="1" i="1" lang="en" sz="1400" u="none" cap="none" strike="noStrike">
                <a:solidFill>
                  <a:srgbClr val="FFFFFF"/>
                </a:solidFill>
                <a:latin typeface="Helvetica Neue"/>
                <a:ea typeface="Helvetica Neue"/>
                <a:cs typeface="Helvetica Neue"/>
                <a:sym typeface="Helvetica Neue"/>
              </a:rPr>
              <a:t>Toxics Release Inventory.</a:t>
            </a:r>
            <a:r>
              <a:rPr b="0" i="1" lang="en" sz="1400" u="none" cap="none" strike="noStrike">
                <a:solidFill>
                  <a:srgbClr val="FFFFFF"/>
                </a:solidFill>
                <a:latin typeface="Helvetica Neue"/>
                <a:ea typeface="Helvetica Neue"/>
                <a:cs typeface="Helvetica Neue"/>
                <a:sym typeface="Helvetica Neue"/>
              </a:rPr>
              <a:t>”</a:t>
            </a:r>
          </a:p>
        </p:txBody>
      </p:sp>
      <p:pic>
        <p:nvPicPr>
          <p:cNvPr descr="magnumphotos_raibhopal.gif" id="151" name="Shape 151"/>
          <p:cNvPicPr preferRelativeResize="0"/>
          <p:nvPr/>
        </p:nvPicPr>
        <p:blipFill rotWithShape="1">
          <a:blip r:embed="rId3">
            <a:alphaModFix/>
          </a:blip>
          <a:srcRect b="0" l="0" r="0" t="0"/>
          <a:stretch/>
        </p:blipFill>
        <p:spPr>
          <a:xfrm>
            <a:off x="28578" y="19450"/>
            <a:ext cx="4286249" cy="2056974"/>
          </a:xfrm>
          <a:prstGeom prst="rect">
            <a:avLst/>
          </a:prstGeom>
          <a:noFill/>
          <a:ln>
            <a:noFill/>
          </a:ln>
        </p:spPr>
      </p:pic>
      <p:pic>
        <p:nvPicPr>
          <p:cNvPr descr="bhopal-gas-tragedybest-ppt-ever-13-638.jpg" id="152" name="Shape 152"/>
          <p:cNvPicPr preferRelativeResize="0"/>
          <p:nvPr/>
        </p:nvPicPr>
        <p:blipFill rotWithShape="1">
          <a:blip r:embed="rId4">
            <a:alphaModFix/>
          </a:blip>
          <a:srcRect b="0" l="0" r="0" t="0"/>
          <a:stretch/>
        </p:blipFill>
        <p:spPr>
          <a:xfrm>
            <a:off x="5683161" y="2101132"/>
            <a:ext cx="3436842" cy="2078261"/>
          </a:xfrm>
          <a:prstGeom prst="rect">
            <a:avLst/>
          </a:prstGeom>
          <a:noFill/>
          <a:ln>
            <a:noFill/>
          </a:ln>
        </p:spPr>
      </p:pic>
      <p:sp>
        <p:nvSpPr>
          <p:cNvPr id="153" name="Shape 153"/>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154" name="Shape 154"/>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155" name="Shape 155"/>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156" name="Shape 156"/>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0" name="Shape 160"/>
        <p:cNvGrpSpPr/>
        <p:nvPr/>
      </p:nvGrpSpPr>
      <p:grpSpPr>
        <a:xfrm>
          <a:off x="0" y="0"/>
          <a:ext cx="0" cy="0"/>
          <a:chOff x="0" y="0"/>
          <a:chExt cx="0" cy="0"/>
        </a:xfrm>
      </p:grpSpPr>
      <p:sp>
        <p:nvSpPr>
          <p:cNvPr id="161" name="Shape 161"/>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62" name="Shape 162"/>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63" name="Shape 163"/>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64" name="Shape 164"/>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65" name="Shape 165"/>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66" name="Shape 166"/>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67" name="Shape 167"/>
          <p:cNvSpPr txBox="1"/>
          <p:nvPr/>
        </p:nvSpPr>
        <p:spPr>
          <a:xfrm>
            <a:off x="194297" y="2204897"/>
            <a:ext cx="5303198" cy="2763910"/>
          </a:xfrm>
          <a:prstGeom prst="rect">
            <a:avLst/>
          </a:prstGeom>
          <a:noFill/>
          <a:ln>
            <a:noFill/>
          </a:ln>
        </p:spPr>
        <p:txBody>
          <a:bodyPr anchorCtr="0" anchor="ctr" bIns="32750" lIns="32750" rIns="32750" wrap="square" tIns="32750">
            <a:noAutofit/>
          </a:bodyPr>
          <a:lstStyle/>
          <a:p>
            <a:pPr indent="-88900" lvl="0" marL="0" marR="0" rtl="0" algn="l">
              <a:lnSpc>
                <a:spcPct val="100000"/>
              </a:lnSpc>
              <a:spcBef>
                <a:spcPts val="0"/>
              </a:spcBef>
              <a:spcAft>
                <a:spcPts val="0"/>
              </a:spcAft>
              <a:buClr>
                <a:srgbClr val="FFFFFF"/>
              </a:buClr>
              <a:buSzPct val="100000"/>
              <a:buFont typeface="Helvetica Neue"/>
              <a:buNone/>
            </a:pPr>
            <a:r>
              <a:rPr b="1" i="1" lang="en" sz="1400" u="none" cap="none" strike="noStrike">
                <a:solidFill>
                  <a:srgbClr val="FFFFFF"/>
                </a:solidFill>
                <a:latin typeface="Helvetica Neue"/>
                <a:ea typeface="Helvetica Neue"/>
                <a:cs typeface="Helvetica Neue"/>
                <a:sym typeface="Helvetica Neue"/>
              </a:rPr>
              <a:t>From the EPA:</a:t>
            </a:r>
          </a:p>
          <a:p>
            <a:pPr indent="-88900" lvl="0" marL="0" marR="0" rtl="0" algn="l">
              <a:lnSpc>
                <a:spcPct val="100000"/>
              </a:lnSpc>
              <a:spcBef>
                <a:spcPts val="0"/>
              </a:spcBef>
              <a:spcAft>
                <a:spcPts val="0"/>
              </a:spcAft>
              <a:buClr>
                <a:srgbClr val="FFFFFF"/>
              </a:buClr>
              <a:buSzPct val="100000"/>
              <a:buFont typeface="Helvetica Neue"/>
              <a:buNone/>
            </a:pPr>
            <a:r>
              <a:rPr b="1" i="1" lang="en" sz="1400" u="none" cap="none" strike="noStrike">
                <a:solidFill>
                  <a:srgbClr val="FFFFFF"/>
                </a:solidFill>
                <a:latin typeface="Helvetica Neue"/>
                <a:ea typeface="Helvetica Neue"/>
                <a:cs typeface="Helvetica Neue"/>
                <a:sym typeface="Helvetica Neue"/>
              </a:rPr>
              <a:t>“</a:t>
            </a:r>
            <a:r>
              <a:rPr b="0" i="1" lang="en" sz="1400" u="none" cap="none" strike="noStrike">
                <a:solidFill>
                  <a:srgbClr val="FFFFFF"/>
                </a:solidFill>
                <a:latin typeface="Helvetica Neue"/>
                <a:ea typeface="Helvetica Neue"/>
                <a:cs typeface="Helvetica Neue"/>
                <a:sym typeface="Helvetica Neue"/>
              </a:rPr>
              <a:t>On December 4, 1984, a cloud of extremely </a:t>
            </a:r>
            <a:r>
              <a:rPr b="0" i="1" lang="en" sz="1400" u="none" cap="none" strike="noStrike">
                <a:solidFill>
                  <a:schemeClr val="accent3"/>
                </a:solidFill>
                <a:latin typeface="Helvetica Neue"/>
                <a:ea typeface="Helvetica Neue"/>
                <a:cs typeface="Helvetica Neue"/>
                <a:sym typeface="Helvetica Neue"/>
              </a:rPr>
              <a:t>toxic methyl isocyanate gas</a:t>
            </a:r>
            <a:r>
              <a:rPr b="0" i="1" lang="en" sz="1400" u="none" cap="none" strike="noStrike">
                <a:solidFill>
                  <a:srgbClr val="FFFFFF"/>
                </a:solidFill>
                <a:latin typeface="Helvetica Neue"/>
                <a:ea typeface="Helvetica Neue"/>
                <a:cs typeface="Helvetica Neue"/>
                <a:sym typeface="Helvetica Neue"/>
              </a:rPr>
              <a:t> escaped from a Union Carbide Chemical plant in Bhopal, India. Thousands of people died that night… considered to be the worst industrial disaster in history. Thousands more died later… survivors continue to suffer with permanent disabilities. In 1985, a serious chemical release occurred at a similar plant in West Virginia.</a:t>
            </a:r>
          </a:p>
          <a:p>
            <a:pPr indent="-88900" lvl="0" marL="0" marR="0" rtl="0" algn="l">
              <a:lnSpc>
                <a:spcPct val="100000"/>
              </a:lnSpc>
              <a:spcBef>
                <a:spcPts val="0"/>
              </a:spcBef>
              <a:spcAft>
                <a:spcPts val="0"/>
              </a:spcAft>
              <a:buClr>
                <a:srgbClr val="FFFFFF"/>
              </a:buClr>
              <a:buFont typeface="Helvetica Neue"/>
              <a:buNone/>
            </a:pPr>
            <a:r>
              <a:t/>
            </a:r>
            <a:endParaRPr b="0" i="1" sz="1400" u="none" cap="none" strike="noStrike">
              <a:solidFill>
                <a:srgbClr val="FFFFFF"/>
              </a:solidFill>
              <a:latin typeface="Helvetica Neue"/>
              <a:ea typeface="Helvetica Neue"/>
              <a:cs typeface="Helvetica Neue"/>
              <a:sym typeface="Helvetica Neue"/>
            </a:endParaRPr>
          </a:p>
          <a:p>
            <a:pPr indent="-88900" lvl="0" marL="0" marR="0" rtl="0" algn="l">
              <a:lnSpc>
                <a:spcPct val="100000"/>
              </a:lnSpc>
              <a:spcBef>
                <a:spcPts val="0"/>
              </a:spcBef>
              <a:spcAft>
                <a:spcPts val="0"/>
              </a:spcAft>
              <a:buClr>
                <a:srgbClr val="FFFFFF"/>
              </a:buClr>
              <a:buSzPct val="100000"/>
              <a:buFont typeface="Helvetica Neue"/>
              <a:buNone/>
            </a:pPr>
            <a:r>
              <a:rPr b="0" i="1" lang="en" sz="1400" u="none" cap="none" strike="noStrike">
                <a:solidFill>
                  <a:srgbClr val="FFFFFF"/>
                </a:solidFill>
                <a:latin typeface="Helvetica Neue"/>
                <a:ea typeface="Helvetica Neue"/>
                <a:cs typeface="Helvetica Neue"/>
                <a:sym typeface="Helvetica Neue"/>
              </a:rPr>
              <a:t>In 1986, Congress passed the Emergency Planning and Community Right-to-Know Act (EPCRA) to support and promote emergency planning and to provide the public with information about releases of toxic chemicals in their community. Section 313 of EPCRA established the </a:t>
            </a:r>
            <a:r>
              <a:rPr b="1" i="1" lang="en" sz="1400" u="none" cap="none" strike="noStrike">
                <a:solidFill>
                  <a:srgbClr val="FFFFFF"/>
                </a:solidFill>
                <a:latin typeface="Helvetica Neue"/>
                <a:ea typeface="Helvetica Neue"/>
                <a:cs typeface="Helvetica Neue"/>
                <a:sym typeface="Helvetica Neue"/>
              </a:rPr>
              <a:t>Toxics Release Inventory.</a:t>
            </a:r>
            <a:r>
              <a:rPr b="0" i="1" lang="en" sz="1400" u="none" cap="none" strike="noStrike">
                <a:solidFill>
                  <a:srgbClr val="FFFFFF"/>
                </a:solidFill>
                <a:latin typeface="Helvetica Neue"/>
                <a:ea typeface="Helvetica Neue"/>
                <a:cs typeface="Helvetica Neue"/>
                <a:sym typeface="Helvetica Neue"/>
              </a:rPr>
              <a:t>”</a:t>
            </a:r>
          </a:p>
        </p:txBody>
      </p:sp>
      <p:pic>
        <p:nvPicPr>
          <p:cNvPr descr="magnumphotos_raibhopal.gif" id="168" name="Shape 168"/>
          <p:cNvPicPr preferRelativeResize="0"/>
          <p:nvPr/>
        </p:nvPicPr>
        <p:blipFill rotWithShape="1">
          <a:blip r:embed="rId3">
            <a:alphaModFix/>
          </a:blip>
          <a:srcRect b="0" l="0" r="0" t="0"/>
          <a:stretch/>
        </p:blipFill>
        <p:spPr>
          <a:xfrm>
            <a:off x="28578" y="19450"/>
            <a:ext cx="4286249" cy="2056974"/>
          </a:xfrm>
          <a:prstGeom prst="rect">
            <a:avLst/>
          </a:prstGeom>
          <a:noFill/>
          <a:ln>
            <a:noFill/>
          </a:ln>
        </p:spPr>
      </p:pic>
      <p:pic>
        <p:nvPicPr>
          <p:cNvPr descr="_46829097_bhopal_466.gif" id="169" name="Shape 169"/>
          <p:cNvPicPr preferRelativeResize="0"/>
          <p:nvPr/>
        </p:nvPicPr>
        <p:blipFill rotWithShape="1">
          <a:blip r:embed="rId4">
            <a:alphaModFix/>
          </a:blip>
          <a:srcRect b="0" l="0" r="0" t="0"/>
          <a:stretch/>
        </p:blipFill>
        <p:spPr>
          <a:xfrm>
            <a:off x="5680519" y="2101260"/>
            <a:ext cx="3431112" cy="2082850"/>
          </a:xfrm>
          <a:prstGeom prst="rect">
            <a:avLst/>
          </a:prstGeom>
          <a:noFill/>
          <a:ln>
            <a:noFill/>
          </a:ln>
        </p:spPr>
      </p:pic>
      <p:sp>
        <p:nvSpPr>
          <p:cNvPr id="170" name="Shape 170"/>
          <p:cNvSpPr txBox="1"/>
          <p:nvPr/>
        </p:nvSpPr>
        <p:spPr>
          <a:xfrm>
            <a:off x="4348675" y="133025"/>
            <a:ext cx="4730324"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Toxics Release Inventory</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History</a:t>
            </a:r>
          </a:p>
        </p:txBody>
      </p:sp>
      <p:sp>
        <p:nvSpPr>
          <p:cNvPr id="171" name="Shape 171"/>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172" name="Shape 172"/>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173" name="Shape 173"/>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174" name="Shape 174"/>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78" name="Shape 178"/>
        <p:cNvGrpSpPr/>
        <p:nvPr/>
      </p:nvGrpSpPr>
      <p:grpSpPr>
        <a:xfrm>
          <a:off x="0" y="0"/>
          <a:ext cx="0" cy="0"/>
          <a:chOff x="0" y="0"/>
          <a:chExt cx="0" cy="0"/>
        </a:xfrm>
      </p:grpSpPr>
      <p:sp>
        <p:nvSpPr>
          <p:cNvPr id="179" name="Shape 179"/>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80" name="Shape 180"/>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81" name="Shape 181"/>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82" name="Shape 182"/>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83" name="Shape 183"/>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84" name="Shape 184"/>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crew[1].gif" id="185" name="Shape 185"/>
          <p:cNvPicPr preferRelativeResize="0"/>
          <p:nvPr/>
        </p:nvPicPr>
        <p:blipFill rotWithShape="1">
          <a:blip r:embed="rId3">
            <a:alphaModFix amt="85503"/>
          </a:blip>
          <a:srcRect b="0" l="0" r="0" t="0"/>
          <a:stretch/>
        </p:blipFill>
        <p:spPr>
          <a:xfrm>
            <a:off x="549891" y="-73535"/>
            <a:ext cx="2426854" cy="2256452"/>
          </a:xfrm>
          <a:prstGeom prst="rect">
            <a:avLst/>
          </a:prstGeom>
          <a:noFill/>
          <a:ln>
            <a:noFill/>
          </a:ln>
          <a:effectLst>
            <a:outerShdw blurRad="190500" rotWithShape="0" dir="5400000" dist="12700">
              <a:srgbClr val="000000">
                <a:alpha val="74901"/>
              </a:srgbClr>
            </a:outerShdw>
          </a:effectLst>
        </p:spPr>
      </p:pic>
      <p:pic>
        <p:nvPicPr>
          <p:cNvPr descr="toxic-crusaders-snes-06.jpg" id="186" name="Shape 186"/>
          <p:cNvPicPr preferRelativeResize="0"/>
          <p:nvPr/>
        </p:nvPicPr>
        <p:blipFill rotWithShape="1">
          <a:blip r:embed="rId4">
            <a:alphaModFix/>
          </a:blip>
          <a:srcRect b="0" l="0" r="0" t="0"/>
          <a:stretch/>
        </p:blipFill>
        <p:spPr>
          <a:xfrm>
            <a:off x="5680519" y="2101260"/>
            <a:ext cx="3437587" cy="2078962"/>
          </a:xfrm>
          <a:prstGeom prst="rect">
            <a:avLst/>
          </a:prstGeom>
          <a:noFill/>
          <a:ln>
            <a:noFill/>
          </a:ln>
        </p:spPr>
      </p:pic>
      <p:sp>
        <p:nvSpPr>
          <p:cNvPr id="187" name="Shape 187"/>
          <p:cNvSpPr txBox="1"/>
          <p:nvPr/>
        </p:nvSpPr>
        <p:spPr>
          <a:xfrm>
            <a:off x="329546" y="2341344"/>
            <a:ext cx="5032700" cy="1602682"/>
          </a:xfrm>
          <a:prstGeom prst="rect">
            <a:avLst/>
          </a:prstGeom>
          <a:noFill/>
          <a:ln>
            <a:noFill/>
          </a:ln>
        </p:spPr>
        <p:txBody>
          <a:bodyPr anchorCtr="0" anchor="ctr" bIns="32750" lIns="32750" rIns="32750" wrap="square" tIns="32750">
            <a:noAutofit/>
          </a:bodyPr>
          <a:lstStyle/>
          <a:p>
            <a:pPr indent="-95250" lvl="0" marL="0" marR="0" rtl="0" algn="l">
              <a:lnSpc>
                <a:spcPct val="100000"/>
              </a:lnSpc>
              <a:spcBef>
                <a:spcPts val="0"/>
              </a:spcBef>
              <a:spcAft>
                <a:spcPts val="0"/>
              </a:spcAft>
              <a:buClr>
                <a:srgbClr val="FFFFFF"/>
              </a:buClr>
              <a:buSzPct val="100000"/>
              <a:buFont typeface="Helvetica Neue"/>
              <a:buNone/>
            </a:pP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Interesting side-note:</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Public concern over events like the Bhopal Tragedy motivated not only the creation of the EPCRA, but also created a generation of </a:t>
            </a:r>
            <a:r>
              <a:rPr b="1" i="0" lang="en" sz="1500" u="none" cap="none" strike="noStrike">
                <a:solidFill>
                  <a:schemeClr val="accent3"/>
                </a:solidFill>
                <a:latin typeface="Helvetica Neue"/>
                <a:ea typeface="Helvetica Neue"/>
                <a:cs typeface="Helvetica Neue"/>
                <a:sym typeface="Helvetica Neue"/>
              </a:rPr>
              <a:t>cartoon mutants</a:t>
            </a:r>
            <a:r>
              <a:rPr b="1" i="0" lang="en" sz="1500" u="none" cap="none" strike="noStrike">
                <a:solidFill>
                  <a:srgbClr val="FFFFFF"/>
                </a:solidFill>
                <a:latin typeface="Helvetica Neue"/>
                <a:ea typeface="Helvetica Neue"/>
                <a:cs typeface="Helvetica Neue"/>
                <a:sym typeface="Helvetica Neue"/>
              </a:rPr>
              <a:t> to make kids aware of these issues (and to sell action figures!).</a:t>
            </a:r>
          </a:p>
        </p:txBody>
      </p:sp>
      <p:sp>
        <p:nvSpPr>
          <p:cNvPr id="188" name="Shape 188"/>
          <p:cNvSpPr txBox="1"/>
          <p:nvPr/>
        </p:nvSpPr>
        <p:spPr>
          <a:xfrm>
            <a:off x="4348675" y="133025"/>
            <a:ext cx="4730324"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Toxics Release Inventory</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Cultural Influence</a:t>
            </a:r>
          </a:p>
        </p:txBody>
      </p:sp>
      <p:pic>
        <p:nvPicPr>
          <p:cNvPr descr="o_swamp-thing-the-complete-animated-series-1-dvd-1991-9f38.jpg" id="189" name="Shape 189"/>
          <p:cNvPicPr preferRelativeResize="0"/>
          <p:nvPr/>
        </p:nvPicPr>
        <p:blipFill rotWithShape="1">
          <a:blip r:embed="rId5">
            <a:alphaModFix/>
          </a:blip>
          <a:srcRect b="0" l="0" r="0" t="0"/>
          <a:stretch/>
        </p:blipFill>
        <p:spPr>
          <a:xfrm>
            <a:off x="4339745" y="961557"/>
            <a:ext cx="1321082" cy="1115206"/>
          </a:xfrm>
          <a:prstGeom prst="rect">
            <a:avLst/>
          </a:prstGeom>
          <a:noFill/>
          <a:ln>
            <a:noFill/>
          </a:ln>
        </p:spPr>
      </p:pic>
      <p:sp>
        <p:nvSpPr>
          <p:cNvPr id="190" name="Shape 190"/>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191" name="Shape 191"/>
          <p:cNvPicPr preferRelativeResize="0"/>
          <p:nvPr/>
        </p:nvPicPr>
        <p:blipFill rotWithShape="1">
          <a:blip r:embed="rId6">
            <a:alphaModFix/>
          </a:blip>
          <a:srcRect b="0" l="0" r="0" t="0"/>
          <a:stretch/>
        </p:blipFill>
        <p:spPr>
          <a:xfrm>
            <a:off x="8174459" y="957284"/>
            <a:ext cx="944244" cy="1124691"/>
          </a:xfrm>
          <a:prstGeom prst="rect">
            <a:avLst/>
          </a:prstGeom>
          <a:noFill/>
          <a:ln>
            <a:noFill/>
          </a:ln>
        </p:spPr>
      </p:pic>
      <p:pic>
        <p:nvPicPr>
          <p:cNvPr descr="Xmencomic-logo.svg.png" id="192" name="Shape 192"/>
          <p:cNvPicPr preferRelativeResize="0"/>
          <p:nvPr/>
        </p:nvPicPr>
        <p:blipFill rotWithShape="1">
          <a:blip r:embed="rId7">
            <a:alphaModFix/>
          </a:blip>
          <a:srcRect b="0" l="0" r="0" t="0"/>
          <a:stretch/>
        </p:blipFill>
        <p:spPr>
          <a:xfrm>
            <a:off x="6113969" y="1091879"/>
            <a:ext cx="1607345" cy="857178"/>
          </a:xfrm>
          <a:prstGeom prst="rect">
            <a:avLst/>
          </a:prstGeom>
          <a:noFill/>
          <a:ln>
            <a:noFill/>
          </a:ln>
          <a:effectLst>
            <a:outerShdw blurRad="190500" rotWithShape="0" dir="5400000" dist="12700">
              <a:srgbClr val="000000">
                <a:alpha val="74901"/>
              </a:srgbClr>
            </a:outerShdw>
          </a:effectLst>
        </p:spPr>
      </p:pic>
      <p:pic>
        <p:nvPicPr>
          <p:cNvPr descr="natural-wetland-2.jpg" id="193" name="Shape 193"/>
          <p:cNvPicPr preferRelativeResize="0"/>
          <p:nvPr/>
        </p:nvPicPr>
        <p:blipFill rotWithShape="1">
          <a:blip r:embed="rId8">
            <a:alphaModFix/>
          </a:blip>
          <a:srcRect b="0" l="0" r="0" t="0"/>
          <a:stretch/>
        </p:blipFill>
        <p:spPr>
          <a:xfrm>
            <a:off x="7569975" y="4203150"/>
            <a:ext cx="1564600" cy="916575"/>
          </a:xfrm>
          <a:prstGeom prst="rect">
            <a:avLst/>
          </a:prstGeom>
          <a:noFill/>
          <a:ln>
            <a:noFill/>
          </a:ln>
        </p:spPr>
      </p:pic>
      <p:sp>
        <p:nvSpPr>
          <p:cNvPr id="194" name="Shape 194"/>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8" name="Shape 198"/>
        <p:cNvGrpSpPr/>
        <p:nvPr/>
      </p:nvGrpSpPr>
      <p:grpSpPr>
        <a:xfrm>
          <a:off x="0" y="0"/>
          <a:ext cx="0" cy="0"/>
          <a:chOff x="0" y="0"/>
          <a:chExt cx="0" cy="0"/>
        </a:xfrm>
      </p:grpSpPr>
      <p:sp>
        <p:nvSpPr>
          <p:cNvPr id="199" name="Shape 199"/>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triindustrymap.jpg" id="200" name="Shape 200"/>
          <p:cNvPicPr preferRelativeResize="0"/>
          <p:nvPr/>
        </p:nvPicPr>
        <p:blipFill rotWithShape="1">
          <a:blip r:embed="rId3">
            <a:alphaModFix/>
          </a:blip>
          <a:srcRect b="0" l="0" r="0" t="0"/>
          <a:stretch/>
        </p:blipFill>
        <p:spPr>
          <a:xfrm>
            <a:off x="5684240" y="2101132"/>
            <a:ext cx="3430627" cy="2079356"/>
          </a:xfrm>
          <a:prstGeom prst="rect">
            <a:avLst/>
          </a:prstGeom>
          <a:noFill/>
          <a:ln>
            <a:noFill/>
          </a:ln>
        </p:spPr>
      </p:pic>
      <p:sp>
        <p:nvSpPr>
          <p:cNvPr id="201" name="Shape 201"/>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02" name="Shape 202"/>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03" name="Shape 203"/>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04" name="Shape 204"/>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05" name="Shape 205"/>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06" name="Shape 206"/>
          <p:cNvSpPr txBox="1"/>
          <p:nvPr/>
        </p:nvSpPr>
        <p:spPr>
          <a:xfrm>
            <a:off x="194297" y="2309899"/>
            <a:ext cx="5303198" cy="2379565"/>
          </a:xfrm>
          <a:prstGeom prst="rect">
            <a:avLst/>
          </a:prstGeom>
          <a:noFill/>
          <a:ln>
            <a:noFill/>
          </a:ln>
        </p:spPr>
        <p:txBody>
          <a:bodyPr anchorCtr="0" anchor="ctr" bIns="32750" lIns="32750" rIns="32750" wrap="square" tIns="32750">
            <a:noAutofit/>
          </a:bodyPr>
          <a:lstStyle/>
          <a:p>
            <a:pPr indent="-254000" lvl="0" marL="2540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The EPA provides data sets containing TRI data for the years 1987 through 2016.</a:t>
            </a:r>
            <a:br>
              <a:rPr b="1" i="0" lang="en" sz="1500" u="none" cap="none" strike="noStrike">
                <a:solidFill>
                  <a:srgbClr val="FFFFFF"/>
                </a:solidFill>
                <a:latin typeface="Helvetica Neue"/>
                <a:ea typeface="Helvetica Neue"/>
                <a:cs typeface="Helvetica Neue"/>
                <a:sym typeface="Helvetica Neue"/>
              </a:rPr>
            </a:br>
          </a:p>
          <a:p>
            <a:pPr indent="-254000" lvl="0" marL="2540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Facilities across many different industrial sectors must submit annual reports of chemicals released to the environment and/or managed through recycling, energy recovery, and treatment. </a:t>
            </a:r>
            <a:br>
              <a:rPr b="1" i="0" lang="en" sz="1500" u="none" cap="none" strike="noStrike">
                <a:solidFill>
                  <a:srgbClr val="FFFFFF"/>
                </a:solidFill>
                <a:latin typeface="Helvetica Neue"/>
                <a:ea typeface="Helvetica Neue"/>
                <a:cs typeface="Helvetica Neue"/>
                <a:sym typeface="Helvetica Neue"/>
              </a:rPr>
            </a:br>
          </a:p>
          <a:p>
            <a:pPr indent="-254000" lvl="0" marL="2540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In this context, “release” of a chemical means that it is emitted to the air or water, or placed in some type of land disposal.</a:t>
            </a:r>
          </a:p>
        </p:txBody>
      </p:sp>
      <p:pic>
        <p:nvPicPr>
          <p:cNvPr descr="neighboor_near_plant.jpg" id="207" name="Shape 207"/>
          <p:cNvPicPr preferRelativeResize="0"/>
          <p:nvPr/>
        </p:nvPicPr>
        <p:blipFill rotWithShape="1">
          <a:blip r:embed="rId4">
            <a:alphaModFix/>
          </a:blip>
          <a:srcRect b="0" l="0" r="0" t="0"/>
          <a:stretch/>
        </p:blipFill>
        <p:spPr>
          <a:xfrm>
            <a:off x="24382" y="16931"/>
            <a:ext cx="4293976" cy="2061310"/>
          </a:xfrm>
          <a:prstGeom prst="rect">
            <a:avLst/>
          </a:prstGeom>
          <a:noFill/>
          <a:ln>
            <a:noFill/>
          </a:ln>
        </p:spPr>
      </p:pic>
      <p:sp>
        <p:nvSpPr>
          <p:cNvPr id="208" name="Shape 208"/>
          <p:cNvSpPr txBox="1"/>
          <p:nvPr/>
        </p:nvSpPr>
        <p:spPr>
          <a:xfrm>
            <a:off x="4348675" y="133025"/>
            <a:ext cx="4730324"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Toxics Release Inventory</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Data Sets</a:t>
            </a:r>
          </a:p>
        </p:txBody>
      </p:sp>
      <p:sp>
        <p:nvSpPr>
          <p:cNvPr id="209" name="Shape 209"/>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210" name="Shape 210"/>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211" name="Shape 211"/>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212" name="Shape 212"/>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6" name="Shape 216"/>
        <p:cNvGrpSpPr/>
        <p:nvPr/>
      </p:nvGrpSpPr>
      <p:grpSpPr>
        <a:xfrm>
          <a:off x="0" y="0"/>
          <a:ext cx="0" cy="0"/>
          <a:chOff x="0" y="0"/>
          <a:chExt cx="0" cy="0"/>
        </a:xfrm>
      </p:grpSpPr>
      <p:sp>
        <p:nvSpPr>
          <p:cNvPr id="217" name="Shape 217"/>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triindustrymap.jpg" id="218" name="Shape 218"/>
          <p:cNvPicPr preferRelativeResize="0"/>
          <p:nvPr/>
        </p:nvPicPr>
        <p:blipFill rotWithShape="1">
          <a:blip r:embed="rId3">
            <a:alphaModFix/>
          </a:blip>
          <a:srcRect b="0" l="0" r="0" t="0"/>
          <a:stretch/>
        </p:blipFill>
        <p:spPr>
          <a:xfrm>
            <a:off x="5684240" y="2101132"/>
            <a:ext cx="3430627" cy="2079356"/>
          </a:xfrm>
          <a:prstGeom prst="rect">
            <a:avLst/>
          </a:prstGeom>
          <a:noFill/>
          <a:ln>
            <a:noFill/>
          </a:ln>
        </p:spPr>
      </p:pic>
      <p:sp>
        <p:nvSpPr>
          <p:cNvPr id="219" name="Shape 219"/>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20" name="Shape 220"/>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21" name="Shape 221"/>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22" name="Shape 222"/>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23" name="Shape 223"/>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24" name="Shape 224"/>
          <p:cNvSpPr txBox="1"/>
          <p:nvPr/>
        </p:nvSpPr>
        <p:spPr>
          <a:xfrm>
            <a:off x="194297" y="2298939"/>
            <a:ext cx="5303198" cy="2573786"/>
          </a:xfrm>
          <a:prstGeom prst="rect">
            <a:avLst/>
          </a:prstGeom>
          <a:noFill/>
          <a:ln>
            <a:noFill/>
          </a:ln>
        </p:spPr>
        <p:txBody>
          <a:bodyPr anchorCtr="0" anchor="ctr" bIns="32750" lIns="32750" rIns="32750" wrap="square" tIns="32750">
            <a:noAutofit/>
          </a:bodyPr>
          <a:lstStyle/>
          <a:p>
            <a:pPr indent="-254000" lvl="0" marL="2540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The EPA site states that the purpose of this data is </a:t>
            </a:r>
            <a:r>
              <a:rPr b="1" i="1" lang="en" sz="1500" u="none" cap="none" strike="noStrike">
                <a:solidFill>
                  <a:srgbClr val="FFFFFF"/>
                </a:solidFill>
                <a:latin typeface="Helvetica Neue"/>
                <a:ea typeface="Helvetica Neue"/>
                <a:cs typeface="Helvetica Neue"/>
                <a:sym typeface="Helvetica Neue"/>
              </a:rPr>
              <a:t>“for citizens to better understand possible sources of pollution in their communities.” </a:t>
            </a:r>
            <a:br>
              <a:rPr b="1" i="1" lang="en" sz="1500" u="none" cap="none" strike="noStrike">
                <a:solidFill>
                  <a:srgbClr val="FFFFFF"/>
                </a:solidFill>
                <a:latin typeface="Helvetica Neue"/>
                <a:ea typeface="Helvetica Neue"/>
                <a:cs typeface="Helvetica Neue"/>
                <a:sym typeface="Helvetica Neue"/>
              </a:rPr>
            </a:br>
          </a:p>
          <a:p>
            <a:pPr indent="-254000" lvl="0" marL="2540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Our goal in exploring this data, then, is to extract relevant relations and trends that will shed light on understanding how these toxic releases affect the surrounding communities. </a:t>
            </a:r>
            <a:br>
              <a:rPr b="1" i="0" lang="en" sz="1500" u="none" cap="none" strike="noStrike">
                <a:solidFill>
                  <a:srgbClr val="FFFFFF"/>
                </a:solidFill>
                <a:latin typeface="Helvetica Neue"/>
                <a:ea typeface="Helvetica Neue"/>
                <a:cs typeface="Helvetica Neue"/>
                <a:sym typeface="Helvetica Neue"/>
              </a:rPr>
            </a:br>
          </a:p>
          <a:p>
            <a:pPr indent="-254000" lvl="0" marL="2540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We will accomplish this by comparing the trends in these data to those that we find in the Zillow House Value Index data, and the relations between the two.</a:t>
            </a:r>
          </a:p>
        </p:txBody>
      </p:sp>
      <p:pic>
        <p:nvPicPr>
          <p:cNvPr descr="neighboor_near_plant.jpg" id="225" name="Shape 225"/>
          <p:cNvPicPr preferRelativeResize="0"/>
          <p:nvPr/>
        </p:nvPicPr>
        <p:blipFill rotWithShape="1">
          <a:blip r:embed="rId4">
            <a:alphaModFix/>
          </a:blip>
          <a:srcRect b="0" l="0" r="0" t="0"/>
          <a:stretch/>
        </p:blipFill>
        <p:spPr>
          <a:xfrm>
            <a:off x="24382" y="16931"/>
            <a:ext cx="4293976" cy="2061310"/>
          </a:xfrm>
          <a:prstGeom prst="rect">
            <a:avLst/>
          </a:prstGeom>
          <a:noFill/>
          <a:ln>
            <a:noFill/>
          </a:ln>
        </p:spPr>
      </p:pic>
      <p:sp>
        <p:nvSpPr>
          <p:cNvPr id="226" name="Shape 226"/>
          <p:cNvSpPr txBox="1"/>
          <p:nvPr/>
        </p:nvSpPr>
        <p:spPr>
          <a:xfrm>
            <a:off x="4348675" y="133025"/>
            <a:ext cx="4730324"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Toxics Release Inventory</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Data Sets</a:t>
            </a:r>
          </a:p>
        </p:txBody>
      </p:sp>
      <p:sp>
        <p:nvSpPr>
          <p:cNvPr id="227" name="Shape 227"/>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228" name="Shape 228"/>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229" name="Shape 229"/>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230" name="Shape 230"/>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4" name="Shape 234"/>
        <p:cNvGrpSpPr/>
        <p:nvPr/>
      </p:nvGrpSpPr>
      <p:grpSpPr>
        <a:xfrm>
          <a:off x="0" y="0"/>
          <a:ext cx="0" cy="0"/>
          <a:chOff x="0" y="0"/>
          <a:chExt cx="0" cy="0"/>
        </a:xfrm>
      </p:grpSpPr>
      <p:sp>
        <p:nvSpPr>
          <p:cNvPr id="235" name="Shape 235"/>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36" name="Shape 236"/>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37" name="Shape 237"/>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38" name="Shape 238"/>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39" name="Shape 239"/>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40" name="Shape 240"/>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41" name="Shape 241"/>
          <p:cNvSpPr txBox="1"/>
          <p:nvPr/>
        </p:nvSpPr>
        <p:spPr>
          <a:xfrm>
            <a:off x="194297" y="2687380"/>
            <a:ext cx="5303198" cy="1796903"/>
          </a:xfrm>
          <a:prstGeom prst="rect">
            <a:avLst/>
          </a:prstGeom>
          <a:noFill/>
          <a:ln>
            <a:noFill/>
          </a:ln>
        </p:spPr>
        <p:txBody>
          <a:bodyPr anchorCtr="0" anchor="ctr" bIns="32750" lIns="32750" rIns="32750" wrap="square" tIns="32750">
            <a:noAutofit/>
          </a:bodyPr>
          <a:lstStyle/>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We are using the ‘National’ data files, which contain yearly TRI for all 50 U.S. states and the six districts and territories, and ‘State’ data files, which contain yearly TRI data for each state individually. </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Each data file (in CSV format) contains 108 attributes, which fall into six categories…</a:t>
            </a:r>
          </a:p>
        </p:txBody>
      </p:sp>
      <p:sp>
        <p:nvSpPr>
          <p:cNvPr id="242" name="Shape 242"/>
          <p:cNvSpPr txBox="1"/>
          <p:nvPr/>
        </p:nvSpPr>
        <p:spPr>
          <a:xfrm>
            <a:off x="4348675" y="133025"/>
            <a:ext cx="4730324"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Toxics Release Inventory</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Data Sets</a:t>
            </a:r>
          </a:p>
        </p:txBody>
      </p:sp>
      <p:pic>
        <p:nvPicPr>
          <p:cNvPr descr="trimockup.jpg" id="243" name="Shape 243"/>
          <p:cNvPicPr preferRelativeResize="0"/>
          <p:nvPr/>
        </p:nvPicPr>
        <p:blipFill rotWithShape="1">
          <a:blip r:embed="rId3">
            <a:alphaModFix/>
          </a:blip>
          <a:srcRect b="0" l="0" r="0" t="0"/>
          <a:stretch/>
        </p:blipFill>
        <p:spPr>
          <a:xfrm>
            <a:off x="23725" y="16750"/>
            <a:ext cx="4286250" cy="2066100"/>
          </a:xfrm>
          <a:prstGeom prst="rect">
            <a:avLst/>
          </a:prstGeom>
          <a:noFill/>
          <a:ln>
            <a:noFill/>
          </a:ln>
        </p:spPr>
      </p:pic>
      <p:pic>
        <p:nvPicPr>
          <p:cNvPr descr="composite_data.gif" id="244" name="Shape 244"/>
          <p:cNvPicPr preferRelativeResize="0"/>
          <p:nvPr/>
        </p:nvPicPr>
        <p:blipFill rotWithShape="1">
          <a:blip r:embed="rId4">
            <a:alphaModFix/>
          </a:blip>
          <a:srcRect b="0" l="0" r="0" t="0"/>
          <a:stretch/>
        </p:blipFill>
        <p:spPr>
          <a:xfrm>
            <a:off x="5683120" y="2101132"/>
            <a:ext cx="3432796" cy="2082286"/>
          </a:xfrm>
          <a:prstGeom prst="rect">
            <a:avLst/>
          </a:prstGeom>
          <a:noFill/>
          <a:ln>
            <a:noFill/>
          </a:ln>
        </p:spPr>
      </p:pic>
      <p:sp>
        <p:nvSpPr>
          <p:cNvPr id="245" name="Shape 245"/>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246" name="Shape 246"/>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247" name="Shape 247"/>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248" name="Shape 248"/>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52" name="Shape 252"/>
        <p:cNvGrpSpPr/>
        <p:nvPr/>
      </p:nvGrpSpPr>
      <p:grpSpPr>
        <a:xfrm>
          <a:off x="0" y="0"/>
          <a:ext cx="0" cy="0"/>
          <a:chOff x="0" y="0"/>
          <a:chExt cx="0" cy="0"/>
        </a:xfrm>
      </p:grpSpPr>
      <p:sp>
        <p:nvSpPr>
          <p:cNvPr id="253" name="Shape 253"/>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54" name="Shape 254"/>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55" name="Shape 255"/>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56" name="Shape 256"/>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57" name="Shape 257"/>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58" name="Shape 258"/>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59" name="Shape 259"/>
          <p:cNvSpPr txBox="1"/>
          <p:nvPr/>
        </p:nvSpPr>
        <p:spPr>
          <a:xfrm>
            <a:off x="194297" y="2146160"/>
            <a:ext cx="5459626" cy="2881382"/>
          </a:xfrm>
          <a:prstGeom prst="rect">
            <a:avLst/>
          </a:prstGeom>
          <a:noFill/>
          <a:ln>
            <a:noFill/>
          </a:ln>
        </p:spPr>
        <p:txBody>
          <a:bodyPr anchorCtr="0" anchor="ctr" bIns="32750" lIns="32750" rIns="32750" wrap="square" tIns="32750">
            <a:noAutofit/>
          </a:bodyPr>
          <a:lstStyle/>
          <a:p>
            <a:pPr indent="-292100" lvl="0" marL="304800" marR="0" rtl="0" algn="l">
              <a:lnSpc>
                <a:spcPct val="120000"/>
              </a:lnSpc>
              <a:spcBef>
                <a:spcPts val="0"/>
              </a:spcBef>
              <a:spcAft>
                <a:spcPts val="0"/>
              </a:spcAft>
              <a:buClr>
                <a:srgbClr val="FFFFFF"/>
              </a:buClr>
              <a:buSzPct val="100000"/>
              <a:buFont typeface="Helvetica Neue"/>
              <a:buAutoNum type="arabicParenBoth"/>
            </a:pPr>
            <a:r>
              <a:rPr b="1" i="0" lang="en" sz="1200" u="none" cap="none" strike="noStrike">
                <a:solidFill>
                  <a:srgbClr val="FFFFFF"/>
                </a:solidFill>
                <a:latin typeface="Helvetica Neue"/>
                <a:ea typeface="Helvetica Neue"/>
                <a:cs typeface="Helvetica Neue"/>
                <a:sym typeface="Helvetica Neue"/>
              </a:rPr>
              <a:t>Facility Information</a:t>
            </a:r>
          </a:p>
          <a:p>
            <a:pPr indent="-165100" lvl="1" marL="495300" marR="0" rtl="0" algn="l">
              <a:lnSpc>
                <a:spcPct val="120000"/>
              </a:lnSpc>
              <a:spcBef>
                <a:spcPts val="0"/>
              </a:spcBef>
              <a:spcAft>
                <a:spcPts val="0"/>
              </a:spcAft>
              <a:buClr>
                <a:srgbClr val="FFFFFF"/>
              </a:buClr>
              <a:buSzPct val="100000"/>
              <a:buFont typeface="Helvetica Neue"/>
              <a:buChar char="•"/>
            </a:pPr>
            <a:r>
              <a:rPr b="0" i="0" lang="en" sz="1200" u="none" cap="none" strike="noStrike">
                <a:solidFill>
                  <a:srgbClr val="FFFFFF"/>
                </a:solidFill>
                <a:latin typeface="Helvetica Neue"/>
                <a:ea typeface="Helvetica Neue"/>
                <a:cs typeface="Helvetica Neue"/>
                <a:sym typeface="Helvetica Neue"/>
              </a:rPr>
              <a:t>Facility Name</a:t>
            </a:r>
          </a:p>
          <a:p>
            <a:pPr indent="-165100" lvl="1" marL="495300" marR="0" rtl="0" algn="l">
              <a:lnSpc>
                <a:spcPct val="120000"/>
              </a:lnSpc>
              <a:spcBef>
                <a:spcPts val="0"/>
              </a:spcBef>
              <a:spcAft>
                <a:spcPts val="0"/>
              </a:spcAft>
              <a:buClr>
                <a:srgbClr val="FFFFFF"/>
              </a:buClr>
              <a:buSzPct val="100000"/>
              <a:buFont typeface="Helvetica Neue"/>
              <a:buChar char="•"/>
            </a:pPr>
            <a:r>
              <a:rPr b="0" i="0" lang="en" sz="1200" u="none" cap="none" strike="noStrike">
                <a:solidFill>
                  <a:srgbClr val="FFFFFF"/>
                </a:solidFill>
                <a:latin typeface="Helvetica Neue"/>
                <a:ea typeface="Helvetica Neue"/>
                <a:cs typeface="Helvetica Neue"/>
                <a:sym typeface="Helvetica Neue"/>
              </a:rPr>
              <a:t>Address</a:t>
            </a:r>
          </a:p>
          <a:p>
            <a:pPr indent="-165100" lvl="1" marL="495300" marR="0" rtl="0" algn="l">
              <a:lnSpc>
                <a:spcPct val="120000"/>
              </a:lnSpc>
              <a:spcBef>
                <a:spcPts val="0"/>
              </a:spcBef>
              <a:spcAft>
                <a:spcPts val="0"/>
              </a:spcAft>
              <a:buClr>
                <a:srgbClr val="FFFFFF"/>
              </a:buClr>
              <a:buSzPct val="100000"/>
              <a:buFont typeface="Helvetica Neue"/>
              <a:buChar char="•"/>
            </a:pPr>
            <a:r>
              <a:rPr b="0" i="0" lang="en" sz="1200" u="none" cap="none" strike="noStrike">
                <a:solidFill>
                  <a:srgbClr val="FFFFFF"/>
                </a:solidFill>
                <a:latin typeface="Helvetica Neue"/>
                <a:ea typeface="Helvetica Neue"/>
                <a:cs typeface="Helvetica Neue"/>
                <a:sym typeface="Helvetica Neue"/>
              </a:rPr>
              <a:t>Latitude &amp; Longitude Coordinates</a:t>
            </a:r>
          </a:p>
          <a:p>
            <a:pPr indent="-165100" lvl="1" marL="495300" marR="0" rtl="0" algn="l">
              <a:lnSpc>
                <a:spcPct val="120000"/>
              </a:lnSpc>
              <a:spcBef>
                <a:spcPts val="0"/>
              </a:spcBef>
              <a:spcAft>
                <a:spcPts val="0"/>
              </a:spcAft>
              <a:buClr>
                <a:srgbClr val="FFFFFF"/>
              </a:buClr>
              <a:buSzPct val="100000"/>
              <a:buFont typeface="Helvetica Neue"/>
              <a:buChar char="•"/>
            </a:pPr>
            <a:r>
              <a:rPr b="0" i="0" lang="en" sz="1200" u="none" cap="none" strike="noStrike">
                <a:solidFill>
                  <a:srgbClr val="FFFFFF"/>
                </a:solidFill>
                <a:latin typeface="Helvetica Neue"/>
                <a:ea typeface="Helvetica Neue"/>
                <a:cs typeface="Helvetica Neue"/>
                <a:sym typeface="Helvetica Neue"/>
              </a:rPr>
              <a:t>SIC codes (4-digit industrial classification)</a:t>
            </a:r>
          </a:p>
          <a:p>
            <a:pPr indent="-165100" lvl="1" marL="495300" marR="0" rtl="0" algn="l">
              <a:lnSpc>
                <a:spcPct val="120000"/>
              </a:lnSpc>
              <a:spcBef>
                <a:spcPts val="0"/>
              </a:spcBef>
              <a:spcAft>
                <a:spcPts val="0"/>
              </a:spcAft>
              <a:buClr>
                <a:srgbClr val="FFFFFF"/>
              </a:buClr>
              <a:buSzPct val="100000"/>
              <a:buFont typeface="Helvetica Neue"/>
              <a:buChar char="•"/>
            </a:pPr>
            <a:r>
              <a:rPr b="0" i="0" lang="en" sz="1200" u="none" cap="none" strike="noStrike">
                <a:solidFill>
                  <a:srgbClr val="FFFFFF"/>
                </a:solidFill>
                <a:latin typeface="Helvetica Neue"/>
                <a:ea typeface="Helvetica Neue"/>
                <a:cs typeface="Helvetica Neue"/>
                <a:sym typeface="Helvetica Neue"/>
              </a:rPr>
              <a:t>NAICS codes (6-digit industrial classification)</a:t>
            </a:r>
          </a:p>
          <a:p>
            <a:pPr indent="-165100" lvl="1" marL="495300" marR="0" rtl="0" algn="l">
              <a:lnSpc>
                <a:spcPct val="120000"/>
              </a:lnSpc>
              <a:spcBef>
                <a:spcPts val="0"/>
              </a:spcBef>
              <a:spcAft>
                <a:spcPts val="0"/>
              </a:spcAft>
              <a:buClr>
                <a:srgbClr val="FFFFFF"/>
              </a:buClr>
              <a:buSzPct val="100000"/>
              <a:buFont typeface="Helvetica Neue"/>
              <a:buChar char="•"/>
            </a:pPr>
            <a:r>
              <a:rPr b="0" i="0" lang="en" sz="1200" u="none" cap="none" strike="noStrike">
                <a:solidFill>
                  <a:srgbClr val="FFFFFF"/>
                </a:solidFill>
                <a:latin typeface="Helvetica Neue"/>
                <a:ea typeface="Helvetica Neue"/>
                <a:cs typeface="Helvetica Neue"/>
                <a:sym typeface="Helvetica Neue"/>
              </a:rPr>
              <a:t>Industry Sector Codes</a:t>
            </a:r>
          </a:p>
          <a:p>
            <a:pPr indent="-88900" lvl="0" marL="0" marR="0" rtl="0" algn="l">
              <a:lnSpc>
                <a:spcPct val="120000"/>
              </a:lnSpc>
              <a:spcBef>
                <a:spcPts val="0"/>
              </a:spcBef>
              <a:spcAft>
                <a:spcPts val="0"/>
              </a:spcAft>
              <a:buClr>
                <a:srgbClr val="FFFFFF"/>
              </a:buClr>
              <a:buSzPct val="116666"/>
              <a:buFont typeface="Helvetica Neue"/>
              <a:buNone/>
            </a:pPr>
            <a:r>
              <a:rPr b="1" i="0" lang="en" sz="1200" u="none" cap="none" strike="noStrike">
                <a:solidFill>
                  <a:srgbClr val="FFFFFF"/>
                </a:solidFill>
                <a:latin typeface="Helvetica Neue"/>
                <a:ea typeface="Helvetica Neue"/>
                <a:cs typeface="Helvetica Neue"/>
                <a:sym typeface="Helvetica Neue"/>
              </a:rPr>
              <a:t>(2)  Chemical Identification and Classification Information</a:t>
            </a:r>
          </a:p>
          <a:p>
            <a:pPr indent="-88900" lvl="0" marL="0" marR="0" rtl="0" algn="l">
              <a:lnSpc>
                <a:spcPct val="120000"/>
              </a:lnSpc>
              <a:spcBef>
                <a:spcPts val="0"/>
              </a:spcBef>
              <a:spcAft>
                <a:spcPts val="0"/>
              </a:spcAft>
              <a:buClr>
                <a:srgbClr val="FFFFFF"/>
              </a:buClr>
              <a:buSzPct val="116666"/>
              <a:buFont typeface="Helvetica Neue"/>
              <a:buNone/>
            </a:pPr>
            <a:r>
              <a:rPr b="1" i="0" lang="en" sz="1200" u="none" cap="none" strike="noStrike">
                <a:solidFill>
                  <a:srgbClr val="FFFFFF"/>
                </a:solidFill>
                <a:latin typeface="Helvetica Neue"/>
                <a:ea typeface="Helvetica Neue"/>
                <a:cs typeface="Helvetica Neue"/>
                <a:sym typeface="Helvetica Neue"/>
              </a:rPr>
              <a:t>(3)  On-site Release Quantities</a:t>
            </a:r>
          </a:p>
          <a:p>
            <a:pPr indent="-88900" lvl="0" marL="0" marR="0" rtl="0" algn="l">
              <a:lnSpc>
                <a:spcPct val="120000"/>
              </a:lnSpc>
              <a:spcBef>
                <a:spcPts val="0"/>
              </a:spcBef>
              <a:spcAft>
                <a:spcPts val="0"/>
              </a:spcAft>
              <a:buClr>
                <a:srgbClr val="FFFFFF"/>
              </a:buClr>
              <a:buSzPct val="116666"/>
              <a:buFont typeface="Helvetica Neue"/>
              <a:buNone/>
            </a:pPr>
            <a:r>
              <a:rPr b="1" i="0" lang="en" sz="1200" u="none" cap="none" strike="noStrike">
                <a:solidFill>
                  <a:srgbClr val="FFFFFF"/>
                </a:solidFill>
                <a:latin typeface="Helvetica Neue"/>
                <a:ea typeface="Helvetica Neue"/>
                <a:cs typeface="Helvetica Neue"/>
                <a:sym typeface="Helvetica Neue"/>
              </a:rPr>
              <a:t>(4)  Publicly Owned Treatment Works (POTW) Transfer  Quantities</a:t>
            </a:r>
          </a:p>
          <a:p>
            <a:pPr indent="-88900" lvl="0" marL="0" marR="0" rtl="0" algn="l">
              <a:lnSpc>
                <a:spcPct val="120000"/>
              </a:lnSpc>
              <a:spcBef>
                <a:spcPts val="0"/>
              </a:spcBef>
              <a:spcAft>
                <a:spcPts val="0"/>
              </a:spcAft>
              <a:buClr>
                <a:srgbClr val="FFFFFF"/>
              </a:buClr>
              <a:buSzPct val="116666"/>
              <a:buFont typeface="Helvetica Neue"/>
              <a:buNone/>
            </a:pPr>
            <a:r>
              <a:rPr b="1" i="0" lang="en" sz="1200" u="none" cap="none" strike="noStrike">
                <a:solidFill>
                  <a:srgbClr val="FFFFFF"/>
                </a:solidFill>
                <a:latin typeface="Helvetica Neue"/>
                <a:ea typeface="Helvetica Neue"/>
                <a:cs typeface="Helvetica Neue"/>
                <a:sym typeface="Helvetica Neue"/>
              </a:rPr>
              <a:t>(5)  Off-Site Transfer Quantities for Release/Disposal and Further Waste Management</a:t>
            </a:r>
          </a:p>
          <a:p>
            <a:pPr indent="-88900" lvl="0" marL="0" marR="0" rtl="0" algn="l">
              <a:lnSpc>
                <a:spcPct val="120000"/>
              </a:lnSpc>
              <a:spcBef>
                <a:spcPts val="0"/>
              </a:spcBef>
              <a:spcAft>
                <a:spcPts val="0"/>
              </a:spcAft>
              <a:buClr>
                <a:srgbClr val="FFFFFF"/>
              </a:buClr>
              <a:buSzPct val="116666"/>
              <a:buFont typeface="Helvetica Neue"/>
              <a:buNone/>
            </a:pPr>
            <a:r>
              <a:rPr b="1" i="0" lang="en" sz="1200" u="none" cap="none" strike="noStrike">
                <a:solidFill>
                  <a:srgbClr val="FFFFFF"/>
                </a:solidFill>
                <a:latin typeface="Helvetica Neue"/>
                <a:ea typeface="Helvetica Neue"/>
                <a:cs typeface="Helvetica Neue"/>
                <a:sym typeface="Helvetica Neue"/>
              </a:rPr>
              <a:t>(6)  Summary Pollution Prevention Quantities</a:t>
            </a:r>
          </a:p>
        </p:txBody>
      </p:sp>
      <p:sp>
        <p:nvSpPr>
          <p:cNvPr id="260" name="Shape 260"/>
          <p:cNvSpPr txBox="1"/>
          <p:nvPr/>
        </p:nvSpPr>
        <p:spPr>
          <a:xfrm>
            <a:off x="4348675" y="133025"/>
            <a:ext cx="4730324"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Toxics Release Inventory</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Data Sets</a:t>
            </a:r>
          </a:p>
        </p:txBody>
      </p:sp>
      <p:pic>
        <p:nvPicPr>
          <p:cNvPr descr="trimockup.jpg" id="261" name="Shape 261"/>
          <p:cNvPicPr preferRelativeResize="0"/>
          <p:nvPr/>
        </p:nvPicPr>
        <p:blipFill rotWithShape="1">
          <a:blip r:embed="rId3">
            <a:alphaModFix/>
          </a:blip>
          <a:srcRect b="0" l="0" r="0" t="0"/>
          <a:stretch/>
        </p:blipFill>
        <p:spPr>
          <a:xfrm>
            <a:off x="23725" y="16750"/>
            <a:ext cx="4286250" cy="2066100"/>
          </a:xfrm>
          <a:prstGeom prst="rect">
            <a:avLst/>
          </a:prstGeom>
          <a:noFill/>
          <a:ln>
            <a:noFill/>
          </a:ln>
        </p:spPr>
      </p:pic>
      <p:pic>
        <p:nvPicPr>
          <p:cNvPr descr="composite_data.gif" id="262" name="Shape 262"/>
          <p:cNvPicPr preferRelativeResize="0"/>
          <p:nvPr/>
        </p:nvPicPr>
        <p:blipFill rotWithShape="1">
          <a:blip r:embed="rId4">
            <a:alphaModFix/>
          </a:blip>
          <a:srcRect b="0" l="0" r="0" t="0"/>
          <a:stretch/>
        </p:blipFill>
        <p:spPr>
          <a:xfrm>
            <a:off x="5683120" y="2101132"/>
            <a:ext cx="3432796" cy="2082286"/>
          </a:xfrm>
          <a:prstGeom prst="rect">
            <a:avLst/>
          </a:prstGeom>
          <a:noFill/>
          <a:ln>
            <a:noFill/>
          </a:ln>
        </p:spPr>
      </p:pic>
      <p:sp>
        <p:nvSpPr>
          <p:cNvPr id="263" name="Shape 263"/>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264" name="Shape 264"/>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265" name="Shape 265"/>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266" name="Shape 266"/>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transition>
    <p:fade thruBlk="1"/>
  </p:transition>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