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92075" y="1282325"/>
            <a:ext cx="8520600" cy="875700"/>
          </a:xfrm>
          <a:prstGeom prst="rect">
            <a:avLst/>
          </a:prstGeom>
        </p:spPr>
        <p:txBody>
          <a:bodyPr wrap="square" lIns="91425" tIns="91425" rIns="91425" bIns="91425" anchor="b" anchorCtr="0">
            <a:noAutofit/>
          </a:bodyPr>
          <a:lstStyle/>
          <a:p>
            <a:pPr lvl="0" algn="l">
              <a:spcBef>
                <a:spcPts val="0"/>
              </a:spcBef>
              <a:buNone/>
            </a:pPr>
            <a:r>
              <a:rPr lang="en"/>
              <a:t>                 Uni-X</a:t>
            </a:r>
          </a:p>
        </p:txBody>
      </p:sp>
      <p:sp>
        <p:nvSpPr>
          <p:cNvPr id="55" name="Shape 55"/>
          <p:cNvSpPr txBox="1">
            <a:spLocks noGrp="1"/>
          </p:cNvSpPr>
          <p:nvPr>
            <p:ph type="subTitle" idx="1"/>
          </p:nvPr>
        </p:nvSpPr>
        <p:spPr>
          <a:xfrm>
            <a:off x="392075" y="3179500"/>
            <a:ext cx="8520600" cy="792600"/>
          </a:xfrm>
          <a:prstGeom prst="rect">
            <a:avLst/>
          </a:prstGeom>
        </p:spPr>
        <p:txBody>
          <a:bodyPr wrap="square" lIns="91425" tIns="91425" rIns="91425" bIns="91425" anchor="t" anchorCtr="0">
            <a:noAutofit/>
          </a:bodyPr>
          <a:lstStyle/>
          <a:p>
            <a:pPr lvl="0">
              <a:spcBef>
                <a:spcPts val="0"/>
              </a:spcBef>
              <a:buNone/>
            </a:pPr>
            <a:r>
              <a:rPr lang="en" sz="1100"/>
              <a:t>Group members: Ahlam Hakami</a:t>
            </a:r>
          </a:p>
          <a:p>
            <a:pPr lvl="0">
              <a:spcBef>
                <a:spcPts val="0"/>
              </a:spcBef>
              <a:buNone/>
            </a:pPr>
            <a:r>
              <a:rPr lang="en" sz="1100"/>
              <a:t>                 Bin Luo</a:t>
            </a:r>
          </a:p>
          <a:p>
            <a:pPr lvl="0">
              <a:spcBef>
                <a:spcPts val="0"/>
              </a:spcBef>
              <a:buNone/>
            </a:pPr>
            <a:r>
              <a:rPr lang="en" sz="1100"/>
              <a:t>                    Qi Zhang</a:t>
            </a:r>
          </a:p>
          <a:p>
            <a:pPr lvl="0">
              <a:spcBef>
                <a:spcPts val="0"/>
              </a:spcBef>
              <a:buNone/>
            </a:pPr>
            <a:r>
              <a:rPr lang="en" sz="1100">
                <a:solidFill>
                  <a:schemeClr val="dk1"/>
                </a:solidFill>
                <a:highlight>
                  <a:srgbClr val="FFFFFF"/>
                </a:highlight>
              </a:rPr>
              <a:t>       </a:t>
            </a:r>
          </a:p>
          <a:p>
            <a:pPr lvl="0">
              <a:spcBef>
                <a:spcPts val="0"/>
              </a:spcBef>
              <a:buNone/>
            </a:pPr>
            <a:r>
              <a:rPr lang="en" sz="1100"/>
              <a:t> </a:t>
            </a:r>
          </a:p>
        </p:txBody>
      </p:sp>
      <p:sp>
        <p:nvSpPr>
          <p:cNvPr id="56" name="Shape 56"/>
          <p:cNvSpPr txBox="1"/>
          <p:nvPr/>
        </p:nvSpPr>
        <p:spPr>
          <a:xfrm>
            <a:off x="3729325" y="2688400"/>
            <a:ext cx="4208400" cy="491100"/>
          </a:xfrm>
          <a:prstGeom prst="rect">
            <a:avLst/>
          </a:prstGeom>
          <a:noFill/>
          <a:ln>
            <a:noFill/>
          </a:ln>
        </p:spPr>
        <p:txBody>
          <a:bodyPr wrap="square" lIns="91425" tIns="91425" rIns="91425" bIns="91425" anchor="t" anchorCtr="0">
            <a:noAutofit/>
          </a:bodyPr>
          <a:lstStyle/>
          <a:p>
            <a:pPr lvl="0">
              <a:spcBef>
                <a:spcPts val="0"/>
              </a:spcBef>
              <a:buNone/>
            </a:pPr>
            <a:r>
              <a:rPr lang="en"/>
              <a:t>Sep. 20th 2017</a:t>
            </a:r>
          </a:p>
        </p:txBody>
      </p:sp>
      <p:sp>
        <p:nvSpPr>
          <p:cNvPr id="57" name="Shape 57"/>
          <p:cNvSpPr txBox="1"/>
          <p:nvPr/>
        </p:nvSpPr>
        <p:spPr>
          <a:xfrm>
            <a:off x="2851475" y="2244900"/>
            <a:ext cx="3601800" cy="653700"/>
          </a:xfrm>
          <a:prstGeom prst="rect">
            <a:avLst/>
          </a:prstGeom>
          <a:noFill/>
          <a:ln>
            <a:noFill/>
          </a:ln>
        </p:spPr>
        <p:txBody>
          <a:bodyPr wrap="square" lIns="91425" tIns="91425" rIns="91425" bIns="91425" anchor="t" anchorCtr="0">
            <a:noAutofit/>
          </a:bodyPr>
          <a:lstStyle/>
          <a:p>
            <a:pPr lvl="0">
              <a:spcBef>
                <a:spcPts val="0"/>
              </a:spcBef>
              <a:buNone/>
            </a:pPr>
            <a:r>
              <a:rPr lang="en" b="1"/>
              <a:t>Introduction to College Scorecard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Data Description</a:t>
            </a:r>
          </a:p>
        </p:txBody>
      </p:sp>
      <p:sp>
        <p:nvSpPr>
          <p:cNvPr id="63" name="Shape 6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Clr>
                <a:schemeClr val="dk1"/>
              </a:buClr>
              <a:buSzPct val="61111"/>
              <a:buFont typeface="Arial"/>
              <a:buNone/>
            </a:pPr>
            <a:r>
              <a:rPr lang="en"/>
              <a:t>The data set cover a wide range of elements for more than 75,000 institutions including research universities, state colleges and universities, private religious and liberal arts colleges, community and technical colleges, and others.</a:t>
            </a:r>
          </a:p>
          <a:p>
            <a:pPr marL="457200" lvl="0" indent="-228600">
              <a:spcBef>
                <a:spcPts val="0"/>
              </a:spcBef>
            </a:pPr>
            <a:r>
              <a:rPr lang="en"/>
              <a:t>Source --  IPEDS, NSLDS, and Department of Treasury</a:t>
            </a:r>
          </a:p>
          <a:p>
            <a:pPr marL="457200" lvl="0" indent="-228600">
              <a:spcBef>
                <a:spcPts val="0"/>
              </a:spcBef>
            </a:pPr>
            <a:r>
              <a:rPr lang="en"/>
              <a:t>Span -- Nearly 20 years</a:t>
            </a:r>
          </a:p>
          <a:p>
            <a:pPr marL="457200" lvl="0" indent="-228600">
              <a:spcBef>
                <a:spcPts val="0"/>
              </a:spcBef>
            </a:pPr>
            <a:r>
              <a:rPr lang="en"/>
              <a:t>Variables -- More than 15,000, categorized into 10 groups</a:t>
            </a:r>
          </a:p>
          <a:p>
            <a:pPr marL="457200" lvl="0" indent="-228600">
              <a:spcBef>
                <a:spcPts val="0"/>
              </a:spcBef>
            </a:pPr>
            <a:r>
              <a:rPr lang="en"/>
              <a:t>Available -- https://collegescorecard.ed.gov/data/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Categories of Data</a:t>
            </a:r>
          </a:p>
        </p:txBody>
      </p:sp>
      <p:sp>
        <p:nvSpPr>
          <p:cNvPr id="69" name="Shape 69"/>
          <p:cNvSpPr txBox="1">
            <a:spLocks noGrp="1"/>
          </p:cNvSpPr>
          <p:nvPr>
            <p:ph type="body" idx="1"/>
          </p:nvPr>
        </p:nvSpPr>
        <p:spPr>
          <a:xfrm>
            <a:off x="311700" y="1152475"/>
            <a:ext cx="4215000" cy="3416400"/>
          </a:xfrm>
          <a:prstGeom prst="rect">
            <a:avLst/>
          </a:prstGeom>
        </p:spPr>
        <p:txBody>
          <a:bodyPr wrap="square" lIns="91425" tIns="91425" rIns="91425" bIns="91425" anchor="t" anchorCtr="0">
            <a:noAutofit/>
          </a:bodyPr>
          <a:lstStyle/>
          <a:p>
            <a:pPr lvl="0">
              <a:spcBef>
                <a:spcPts val="0"/>
              </a:spcBef>
              <a:buNone/>
            </a:pPr>
            <a:r>
              <a:rPr lang="en"/>
              <a:t>Root</a:t>
            </a:r>
          </a:p>
          <a:p>
            <a:pPr lvl="0">
              <a:spcBef>
                <a:spcPts val="0"/>
              </a:spcBef>
              <a:buNone/>
            </a:pPr>
            <a:r>
              <a:rPr lang="en"/>
              <a:t>School</a:t>
            </a:r>
          </a:p>
          <a:p>
            <a:pPr lvl="0">
              <a:spcBef>
                <a:spcPts val="0"/>
              </a:spcBef>
              <a:buNone/>
            </a:pPr>
            <a:r>
              <a:rPr lang="en"/>
              <a:t>Academics</a:t>
            </a:r>
          </a:p>
          <a:p>
            <a:pPr lvl="0">
              <a:spcBef>
                <a:spcPts val="0"/>
              </a:spcBef>
              <a:buNone/>
            </a:pPr>
            <a:r>
              <a:rPr lang="en"/>
              <a:t>Admission</a:t>
            </a:r>
          </a:p>
          <a:p>
            <a:pPr lvl="0">
              <a:spcBef>
                <a:spcPts val="0"/>
              </a:spcBef>
              <a:buNone/>
            </a:pPr>
            <a:r>
              <a:rPr lang="en"/>
              <a:t>Student</a:t>
            </a:r>
          </a:p>
        </p:txBody>
      </p:sp>
      <p:sp>
        <p:nvSpPr>
          <p:cNvPr id="70" name="Shape 70"/>
          <p:cNvSpPr txBox="1">
            <a:spLocks noGrp="1"/>
          </p:cNvSpPr>
          <p:nvPr>
            <p:ph type="body" idx="1"/>
          </p:nvPr>
        </p:nvSpPr>
        <p:spPr>
          <a:xfrm>
            <a:off x="4678975" y="1152475"/>
            <a:ext cx="4215000" cy="3416400"/>
          </a:xfrm>
          <a:prstGeom prst="rect">
            <a:avLst/>
          </a:prstGeom>
        </p:spPr>
        <p:txBody>
          <a:bodyPr wrap="square" lIns="91425" tIns="91425" rIns="91425" bIns="91425" anchor="t" anchorCtr="0">
            <a:noAutofit/>
          </a:bodyPr>
          <a:lstStyle/>
          <a:p>
            <a:pPr lvl="0" rtl="0">
              <a:spcBef>
                <a:spcPts val="0"/>
              </a:spcBef>
              <a:buNone/>
            </a:pPr>
            <a:r>
              <a:rPr lang="en"/>
              <a:t>Cost</a:t>
            </a:r>
          </a:p>
          <a:p>
            <a:pPr lvl="0" rtl="0">
              <a:spcBef>
                <a:spcPts val="0"/>
              </a:spcBef>
              <a:buNone/>
            </a:pPr>
            <a:r>
              <a:rPr lang="en"/>
              <a:t>Aid</a:t>
            </a:r>
          </a:p>
          <a:p>
            <a:pPr lvl="0" rtl="0">
              <a:spcBef>
                <a:spcPts val="0"/>
              </a:spcBef>
              <a:buNone/>
            </a:pPr>
            <a:r>
              <a:rPr lang="en"/>
              <a:t>Completion</a:t>
            </a:r>
          </a:p>
          <a:p>
            <a:pPr lvl="0">
              <a:spcBef>
                <a:spcPts val="0"/>
              </a:spcBef>
              <a:buNone/>
            </a:pPr>
            <a:r>
              <a:rPr lang="en"/>
              <a:t>Earnings</a:t>
            </a:r>
          </a:p>
          <a:p>
            <a:pPr lvl="0" rtl="0">
              <a:spcBef>
                <a:spcPts val="0"/>
              </a:spcBef>
              <a:buClr>
                <a:schemeClr val="dk1"/>
              </a:buClr>
              <a:buSzPct val="61111"/>
              <a:buFont typeface="Arial"/>
              <a:buNone/>
            </a:pPr>
            <a:r>
              <a:rPr lang="en"/>
              <a:t>Repayment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Project Goals</a:t>
            </a:r>
          </a:p>
        </p:txBody>
      </p:sp>
      <p:sp>
        <p:nvSpPr>
          <p:cNvPr id="76" name="Shape 7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u="sng"/>
              <a:t>Repayment Rate</a:t>
            </a:r>
          </a:p>
          <a:p>
            <a:pPr lvl="0">
              <a:spcBef>
                <a:spcPts val="0"/>
              </a:spcBef>
              <a:buNone/>
            </a:pPr>
            <a:r>
              <a:rPr lang="en"/>
              <a:t>Repayment provides a sense for the debt burden of attending college and the loan performance metrics for each school. It can provide useful information for students and families who concerned about borrowing for college, and for the federal government interested in seeing borrowers’ behavior after they leave the school.</a:t>
            </a:r>
          </a:p>
          <a:p>
            <a:pPr lvl="0">
              <a:spcBef>
                <a:spcPts val="0"/>
              </a:spcBef>
              <a:buNone/>
            </a:pPr>
            <a:endParaRPr/>
          </a:p>
          <a:p>
            <a:pPr lvl="0" rtl="0">
              <a:spcBef>
                <a:spcPts val="0"/>
              </a:spcBef>
              <a:buNone/>
            </a:pPr>
            <a:endParaRPr sz="1200"/>
          </a:p>
          <a:p>
            <a:pPr lvl="0" rtl="0">
              <a:spcBef>
                <a:spcPts val="0"/>
              </a:spcBef>
              <a:buNone/>
            </a:pPr>
            <a:endParaRP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Project Goals</a:t>
            </a:r>
          </a:p>
        </p:txBody>
      </p:sp>
      <p:sp>
        <p:nvSpPr>
          <p:cNvPr id="82" name="Shape 82"/>
          <p:cNvSpPr txBox="1">
            <a:spLocks noGrp="1"/>
          </p:cNvSpPr>
          <p:nvPr>
            <p:ph type="body" idx="1"/>
          </p:nvPr>
        </p:nvSpPr>
        <p:spPr>
          <a:xfrm>
            <a:off x="311700" y="13039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What variables can affect repayment rate? (earning, family income, SAT score, etc.)</a:t>
            </a:r>
          </a:p>
          <a:p>
            <a:pPr lvl="0" rtl="0">
              <a:spcBef>
                <a:spcPts val="0"/>
              </a:spcBef>
              <a:buNone/>
            </a:pPr>
            <a:endParaRPr/>
          </a:p>
          <a:p>
            <a:pPr marL="457200" lvl="0" indent="-228600" rtl="0">
              <a:spcBef>
                <a:spcPts val="0"/>
              </a:spcBef>
            </a:pPr>
            <a:r>
              <a:rPr lang="en"/>
              <a:t>Estimate repayment rate based on other variables.</a:t>
            </a:r>
          </a:p>
          <a:p>
            <a:pPr lvl="0" rtl="0">
              <a:spcBef>
                <a:spcPts val="0"/>
              </a:spcBef>
              <a:buNone/>
            </a:pPr>
            <a:endParaRPr/>
          </a:p>
          <a:p>
            <a:pPr marL="457200" lvl="0" indent="-228600" rtl="0">
              <a:spcBef>
                <a:spcPts val="0"/>
              </a:spcBef>
            </a:pPr>
            <a:r>
              <a:rPr lang="en"/>
              <a:t>Predict repayment rate in coming years.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What We Did So Far...</a:t>
            </a:r>
          </a:p>
        </p:txBody>
      </p:sp>
      <p:sp>
        <p:nvSpPr>
          <p:cNvPr id="88" name="Shape 88"/>
          <p:cNvSpPr txBox="1">
            <a:spLocks noGrp="1"/>
          </p:cNvSpPr>
          <p:nvPr>
            <p:ph type="body" idx="1"/>
          </p:nvPr>
        </p:nvSpPr>
        <p:spPr>
          <a:xfrm>
            <a:off x="311700" y="1339650"/>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Get familiar with Python and Github</a:t>
            </a:r>
          </a:p>
          <a:p>
            <a:pPr lvl="0" rtl="0">
              <a:spcBef>
                <a:spcPts val="0"/>
              </a:spcBef>
              <a:buNone/>
            </a:pPr>
            <a:endParaRPr/>
          </a:p>
          <a:p>
            <a:pPr marL="457200" lvl="0" indent="-228600" rtl="0">
              <a:spcBef>
                <a:spcPts val="0"/>
              </a:spcBef>
            </a:pPr>
            <a:r>
              <a:rPr lang="en"/>
              <a:t>Read documentation of the data</a:t>
            </a:r>
          </a:p>
          <a:p>
            <a:pPr lvl="0" rtl="0">
              <a:spcBef>
                <a:spcPts val="0"/>
              </a:spcBef>
              <a:buNone/>
            </a:pPr>
            <a:endParaRPr/>
          </a:p>
          <a:p>
            <a:pPr marL="457200" lvl="0" indent="-228600" rtl="0">
              <a:spcBef>
                <a:spcPts val="0"/>
              </a:spcBef>
              <a:buChar char="●"/>
            </a:pPr>
            <a:r>
              <a:rPr lang="en"/>
              <a:t>Start cleaning the data</a:t>
            </a:r>
          </a:p>
          <a:p>
            <a:pPr lvl="0" rtl="0">
              <a:spcBef>
                <a:spcPts val="0"/>
              </a:spcBef>
              <a:buNone/>
            </a:pPr>
            <a:endParaRPr/>
          </a:p>
          <a:p>
            <a:pPr lvl="0" rtl="0">
              <a:spcBef>
                <a:spcPts val="0"/>
              </a:spcBef>
              <a:buNone/>
            </a:pPr>
            <a:endParaRP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94" name="Shape 94"/>
          <p:cNvSpPr txBox="1">
            <a:spLocks noGrp="1"/>
          </p:cNvSpPr>
          <p:nvPr>
            <p:ph type="body" idx="1"/>
          </p:nvPr>
        </p:nvSpPr>
        <p:spPr>
          <a:xfrm>
            <a:off x="3029975" y="1803075"/>
            <a:ext cx="8520600" cy="3416400"/>
          </a:xfrm>
          <a:prstGeom prst="rect">
            <a:avLst/>
          </a:prstGeom>
        </p:spPr>
        <p:txBody>
          <a:bodyPr wrap="square" lIns="91425" tIns="91425" rIns="91425" bIns="91425" anchor="t" anchorCtr="0">
            <a:noAutofit/>
          </a:bodyPr>
          <a:lstStyle/>
          <a:p>
            <a:pPr lvl="0">
              <a:spcBef>
                <a:spcPts val="0"/>
              </a:spcBef>
              <a:buNone/>
            </a:pPr>
            <a:r>
              <a:rPr lang="en" sz="4800"/>
              <a:t>Questions?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                 Uni-X</vt:lpstr>
      <vt:lpstr>Data Description</vt:lpstr>
      <vt:lpstr>Categories of Data</vt:lpstr>
      <vt:lpstr>Project Goals</vt:lpstr>
      <vt:lpstr>Project Goals</vt:lpstr>
      <vt:lpstr>What We Did So Far...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Uni-X</dc:title>
  <dc:creator>Qi Zhang</dc:creator>
  <cp:lastModifiedBy>Qi Zhang</cp:lastModifiedBy>
  <cp:revision>1</cp:revision>
  <dcterms:modified xsi:type="dcterms:W3CDTF">2017-09-20T18:24:42Z</dcterms:modified>
</cp:coreProperties>
</file>