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635DEAE-1CBA-405E-84A6-011D5A0EAEF7}">
  <a:tblStyle styleId="{0635DEAE-1CBA-405E-84A6-011D5A0EAE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92075" y="1282325"/>
            <a:ext cx="8520600" cy="87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                 Uni-X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92075" y="3179500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Group members: Ahlam Hakami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                 Bin Luo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                    Qi Zhang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 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729325" y="2688400"/>
            <a:ext cx="42084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Nov</a:t>
            </a:r>
            <a:r>
              <a:rPr lang="en"/>
              <a:t>. 29th 2017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2244875" y="2244900"/>
            <a:ext cx="43161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 Regression Analysis on College Scorecard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 Regression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Response variable: log(y/(1-y)), where y is repayment rate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Explanatory variables: 40 components from all categories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Total number of observation: 35027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R-squared=0.829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Cross-validation MSE: 0.766 (on transformed response variable)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Evaluation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Try to plot the validation curve with different variance </a:t>
            </a:r>
            <a:r>
              <a:rPr lang="en"/>
              <a:t>threshold</a:t>
            </a:r>
            <a:r>
              <a:rPr lang="en"/>
              <a:t> on PCA...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             Questions?</a:t>
            </a: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40925" y="255075"/>
            <a:ext cx="7418100" cy="876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/>
              <a:t>Goals: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60075" y="1273775"/>
            <a:ext cx="8520600" cy="286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buSzPts val="1800"/>
              <a:buAutoNum type="arabicPeriod"/>
            </a:pPr>
            <a:r>
              <a:rPr lang="en" sz="1800"/>
              <a:t>What variables can affect repayment rates?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buSzPts val="1800"/>
              <a:buAutoNum type="arabicPeriod"/>
            </a:pPr>
            <a:r>
              <a:rPr lang="en" sz="1800"/>
              <a:t>Estimate repayment rates based on other variables.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buSzPts val="1800"/>
              <a:buAutoNum type="arabicPeriod"/>
            </a:pPr>
            <a:r>
              <a:rPr lang="en" sz="1800"/>
              <a:t>Predict repayment rates in coming years.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Shape 68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{0635DEAE-1CBA-405E-84A6-011D5A0EAEF7}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 value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 value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 Year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-2.4751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0.0133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 Years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-1.5119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0.1306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 Years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-0.3821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0.7024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 Years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0.0588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0.9531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9" name="Shape 69"/>
          <p:cNvSpPr txBox="1"/>
          <p:nvPr/>
        </p:nvSpPr>
        <p:spPr>
          <a:xfrm>
            <a:off x="496950" y="575475"/>
            <a:ext cx="81501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Compare male and female repayment rate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075" y="491200"/>
            <a:ext cx="7217475" cy="36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911075" y="4186675"/>
            <a:ext cx="59967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Since the different years repayment rates are about the same for the same group of people, we only focus on 1 year repayment rate.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231325" y="342725"/>
            <a:ext cx="5686500" cy="585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/>
              <a:t>What we have done so far:</a:t>
            </a:r>
          </a:p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311700" y="1244400"/>
            <a:ext cx="8520600" cy="324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Found highly correlated explanatory variables.</a:t>
            </a: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Deleted the variables with small standard deviation. </a:t>
            </a: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Used PCA to reduce dimension.</a:t>
            </a:r>
          </a:p>
          <a:p>
            <a:pPr indent="-342900" lvl="0" marL="457200" rtl="0" algn="l">
              <a:spcBef>
                <a:spcPts val="0"/>
              </a:spcBef>
              <a:buSzPts val="1800"/>
              <a:buAutoNum type="arabicPeriod"/>
            </a:pPr>
            <a:r>
              <a:rPr lang="en" sz="1800"/>
              <a:t>Fitted a regression model using principal components.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lang="en" sz="14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 200 highly correlated variables with 1 Yr RPY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50" y="975325"/>
            <a:ext cx="2884050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7800" y="1170125"/>
            <a:ext cx="552140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After delete variables with small standard deviation (&lt; 0.15 )</a:t>
            </a:r>
          </a:p>
        </p:txBody>
      </p:sp>
      <p:graphicFrame>
        <p:nvGraphicFramePr>
          <p:cNvPr id="96" name="Shape 96"/>
          <p:cNvGraphicFramePr/>
          <p:nvPr/>
        </p:nvGraphicFramePr>
        <p:xfrm>
          <a:off x="1167850" y="1208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{0635DEAE-1CBA-405E-84A6-011D5A0EAEF7}</a:tableStyleId>
              </a:tblPr>
              <a:tblGrid>
                <a:gridCol w="1609925"/>
                <a:gridCol w="1609925"/>
                <a:gridCol w="1609925"/>
                <a:gridCol w="1609925"/>
              </a:tblGrid>
              <a:tr h="284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900"/>
                        <a:t>Variable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900"/>
                        <a:t>Variable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92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PELL_EVER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Share of students who received a federal loan which in school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FEMALE_ENRL_ORIG_YR2_RT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/>
                        <a:t>% of female students who were still enrolled at original institution  within 2 years</a:t>
                      </a:r>
                    </a:p>
                  </a:txBody>
                  <a:tcPr marT="91425" marB="91425" marR="91425" marL="91425"/>
                </a:tc>
              </a:tr>
              <a:tr h="4927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INC_PCT_LO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% of aided students whose family income is $0-30,000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MALE_ENRL_ORIG_YR2_RT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% of male students who were still enrolled at original institution  within 2 years</a:t>
                      </a:r>
                    </a:p>
                  </a:txBody>
                  <a:tcPr marT="91425" marB="91425" marR="91425" marL="91425"/>
                </a:tc>
              </a:tr>
              <a:tr h="4927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FAMINC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Average family income in real 2015 dollars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PELL_ENRL_ORIG_YR2_RT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/>
                        <a:t>% of students who received a Pell Grant and who were still enrolled at original institution within 2 years</a:t>
                      </a:r>
                    </a:p>
                  </a:txBody>
                  <a:tcPr marT="91425" marB="91425" marR="91425" marL="91425"/>
                </a:tc>
              </a:tr>
              <a:tr h="4927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MD_FAMINC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Median 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family income in real 2015 dollars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NOT1STGEN_ENRL_ORIG_YR2_RT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/>
                        <a:t>% of not-first-generation students who completed within 2 years at original institution</a:t>
                      </a:r>
                    </a:p>
                  </a:txBody>
                  <a:tcPr marT="91425" marB="91425" marR="91425" marL="91425"/>
                </a:tc>
              </a:tr>
              <a:tr h="602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DEP_INC_AVG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Average family income of dependent students in real 2015 dollars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NOPELL_ENRL_ORIG_YR2_RT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/>
                        <a:t>%of students who never received a Pell Grant at the institution and who were still enrolled at original institution within 2 years</a:t>
                      </a:r>
                    </a:p>
                  </a:txBody>
                  <a:tcPr marT="91425" marB="91425" marR="91425" marL="91425"/>
                </a:tc>
              </a:tr>
              <a:tr h="602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DEP_INC_PCT_LO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% of students who are financially dependent and have family income $0-30,000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NOLOAN_ENRL_ORIG_YR2_RT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/>
                        <a:t>% of students who never received a federal loan at the institution and who were still enrolled at original institution within 2 years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275" y="404988"/>
            <a:ext cx="5784337" cy="385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704025" y="4219800"/>
            <a:ext cx="64935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have very similar variables for each feature, a PCA was conducted to deduce the dimension.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Dimension Reduction by PCA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800" y="932950"/>
            <a:ext cx="6976150" cy="416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