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9" r:id="rId3"/>
    <p:sldId id="260" r:id="rId4"/>
    <p:sldId id="261" r:id="rId5"/>
    <p:sldId id="266" r:id="rId6"/>
    <p:sldId id="262" r:id="rId7"/>
    <p:sldId id="267" r:id="rId8"/>
    <p:sldId id="268" r:id="rId9"/>
    <p:sldId id="264" r:id="rId10"/>
    <p:sldId id="265" r:id="rId11"/>
    <p:sldId id="269" r:id="rId12"/>
    <p:sldId id="257" r:id="rId13"/>
    <p:sldId id="27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8" autoAdjust="0"/>
    <p:restoredTop sz="95519" autoAdjust="0"/>
  </p:normalViewPr>
  <p:slideViewPr>
    <p:cSldViewPr snapToGrid="0">
      <p:cViewPr varScale="1">
        <p:scale>
          <a:sx n="91" d="100"/>
          <a:sy n="91" d="100"/>
        </p:scale>
        <p:origin x="3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3224DD-8339-4190-8700-95C43D75DF73}" type="datetimeFigureOut">
              <a:rPr lang="zh-CN" altLang="en-US" smtClean="0"/>
              <a:t>2020/7/19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83B50-831C-4976-8C24-F858CD55BE9D}" type="slidenum">
              <a:rPr lang="zh-CN" altLang="en-US" smtClean="0"/>
              <a:t>‹#›</a:t>
            </a:fld>
            <a:endParaRPr lang="zh-CN" altLang="en-US"/>
          </a:p>
        </p:txBody>
      </p:sp>
    </p:spTree>
    <p:extLst>
      <p:ext uri="{BB962C8B-B14F-4D97-AF65-F5344CB8AC3E}">
        <p14:creationId xmlns:p14="http://schemas.microsoft.com/office/powerpoint/2010/main" val="932444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美国东北大学和微软合作的一篇</a:t>
            </a:r>
            <a:r>
              <a:rPr lang="en-US" altLang="zh-CN" sz="1200" b="0" i="0" kern="1200" dirty="0">
                <a:solidFill>
                  <a:schemeClr val="tx1"/>
                </a:solidFill>
                <a:effectLst/>
                <a:latin typeface="+mn-lt"/>
                <a:ea typeface="+mn-ea"/>
                <a:cs typeface="+mn-cs"/>
              </a:rPr>
              <a:t>2020</a:t>
            </a:r>
            <a:r>
              <a:rPr lang="zh-CN" altLang="en-US" sz="1200" b="0" i="0" kern="1200" dirty="0">
                <a:solidFill>
                  <a:schemeClr val="tx1"/>
                </a:solidFill>
                <a:effectLst/>
                <a:latin typeface="+mn-lt"/>
                <a:ea typeface="+mn-ea"/>
                <a:cs typeface="+mn-cs"/>
              </a:rPr>
              <a:t>年</a:t>
            </a:r>
            <a:r>
              <a:rPr lang="en-US" altLang="zh-CN" sz="1200" b="0" i="0" kern="1200" dirty="0" err="1">
                <a:solidFill>
                  <a:schemeClr val="tx1"/>
                </a:solidFill>
                <a:effectLst/>
                <a:latin typeface="+mn-lt"/>
                <a:ea typeface="+mn-ea"/>
                <a:cs typeface="+mn-cs"/>
              </a:rPr>
              <a:t>cvpr</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zh-CN" altLang="en-US" dirty="0"/>
              <a:t>这篇文章的</a:t>
            </a:r>
            <a:r>
              <a:rPr lang="en-US" altLang="zh-CN" dirty="0"/>
              <a:t>motivation</a:t>
            </a:r>
            <a:r>
              <a:rPr lang="zh-CN" altLang="en-US" dirty="0"/>
              <a:t>主要来源于</a:t>
            </a:r>
            <a:r>
              <a:rPr lang="en-US" altLang="zh-CN" dirty="0"/>
              <a:t>18</a:t>
            </a:r>
            <a:r>
              <a:rPr lang="zh-CN" altLang="en-US" dirty="0"/>
              <a:t>年</a:t>
            </a:r>
            <a:r>
              <a:rPr lang="en-US" altLang="zh-CN" dirty="0"/>
              <a:t>COCO</a:t>
            </a:r>
            <a:r>
              <a:rPr lang="zh-CN" altLang="en-US" dirty="0"/>
              <a:t>目标检测冠军旷视团队，在做实例分割时发现用卷积头进行回归得到的</a:t>
            </a:r>
            <a:r>
              <a:rPr lang="en-US" altLang="zh-CN" dirty="0" err="1"/>
              <a:t>BBox</a:t>
            </a:r>
            <a:r>
              <a:rPr lang="zh-CN" altLang="en-US" dirty="0"/>
              <a:t>比使用全连接头的效果更好。这篇文章的作者就基于这一点，研究了在检测头部分应该如何使用卷积和全连接，来达到提升目标检测效果的目的。最终确认全连接头更适合用于分类，卷积头更适合用于回归任务。</a:t>
            </a:r>
          </a:p>
        </p:txBody>
      </p:sp>
      <p:sp>
        <p:nvSpPr>
          <p:cNvPr id="4" name="灯片编号占位符 3"/>
          <p:cNvSpPr>
            <a:spLocks noGrp="1"/>
          </p:cNvSpPr>
          <p:nvPr>
            <p:ph type="sldNum" sz="quarter" idx="5"/>
          </p:nvPr>
        </p:nvSpPr>
        <p:spPr/>
        <p:txBody>
          <a:bodyPr/>
          <a:lstStyle/>
          <a:p>
            <a:fld id="{F5683B50-831C-4976-8C24-F858CD55BE9D}" type="slidenum">
              <a:rPr lang="zh-CN" altLang="en-US" smtClean="0"/>
              <a:t>1</a:t>
            </a:fld>
            <a:endParaRPr lang="zh-CN" altLang="en-US"/>
          </a:p>
        </p:txBody>
      </p:sp>
    </p:spTree>
    <p:extLst>
      <p:ext uri="{BB962C8B-B14F-4D97-AF65-F5344CB8AC3E}">
        <p14:creationId xmlns:p14="http://schemas.microsoft.com/office/powerpoint/2010/main" val="491687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a:t>
            </a:r>
            <a:r>
              <a:rPr lang="el-GR" altLang="zh-CN" dirty="0"/>
              <a:t>λ</a:t>
            </a:r>
            <a:r>
              <a:rPr lang="en-US" altLang="zh-CN" dirty="0"/>
              <a:t>fc</a:t>
            </a:r>
            <a:r>
              <a:rPr lang="zh-CN" altLang="en-US" dirty="0"/>
              <a:t>和</a:t>
            </a:r>
            <a:r>
              <a:rPr lang="el-GR" altLang="zh-CN" dirty="0"/>
              <a:t>λ</a:t>
            </a:r>
            <a:r>
              <a:rPr lang="en-US" altLang="zh-CN" dirty="0"/>
              <a:t>conv</a:t>
            </a:r>
            <a:r>
              <a:rPr lang="zh-CN" altLang="en-US" dirty="0"/>
              <a:t>的取值的一个实验。作者做了四种实验，单独使用卷积头进行分类和回归，单独使用全连接头进行分类和回归，</a:t>
            </a:r>
            <a:r>
              <a:rPr lang="en-US" altLang="zh-CN" dirty="0"/>
              <a:t>double-head</a:t>
            </a:r>
            <a:r>
              <a:rPr lang="zh-CN" altLang="en-US" dirty="0"/>
              <a:t>使用全连接头进行分类，卷积头进行边界框回归以及</a:t>
            </a:r>
            <a:r>
              <a:rPr lang="en-US" altLang="zh-CN" dirty="0"/>
              <a:t>double-head-</a:t>
            </a:r>
            <a:r>
              <a:rPr lang="en-US" altLang="zh-CN" dirty="0" err="1"/>
              <a:t>ext</a:t>
            </a:r>
            <a:r>
              <a:rPr lang="zh-CN" altLang="en-US" dirty="0"/>
              <a:t>加上分类分数进行融合这四种情况。</a:t>
            </a:r>
            <a:r>
              <a:rPr lang="zh-CN" altLang="en-US" sz="1200" b="0" i="0" kern="1200" dirty="0">
                <a:solidFill>
                  <a:schemeClr val="tx1"/>
                </a:solidFill>
                <a:effectLst/>
                <a:latin typeface="+mn-lt"/>
                <a:ea typeface="+mn-ea"/>
                <a:cs typeface="+mn-cs"/>
              </a:rPr>
              <a:t>很明显后两种情况整体的</a:t>
            </a:r>
            <a:r>
              <a:rPr lang="en-US" altLang="zh-CN" sz="1200" b="0" i="0" kern="1200" dirty="0">
                <a:solidFill>
                  <a:schemeClr val="tx1"/>
                </a:solidFill>
                <a:effectLst/>
                <a:latin typeface="+mn-lt"/>
                <a:ea typeface="+mn-ea"/>
                <a:cs typeface="+mn-cs"/>
              </a:rPr>
              <a:t>map</a:t>
            </a:r>
            <a:r>
              <a:rPr lang="zh-CN" altLang="en-US" sz="1200" b="0" i="0" kern="1200" dirty="0">
                <a:solidFill>
                  <a:schemeClr val="tx1"/>
                </a:solidFill>
                <a:effectLst/>
                <a:latin typeface="+mn-lt"/>
                <a:ea typeface="+mn-ea"/>
                <a:cs typeface="+mn-cs"/>
              </a:rPr>
              <a:t>高，验证了作者提出的</a:t>
            </a:r>
            <a:r>
              <a:rPr lang="en-US" altLang="zh-CN" sz="1200" b="0" i="0" kern="1200" dirty="0">
                <a:solidFill>
                  <a:schemeClr val="tx1"/>
                </a:solidFill>
                <a:effectLst/>
                <a:latin typeface="+mn-lt"/>
                <a:ea typeface="+mn-ea"/>
                <a:cs typeface="+mn-cs"/>
              </a:rPr>
              <a:t>double head</a:t>
            </a:r>
            <a:r>
              <a:rPr lang="zh-CN" altLang="en-US" sz="1200" b="0" i="0" kern="1200" dirty="0">
                <a:solidFill>
                  <a:schemeClr val="tx1"/>
                </a:solidFill>
                <a:effectLst/>
                <a:latin typeface="+mn-lt"/>
                <a:ea typeface="+mn-ea"/>
                <a:cs typeface="+mn-cs"/>
              </a:rPr>
              <a:t>方法的有效性。</a:t>
            </a:r>
            <a:r>
              <a:rPr lang="zh-CN" altLang="en-US" dirty="0"/>
              <a:t>最后</a:t>
            </a:r>
            <a:r>
              <a:rPr lang="en-US" altLang="zh-CN" dirty="0"/>
              <a:t>double-head-</a:t>
            </a:r>
            <a:r>
              <a:rPr lang="en-US" altLang="zh-CN" dirty="0" err="1"/>
              <a:t>ext</a:t>
            </a:r>
            <a:r>
              <a:rPr lang="zh-CN" altLang="en-US" dirty="0"/>
              <a:t>中</a:t>
            </a:r>
            <a:r>
              <a:rPr lang="el-GR" altLang="zh-CN" dirty="0"/>
              <a:t>λ</a:t>
            </a:r>
            <a:r>
              <a:rPr lang="en-US" altLang="zh-CN" dirty="0"/>
              <a:t>fc=0.7</a:t>
            </a:r>
            <a:r>
              <a:rPr lang="zh-CN" altLang="en-US" dirty="0"/>
              <a:t>和</a:t>
            </a:r>
            <a:r>
              <a:rPr lang="el-GR" altLang="zh-CN" dirty="0"/>
              <a:t>λ</a:t>
            </a:r>
            <a:r>
              <a:rPr lang="en-US" altLang="zh-CN" dirty="0"/>
              <a:t>conv=0.8</a:t>
            </a:r>
            <a:r>
              <a:rPr lang="zh-CN" altLang="en-US" dirty="0"/>
              <a:t>时的检测效果最好，可以看到</a:t>
            </a:r>
            <a:r>
              <a:rPr lang="zh-CN" altLang="zh-CN" sz="1200" kern="1200" dirty="0">
                <a:solidFill>
                  <a:schemeClr val="tx1"/>
                </a:solidFill>
                <a:effectLst/>
                <a:latin typeface="+mn-lt"/>
                <a:ea typeface="+mn-ea"/>
                <a:cs typeface="+mn-cs"/>
              </a:rPr>
              <a:t>引入</a:t>
            </a:r>
            <a:r>
              <a:rPr lang="zh-CN" altLang="en-US" sz="1200" kern="1200" dirty="0">
                <a:solidFill>
                  <a:schemeClr val="tx1"/>
                </a:solidFill>
                <a:effectLst/>
                <a:latin typeface="+mn-lt"/>
                <a:ea typeface="+mn-ea"/>
                <a:cs typeface="+mn-cs"/>
              </a:rPr>
              <a:t>非重点</a:t>
            </a:r>
            <a:r>
              <a:rPr lang="zh-CN" altLang="zh-CN" sz="1200" kern="1200" dirty="0">
                <a:solidFill>
                  <a:schemeClr val="tx1"/>
                </a:solidFill>
                <a:effectLst/>
                <a:latin typeface="+mn-lt"/>
                <a:ea typeface="+mn-ea"/>
                <a:cs typeface="+mn-cs"/>
              </a:rPr>
              <a:t>任务监督，</a:t>
            </a:r>
            <a:r>
              <a:rPr lang="zh-CN" altLang="en-US" sz="1200" kern="1200" dirty="0">
                <a:solidFill>
                  <a:schemeClr val="tx1"/>
                </a:solidFill>
                <a:effectLst/>
                <a:latin typeface="+mn-lt"/>
                <a:ea typeface="+mn-ea"/>
                <a:cs typeface="+mn-cs"/>
              </a:rPr>
              <a:t>以及</a:t>
            </a:r>
            <a:r>
              <a:rPr lang="zh-CN" altLang="zh-CN" sz="1200" kern="1200" dirty="0">
                <a:solidFill>
                  <a:schemeClr val="tx1"/>
                </a:solidFill>
                <a:effectLst/>
                <a:latin typeface="+mn-lt"/>
                <a:ea typeface="+mn-ea"/>
                <a:cs typeface="+mn-cs"/>
              </a:rPr>
              <a:t>将两个</a:t>
            </a:r>
            <a:r>
              <a:rPr lang="zh-CN" altLang="en-US" sz="1200" kern="1200" dirty="0">
                <a:solidFill>
                  <a:schemeClr val="tx1"/>
                </a:solidFill>
                <a:effectLst/>
                <a:latin typeface="+mn-lt"/>
                <a:ea typeface="+mn-ea"/>
                <a:cs typeface="+mn-cs"/>
              </a:rPr>
              <a:t>检测头</a:t>
            </a:r>
            <a:r>
              <a:rPr lang="zh-CN" altLang="zh-CN" sz="1200" kern="1200" dirty="0">
                <a:solidFill>
                  <a:schemeClr val="tx1"/>
                </a:solidFill>
                <a:effectLst/>
                <a:latin typeface="+mn-lt"/>
                <a:ea typeface="+mn-ea"/>
                <a:cs typeface="+mn-cs"/>
              </a:rPr>
              <a:t>的分类得分进行补充融合</a:t>
            </a:r>
            <a:r>
              <a:rPr lang="zh-CN" altLang="en-US" sz="1200" kern="1200" dirty="0">
                <a:solidFill>
                  <a:schemeClr val="tx1"/>
                </a:solidFill>
                <a:effectLst/>
                <a:latin typeface="+mn-lt"/>
                <a:ea typeface="+mn-ea"/>
                <a:cs typeface="+mn-cs"/>
              </a:rPr>
              <a:t>后所带来的一定的增益。</a:t>
            </a:r>
            <a:endParaRPr lang="en-US" altLang="zh-CN" dirty="0"/>
          </a:p>
        </p:txBody>
      </p:sp>
      <p:sp>
        <p:nvSpPr>
          <p:cNvPr id="4" name="灯片编号占位符 3"/>
          <p:cNvSpPr>
            <a:spLocks noGrp="1"/>
          </p:cNvSpPr>
          <p:nvPr>
            <p:ph type="sldNum" sz="quarter" idx="5"/>
          </p:nvPr>
        </p:nvSpPr>
        <p:spPr/>
        <p:txBody>
          <a:bodyPr/>
          <a:lstStyle/>
          <a:p>
            <a:fld id="{F5683B50-831C-4976-8C24-F858CD55BE9D}" type="slidenum">
              <a:rPr lang="zh-CN" altLang="en-US" smtClean="0"/>
              <a:t>10</a:t>
            </a:fld>
            <a:endParaRPr lang="zh-CN" altLang="en-US"/>
          </a:p>
        </p:txBody>
      </p:sp>
    </p:spTree>
    <p:extLst>
      <p:ext uri="{BB962C8B-B14F-4D97-AF65-F5344CB8AC3E}">
        <p14:creationId xmlns:p14="http://schemas.microsoft.com/office/powerpoint/2010/main" val="471591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这是确认卷积头深度的实验，</a:t>
            </a:r>
            <a:r>
              <a:rPr lang="en-US" altLang="zh-CN" dirty="0"/>
              <a:t>K=0</a:t>
            </a:r>
            <a:r>
              <a:rPr lang="zh-CN" altLang="en-US" dirty="0"/>
              <a:t>时是</a:t>
            </a:r>
            <a:r>
              <a:rPr lang="en-US" altLang="zh-CN" dirty="0"/>
              <a:t>baseline </a:t>
            </a:r>
            <a:r>
              <a:rPr lang="en-US" altLang="zh-CN" dirty="0" err="1"/>
              <a:t>fpn</a:t>
            </a:r>
            <a:r>
              <a:rPr lang="zh-CN" altLang="en-US" dirty="0"/>
              <a:t>，中间一组</a:t>
            </a:r>
            <a:r>
              <a:rPr lang="en-US" altLang="zh-CN" dirty="0"/>
              <a:t>k</a:t>
            </a:r>
            <a:r>
              <a:rPr lang="zh-CN" altLang="en-US" dirty="0"/>
              <a:t>是指不加</a:t>
            </a:r>
            <a:r>
              <a:rPr lang="en-US" altLang="zh-CN" dirty="0"/>
              <a:t>non-local</a:t>
            </a:r>
            <a:r>
              <a:rPr lang="zh-CN" altLang="en-US" dirty="0"/>
              <a:t>块堆叠的残差块数量。</a:t>
            </a:r>
            <a:endParaRPr lang="en-US" altLang="zh-CN" dirty="0"/>
          </a:p>
          <a:p>
            <a:r>
              <a:rPr lang="zh-CN" altLang="en-US" dirty="0"/>
              <a:t>最下面一组是既堆叠残差块，又加</a:t>
            </a:r>
            <a:r>
              <a:rPr lang="en-US" altLang="zh-CN" dirty="0"/>
              <a:t>non-local</a:t>
            </a:r>
            <a:r>
              <a:rPr lang="zh-CN" altLang="en-US" dirty="0"/>
              <a:t>块，</a:t>
            </a:r>
            <a:r>
              <a:rPr lang="zh-CN" altLang="en-US" sz="1200" b="0" i="0" kern="1200" dirty="0">
                <a:solidFill>
                  <a:schemeClr val="tx1"/>
                </a:solidFill>
                <a:effectLst/>
                <a:latin typeface="+mn-lt"/>
                <a:ea typeface="+mn-ea"/>
                <a:cs typeface="+mn-cs"/>
              </a:rPr>
              <a:t>残差块和</a:t>
            </a:r>
            <a:r>
              <a:rPr lang="en-US" altLang="zh-CN" sz="1200" b="0" i="0" kern="1200" dirty="0">
                <a:solidFill>
                  <a:schemeClr val="tx1"/>
                </a:solidFill>
                <a:effectLst/>
                <a:latin typeface="+mn-lt"/>
                <a:ea typeface="+mn-ea"/>
                <a:cs typeface="+mn-cs"/>
              </a:rPr>
              <a:t>non-local</a:t>
            </a:r>
            <a:r>
              <a:rPr lang="zh-CN" altLang="en-US" sz="1200" b="0" i="0" kern="1200" dirty="0">
                <a:solidFill>
                  <a:schemeClr val="tx1"/>
                </a:solidFill>
                <a:effectLst/>
                <a:latin typeface="+mn-lt"/>
                <a:ea typeface="+mn-ea"/>
                <a:cs typeface="+mn-cs"/>
              </a:rPr>
              <a:t>的数量是按</a:t>
            </a:r>
            <a:r>
              <a:rPr lang="en-US" altLang="zh-CN" sz="1200" b="0" i="0" kern="1200" dirty="0">
                <a:solidFill>
                  <a:schemeClr val="tx1"/>
                </a:solidFill>
                <a:effectLst/>
                <a:latin typeface="+mn-lt"/>
                <a:ea typeface="+mn-ea"/>
                <a:cs typeface="+mn-cs"/>
              </a:rPr>
              <a:t>(k+1)/2</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(k-1)/2</a:t>
            </a:r>
            <a:r>
              <a:rPr lang="zh-CN" altLang="en-US" sz="1200" b="0" i="0" kern="1200" dirty="0">
                <a:solidFill>
                  <a:schemeClr val="tx1"/>
                </a:solidFill>
                <a:effectLst/>
                <a:latin typeface="+mn-lt"/>
                <a:ea typeface="+mn-ea"/>
                <a:cs typeface="+mn-cs"/>
              </a:rPr>
              <a:t>计算，因为是从</a:t>
            </a:r>
            <a:r>
              <a:rPr lang="zh-CN" altLang="en-US" dirty="0"/>
              <a:t>第二个残差块起在残差块前加</a:t>
            </a:r>
            <a:r>
              <a:rPr lang="en-US" altLang="zh-CN" dirty="0"/>
              <a:t>non-local</a:t>
            </a:r>
            <a:r>
              <a:rPr lang="zh-CN" altLang="en-US" dirty="0"/>
              <a:t>块，</a:t>
            </a:r>
            <a:r>
              <a:rPr lang="zh-CN" altLang="en-US" sz="1200" b="0" i="0" kern="1200" dirty="0">
                <a:solidFill>
                  <a:schemeClr val="tx1"/>
                </a:solidFill>
                <a:effectLst/>
                <a:latin typeface="+mn-lt"/>
                <a:ea typeface="+mn-ea"/>
                <a:cs typeface="+mn-cs"/>
              </a:rPr>
              <a:t>考虑到精度和复杂度间的权衡，作者选择堆叠了</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个残差块和</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个</a:t>
            </a:r>
            <a:r>
              <a:rPr lang="en-US" altLang="zh-CN" sz="1200" b="0" i="0" kern="1200" dirty="0">
                <a:solidFill>
                  <a:schemeClr val="tx1"/>
                </a:solidFill>
                <a:effectLst/>
                <a:latin typeface="+mn-lt"/>
                <a:ea typeface="+mn-ea"/>
                <a:cs typeface="+mn-cs"/>
              </a:rPr>
              <a:t>non-local</a:t>
            </a:r>
            <a:r>
              <a:rPr lang="zh-CN" altLang="en-US" sz="1200" b="0" i="0" kern="1200" dirty="0">
                <a:solidFill>
                  <a:schemeClr val="tx1"/>
                </a:solidFill>
                <a:effectLst/>
                <a:latin typeface="+mn-lt"/>
                <a:ea typeface="+mn-ea"/>
                <a:cs typeface="+mn-cs"/>
              </a:rPr>
              <a:t>块，即</a:t>
            </a:r>
            <a:r>
              <a:rPr lang="en-US" altLang="zh-CN" sz="1200" b="0" i="0" kern="1200" dirty="0">
                <a:solidFill>
                  <a:schemeClr val="tx1"/>
                </a:solidFill>
                <a:effectLst/>
                <a:latin typeface="+mn-lt"/>
                <a:ea typeface="+mn-ea"/>
                <a:cs typeface="+mn-cs"/>
              </a:rPr>
              <a:t>k=5</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F5683B50-831C-4976-8C24-F858CD55BE9D}" type="slidenum">
              <a:rPr lang="zh-CN" altLang="en-US" smtClean="0"/>
              <a:t>11</a:t>
            </a:fld>
            <a:endParaRPr lang="zh-CN" altLang="en-US"/>
          </a:p>
        </p:txBody>
      </p:sp>
    </p:spTree>
    <p:extLst>
      <p:ext uri="{BB962C8B-B14F-4D97-AF65-F5344CB8AC3E}">
        <p14:creationId xmlns:p14="http://schemas.microsoft.com/office/powerpoint/2010/main" val="2400772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作者提出的方法与</a:t>
            </a:r>
            <a:r>
              <a:rPr lang="en-US" altLang="zh-CN" dirty="0"/>
              <a:t>faster </a:t>
            </a:r>
            <a:r>
              <a:rPr lang="en-US" altLang="zh-CN" dirty="0" err="1"/>
              <a:t>rcnn</a:t>
            </a:r>
            <a:r>
              <a:rPr lang="zh-CN" altLang="en-US" dirty="0"/>
              <a:t>和</a:t>
            </a:r>
            <a:r>
              <a:rPr lang="en-US" altLang="zh-CN" dirty="0" err="1"/>
              <a:t>fpn</a:t>
            </a:r>
            <a:r>
              <a:rPr lang="zh-CN" altLang="en-US" dirty="0"/>
              <a:t>在</a:t>
            </a:r>
            <a:r>
              <a:rPr lang="en-US" altLang="zh-CN" dirty="0"/>
              <a:t>coco2017</a:t>
            </a:r>
            <a:r>
              <a:rPr lang="zh-CN" altLang="en-US" dirty="0"/>
              <a:t>验证集上的对比，相比</a:t>
            </a:r>
            <a:r>
              <a:rPr lang="en-US" altLang="zh-CN" dirty="0" err="1"/>
              <a:t>fpn</a:t>
            </a:r>
            <a:r>
              <a:rPr lang="zh-CN" altLang="en-US" dirty="0"/>
              <a:t>，</a:t>
            </a:r>
            <a:r>
              <a:rPr lang="en-US" altLang="zh-CN" dirty="0"/>
              <a:t>double-head-</a:t>
            </a:r>
            <a:r>
              <a:rPr lang="en-US" altLang="zh-CN" dirty="0" err="1"/>
              <a:t>ext</a:t>
            </a:r>
            <a:r>
              <a:rPr lang="zh-CN" altLang="en-US" dirty="0"/>
              <a:t>的</a:t>
            </a:r>
            <a:r>
              <a:rPr lang="en-US" altLang="zh-CN" dirty="0"/>
              <a:t>ap</a:t>
            </a:r>
            <a:r>
              <a:rPr lang="zh-CN" altLang="en-US" dirty="0"/>
              <a:t>升了</a:t>
            </a:r>
            <a:r>
              <a:rPr lang="en-US" altLang="zh-CN" dirty="0"/>
              <a:t>3.5</a:t>
            </a:r>
            <a:r>
              <a:rPr lang="zh-CN" altLang="en-US" dirty="0"/>
              <a:t>和</a:t>
            </a:r>
            <a:r>
              <a:rPr lang="en-US" altLang="zh-CN" dirty="0"/>
              <a:t>2.8</a:t>
            </a:r>
            <a:r>
              <a:rPr lang="zh-CN" altLang="en-US" dirty="0"/>
              <a:t>。</a:t>
            </a:r>
            <a:endParaRPr lang="en-US" altLang="zh-CN" dirty="0"/>
          </a:p>
          <a:p>
            <a:endParaRPr lang="en-US" altLang="zh-CN" dirty="0"/>
          </a:p>
          <a:p>
            <a:r>
              <a:rPr lang="en-US" altLang="zh-CN" dirty="0"/>
              <a:t>C4</a:t>
            </a:r>
            <a:r>
              <a:rPr lang="zh-CN" altLang="en-US" dirty="0"/>
              <a:t>表示</a:t>
            </a:r>
            <a:r>
              <a:rPr lang="zh-CN" altLang="en-US" sz="1200" b="0" i="0" kern="1200" dirty="0">
                <a:solidFill>
                  <a:schemeClr val="tx1"/>
                </a:solidFill>
                <a:effectLst/>
                <a:latin typeface="+mn-lt"/>
                <a:ea typeface="+mn-ea"/>
                <a:cs typeface="+mn-cs"/>
              </a:rPr>
              <a:t>从</a:t>
            </a:r>
            <a:r>
              <a:rPr lang="en-US" altLang="zh-CN" sz="1200" b="0" i="0" kern="1200" dirty="0">
                <a:solidFill>
                  <a:schemeClr val="tx1"/>
                </a:solidFill>
                <a:effectLst/>
                <a:latin typeface="+mn-lt"/>
                <a:ea typeface="+mn-ea"/>
                <a:cs typeface="+mn-cs"/>
              </a:rPr>
              <a:t>resnet50</a:t>
            </a:r>
            <a:r>
              <a:rPr lang="zh-CN" altLang="en-US" sz="1200" b="0" i="0" kern="1200" dirty="0">
                <a:solidFill>
                  <a:schemeClr val="tx1"/>
                </a:solidFill>
                <a:effectLst/>
                <a:latin typeface="+mn-lt"/>
                <a:ea typeface="+mn-ea"/>
                <a:cs typeface="+mn-cs"/>
              </a:rPr>
              <a:t>的第</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个</a:t>
            </a:r>
            <a:r>
              <a:rPr lang="en-US" altLang="zh-CN" sz="1200" b="0" i="0" kern="1200" dirty="0">
                <a:solidFill>
                  <a:schemeClr val="tx1"/>
                </a:solidFill>
                <a:effectLst/>
                <a:latin typeface="+mn-lt"/>
                <a:ea typeface="+mn-ea"/>
                <a:cs typeface="+mn-cs"/>
              </a:rPr>
              <a:t>stage</a:t>
            </a:r>
            <a:r>
              <a:rPr lang="zh-CN" altLang="en-US" sz="1200" b="0" i="0" kern="1200" dirty="0">
                <a:solidFill>
                  <a:schemeClr val="tx1"/>
                </a:solidFill>
                <a:effectLst/>
                <a:latin typeface="+mn-lt"/>
                <a:ea typeface="+mn-ea"/>
                <a:cs typeface="+mn-cs"/>
              </a:rPr>
              <a:t>最后一个卷积层提取特征</a:t>
            </a:r>
            <a:endParaRPr lang="en-US" altLang="zh-CN" dirty="0"/>
          </a:p>
        </p:txBody>
      </p:sp>
      <p:sp>
        <p:nvSpPr>
          <p:cNvPr id="4" name="灯片编号占位符 3"/>
          <p:cNvSpPr>
            <a:spLocks noGrp="1"/>
          </p:cNvSpPr>
          <p:nvPr>
            <p:ph type="sldNum" sz="quarter" idx="5"/>
          </p:nvPr>
        </p:nvSpPr>
        <p:spPr/>
        <p:txBody>
          <a:bodyPr/>
          <a:lstStyle/>
          <a:p>
            <a:fld id="{F5683B50-831C-4976-8C24-F858CD55BE9D}" type="slidenum">
              <a:rPr lang="zh-CN" altLang="en-US" smtClean="0"/>
              <a:t>12</a:t>
            </a:fld>
            <a:endParaRPr lang="zh-CN" altLang="en-US"/>
          </a:p>
        </p:txBody>
      </p:sp>
    </p:spTree>
    <p:extLst>
      <p:ext uri="{BB962C8B-B14F-4D97-AF65-F5344CB8AC3E}">
        <p14:creationId xmlns:p14="http://schemas.microsoft.com/office/powerpoint/2010/main" val="530904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主要是提出</a:t>
            </a:r>
            <a:r>
              <a:rPr lang="en-US" altLang="zh-CN" sz="1200" b="0" i="0" kern="1200" dirty="0">
                <a:solidFill>
                  <a:schemeClr val="tx1"/>
                </a:solidFill>
                <a:effectLst/>
                <a:latin typeface="+mn-lt"/>
                <a:ea typeface="+mn-ea"/>
                <a:cs typeface="+mn-cs"/>
              </a:rPr>
              <a:t>MAL</a:t>
            </a:r>
            <a:r>
              <a:rPr lang="zh-CN" altLang="en-US" sz="1200" b="0" i="0" kern="1200" dirty="0">
                <a:solidFill>
                  <a:schemeClr val="tx1"/>
                </a:solidFill>
                <a:effectLst/>
                <a:latin typeface="+mn-lt"/>
                <a:ea typeface="+mn-ea"/>
                <a:cs typeface="+mn-cs"/>
              </a:rPr>
              <a:t>用来解决分类和定位置信度之间的不匹配问题，通过结合分类与定位置信度，选出得分较高的</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，然后用这些</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来更新模型参数，再用更新后的模型重新评估被选择的</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的分类与定位置信度，重复这一过程，最终可得到最优的</a:t>
            </a:r>
            <a:r>
              <a:rPr lang="en-US" altLang="zh-CN" sz="1200" b="0" i="0" kern="1200" dirty="0">
                <a:solidFill>
                  <a:schemeClr val="tx1"/>
                </a:solidFill>
                <a:effectLst/>
                <a:latin typeface="+mn-lt"/>
                <a:ea typeface="+mn-ea"/>
                <a:cs typeface="+mn-cs"/>
              </a:rPr>
              <a:t>anchor</a:t>
            </a:r>
            <a:r>
              <a:rPr lang="zh-CN" altLang="en-US" sz="1200" b="0" i="0" kern="1200" dirty="0">
                <a:solidFill>
                  <a:schemeClr val="tx1"/>
                </a:solidFill>
                <a:effectLst/>
                <a:latin typeface="+mn-lt"/>
                <a:ea typeface="+mn-ea"/>
                <a:cs typeface="+mn-cs"/>
              </a:rPr>
              <a:t>和模型参数。</a:t>
            </a:r>
            <a:endParaRPr lang="zh-CN" altLang="en-US" dirty="0"/>
          </a:p>
        </p:txBody>
      </p:sp>
      <p:sp>
        <p:nvSpPr>
          <p:cNvPr id="4" name="灯片编号占位符 3"/>
          <p:cNvSpPr>
            <a:spLocks noGrp="1"/>
          </p:cNvSpPr>
          <p:nvPr>
            <p:ph type="sldNum" sz="quarter" idx="5"/>
          </p:nvPr>
        </p:nvSpPr>
        <p:spPr/>
        <p:txBody>
          <a:bodyPr/>
          <a:lstStyle/>
          <a:p>
            <a:fld id="{F5683B50-831C-4976-8C24-F858CD55BE9D}" type="slidenum">
              <a:rPr lang="zh-CN" altLang="en-US" smtClean="0"/>
              <a:t>13</a:t>
            </a:fld>
            <a:endParaRPr lang="zh-CN" altLang="en-US"/>
          </a:p>
        </p:txBody>
      </p:sp>
    </p:spTree>
    <p:extLst>
      <p:ext uri="{BB962C8B-B14F-4D97-AF65-F5344CB8AC3E}">
        <p14:creationId xmlns:p14="http://schemas.microsoft.com/office/powerpoint/2010/main" val="3982490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在基于</a:t>
            </a:r>
            <a:r>
              <a:rPr lang="en-US" altLang="zh-CN" sz="1200" kern="1200" dirty="0">
                <a:solidFill>
                  <a:schemeClr val="tx1"/>
                </a:solidFill>
                <a:effectLst/>
                <a:latin typeface="+mn-lt"/>
                <a:ea typeface="+mn-ea"/>
                <a:cs typeface="+mn-cs"/>
              </a:rPr>
              <a:t>anchor</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目标检测器中</a:t>
            </a:r>
            <a:r>
              <a:rPr lang="zh-CN" altLang="en-US" sz="1200" kern="1200" dirty="0">
                <a:solidFill>
                  <a:schemeClr val="tx1"/>
                </a:solidFill>
                <a:effectLst/>
                <a:latin typeface="+mn-lt"/>
                <a:ea typeface="+mn-ea"/>
                <a:cs typeface="+mn-cs"/>
              </a:rPr>
              <a:t>，通常的检测流程可以分为以下几个步骤：首先是输入图片，经</a:t>
            </a:r>
            <a:r>
              <a:rPr lang="en-US" altLang="zh-CN" sz="1200" kern="1200" dirty="0">
                <a:solidFill>
                  <a:schemeClr val="tx1"/>
                </a:solidFill>
                <a:effectLst/>
                <a:latin typeface="+mn-lt"/>
                <a:ea typeface="+mn-ea"/>
                <a:cs typeface="+mn-cs"/>
              </a:rPr>
              <a:t>backbone</a:t>
            </a:r>
            <a:r>
              <a:rPr lang="zh-CN" altLang="en-US" sz="1200" kern="1200" dirty="0">
                <a:solidFill>
                  <a:schemeClr val="tx1"/>
                </a:solidFill>
                <a:effectLst/>
                <a:latin typeface="+mn-lt"/>
                <a:ea typeface="+mn-ea"/>
                <a:cs typeface="+mn-cs"/>
              </a:rPr>
              <a:t>得到特征图，双阶段的目标检测器会先经</a:t>
            </a:r>
            <a:r>
              <a:rPr lang="en-US" altLang="zh-CN" sz="1200" kern="1200" dirty="0" err="1">
                <a:solidFill>
                  <a:schemeClr val="tx1"/>
                </a:solidFill>
                <a:effectLst/>
                <a:latin typeface="+mn-lt"/>
                <a:ea typeface="+mn-ea"/>
                <a:cs typeface="+mn-cs"/>
              </a:rPr>
              <a:t>rpn</a:t>
            </a:r>
            <a:r>
              <a:rPr lang="zh-CN" altLang="en-US" sz="1200" kern="1200" dirty="0">
                <a:solidFill>
                  <a:schemeClr val="tx1"/>
                </a:solidFill>
                <a:effectLst/>
                <a:latin typeface="+mn-lt"/>
                <a:ea typeface="+mn-ea"/>
                <a:cs typeface="+mn-cs"/>
              </a:rPr>
              <a:t>生成预选框进行一个筛选并对候选框做一个前景背景的分类，然后通过</a:t>
            </a:r>
            <a:r>
              <a:rPr lang="en-US" altLang="zh-CN" sz="1200" kern="1200" dirty="0" err="1">
                <a:solidFill>
                  <a:schemeClr val="tx1"/>
                </a:solidFill>
                <a:effectLst/>
                <a:latin typeface="+mn-lt"/>
                <a:ea typeface="+mn-ea"/>
                <a:cs typeface="+mn-cs"/>
              </a:rPr>
              <a:t>roi</a:t>
            </a:r>
            <a:r>
              <a:rPr lang="en-US" altLang="zh-CN" sz="1200" kern="1200" dirty="0">
                <a:solidFill>
                  <a:schemeClr val="tx1"/>
                </a:solidFill>
                <a:effectLst/>
                <a:latin typeface="+mn-lt"/>
                <a:ea typeface="+mn-ea"/>
                <a:cs typeface="+mn-cs"/>
              </a:rPr>
              <a:t> pooling</a:t>
            </a:r>
            <a:r>
              <a:rPr lang="zh-CN" altLang="en-US" sz="1200" kern="1200" dirty="0">
                <a:solidFill>
                  <a:schemeClr val="tx1"/>
                </a:solidFill>
                <a:effectLst/>
                <a:latin typeface="+mn-lt"/>
                <a:ea typeface="+mn-ea"/>
                <a:cs typeface="+mn-cs"/>
              </a:rPr>
              <a:t>或</a:t>
            </a:r>
            <a:r>
              <a:rPr lang="en-US" altLang="zh-CN" sz="1200" kern="1200" dirty="0" err="1">
                <a:solidFill>
                  <a:schemeClr val="tx1"/>
                </a:solidFill>
                <a:effectLst/>
                <a:latin typeface="+mn-lt"/>
                <a:ea typeface="+mn-ea"/>
                <a:cs typeface="+mn-cs"/>
              </a:rPr>
              <a:t>roi</a:t>
            </a:r>
            <a:r>
              <a:rPr lang="en-US" altLang="zh-CN" sz="1200" kern="1200" dirty="0">
                <a:solidFill>
                  <a:schemeClr val="tx1"/>
                </a:solidFill>
                <a:effectLst/>
                <a:latin typeface="+mn-lt"/>
                <a:ea typeface="+mn-ea"/>
                <a:cs typeface="+mn-cs"/>
              </a:rPr>
              <a:t> align</a:t>
            </a:r>
            <a:r>
              <a:rPr lang="zh-CN" altLang="en-US" sz="1200" kern="1200" dirty="0">
                <a:solidFill>
                  <a:schemeClr val="tx1"/>
                </a:solidFill>
                <a:effectLst/>
                <a:latin typeface="+mn-lt"/>
                <a:ea typeface="+mn-ea"/>
                <a:cs typeface="+mn-cs"/>
              </a:rPr>
              <a:t>将生成的候选框映射至经过</a:t>
            </a:r>
            <a:r>
              <a:rPr lang="en-US" altLang="zh-CN" sz="1200" kern="1200" dirty="0">
                <a:solidFill>
                  <a:schemeClr val="tx1"/>
                </a:solidFill>
                <a:effectLst/>
                <a:latin typeface="+mn-lt"/>
                <a:ea typeface="+mn-ea"/>
                <a:cs typeface="+mn-cs"/>
              </a:rPr>
              <a:t>neck</a:t>
            </a:r>
            <a:r>
              <a:rPr lang="zh-CN" altLang="en-US" sz="1200" kern="1200" dirty="0">
                <a:solidFill>
                  <a:schemeClr val="tx1"/>
                </a:solidFill>
                <a:effectLst/>
                <a:latin typeface="+mn-lt"/>
                <a:ea typeface="+mn-ea"/>
                <a:cs typeface="+mn-cs"/>
              </a:rPr>
              <a:t>后进行了特征融合操作的特征图，最后输入</a:t>
            </a:r>
            <a:r>
              <a:rPr lang="en-US" altLang="zh-CN" sz="1200" kern="1200" dirty="0">
                <a:solidFill>
                  <a:schemeClr val="tx1"/>
                </a:solidFill>
                <a:effectLst/>
                <a:latin typeface="+mn-lt"/>
                <a:ea typeface="+mn-ea"/>
                <a:cs typeface="+mn-cs"/>
              </a:rPr>
              <a:t>head</a:t>
            </a:r>
            <a:r>
              <a:rPr lang="zh-CN" altLang="en-US" sz="1200" kern="1200" dirty="0">
                <a:solidFill>
                  <a:schemeClr val="tx1"/>
                </a:solidFill>
                <a:effectLst/>
                <a:latin typeface="+mn-lt"/>
                <a:ea typeface="+mn-ea"/>
                <a:cs typeface="+mn-cs"/>
              </a:rPr>
              <a:t>，得到回归边界框和分类置信度。而单阶段的目标检测器没有对候选框提前筛选的这么一个步骤，特征图直接输入</a:t>
            </a:r>
            <a:r>
              <a:rPr lang="en-US" altLang="zh-CN" sz="1200" kern="1200" dirty="0">
                <a:solidFill>
                  <a:schemeClr val="tx1"/>
                </a:solidFill>
                <a:effectLst/>
                <a:latin typeface="+mn-lt"/>
                <a:ea typeface="+mn-ea"/>
                <a:cs typeface="+mn-cs"/>
              </a:rPr>
              <a:t>neck</a:t>
            </a:r>
            <a:r>
              <a:rPr lang="zh-CN" altLang="en-US" sz="1200" kern="1200" dirty="0">
                <a:solidFill>
                  <a:schemeClr val="tx1"/>
                </a:solidFill>
                <a:effectLst/>
                <a:latin typeface="+mn-lt"/>
                <a:ea typeface="+mn-ea"/>
                <a:cs typeface="+mn-cs"/>
              </a:rPr>
              <a:t>进行特征融合，然后在</a:t>
            </a:r>
            <a:r>
              <a:rPr lang="en-US" altLang="zh-CN" sz="1200" kern="1200" dirty="0">
                <a:solidFill>
                  <a:schemeClr val="tx1"/>
                </a:solidFill>
                <a:effectLst/>
                <a:latin typeface="+mn-lt"/>
                <a:ea typeface="+mn-ea"/>
                <a:cs typeface="+mn-cs"/>
              </a:rPr>
              <a:t>head</a:t>
            </a:r>
            <a:r>
              <a:rPr lang="zh-CN" altLang="en-US" sz="1200" kern="1200" dirty="0">
                <a:solidFill>
                  <a:schemeClr val="tx1"/>
                </a:solidFill>
                <a:effectLst/>
                <a:latin typeface="+mn-lt"/>
                <a:ea typeface="+mn-ea"/>
                <a:cs typeface="+mn-cs"/>
              </a:rPr>
              <a:t>进行密集预测，在</a:t>
            </a:r>
            <a:r>
              <a:rPr lang="zh-CN" altLang="en-US" sz="1200" b="0" i="0" kern="1200" dirty="0">
                <a:solidFill>
                  <a:schemeClr val="tx1"/>
                </a:solidFill>
                <a:effectLst/>
                <a:latin typeface="+mn-lt"/>
                <a:ea typeface="+mn-ea"/>
                <a:cs typeface="+mn-cs"/>
              </a:rPr>
              <a:t>每个位置预测多个尺寸的检测框</a:t>
            </a:r>
            <a:r>
              <a:rPr lang="zh-CN" altLang="en-US" sz="1200" kern="1200" dirty="0">
                <a:solidFill>
                  <a:schemeClr val="tx1"/>
                </a:solidFill>
                <a:effectLst/>
                <a:latin typeface="+mn-lt"/>
                <a:ea typeface="+mn-ea"/>
                <a:cs typeface="+mn-cs"/>
              </a:rPr>
              <a:t>，输出分类置信度和回归边界框。</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在</a:t>
            </a:r>
            <a:r>
              <a:rPr lang="zh-CN" altLang="en-US" sz="1200" kern="1200" dirty="0">
                <a:solidFill>
                  <a:schemeClr val="tx1"/>
                </a:solidFill>
                <a:effectLst/>
                <a:latin typeface="+mn-lt"/>
                <a:ea typeface="+mn-ea"/>
                <a:cs typeface="+mn-cs"/>
              </a:rPr>
              <a:t>双阶段</a:t>
            </a:r>
            <a:r>
              <a:rPr lang="zh-CN" altLang="zh-CN" sz="1200" kern="1200" dirty="0">
                <a:solidFill>
                  <a:schemeClr val="tx1"/>
                </a:solidFill>
                <a:effectLst/>
                <a:latin typeface="+mn-lt"/>
                <a:ea typeface="+mn-ea"/>
                <a:cs typeface="+mn-cs"/>
              </a:rPr>
              <a:t>的目标检测器中，</a:t>
            </a:r>
            <a:r>
              <a:rPr lang="zh-CN" altLang="en-US" sz="1200" kern="1200" dirty="0">
                <a:solidFill>
                  <a:schemeClr val="tx1"/>
                </a:solidFill>
                <a:effectLst/>
                <a:latin typeface="+mn-lt"/>
                <a:ea typeface="+mn-ea"/>
                <a:cs typeface="+mn-cs"/>
              </a:rPr>
              <a:t>通常是使用一个</a:t>
            </a:r>
            <a:r>
              <a:rPr lang="zh-CN" altLang="zh-CN" sz="1200" kern="1200" dirty="0">
                <a:solidFill>
                  <a:schemeClr val="tx1"/>
                </a:solidFill>
                <a:effectLst/>
                <a:latin typeface="+mn-lt"/>
                <a:ea typeface="+mn-ea"/>
                <a:cs typeface="+mn-cs"/>
              </a:rPr>
              <a:t>全连接头</a:t>
            </a:r>
            <a:r>
              <a:rPr lang="zh-CN" altLang="en-US" sz="1200" kern="1200" dirty="0">
                <a:solidFill>
                  <a:schemeClr val="tx1"/>
                </a:solidFill>
                <a:effectLst/>
                <a:latin typeface="+mn-lt"/>
                <a:ea typeface="+mn-ea"/>
                <a:cs typeface="+mn-cs"/>
              </a:rPr>
              <a:t>或</a:t>
            </a:r>
            <a:r>
              <a:rPr lang="zh-CN" altLang="zh-CN" sz="1200" kern="1200" dirty="0">
                <a:solidFill>
                  <a:schemeClr val="tx1"/>
                </a:solidFill>
                <a:effectLst/>
                <a:latin typeface="+mn-lt"/>
                <a:ea typeface="+mn-ea"/>
                <a:cs typeface="+mn-cs"/>
              </a:rPr>
              <a:t>卷积头</a:t>
            </a:r>
            <a:r>
              <a:rPr lang="zh-CN" altLang="en-US" sz="1200" kern="1200" dirty="0">
                <a:solidFill>
                  <a:schemeClr val="tx1"/>
                </a:solidFill>
                <a:effectLst/>
                <a:latin typeface="+mn-lt"/>
                <a:ea typeface="+mn-ea"/>
                <a:cs typeface="+mn-cs"/>
              </a:rPr>
              <a:t>来进行</a:t>
            </a:r>
            <a:r>
              <a:rPr lang="zh-CN" altLang="zh-CN" sz="1200" kern="1200" dirty="0">
                <a:solidFill>
                  <a:schemeClr val="tx1"/>
                </a:solidFill>
                <a:effectLst/>
                <a:latin typeface="+mn-lt"/>
                <a:ea typeface="+mn-ea"/>
                <a:cs typeface="+mn-cs"/>
              </a:rPr>
              <a:t>分类和</a:t>
            </a:r>
            <a:r>
              <a:rPr lang="zh-CN" altLang="en-US" sz="1200" kern="1200" dirty="0">
                <a:solidFill>
                  <a:schemeClr val="tx1"/>
                </a:solidFill>
                <a:effectLst/>
                <a:latin typeface="+mn-lt"/>
                <a:ea typeface="+mn-ea"/>
                <a:cs typeface="+mn-cs"/>
              </a:rPr>
              <a:t>回归</a:t>
            </a:r>
            <a:r>
              <a:rPr lang="zh-CN" altLang="zh-CN" sz="1200" kern="1200" dirty="0">
                <a:solidFill>
                  <a:schemeClr val="tx1"/>
                </a:solidFill>
                <a:effectLst/>
                <a:latin typeface="+mn-lt"/>
                <a:ea typeface="+mn-ea"/>
                <a:cs typeface="+mn-cs"/>
              </a:rPr>
              <a:t>任务。</a:t>
            </a:r>
            <a:r>
              <a:rPr lang="zh-CN" altLang="en-US" sz="1200" kern="1200" dirty="0">
                <a:solidFill>
                  <a:schemeClr val="tx1"/>
                </a:solidFill>
                <a:effectLst/>
                <a:latin typeface="+mn-lt"/>
                <a:ea typeface="+mn-ea"/>
                <a:cs typeface="+mn-cs"/>
              </a:rPr>
              <a:t>比如</a:t>
            </a:r>
            <a:r>
              <a:rPr lang="en-US" altLang="zh-CN" sz="1200" kern="1200" dirty="0">
                <a:solidFill>
                  <a:schemeClr val="tx1"/>
                </a:solidFill>
                <a:effectLst/>
                <a:latin typeface="+mn-lt"/>
                <a:ea typeface="+mn-ea"/>
                <a:cs typeface="+mn-cs"/>
              </a:rPr>
              <a:t>FPN</a:t>
            </a:r>
            <a:r>
              <a:rPr lang="zh-CN" altLang="en-US" sz="1200" kern="1200" dirty="0">
                <a:solidFill>
                  <a:schemeClr val="tx1"/>
                </a:solidFill>
                <a:effectLst/>
                <a:latin typeface="+mn-lt"/>
                <a:ea typeface="+mn-ea"/>
                <a:cs typeface="+mn-cs"/>
              </a:rPr>
              <a:t>是在各层特征图上分别使用一个全连接头来进行</a:t>
            </a:r>
            <a:r>
              <a:rPr lang="zh-CN" altLang="zh-CN" sz="1200" kern="1200" dirty="0">
                <a:solidFill>
                  <a:schemeClr val="tx1"/>
                </a:solidFill>
                <a:effectLst/>
                <a:latin typeface="+mn-lt"/>
                <a:ea typeface="+mn-ea"/>
                <a:cs typeface="+mn-cs"/>
              </a:rPr>
              <a:t>分类和</a:t>
            </a:r>
            <a:r>
              <a:rPr lang="zh-CN" altLang="en-US" sz="1200" kern="1200" dirty="0">
                <a:solidFill>
                  <a:schemeClr val="tx1"/>
                </a:solidFill>
                <a:effectLst/>
                <a:latin typeface="+mn-lt"/>
                <a:ea typeface="+mn-ea"/>
                <a:cs typeface="+mn-cs"/>
              </a:rPr>
              <a:t>回归，</a:t>
            </a:r>
            <a:r>
              <a:rPr lang="en-US" altLang="zh-CN" sz="1200" kern="1200" dirty="0">
                <a:solidFill>
                  <a:schemeClr val="tx1"/>
                </a:solidFill>
                <a:effectLst/>
                <a:latin typeface="+mn-lt"/>
                <a:ea typeface="+mn-ea"/>
                <a:cs typeface="+mn-cs"/>
              </a:rPr>
              <a:t>Faster-</a:t>
            </a:r>
            <a:r>
              <a:rPr lang="en-US" altLang="zh-CN" sz="1200" kern="1200" dirty="0" err="1">
                <a:solidFill>
                  <a:schemeClr val="tx1"/>
                </a:solidFill>
                <a:effectLst/>
                <a:latin typeface="+mn-lt"/>
                <a:ea typeface="+mn-ea"/>
                <a:cs typeface="+mn-cs"/>
              </a:rPr>
              <a:t>rcnn</a:t>
            </a:r>
            <a:r>
              <a:rPr lang="zh-CN" altLang="en-US" sz="1200" kern="1200" dirty="0">
                <a:solidFill>
                  <a:schemeClr val="tx1"/>
                </a:solidFill>
                <a:effectLst/>
                <a:latin typeface="+mn-lt"/>
                <a:ea typeface="+mn-ea"/>
                <a:cs typeface="+mn-cs"/>
              </a:rPr>
              <a:t>是使用一个卷积头来进行</a:t>
            </a:r>
            <a:r>
              <a:rPr lang="zh-CN" altLang="zh-CN" sz="1200" kern="1200" dirty="0">
                <a:solidFill>
                  <a:schemeClr val="tx1"/>
                </a:solidFill>
                <a:effectLst/>
                <a:latin typeface="+mn-lt"/>
                <a:ea typeface="+mn-ea"/>
                <a:cs typeface="+mn-cs"/>
              </a:rPr>
              <a:t>分类和</a:t>
            </a:r>
            <a:r>
              <a:rPr lang="zh-CN" altLang="en-US" sz="1200" kern="1200" dirty="0">
                <a:solidFill>
                  <a:schemeClr val="tx1"/>
                </a:solidFill>
                <a:effectLst/>
                <a:latin typeface="+mn-lt"/>
                <a:ea typeface="+mn-ea"/>
                <a:cs typeface="+mn-cs"/>
              </a:rPr>
              <a:t>回归。</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作者</a:t>
            </a:r>
            <a:r>
              <a:rPr lang="zh-CN" altLang="en-US" sz="1200" kern="1200" dirty="0">
                <a:solidFill>
                  <a:schemeClr val="tx1"/>
                </a:solidFill>
                <a:effectLst/>
                <a:latin typeface="+mn-lt"/>
                <a:ea typeface="+mn-ea"/>
                <a:cs typeface="+mn-cs"/>
              </a:rPr>
              <a:t>将</a:t>
            </a:r>
            <a:r>
              <a:rPr lang="zh-CN" altLang="zh-CN" sz="1200" kern="1200" dirty="0">
                <a:solidFill>
                  <a:schemeClr val="tx1"/>
                </a:solidFill>
                <a:effectLst/>
                <a:latin typeface="+mn-lt"/>
                <a:ea typeface="+mn-ea"/>
                <a:cs typeface="+mn-cs"/>
              </a:rPr>
              <a:t>全连接头和卷积头</a:t>
            </a:r>
            <a:r>
              <a:rPr lang="zh-CN" altLang="en-US" sz="1200" kern="1200" dirty="0">
                <a:solidFill>
                  <a:schemeClr val="tx1"/>
                </a:solidFill>
                <a:effectLst/>
                <a:latin typeface="+mn-lt"/>
                <a:ea typeface="+mn-ea"/>
                <a:cs typeface="+mn-cs"/>
              </a:rPr>
              <a:t>分别这</a:t>
            </a:r>
            <a:r>
              <a:rPr lang="zh-CN" altLang="zh-CN" sz="1200" kern="1200" dirty="0">
                <a:solidFill>
                  <a:schemeClr val="tx1"/>
                </a:solidFill>
                <a:effectLst/>
                <a:latin typeface="+mn-lt"/>
                <a:ea typeface="+mn-ea"/>
                <a:cs typeface="+mn-cs"/>
              </a:rPr>
              <a:t>两</a:t>
            </a:r>
            <a:r>
              <a:rPr lang="zh-CN" altLang="en-US" sz="1200" kern="1200" dirty="0">
                <a:solidFill>
                  <a:schemeClr val="tx1"/>
                </a:solidFill>
                <a:effectLst/>
                <a:latin typeface="+mn-lt"/>
                <a:ea typeface="+mn-ea"/>
                <a:cs typeface="+mn-cs"/>
              </a:rPr>
              <a:t>个</a:t>
            </a:r>
            <a:r>
              <a:rPr lang="zh-CN" altLang="zh-CN" sz="1200" kern="1200" dirty="0">
                <a:solidFill>
                  <a:schemeClr val="tx1"/>
                </a:solidFill>
                <a:effectLst/>
                <a:latin typeface="+mn-lt"/>
                <a:ea typeface="+mn-ea"/>
                <a:cs typeface="+mn-cs"/>
              </a:rPr>
              <a:t>任务上进行</a:t>
            </a:r>
            <a:r>
              <a:rPr lang="zh-CN" altLang="en-US" sz="1200" kern="1200" dirty="0">
                <a:solidFill>
                  <a:schemeClr val="tx1"/>
                </a:solidFill>
                <a:effectLst/>
                <a:latin typeface="+mn-lt"/>
                <a:ea typeface="+mn-ea"/>
                <a:cs typeface="+mn-cs"/>
              </a:rPr>
              <a:t>了</a:t>
            </a:r>
            <a:r>
              <a:rPr lang="zh-CN" altLang="zh-CN" sz="1200" kern="1200" dirty="0">
                <a:solidFill>
                  <a:schemeClr val="tx1"/>
                </a:solidFill>
                <a:effectLst/>
                <a:latin typeface="+mn-lt"/>
                <a:ea typeface="+mn-ea"/>
                <a:cs typeface="+mn-cs"/>
              </a:rPr>
              <a:t>比较，发现</a:t>
            </a:r>
            <a:r>
              <a:rPr lang="zh-CN" altLang="en-US" sz="1200" kern="1200" dirty="0">
                <a:solidFill>
                  <a:schemeClr val="tx1"/>
                </a:solidFill>
                <a:effectLst/>
                <a:latin typeface="+mn-lt"/>
                <a:ea typeface="+mn-ea"/>
                <a:cs typeface="+mn-cs"/>
              </a:rPr>
              <a:t>全连接头会更</a:t>
            </a:r>
            <a:r>
              <a:rPr lang="zh-CN" altLang="zh-CN" sz="1200" kern="1200" dirty="0">
                <a:solidFill>
                  <a:schemeClr val="tx1"/>
                </a:solidFill>
                <a:effectLst/>
                <a:latin typeface="+mn-lt"/>
                <a:ea typeface="+mn-ea"/>
                <a:cs typeface="+mn-cs"/>
              </a:rPr>
              <a:t>适合</a:t>
            </a:r>
            <a:r>
              <a:rPr lang="zh-CN" altLang="en-US" sz="1200" kern="1200" dirty="0">
                <a:solidFill>
                  <a:schemeClr val="tx1"/>
                </a:solidFill>
                <a:effectLst/>
                <a:latin typeface="+mn-lt"/>
                <a:ea typeface="+mn-ea"/>
                <a:cs typeface="+mn-cs"/>
              </a:rPr>
              <a:t>用于</a:t>
            </a:r>
            <a:r>
              <a:rPr lang="zh-CN" altLang="zh-CN" sz="1200" kern="1200" dirty="0">
                <a:solidFill>
                  <a:schemeClr val="tx1"/>
                </a:solidFill>
                <a:effectLst/>
                <a:latin typeface="+mn-lt"/>
                <a:ea typeface="+mn-ea"/>
                <a:cs typeface="+mn-cs"/>
              </a:rPr>
              <a:t>分类任务</a:t>
            </a:r>
            <a:r>
              <a:rPr lang="zh-CN" altLang="en-US" sz="1200" kern="1200" dirty="0">
                <a:solidFill>
                  <a:schemeClr val="tx1"/>
                </a:solidFill>
                <a:effectLst/>
                <a:latin typeface="+mn-lt"/>
                <a:ea typeface="+mn-ea"/>
                <a:cs typeface="+mn-cs"/>
              </a:rPr>
              <a:t>，而</a:t>
            </a:r>
            <a:r>
              <a:rPr lang="zh-CN" altLang="zh-CN" sz="1200" kern="1200" dirty="0">
                <a:solidFill>
                  <a:schemeClr val="tx1"/>
                </a:solidFill>
                <a:effectLst/>
                <a:latin typeface="+mn-lt"/>
                <a:ea typeface="+mn-ea"/>
                <a:cs typeface="+mn-cs"/>
              </a:rPr>
              <a:t>卷积头</a:t>
            </a:r>
            <a:r>
              <a:rPr lang="zh-CN" altLang="en-US" sz="1200" kern="1200" dirty="0">
                <a:solidFill>
                  <a:schemeClr val="tx1"/>
                </a:solidFill>
                <a:effectLst/>
                <a:latin typeface="+mn-lt"/>
                <a:ea typeface="+mn-ea"/>
                <a:cs typeface="+mn-cs"/>
              </a:rPr>
              <a:t>能够得到</a:t>
            </a:r>
            <a:r>
              <a:rPr lang="zh-CN" altLang="zh-CN" sz="1200" kern="1200" dirty="0">
                <a:solidFill>
                  <a:schemeClr val="tx1"/>
                </a:solidFill>
                <a:effectLst/>
                <a:latin typeface="+mn-lt"/>
                <a:ea typeface="+mn-ea"/>
                <a:cs typeface="+mn-cs"/>
              </a:rPr>
              <a:t>更准确的边界框回归</a:t>
            </a:r>
            <a:r>
              <a:rPr lang="zh-CN" altLang="en-US" sz="1200" kern="1200" dirty="0">
                <a:solidFill>
                  <a:schemeClr val="tx1"/>
                </a:solidFill>
                <a:effectLst/>
                <a:latin typeface="+mn-lt"/>
                <a:ea typeface="+mn-ea"/>
                <a:cs typeface="+mn-cs"/>
              </a:rPr>
              <a:t>结果</a:t>
            </a:r>
            <a:r>
              <a:rPr lang="zh-CN" altLang="zh-CN" sz="1200" kern="1200" dirty="0">
                <a:solidFill>
                  <a:schemeClr val="tx1"/>
                </a:solidFill>
                <a:effectLst/>
                <a:latin typeface="+mn-lt"/>
                <a:ea typeface="+mn-ea"/>
                <a:cs typeface="+mn-cs"/>
              </a:rPr>
              <a:t>。为</a:t>
            </a:r>
            <a:r>
              <a:rPr lang="zh-CN" altLang="en-US" sz="1200" kern="1200" dirty="0">
                <a:solidFill>
                  <a:schemeClr val="tx1"/>
                </a:solidFill>
                <a:effectLst/>
                <a:latin typeface="+mn-lt"/>
                <a:ea typeface="+mn-ea"/>
                <a:cs typeface="+mn-cs"/>
              </a:rPr>
              <a:t>了</a:t>
            </a:r>
            <a:r>
              <a:rPr lang="zh-CN" altLang="zh-CN" sz="1200" kern="1200" dirty="0">
                <a:solidFill>
                  <a:schemeClr val="tx1"/>
                </a:solidFill>
                <a:effectLst/>
                <a:latin typeface="+mn-lt"/>
                <a:ea typeface="+mn-ea"/>
                <a:cs typeface="+mn-cs"/>
              </a:rPr>
              <a:t>验证这一点，作者</a:t>
            </a:r>
            <a:r>
              <a:rPr lang="zh-CN" altLang="en-US" sz="1200" kern="1200" dirty="0">
                <a:solidFill>
                  <a:schemeClr val="tx1"/>
                </a:solidFill>
                <a:effectLst/>
                <a:latin typeface="+mn-lt"/>
                <a:ea typeface="+mn-ea"/>
                <a:cs typeface="+mn-cs"/>
              </a:rPr>
              <a:t>对</a:t>
            </a:r>
            <a:r>
              <a:rPr lang="zh-CN" altLang="zh-CN" sz="1200" kern="1200" dirty="0">
                <a:solidFill>
                  <a:schemeClr val="tx1"/>
                </a:solidFill>
                <a:effectLst/>
                <a:latin typeface="+mn-lt"/>
                <a:ea typeface="+mn-ea"/>
                <a:cs typeface="+mn-cs"/>
              </a:rPr>
              <a:t>两</a:t>
            </a:r>
            <a:r>
              <a:rPr lang="zh-CN" altLang="en-US" sz="1200" kern="1200" dirty="0">
                <a:solidFill>
                  <a:schemeClr val="tx1"/>
                </a:solidFill>
                <a:effectLst/>
                <a:latin typeface="+mn-lt"/>
                <a:ea typeface="+mn-ea"/>
                <a:cs typeface="+mn-cs"/>
              </a:rPr>
              <a:t>种检测</a:t>
            </a:r>
            <a:r>
              <a:rPr lang="zh-CN" altLang="zh-CN" sz="1200" kern="1200" dirty="0">
                <a:solidFill>
                  <a:schemeClr val="tx1"/>
                </a:solidFill>
                <a:effectLst/>
                <a:latin typeface="+mn-lt"/>
                <a:ea typeface="+mn-ea"/>
                <a:cs typeface="+mn-cs"/>
              </a:rPr>
              <a:t>头的输出特征图</a:t>
            </a:r>
            <a:r>
              <a:rPr lang="zh-CN" altLang="en-US" sz="1200" kern="1200" dirty="0">
                <a:solidFill>
                  <a:schemeClr val="tx1"/>
                </a:solidFill>
                <a:effectLst/>
                <a:latin typeface="+mn-lt"/>
                <a:ea typeface="+mn-ea"/>
                <a:cs typeface="+mn-cs"/>
              </a:rPr>
              <a:t>做了比较</a:t>
            </a:r>
            <a:r>
              <a:rPr lang="zh-CN" altLang="zh-CN" sz="1200" kern="1200" dirty="0">
                <a:solidFill>
                  <a:schemeClr val="tx1"/>
                </a:solidFill>
                <a:effectLst/>
                <a:latin typeface="+mn-lt"/>
                <a:ea typeface="+mn-ea"/>
                <a:cs typeface="+mn-cs"/>
              </a:rPr>
              <a:t>，确认</a:t>
            </a:r>
            <a:r>
              <a:rPr lang="zh-CN" altLang="en-US" sz="1200" kern="1200" dirty="0">
                <a:solidFill>
                  <a:schemeClr val="tx1"/>
                </a:solidFill>
                <a:effectLst/>
                <a:latin typeface="+mn-lt"/>
                <a:ea typeface="+mn-ea"/>
                <a:cs typeface="+mn-cs"/>
              </a:rPr>
              <a:t>全连接头</a:t>
            </a:r>
            <a:r>
              <a:rPr lang="zh-CN" altLang="zh-CN" sz="1200" kern="1200" dirty="0">
                <a:solidFill>
                  <a:schemeClr val="tx1"/>
                </a:solidFill>
                <a:effectLst/>
                <a:latin typeface="+mn-lt"/>
                <a:ea typeface="+mn-ea"/>
                <a:cs typeface="+mn-cs"/>
              </a:rPr>
              <a:t>在空间上更敏感，能够更好地区分</a:t>
            </a:r>
            <a:r>
              <a:rPr lang="zh-CN" altLang="en-US" sz="1200" kern="1200" dirty="0">
                <a:solidFill>
                  <a:schemeClr val="tx1"/>
                </a:solidFill>
                <a:effectLst/>
                <a:latin typeface="+mn-lt"/>
                <a:ea typeface="+mn-ea"/>
                <a:cs typeface="+mn-cs"/>
              </a:rPr>
              <a:t>各个目标</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而卷积头</a:t>
            </a:r>
            <a:r>
              <a:rPr lang="zh-CN" altLang="zh-CN" sz="1200" kern="1200" dirty="0">
                <a:solidFill>
                  <a:schemeClr val="tx1"/>
                </a:solidFill>
                <a:effectLst/>
                <a:latin typeface="+mn-lt"/>
                <a:ea typeface="+mn-ea"/>
                <a:cs typeface="+mn-cs"/>
              </a:rPr>
              <a:t>能够更加</a:t>
            </a:r>
            <a:r>
              <a:rPr lang="zh-CN" altLang="en-US" sz="1200" kern="1200" dirty="0">
                <a:solidFill>
                  <a:schemeClr val="tx1"/>
                </a:solidFill>
                <a:effectLst/>
                <a:latin typeface="+mn-lt"/>
                <a:ea typeface="+mn-ea"/>
                <a:cs typeface="+mn-cs"/>
              </a:rPr>
              <a:t>鲁棒</a:t>
            </a:r>
            <a:r>
              <a:rPr lang="zh-CN" altLang="zh-CN" sz="1200" kern="1200" dirty="0">
                <a:solidFill>
                  <a:schemeClr val="tx1"/>
                </a:solidFill>
                <a:effectLst/>
                <a:latin typeface="+mn-lt"/>
                <a:ea typeface="+mn-ea"/>
                <a:cs typeface="+mn-cs"/>
              </a:rPr>
              <a:t>地对</a:t>
            </a:r>
            <a:r>
              <a:rPr lang="zh-CN" altLang="en-US" sz="1200" kern="1200" dirty="0">
                <a:solidFill>
                  <a:schemeClr val="tx1"/>
                </a:solidFill>
                <a:effectLst/>
                <a:latin typeface="+mn-lt"/>
                <a:ea typeface="+mn-ea"/>
                <a:cs typeface="+mn-cs"/>
              </a:rPr>
              <a:t>目标进行</a:t>
            </a:r>
            <a:r>
              <a:rPr lang="zh-CN" altLang="zh-CN" sz="1200" kern="1200" dirty="0">
                <a:solidFill>
                  <a:schemeClr val="tx1"/>
                </a:solidFill>
                <a:effectLst/>
                <a:latin typeface="+mn-lt"/>
                <a:ea typeface="+mn-ea"/>
                <a:cs typeface="+mn-cs"/>
              </a:rPr>
              <a:t>边界框回归。</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作者提出了</a:t>
            </a:r>
            <a:r>
              <a:rPr lang="en-US" altLang="zh-CN" sz="1200" kern="1200" dirty="0">
                <a:solidFill>
                  <a:schemeClr val="tx1"/>
                </a:solidFill>
                <a:effectLst/>
                <a:latin typeface="+mn-lt"/>
                <a:ea typeface="+mn-ea"/>
                <a:cs typeface="+mn-cs"/>
              </a:rPr>
              <a:t>double-head </a:t>
            </a:r>
            <a:r>
              <a:rPr lang="en-US" altLang="zh-CN" sz="1200" kern="1200" dirty="0" err="1">
                <a:solidFill>
                  <a:schemeClr val="tx1"/>
                </a:solidFill>
                <a:effectLst/>
                <a:latin typeface="+mn-lt"/>
                <a:ea typeface="+mn-ea"/>
                <a:cs typeface="+mn-cs"/>
              </a:rPr>
              <a:t>rcnn</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分别使用了两个检测头，将</a:t>
            </a:r>
            <a:r>
              <a:rPr lang="zh-CN" altLang="zh-CN" sz="1200" kern="1200" dirty="0">
                <a:solidFill>
                  <a:schemeClr val="tx1"/>
                </a:solidFill>
                <a:effectLst/>
                <a:latin typeface="+mn-lt"/>
                <a:ea typeface="+mn-ea"/>
                <a:cs typeface="+mn-cs"/>
              </a:rPr>
              <a:t>全连接头</a:t>
            </a:r>
            <a:r>
              <a:rPr lang="zh-CN" altLang="en-US" sz="1200" kern="1200" dirty="0">
                <a:solidFill>
                  <a:schemeClr val="tx1"/>
                </a:solidFill>
                <a:effectLst/>
                <a:latin typeface="+mn-lt"/>
                <a:ea typeface="+mn-ea"/>
                <a:cs typeface="+mn-cs"/>
              </a:rPr>
              <a:t>用于分类，</a:t>
            </a:r>
            <a:r>
              <a:rPr lang="zh-CN" altLang="zh-CN" sz="1200" kern="1200" dirty="0">
                <a:solidFill>
                  <a:schemeClr val="tx1"/>
                </a:solidFill>
                <a:effectLst/>
                <a:latin typeface="+mn-lt"/>
                <a:ea typeface="+mn-ea"/>
                <a:cs typeface="+mn-cs"/>
              </a:rPr>
              <a:t>卷积头用于边界框回归</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并提出了一种扩展版本，利用两个头中未重点关注的任务</a:t>
            </a:r>
            <a:r>
              <a:rPr lang="zh-CN" altLang="en-US" sz="1200" kern="1200" dirty="0">
                <a:solidFill>
                  <a:schemeClr val="tx1"/>
                </a:solidFill>
                <a:effectLst/>
                <a:latin typeface="+mn-lt"/>
                <a:ea typeface="+mn-ea"/>
                <a:cs typeface="+mn-cs"/>
              </a:rPr>
              <a:t>进行辅助监督</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卷积头</a:t>
            </a:r>
            <a:r>
              <a:rPr lang="zh-CN" altLang="zh-CN" sz="1200" kern="1200" dirty="0">
                <a:solidFill>
                  <a:schemeClr val="tx1"/>
                </a:solidFill>
                <a:effectLst/>
                <a:latin typeface="+mn-lt"/>
                <a:ea typeface="+mn-ea"/>
                <a:cs typeface="+mn-cs"/>
              </a:rPr>
              <a:t>中的分类</a:t>
            </a:r>
            <a:r>
              <a:rPr lang="zh-CN" altLang="en-US" sz="1200" kern="1200" dirty="0">
                <a:solidFill>
                  <a:schemeClr val="tx1"/>
                </a:solidFill>
                <a:effectLst/>
                <a:latin typeface="+mn-lt"/>
                <a:ea typeface="+mn-ea"/>
                <a:cs typeface="+mn-cs"/>
              </a:rPr>
              <a:t>任务</a:t>
            </a:r>
            <a:r>
              <a:rPr lang="zh-CN" altLang="zh-CN" sz="1200" kern="1200" dirty="0">
                <a:solidFill>
                  <a:schemeClr val="tx1"/>
                </a:solidFill>
                <a:effectLst/>
                <a:latin typeface="+mn-lt"/>
                <a:ea typeface="+mn-ea"/>
                <a:cs typeface="+mn-cs"/>
              </a:rPr>
              <a:t>和</a:t>
            </a:r>
            <a:r>
              <a:rPr lang="zh-CN" altLang="en-US" sz="1200" kern="1200" dirty="0">
                <a:solidFill>
                  <a:schemeClr val="tx1"/>
                </a:solidFill>
                <a:effectLst/>
                <a:latin typeface="+mn-lt"/>
                <a:ea typeface="+mn-ea"/>
                <a:cs typeface="+mn-cs"/>
              </a:rPr>
              <a:t>全连接头</a:t>
            </a:r>
            <a:r>
              <a:rPr lang="zh-CN" altLang="zh-CN" sz="1200" kern="1200" dirty="0">
                <a:solidFill>
                  <a:schemeClr val="tx1"/>
                </a:solidFill>
                <a:effectLst/>
                <a:latin typeface="+mn-lt"/>
                <a:ea typeface="+mn-ea"/>
                <a:cs typeface="+mn-cs"/>
              </a:rPr>
              <a:t>的边界框回归</a:t>
            </a:r>
            <a:r>
              <a:rPr lang="zh-CN" altLang="en-US" sz="1200" kern="1200" dirty="0">
                <a:solidFill>
                  <a:schemeClr val="tx1"/>
                </a:solidFill>
                <a:effectLst/>
                <a:latin typeface="+mn-lt"/>
                <a:ea typeface="+mn-ea"/>
                <a:cs typeface="+mn-cs"/>
              </a:rPr>
              <a:t>任务</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，并对两个头的分类分数以一定方式进行了融合，来</a:t>
            </a:r>
            <a:r>
              <a:rPr lang="zh-CN" altLang="zh-CN" sz="1200" kern="1200" dirty="0">
                <a:solidFill>
                  <a:schemeClr val="tx1"/>
                </a:solidFill>
                <a:effectLst/>
                <a:latin typeface="+mn-lt"/>
                <a:ea typeface="+mn-ea"/>
                <a:cs typeface="+mn-cs"/>
              </a:rPr>
              <a:t>进一步提高准确性。</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dirty="0"/>
              <a:t>--Roi-pooling</a:t>
            </a:r>
            <a:r>
              <a:rPr lang="zh-CN" altLang="en-US" sz="1200" b="0" i="0" kern="1200" dirty="0">
                <a:solidFill>
                  <a:schemeClr val="tx1"/>
                </a:solidFill>
                <a:effectLst/>
                <a:latin typeface="+mn-lt"/>
                <a:ea typeface="+mn-ea"/>
                <a:cs typeface="+mn-cs"/>
              </a:rPr>
              <a:t>是根据候选框的位置坐标将相应区域池化为固定尺寸的特征图，进行后续的分类和回归操作。由于候选框的位置一般是浮点数，而池化后的特征图要求尺寸固定。所以</a:t>
            </a:r>
            <a:r>
              <a:rPr lang="en-US" altLang="zh-CN" sz="1200" b="0" i="0" kern="1200" dirty="0">
                <a:solidFill>
                  <a:schemeClr val="tx1"/>
                </a:solidFill>
                <a:effectLst/>
                <a:latin typeface="+mn-lt"/>
                <a:ea typeface="+mn-ea"/>
                <a:cs typeface="+mn-cs"/>
              </a:rPr>
              <a:t>ROI Pooling</a:t>
            </a:r>
            <a:r>
              <a:rPr lang="zh-CN" altLang="en-US" sz="1200" b="0" i="0" kern="1200" dirty="0">
                <a:solidFill>
                  <a:schemeClr val="tx1"/>
                </a:solidFill>
                <a:effectLst/>
                <a:latin typeface="+mn-lt"/>
                <a:ea typeface="+mn-ea"/>
                <a:cs typeface="+mn-cs"/>
              </a:rPr>
              <a:t>会存在两次量化的过程。</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、将候选框边界量化为整数点坐标值。</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、将量化后的边界区域平均分割成 </a:t>
            </a:r>
            <a:r>
              <a:rPr lang="en-US" altLang="zh-CN" sz="1200" b="0" i="0" kern="1200" dirty="0">
                <a:solidFill>
                  <a:schemeClr val="tx1"/>
                </a:solidFill>
                <a:effectLst/>
                <a:latin typeface="+mn-lt"/>
                <a:ea typeface="+mn-ea"/>
                <a:cs typeface="+mn-cs"/>
              </a:rPr>
              <a:t>k x k </a:t>
            </a:r>
            <a:r>
              <a:rPr lang="zh-CN" altLang="en-US" sz="1200" b="0" i="0" kern="1200" dirty="0">
                <a:solidFill>
                  <a:schemeClr val="tx1"/>
                </a:solidFill>
                <a:effectLst/>
                <a:latin typeface="+mn-lt"/>
                <a:ea typeface="+mn-ea"/>
                <a:cs typeface="+mn-cs"/>
              </a:rPr>
              <a:t>个单元格</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对每一个单元的边界进行量化。经过两次量化，候选框和最开始回归出来的位置会有一定的偏差，这个偏差会影响检测的准确度。</a:t>
            </a:r>
            <a:endParaRPr lang="en-US" altLang="zh-CN" dirty="0"/>
          </a:p>
          <a:p>
            <a:r>
              <a:rPr lang="en-US" altLang="zh-CN" sz="1200" kern="1200" dirty="0">
                <a:solidFill>
                  <a:schemeClr val="tx1"/>
                </a:solidFill>
                <a:latin typeface="+mn-lt"/>
                <a:ea typeface="+mn-ea"/>
                <a:cs typeface="+mn-cs"/>
              </a:rPr>
              <a:t>--</a:t>
            </a:r>
            <a:r>
              <a:rPr lang="en-US" altLang="zh-CN" sz="1200" kern="1200" dirty="0" err="1">
                <a:solidFill>
                  <a:schemeClr val="tx1"/>
                </a:solidFill>
                <a:latin typeface="+mn-lt"/>
                <a:ea typeface="+mn-ea"/>
                <a:cs typeface="+mn-cs"/>
              </a:rPr>
              <a:t>RoIAlign</a:t>
            </a:r>
            <a:r>
              <a:rPr lang="zh-CN" altLang="en-US" sz="1200" kern="1200" dirty="0">
                <a:solidFill>
                  <a:schemeClr val="tx1"/>
                </a:solidFill>
                <a:latin typeface="+mn-lt"/>
                <a:ea typeface="+mn-ea"/>
                <a:cs typeface="+mn-cs"/>
              </a:rPr>
              <a:t>取消了量化操作</a:t>
            </a:r>
            <a:r>
              <a:rPr lang="zh-CN" altLang="en-US" sz="1200" b="0" i="0" kern="1200" dirty="0">
                <a:solidFill>
                  <a:schemeClr val="tx1"/>
                </a:solidFill>
                <a:effectLst/>
                <a:latin typeface="+mn-lt"/>
                <a:ea typeface="+mn-ea"/>
                <a:cs typeface="+mn-cs"/>
              </a:rPr>
              <a:t>，保留了浮点数，通过双线性插值法计算每个单元格中心点位置的特征值，解决了</a:t>
            </a:r>
            <a:r>
              <a:rPr lang="en-US" altLang="zh-CN" sz="1200" b="0" i="0" kern="1200" dirty="0">
                <a:solidFill>
                  <a:schemeClr val="tx1"/>
                </a:solidFill>
                <a:effectLst/>
                <a:latin typeface="+mn-lt"/>
                <a:ea typeface="+mn-ea"/>
                <a:cs typeface="+mn-cs"/>
              </a:rPr>
              <a:t>ROI Pooling</a:t>
            </a:r>
            <a:r>
              <a:rPr lang="zh-CN" altLang="en-US" sz="1200" b="0" i="0" kern="1200" dirty="0">
                <a:solidFill>
                  <a:schemeClr val="tx1"/>
                </a:solidFill>
                <a:effectLst/>
                <a:latin typeface="+mn-lt"/>
                <a:ea typeface="+mn-ea"/>
                <a:cs typeface="+mn-cs"/>
              </a:rPr>
              <a:t>中两次量化造成的区域不匹配的问题</a:t>
            </a:r>
            <a:endParaRPr lang="en-US" altLang="zh-CN"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F5683B50-831C-4976-8C24-F858CD55BE9D}" type="slidenum">
              <a:rPr lang="zh-CN" altLang="en-US" smtClean="0"/>
              <a:t>2</a:t>
            </a:fld>
            <a:endParaRPr lang="zh-CN" altLang="en-US"/>
          </a:p>
        </p:txBody>
      </p:sp>
    </p:spTree>
    <p:extLst>
      <p:ext uri="{BB962C8B-B14F-4D97-AF65-F5344CB8AC3E}">
        <p14:creationId xmlns:p14="http://schemas.microsoft.com/office/powerpoint/2010/main" val="2112156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首先是对两个头在分类和回归任务上的一个比较，</a:t>
            </a:r>
            <a:r>
              <a:rPr lang="zh-CN" altLang="zh-CN" sz="1200" kern="1200" dirty="0">
                <a:solidFill>
                  <a:schemeClr val="tx1"/>
                </a:solidFill>
                <a:effectLst/>
                <a:latin typeface="+mn-lt"/>
                <a:ea typeface="+mn-ea"/>
                <a:cs typeface="+mn-cs"/>
              </a:rPr>
              <a:t>为</a:t>
            </a:r>
            <a:r>
              <a:rPr lang="zh-CN" altLang="en-US" sz="1200" kern="1200" dirty="0">
                <a:solidFill>
                  <a:schemeClr val="tx1"/>
                </a:solidFill>
                <a:effectLst/>
                <a:latin typeface="+mn-lt"/>
                <a:ea typeface="+mn-ea"/>
                <a:cs typeface="+mn-cs"/>
              </a:rPr>
              <a:t>了</a:t>
            </a:r>
            <a:r>
              <a:rPr lang="zh-CN" altLang="zh-CN" sz="1200" kern="1200" dirty="0">
                <a:solidFill>
                  <a:schemeClr val="tx1"/>
                </a:solidFill>
                <a:effectLst/>
                <a:latin typeface="+mn-lt"/>
                <a:ea typeface="+mn-ea"/>
                <a:cs typeface="+mn-cs"/>
              </a:rPr>
              <a:t>公平，</a:t>
            </a:r>
            <a:r>
              <a:rPr lang="zh-CN" altLang="en-US" sz="1200" kern="1200" dirty="0">
                <a:solidFill>
                  <a:schemeClr val="tx1"/>
                </a:solidFill>
                <a:effectLst/>
                <a:latin typeface="+mn-lt"/>
                <a:ea typeface="+mn-ea"/>
                <a:cs typeface="+mn-cs"/>
              </a:rPr>
              <a:t>作者</a:t>
            </a:r>
            <a:r>
              <a:rPr lang="zh-CN" altLang="zh-CN" sz="1200" kern="1200" dirty="0">
                <a:solidFill>
                  <a:schemeClr val="tx1"/>
                </a:solidFill>
                <a:effectLst/>
                <a:latin typeface="+mn-lt"/>
                <a:ea typeface="+mn-ea"/>
                <a:cs typeface="+mn-cs"/>
              </a:rPr>
              <a:t>对两个检测头</a:t>
            </a:r>
            <a:r>
              <a:rPr lang="zh-CN" altLang="en-US" sz="1200" kern="1200" dirty="0">
                <a:solidFill>
                  <a:schemeClr val="tx1"/>
                </a:solidFill>
                <a:effectLst/>
                <a:latin typeface="+mn-lt"/>
                <a:ea typeface="+mn-ea"/>
                <a:cs typeface="+mn-cs"/>
              </a:rPr>
              <a:t>都</a:t>
            </a:r>
            <a:r>
              <a:rPr lang="zh-CN" altLang="zh-CN" sz="1200" kern="1200" dirty="0">
                <a:solidFill>
                  <a:schemeClr val="tx1"/>
                </a:solidFill>
                <a:effectLst/>
                <a:latin typeface="+mn-lt"/>
                <a:ea typeface="+mn-ea"/>
                <a:cs typeface="+mn-cs"/>
              </a:rPr>
              <a:t>使用</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预定义的</a:t>
            </a:r>
            <a:r>
              <a:rPr lang="en-US" altLang="zh-CN" sz="1200" kern="1200" dirty="0">
                <a:solidFill>
                  <a:schemeClr val="tx1"/>
                </a:solidFill>
                <a:effectLst/>
                <a:latin typeface="+mn-lt"/>
                <a:ea typeface="+mn-ea"/>
                <a:cs typeface="+mn-cs"/>
              </a:rPr>
              <a:t>proposals</a:t>
            </a:r>
            <a:r>
              <a:rPr lang="zh-CN" altLang="zh-CN" sz="1200" kern="1200" dirty="0">
                <a:solidFill>
                  <a:schemeClr val="tx1"/>
                </a:solidFill>
                <a:effectLst/>
                <a:latin typeface="+mn-lt"/>
                <a:ea typeface="+mn-ea"/>
                <a:cs typeface="+mn-cs"/>
              </a:rPr>
              <a:t>而不是</a:t>
            </a:r>
            <a:r>
              <a:rPr lang="en-US" altLang="zh-CN" sz="1200" kern="1200" dirty="0">
                <a:solidFill>
                  <a:schemeClr val="tx1"/>
                </a:solidFill>
                <a:effectLst/>
                <a:latin typeface="+mn-lt"/>
                <a:ea typeface="+mn-ea"/>
                <a:cs typeface="+mn-cs"/>
              </a:rPr>
              <a:t>RPN</a:t>
            </a:r>
            <a:r>
              <a:rPr lang="zh-CN" altLang="zh-CN" sz="1200" kern="1200" dirty="0">
                <a:solidFill>
                  <a:schemeClr val="tx1"/>
                </a:solidFill>
                <a:effectLst/>
                <a:latin typeface="+mn-lt"/>
                <a:ea typeface="+mn-ea"/>
                <a:cs typeface="+mn-cs"/>
              </a:rPr>
              <a:t>生成的</a:t>
            </a:r>
            <a:r>
              <a:rPr lang="en-US" altLang="zh-CN" sz="1200" kern="1200" dirty="0">
                <a:solidFill>
                  <a:schemeClr val="tx1"/>
                </a:solidFill>
                <a:effectLst/>
                <a:latin typeface="+mn-lt"/>
                <a:ea typeface="+mn-ea"/>
                <a:cs typeface="+mn-cs"/>
              </a:rPr>
              <a:t>proposals</a:t>
            </a:r>
            <a:r>
              <a:rPr lang="zh-CN" altLang="zh-CN" sz="1200" kern="1200" dirty="0">
                <a:solidFill>
                  <a:schemeClr val="tx1"/>
                </a:solidFill>
                <a:effectLst/>
                <a:latin typeface="+mn-lt"/>
                <a:ea typeface="+mn-ea"/>
                <a:cs typeface="+mn-cs"/>
              </a:rPr>
              <a:t>。对</a:t>
            </a:r>
            <a:r>
              <a:rPr lang="zh-CN" altLang="en-US" sz="1200" kern="1200" dirty="0">
                <a:solidFill>
                  <a:schemeClr val="tx1"/>
                </a:solidFill>
                <a:effectLst/>
                <a:latin typeface="+mn-lt"/>
                <a:ea typeface="+mn-ea"/>
                <a:cs typeface="+mn-cs"/>
              </a:rPr>
              <a:t>大、中、小目标分别</a:t>
            </a:r>
            <a:r>
              <a:rPr lang="zh-CN" altLang="zh-CN" sz="1200" kern="1200" dirty="0">
                <a:solidFill>
                  <a:schemeClr val="tx1"/>
                </a:solidFill>
                <a:effectLst/>
                <a:latin typeface="+mn-lt"/>
                <a:ea typeface="+mn-ea"/>
                <a:cs typeface="+mn-cs"/>
              </a:rPr>
              <a:t>生成约</a:t>
            </a:r>
            <a:r>
              <a:rPr lang="en-US" altLang="zh-CN" sz="1200" kern="1200" dirty="0">
                <a:solidFill>
                  <a:schemeClr val="tx1"/>
                </a:solidFill>
                <a:effectLst/>
                <a:latin typeface="+mn-lt"/>
                <a:ea typeface="+mn-ea"/>
                <a:cs typeface="+mn-cs"/>
              </a:rPr>
              <a:t>14000</a:t>
            </a:r>
            <a:r>
              <a:rPr lang="zh-CN" altLang="zh-CN" sz="1200" kern="1200" dirty="0">
                <a:solidFill>
                  <a:schemeClr val="tx1"/>
                </a:solidFill>
                <a:effectLst/>
                <a:latin typeface="+mn-lt"/>
                <a:ea typeface="+mn-ea"/>
                <a:cs typeface="+mn-cs"/>
              </a:rPr>
              <a:t>个</a:t>
            </a:r>
            <a:r>
              <a:rPr lang="en-US" altLang="zh-CN" sz="1200" kern="1200" dirty="0">
                <a:solidFill>
                  <a:schemeClr val="tx1"/>
                </a:solidFill>
                <a:effectLst/>
                <a:latin typeface="+mn-lt"/>
                <a:ea typeface="+mn-ea"/>
                <a:cs typeface="+mn-cs"/>
              </a:rPr>
              <a:t>proposals</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这些</a:t>
            </a:r>
            <a:r>
              <a:rPr lang="en-US" altLang="zh-CN" sz="1200" kern="1200" dirty="0">
                <a:solidFill>
                  <a:schemeClr val="tx1"/>
                </a:solidFill>
                <a:effectLst/>
                <a:latin typeface="+mn-lt"/>
                <a:ea typeface="+mn-ea"/>
                <a:cs typeface="+mn-cs"/>
              </a:rPr>
              <a:t>proposals</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GT</a:t>
            </a:r>
            <a:r>
              <a:rPr lang="zh-CN" altLang="zh-CN" sz="1200" kern="1200" dirty="0">
                <a:solidFill>
                  <a:schemeClr val="tx1"/>
                </a:solidFill>
                <a:effectLst/>
                <a:latin typeface="+mn-lt"/>
                <a:ea typeface="+mn-ea"/>
                <a:cs typeface="+mn-cs"/>
              </a:rPr>
              <a:t>之间的</a:t>
            </a:r>
            <a:r>
              <a:rPr lang="en-US" altLang="zh-CN" sz="1200" kern="1200" dirty="0">
                <a:solidFill>
                  <a:schemeClr val="tx1"/>
                </a:solidFill>
                <a:effectLst/>
                <a:latin typeface="+mn-lt"/>
                <a:ea typeface="+mn-ea"/>
                <a:cs typeface="+mn-cs"/>
              </a:rPr>
              <a:t>IOUs</a:t>
            </a:r>
            <a:r>
              <a:rPr lang="zh-CN" altLang="en-US" sz="1200" kern="1200" dirty="0">
                <a:solidFill>
                  <a:schemeClr val="tx1"/>
                </a:solidFill>
                <a:effectLst/>
                <a:latin typeface="+mn-lt"/>
                <a:ea typeface="+mn-ea"/>
                <a:cs typeface="+mn-cs"/>
              </a:rPr>
              <a:t>从</a:t>
            </a:r>
            <a:r>
              <a:rPr lang="en-US" altLang="zh-CN"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逐渐增加到</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，然后</a:t>
            </a:r>
            <a:r>
              <a:rPr lang="zh-CN" altLang="zh-CN" sz="1200" kern="1200" dirty="0">
                <a:solidFill>
                  <a:schemeClr val="tx1"/>
                </a:solidFill>
                <a:effectLst/>
                <a:latin typeface="+mn-lt"/>
                <a:ea typeface="+mn-ea"/>
                <a:cs typeface="+mn-cs"/>
              </a:rPr>
              <a:t>每个</a:t>
            </a:r>
            <a:r>
              <a:rPr lang="en-US" altLang="zh-CN" sz="1200" kern="1200" dirty="0">
                <a:solidFill>
                  <a:schemeClr val="tx1"/>
                </a:solidFill>
                <a:effectLst/>
                <a:latin typeface="+mn-lt"/>
                <a:ea typeface="+mn-ea"/>
                <a:cs typeface="+mn-cs"/>
              </a:rPr>
              <a:t>proposal</a:t>
            </a:r>
            <a:r>
              <a:rPr lang="zh-CN" altLang="en-US" sz="1200" kern="1200" dirty="0">
                <a:solidFill>
                  <a:schemeClr val="tx1"/>
                </a:solidFill>
                <a:effectLst/>
                <a:latin typeface="+mn-lt"/>
                <a:ea typeface="+mn-ea"/>
                <a:cs typeface="+mn-cs"/>
              </a:rPr>
              <a:t>经</a:t>
            </a:r>
            <a:r>
              <a:rPr lang="zh-CN" altLang="zh-CN" sz="1200" kern="1200" dirty="0">
                <a:solidFill>
                  <a:schemeClr val="tx1"/>
                </a:solidFill>
                <a:effectLst/>
                <a:latin typeface="+mn-lt"/>
                <a:ea typeface="+mn-ea"/>
                <a:cs typeface="+mn-cs"/>
              </a:rPr>
              <a:t>两</a:t>
            </a:r>
            <a:r>
              <a:rPr lang="zh-CN" altLang="en-US" sz="1200" kern="1200" dirty="0">
                <a:solidFill>
                  <a:schemeClr val="tx1"/>
                </a:solidFill>
                <a:effectLst/>
                <a:latin typeface="+mn-lt"/>
                <a:ea typeface="+mn-ea"/>
                <a:cs typeface="+mn-cs"/>
              </a:rPr>
              <a:t>种</a:t>
            </a:r>
            <a:r>
              <a:rPr lang="zh-CN" altLang="zh-CN" sz="1200" kern="1200" dirty="0">
                <a:solidFill>
                  <a:schemeClr val="tx1"/>
                </a:solidFill>
                <a:effectLst/>
                <a:latin typeface="+mn-lt"/>
                <a:ea typeface="+mn-ea"/>
                <a:cs typeface="+mn-cs"/>
              </a:rPr>
              <a:t>检测</a:t>
            </a:r>
            <a:r>
              <a:rPr lang="zh-CN" altLang="en-US" sz="1200" kern="1200" dirty="0">
                <a:solidFill>
                  <a:schemeClr val="tx1"/>
                </a:solidFill>
                <a:effectLst/>
                <a:latin typeface="+mn-lt"/>
                <a:ea typeface="+mn-ea"/>
                <a:cs typeface="+mn-cs"/>
              </a:rPr>
              <a:t>头得到分类</a:t>
            </a:r>
            <a:r>
              <a:rPr lang="zh-CN" altLang="zh-CN" sz="1200" kern="1200" dirty="0">
                <a:solidFill>
                  <a:schemeClr val="tx1"/>
                </a:solidFill>
                <a:effectLst/>
                <a:latin typeface="+mn-lt"/>
                <a:ea typeface="+mn-ea"/>
                <a:cs typeface="+mn-cs"/>
              </a:rPr>
              <a:t>置信度分数和回归边界框。</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这里</a:t>
            </a:r>
            <a:r>
              <a:rPr lang="zh-CN" altLang="zh-CN" sz="1200" kern="1200" dirty="0">
                <a:solidFill>
                  <a:schemeClr val="tx1"/>
                </a:solidFill>
                <a:effectLst/>
                <a:latin typeface="+mn-lt"/>
                <a:ea typeface="+mn-ea"/>
                <a:cs typeface="+mn-cs"/>
              </a:rPr>
              <a:t>作者将</a:t>
            </a:r>
            <a:r>
              <a:rPr lang="en-US" altLang="zh-CN" sz="1200" kern="1200" dirty="0" err="1">
                <a:solidFill>
                  <a:schemeClr val="tx1"/>
                </a:solidFill>
                <a:effectLst/>
                <a:latin typeface="+mn-lt"/>
                <a:ea typeface="+mn-ea"/>
                <a:cs typeface="+mn-cs"/>
              </a:rPr>
              <a:t>IoU</a:t>
            </a:r>
            <a:r>
              <a:rPr lang="zh-CN" altLang="en-US" sz="1200" kern="1200" dirty="0">
                <a:solidFill>
                  <a:schemeClr val="tx1"/>
                </a:solidFill>
                <a:effectLst/>
                <a:latin typeface="+mn-lt"/>
                <a:ea typeface="+mn-ea"/>
                <a:cs typeface="+mn-cs"/>
              </a:rPr>
              <a:t>划分了</a:t>
            </a:r>
            <a:r>
              <a:rPr lang="en-US" altLang="zh-CN" sz="1200" kern="1200" dirty="0">
                <a:solidFill>
                  <a:schemeClr val="tx1"/>
                </a:solidFill>
                <a:effectLst/>
                <a:latin typeface="+mn-lt"/>
                <a:ea typeface="+mn-ea"/>
                <a:cs typeface="+mn-cs"/>
              </a:rPr>
              <a:t>20</a:t>
            </a:r>
            <a:r>
              <a:rPr lang="zh-CN" altLang="zh-CN" sz="1200" kern="1200" dirty="0">
                <a:solidFill>
                  <a:schemeClr val="tx1"/>
                </a:solidFill>
                <a:effectLst/>
                <a:latin typeface="+mn-lt"/>
                <a:ea typeface="+mn-ea"/>
                <a:cs typeface="+mn-cs"/>
              </a:rPr>
              <a:t>个</a:t>
            </a:r>
            <a:r>
              <a:rPr lang="en-US" altLang="zh-CN" sz="1200" kern="1200" dirty="0">
                <a:solidFill>
                  <a:schemeClr val="tx1"/>
                </a:solidFill>
                <a:effectLst/>
                <a:latin typeface="+mn-lt"/>
                <a:ea typeface="+mn-ea"/>
                <a:cs typeface="+mn-cs"/>
              </a:rPr>
              <a:t>bins</a:t>
            </a:r>
            <a:r>
              <a:rPr lang="zh-CN" altLang="zh-CN" sz="1200" kern="1200" dirty="0">
                <a:solidFill>
                  <a:schemeClr val="tx1"/>
                </a:solidFill>
                <a:effectLst/>
                <a:latin typeface="+mn-lt"/>
                <a:ea typeface="+mn-ea"/>
                <a:cs typeface="+mn-cs"/>
              </a:rPr>
              <a:t>，并相应地对这些</a:t>
            </a:r>
            <a:r>
              <a:rPr lang="en-US" altLang="zh-CN" sz="1200" kern="1200" dirty="0">
                <a:solidFill>
                  <a:schemeClr val="tx1"/>
                </a:solidFill>
                <a:effectLst/>
                <a:latin typeface="+mn-lt"/>
                <a:ea typeface="+mn-ea"/>
                <a:cs typeface="+mn-cs"/>
              </a:rPr>
              <a:t>proposals</a:t>
            </a:r>
            <a:r>
              <a:rPr lang="zh-CN" altLang="zh-CN" sz="1200" kern="1200" dirty="0">
                <a:solidFill>
                  <a:schemeClr val="tx1"/>
                </a:solidFill>
                <a:effectLst/>
                <a:latin typeface="+mn-lt"/>
                <a:ea typeface="+mn-ea"/>
                <a:cs typeface="+mn-cs"/>
              </a:rPr>
              <a:t>进行分组，然后对每一组</a:t>
            </a:r>
            <a:r>
              <a:rPr lang="en-US" altLang="zh-CN" sz="1200" kern="1200" dirty="0">
                <a:solidFill>
                  <a:schemeClr val="tx1"/>
                </a:solidFill>
                <a:effectLst/>
                <a:latin typeface="+mn-lt"/>
                <a:ea typeface="+mn-ea"/>
                <a:cs typeface="+mn-cs"/>
              </a:rPr>
              <a:t>proposals</a:t>
            </a:r>
            <a:r>
              <a:rPr lang="zh-CN" altLang="zh-CN" sz="1200" kern="1200" dirty="0">
                <a:solidFill>
                  <a:schemeClr val="tx1"/>
                </a:solidFill>
                <a:effectLst/>
                <a:latin typeface="+mn-lt"/>
                <a:ea typeface="+mn-ea"/>
                <a:cs typeface="+mn-cs"/>
              </a:rPr>
              <a:t>计算分类分数的均值和方差</a:t>
            </a:r>
            <a:r>
              <a:rPr lang="zh-CN" altLang="en-US" sz="1200" kern="1200" dirty="0">
                <a:solidFill>
                  <a:schemeClr val="tx1"/>
                </a:solidFill>
                <a:effectLst/>
                <a:latin typeface="+mn-lt"/>
                <a:ea typeface="+mn-ea"/>
                <a:cs typeface="+mn-cs"/>
              </a:rPr>
              <a:t>。可以看到，</a:t>
            </a:r>
            <a:r>
              <a:rPr lang="zh-CN" altLang="zh-CN" sz="1200" kern="1200" dirty="0">
                <a:solidFill>
                  <a:schemeClr val="tx1"/>
                </a:solidFill>
                <a:effectLst/>
                <a:latin typeface="+mn-lt"/>
                <a:ea typeface="+mn-ea"/>
                <a:cs typeface="+mn-cs"/>
              </a:rPr>
              <a:t>和</a:t>
            </a:r>
            <a:r>
              <a:rPr lang="zh-CN" altLang="en-US" sz="1200" kern="1200" dirty="0">
                <a:solidFill>
                  <a:schemeClr val="tx1"/>
                </a:solidFill>
                <a:effectLst/>
                <a:latin typeface="+mn-lt"/>
                <a:ea typeface="+mn-ea"/>
                <a:cs typeface="+mn-cs"/>
              </a:rPr>
              <a:t>卷积头</a:t>
            </a:r>
            <a:r>
              <a:rPr lang="zh-CN" altLang="zh-CN" sz="1200" kern="1200" dirty="0">
                <a:solidFill>
                  <a:schemeClr val="tx1"/>
                </a:solidFill>
                <a:effectLst/>
                <a:latin typeface="+mn-lt"/>
                <a:ea typeface="+mn-ea"/>
                <a:cs typeface="+mn-cs"/>
              </a:rPr>
              <a:t>相比，</a:t>
            </a:r>
            <a:r>
              <a:rPr lang="zh-CN" altLang="en-US" sz="1200" kern="1200" dirty="0">
                <a:solidFill>
                  <a:schemeClr val="tx1"/>
                </a:solidFill>
                <a:effectLst/>
                <a:latin typeface="+mn-lt"/>
                <a:ea typeface="+mn-ea"/>
                <a:cs typeface="+mn-cs"/>
              </a:rPr>
              <a:t>全连接头</a:t>
            </a:r>
            <a:r>
              <a:rPr lang="zh-CN" altLang="zh-CN" sz="1200" kern="1200" dirty="0">
                <a:solidFill>
                  <a:schemeClr val="tx1"/>
                </a:solidFill>
                <a:effectLst/>
                <a:latin typeface="+mn-lt"/>
                <a:ea typeface="+mn-ea"/>
                <a:cs typeface="+mn-cs"/>
              </a:rPr>
              <a:t>对</a:t>
            </a:r>
            <a:r>
              <a:rPr lang="zh-CN" altLang="en-US" sz="1200" kern="1200" dirty="0">
                <a:solidFill>
                  <a:schemeClr val="tx1"/>
                </a:solidFill>
                <a:effectLst/>
                <a:latin typeface="+mn-lt"/>
                <a:ea typeface="+mn-ea"/>
                <a:cs typeface="+mn-cs"/>
              </a:rPr>
              <a:t>具有</a:t>
            </a:r>
            <a:r>
              <a:rPr lang="zh-CN" altLang="zh-CN" sz="1200" kern="1200" dirty="0">
                <a:solidFill>
                  <a:schemeClr val="tx1"/>
                </a:solidFill>
                <a:effectLst/>
                <a:latin typeface="+mn-lt"/>
                <a:ea typeface="+mn-ea"/>
                <a:cs typeface="+mn-cs"/>
              </a:rPr>
              <a:t>更高loU</a:t>
            </a:r>
            <a:r>
              <a:rPr lang="zh-CN" altLang="en-US" sz="1200" kern="1200" dirty="0">
                <a:solidFill>
                  <a:schemeClr val="tx1"/>
                </a:solidFill>
                <a:effectLst/>
                <a:latin typeface="+mn-lt"/>
                <a:ea typeface="+mn-ea"/>
                <a:cs typeface="+mn-cs"/>
              </a:rPr>
              <a:t>值</a:t>
            </a:r>
            <a:r>
              <a:rPr lang="zh-CN" altLang="zh-CN" sz="1200" kern="1200" dirty="0">
                <a:solidFill>
                  <a:schemeClr val="tx1"/>
                </a:solidFill>
                <a:effectLst/>
                <a:latin typeface="+mn-lt"/>
                <a:ea typeface="+mn-ea"/>
                <a:cs typeface="+mn-cs"/>
              </a:rPr>
              <a:t>的proposals</a:t>
            </a:r>
            <a:r>
              <a:rPr lang="zh-CN" altLang="en-US" sz="1200" kern="1200" dirty="0">
                <a:solidFill>
                  <a:schemeClr val="tx1"/>
                </a:solidFill>
                <a:effectLst/>
                <a:latin typeface="+mn-lt"/>
                <a:ea typeface="+mn-ea"/>
                <a:cs typeface="+mn-cs"/>
              </a:rPr>
              <a:t>能够</a:t>
            </a:r>
            <a:r>
              <a:rPr lang="zh-CN" altLang="zh-CN" sz="1200" kern="1200" dirty="0">
                <a:solidFill>
                  <a:schemeClr val="tx1"/>
                </a:solidFill>
                <a:effectLst/>
                <a:latin typeface="+mn-lt"/>
                <a:ea typeface="+mn-ea"/>
                <a:cs typeface="+mn-cs"/>
              </a:rPr>
              <a:t>生成更高的分类分数，尤其是</a:t>
            </a:r>
            <a:r>
              <a:rPr lang="zh-CN" altLang="en-US" sz="1200" kern="1200" dirty="0">
                <a:solidFill>
                  <a:schemeClr val="tx1"/>
                </a:solidFill>
                <a:effectLst/>
                <a:latin typeface="+mn-lt"/>
                <a:ea typeface="+mn-ea"/>
                <a:cs typeface="+mn-cs"/>
              </a:rPr>
              <a:t>在中等目标和</a:t>
            </a:r>
            <a:r>
              <a:rPr lang="zh-CN" altLang="zh-CN" sz="1200" kern="1200" dirty="0">
                <a:solidFill>
                  <a:schemeClr val="tx1"/>
                </a:solidFill>
                <a:effectLst/>
                <a:latin typeface="+mn-lt"/>
                <a:ea typeface="+mn-ea"/>
                <a:cs typeface="+mn-cs"/>
              </a:rPr>
              <a:t>小</a:t>
            </a:r>
            <a:r>
              <a:rPr lang="zh-CN" altLang="en-US" sz="1200" kern="1200" dirty="0">
                <a:solidFill>
                  <a:schemeClr val="tx1"/>
                </a:solidFill>
                <a:effectLst/>
                <a:latin typeface="+mn-lt"/>
                <a:ea typeface="+mn-ea"/>
                <a:cs typeface="+mn-cs"/>
              </a:rPr>
              <a:t>目标上，说明全连接头的</a:t>
            </a:r>
            <a:r>
              <a:rPr lang="zh-CN" altLang="zh-CN" sz="1200" kern="1200" dirty="0">
                <a:solidFill>
                  <a:schemeClr val="tx1"/>
                </a:solidFill>
                <a:effectLst/>
                <a:latin typeface="+mn-lt"/>
                <a:ea typeface="+mn-ea"/>
                <a:cs typeface="+mn-cs"/>
              </a:rPr>
              <a:t>分类得分与（proposals和GT之间的loU值）的关联度更高</a:t>
            </a:r>
            <a:r>
              <a:rPr lang="zh-CN" altLang="en-US" sz="1200" kern="1200" dirty="0">
                <a:solidFill>
                  <a:schemeClr val="tx1"/>
                </a:solidFill>
                <a:effectLst/>
                <a:latin typeface="+mn-lt"/>
                <a:ea typeface="+mn-ea"/>
                <a:cs typeface="+mn-cs"/>
              </a:rPr>
              <a:t>，用其进行分类比用卷积头进行分类的效果会更好。</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5683B50-831C-4976-8C24-F858CD55BE9D}" type="slidenum">
              <a:rPr lang="zh-CN" altLang="en-US" smtClean="0"/>
              <a:t>3</a:t>
            </a:fld>
            <a:endParaRPr lang="zh-CN" altLang="en-US"/>
          </a:p>
        </p:txBody>
      </p:sp>
    </p:spTree>
    <p:extLst>
      <p:ext uri="{BB962C8B-B14F-4D97-AF65-F5344CB8AC3E}">
        <p14:creationId xmlns:p14="http://schemas.microsoft.com/office/powerpoint/2010/main" val="145093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为验证这一点，作者</a:t>
            </a:r>
            <a:r>
              <a:rPr lang="zh-CN" altLang="en-US" sz="1200" kern="1200" dirty="0">
                <a:solidFill>
                  <a:schemeClr val="tx1"/>
                </a:solidFill>
                <a:effectLst/>
                <a:latin typeface="+mn-lt"/>
                <a:ea typeface="+mn-ea"/>
                <a:cs typeface="+mn-cs"/>
              </a:rPr>
              <a:t>还</a:t>
            </a:r>
            <a:r>
              <a:rPr lang="zh-CN" altLang="zh-CN" sz="1200" kern="1200" dirty="0">
                <a:solidFill>
                  <a:schemeClr val="tx1"/>
                </a:solidFill>
                <a:effectLst/>
                <a:latin typeface="+mn-lt"/>
                <a:ea typeface="+mn-ea"/>
                <a:cs typeface="+mn-cs"/>
              </a:rPr>
              <a:t>计算了proposals的IoU和</a:t>
            </a:r>
            <a:r>
              <a:rPr lang="zh-CN" altLang="en-US" sz="1200" kern="1200" dirty="0">
                <a:solidFill>
                  <a:schemeClr val="tx1"/>
                </a:solidFill>
                <a:effectLst/>
                <a:latin typeface="+mn-lt"/>
                <a:ea typeface="+mn-ea"/>
                <a:cs typeface="+mn-cs"/>
              </a:rPr>
              <a:t>两个头生成的</a:t>
            </a:r>
            <a:r>
              <a:rPr lang="zh-CN" altLang="zh-CN" sz="1200" kern="1200" dirty="0">
                <a:solidFill>
                  <a:schemeClr val="tx1"/>
                </a:solidFill>
                <a:effectLst/>
                <a:latin typeface="+mn-lt"/>
                <a:ea typeface="+mn-ea"/>
                <a:cs typeface="+mn-cs"/>
              </a:rPr>
              <a:t>分类分数之间的皮尔森相关系数。</a:t>
            </a:r>
            <a:r>
              <a:rPr lang="zh-CN" altLang="en-US" sz="1200" b="0" i="0" kern="1200" dirty="0">
                <a:solidFill>
                  <a:schemeClr val="tx1"/>
                </a:solidFill>
                <a:effectLst/>
                <a:latin typeface="+mn-lt"/>
                <a:ea typeface="+mn-ea"/>
                <a:cs typeface="+mn-cs"/>
              </a:rPr>
              <a:t>皮尔森相关性系数就等于两个连续变量之间的协方差</a:t>
            </a:r>
            <a:r>
              <a:rPr lang="en-US" altLang="zh-CN" sz="1200" b="0" i="0" kern="1200" dirty="0" err="1">
                <a:solidFill>
                  <a:schemeClr val="tx1"/>
                </a:solidFill>
                <a:effectLst/>
                <a:latin typeface="+mn-lt"/>
                <a:ea typeface="+mn-ea"/>
                <a:cs typeface="+mn-cs"/>
              </a:rPr>
              <a:t>cov</a:t>
            </a:r>
            <a:r>
              <a:rPr lang="en-US" altLang="zh-CN" sz="1200" b="0" i="0" kern="1200" dirty="0">
                <a:solidFill>
                  <a:schemeClr val="tx1"/>
                </a:solidFill>
                <a:effectLst/>
                <a:latin typeface="+mn-lt"/>
                <a:ea typeface="+mn-ea"/>
                <a:cs typeface="+mn-cs"/>
              </a:rPr>
              <a:t>(X,Y)</a:t>
            </a:r>
            <a:r>
              <a:rPr lang="zh-CN" altLang="en-US" sz="1200" b="0" i="0" kern="1200" dirty="0">
                <a:solidFill>
                  <a:schemeClr val="tx1"/>
                </a:solidFill>
                <a:effectLst/>
                <a:latin typeface="+mn-lt"/>
                <a:ea typeface="+mn-ea"/>
                <a:cs typeface="+mn-cs"/>
              </a:rPr>
              <a:t>除以它们各自标准差的乘积</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sX,sY</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值在</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到</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之间，接近</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被称为相关性很低，接近</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或</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被称为具有强相关性。</a:t>
            </a:r>
            <a:r>
              <a:rPr lang="zh-CN" altLang="zh-CN" sz="1200" kern="1200" dirty="0">
                <a:solidFill>
                  <a:schemeClr val="tx1"/>
                </a:solidFill>
                <a:effectLst/>
                <a:latin typeface="+mn-lt"/>
                <a:ea typeface="+mn-ea"/>
                <a:cs typeface="+mn-cs"/>
              </a:rPr>
              <a:t>结果表明</a:t>
            </a:r>
            <a:r>
              <a:rPr lang="zh-CN" altLang="en-US" sz="1200" kern="1200" dirty="0">
                <a:solidFill>
                  <a:schemeClr val="tx1"/>
                </a:solidFill>
                <a:effectLst/>
                <a:latin typeface="+mn-lt"/>
                <a:ea typeface="+mn-ea"/>
                <a:cs typeface="+mn-cs"/>
              </a:rPr>
              <a:t>由全连接头得到</a:t>
            </a:r>
            <a:r>
              <a:rPr lang="zh-CN" altLang="zh-CN" sz="1200" kern="1200" dirty="0">
                <a:solidFill>
                  <a:schemeClr val="tx1"/>
                </a:solidFill>
                <a:effectLst/>
                <a:latin typeface="+mn-lt"/>
                <a:ea typeface="+mn-ea"/>
                <a:cs typeface="+mn-cs"/>
              </a:rPr>
              <a:t>的分类得分与proposals的IoU值的相关性更高。</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除了预定义的</a:t>
            </a:r>
            <a:r>
              <a:rPr lang="en-US" altLang="zh-CN" sz="1200" kern="1200" dirty="0">
                <a:solidFill>
                  <a:schemeClr val="tx1"/>
                </a:solidFill>
                <a:effectLst/>
                <a:latin typeface="+mn-lt"/>
                <a:ea typeface="+mn-ea"/>
                <a:cs typeface="+mn-cs"/>
              </a:rPr>
              <a:t>proposals</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作者</a:t>
            </a:r>
            <a:r>
              <a:rPr lang="zh-CN" altLang="zh-CN" sz="1200" kern="1200" dirty="0">
                <a:solidFill>
                  <a:schemeClr val="tx1"/>
                </a:solidFill>
                <a:effectLst/>
                <a:latin typeface="+mn-lt"/>
                <a:ea typeface="+mn-ea"/>
                <a:cs typeface="+mn-cs"/>
              </a:rPr>
              <a:t>还对</a:t>
            </a:r>
            <a:r>
              <a:rPr lang="zh-CN" altLang="en-US" sz="1200" kern="1200" dirty="0">
                <a:solidFill>
                  <a:schemeClr val="tx1"/>
                </a:solidFill>
                <a:effectLst/>
                <a:latin typeface="+mn-lt"/>
                <a:ea typeface="+mn-ea"/>
                <a:cs typeface="+mn-cs"/>
              </a:rPr>
              <a:t>由</a:t>
            </a:r>
            <a:r>
              <a:rPr lang="zh-CN" altLang="zh-CN" sz="1200" kern="1200" dirty="0">
                <a:solidFill>
                  <a:schemeClr val="tx1"/>
                </a:solidFill>
                <a:effectLst/>
                <a:latin typeface="+mn-lt"/>
                <a:ea typeface="+mn-ea"/>
                <a:cs typeface="+mn-cs"/>
              </a:rPr>
              <a:t>RPN生成的proposals以及NMS后的检测框</a:t>
            </a:r>
            <a:r>
              <a:rPr lang="zh-CN" altLang="en-US" sz="1200" kern="1200" dirty="0">
                <a:solidFill>
                  <a:schemeClr val="tx1"/>
                </a:solidFill>
                <a:effectLst/>
                <a:latin typeface="+mn-lt"/>
                <a:ea typeface="+mn-ea"/>
                <a:cs typeface="+mn-cs"/>
              </a:rPr>
              <a:t>分别</a:t>
            </a:r>
            <a:r>
              <a:rPr lang="zh-CN" altLang="zh-CN" sz="1200" kern="1200" dirty="0">
                <a:solidFill>
                  <a:schemeClr val="tx1"/>
                </a:solidFill>
                <a:effectLst/>
                <a:latin typeface="+mn-lt"/>
                <a:ea typeface="+mn-ea"/>
                <a:cs typeface="+mn-cs"/>
              </a:rPr>
              <a:t>计算了</a:t>
            </a:r>
            <a:r>
              <a:rPr lang="zh-CN" altLang="en-US" sz="1200" kern="1200" dirty="0">
                <a:solidFill>
                  <a:schemeClr val="tx1"/>
                </a:solidFill>
                <a:effectLst/>
                <a:latin typeface="+mn-lt"/>
                <a:ea typeface="+mn-ea"/>
                <a:cs typeface="+mn-cs"/>
              </a:rPr>
              <a:t>两个检测头的</a:t>
            </a:r>
            <a:r>
              <a:rPr lang="zh-CN" altLang="zh-CN" sz="1200" kern="1200" dirty="0">
                <a:solidFill>
                  <a:schemeClr val="tx1"/>
                </a:solidFill>
                <a:effectLst/>
                <a:latin typeface="+mn-lt"/>
                <a:ea typeface="+mn-ea"/>
                <a:cs typeface="+mn-cs"/>
              </a:rPr>
              <a:t>分类分数</a:t>
            </a:r>
            <a:r>
              <a:rPr lang="zh-CN" altLang="en-US" sz="1200" kern="1200" dirty="0">
                <a:solidFill>
                  <a:schemeClr val="tx1"/>
                </a:solidFill>
                <a:effectLst/>
                <a:latin typeface="+mn-lt"/>
                <a:ea typeface="+mn-ea"/>
                <a:cs typeface="+mn-cs"/>
              </a:rPr>
              <a:t>与</a:t>
            </a:r>
            <a:r>
              <a:rPr lang="en-US" altLang="zh-CN" sz="1200" kern="1200" dirty="0" err="1">
                <a:solidFill>
                  <a:schemeClr val="tx1"/>
                </a:solidFill>
                <a:effectLst/>
                <a:latin typeface="+mn-lt"/>
                <a:ea typeface="+mn-ea"/>
                <a:cs typeface="+mn-cs"/>
              </a:rPr>
              <a:t>iou</a:t>
            </a:r>
            <a:r>
              <a:rPr lang="zh-CN" altLang="en-US" sz="1200" kern="1200" dirty="0">
                <a:solidFill>
                  <a:schemeClr val="tx1"/>
                </a:solidFill>
                <a:effectLst/>
                <a:latin typeface="+mn-lt"/>
                <a:ea typeface="+mn-ea"/>
                <a:cs typeface="+mn-cs"/>
              </a:rPr>
              <a:t>值之间</a:t>
            </a:r>
            <a:r>
              <a:rPr lang="zh-CN" altLang="zh-CN" sz="1200" kern="1200" dirty="0">
                <a:solidFill>
                  <a:schemeClr val="tx1"/>
                </a:solidFill>
                <a:effectLst/>
                <a:latin typeface="+mn-lt"/>
                <a:ea typeface="+mn-ea"/>
                <a:cs typeface="+mn-cs"/>
              </a:rPr>
              <a:t>的皮尔森相关系数，</a:t>
            </a:r>
            <a:r>
              <a:rPr lang="zh-CN" altLang="en-US" sz="1200" kern="1200" dirty="0">
                <a:solidFill>
                  <a:schemeClr val="tx1"/>
                </a:solidFill>
                <a:effectLst/>
                <a:latin typeface="+mn-lt"/>
                <a:ea typeface="+mn-ea"/>
                <a:cs typeface="+mn-cs"/>
              </a:rPr>
              <a:t>可以看到由全连接头得到的分类分数与</a:t>
            </a:r>
            <a:r>
              <a:rPr lang="en-US" altLang="zh-CN" sz="1200" kern="1200" dirty="0">
                <a:solidFill>
                  <a:schemeClr val="tx1"/>
                </a:solidFill>
                <a:effectLst/>
                <a:latin typeface="+mn-lt"/>
                <a:ea typeface="+mn-ea"/>
                <a:cs typeface="+mn-cs"/>
              </a:rPr>
              <a:t>proposal</a:t>
            </a:r>
            <a:r>
              <a:rPr lang="zh-CN" altLang="en-US"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iou</a:t>
            </a:r>
            <a:r>
              <a:rPr lang="zh-CN" altLang="en-US" sz="1200" kern="1200" dirty="0">
                <a:solidFill>
                  <a:schemeClr val="tx1"/>
                </a:solidFill>
                <a:effectLst/>
                <a:latin typeface="+mn-lt"/>
                <a:ea typeface="+mn-ea"/>
                <a:cs typeface="+mn-cs"/>
              </a:rPr>
              <a:t>以及</a:t>
            </a:r>
            <a:r>
              <a:rPr lang="en-US" altLang="zh-CN" sz="1200" kern="1200" dirty="0" err="1">
                <a:solidFill>
                  <a:schemeClr val="tx1"/>
                </a:solidFill>
                <a:effectLst/>
                <a:latin typeface="+mn-lt"/>
                <a:ea typeface="+mn-ea"/>
                <a:cs typeface="+mn-cs"/>
              </a:rPr>
              <a:t>nms</a:t>
            </a:r>
            <a:r>
              <a:rPr lang="zh-CN" altLang="en-US" sz="1200" kern="1200" dirty="0">
                <a:solidFill>
                  <a:schemeClr val="tx1"/>
                </a:solidFill>
                <a:effectLst/>
                <a:latin typeface="+mn-lt"/>
                <a:ea typeface="+mn-ea"/>
                <a:cs typeface="+mn-cs"/>
              </a:rPr>
              <a:t>后检测框</a:t>
            </a:r>
            <a:r>
              <a:rPr lang="en-US" altLang="zh-CN" sz="1200" kern="1200" dirty="0" err="1">
                <a:solidFill>
                  <a:schemeClr val="tx1"/>
                </a:solidFill>
                <a:effectLst/>
                <a:latin typeface="+mn-lt"/>
                <a:ea typeface="+mn-ea"/>
                <a:cs typeface="+mn-cs"/>
              </a:rPr>
              <a:t>iou</a:t>
            </a:r>
            <a:r>
              <a:rPr lang="zh-CN" altLang="en-US" sz="1200" kern="1200" dirty="0">
                <a:solidFill>
                  <a:schemeClr val="tx1"/>
                </a:solidFill>
                <a:effectLst/>
                <a:latin typeface="+mn-lt"/>
                <a:ea typeface="+mn-ea"/>
                <a:cs typeface="+mn-cs"/>
              </a:rPr>
              <a:t>间</a:t>
            </a:r>
            <a:r>
              <a:rPr lang="zh-CN" altLang="zh-CN" sz="1200" kern="1200" dirty="0">
                <a:solidFill>
                  <a:schemeClr val="tx1"/>
                </a:solidFill>
                <a:effectLst/>
                <a:latin typeface="+mn-lt"/>
                <a:ea typeface="+mn-ea"/>
                <a:cs typeface="+mn-cs"/>
              </a:rPr>
              <a:t>的皮尔森系数</a:t>
            </a:r>
            <a:r>
              <a:rPr lang="zh-CN" altLang="en-US" sz="1200" kern="1200" dirty="0">
                <a:solidFill>
                  <a:schemeClr val="tx1"/>
                </a:solidFill>
                <a:effectLst/>
                <a:latin typeface="+mn-lt"/>
                <a:ea typeface="+mn-ea"/>
                <a:cs typeface="+mn-cs"/>
              </a:rPr>
              <a:t>都会比卷积头高</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这样</a:t>
            </a:r>
            <a:r>
              <a:rPr lang="zh-CN" altLang="zh-CN" sz="1200" kern="1200" dirty="0">
                <a:solidFill>
                  <a:schemeClr val="tx1"/>
                </a:solidFill>
                <a:effectLst/>
                <a:latin typeface="+mn-lt"/>
                <a:ea typeface="+mn-ea"/>
                <a:cs typeface="+mn-cs"/>
              </a:rPr>
              <a:t>具有较高IoU</a:t>
            </a:r>
            <a:r>
              <a:rPr lang="zh-CN" altLang="en-US" sz="1200" kern="1200" dirty="0">
                <a:solidFill>
                  <a:schemeClr val="tx1"/>
                </a:solidFill>
                <a:effectLst/>
                <a:latin typeface="+mn-lt"/>
                <a:ea typeface="+mn-ea"/>
                <a:cs typeface="+mn-cs"/>
              </a:rPr>
              <a:t>值</a:t>
            </a:r>
            <a:r>
              <a:rPr lang="zh-CN" altLang="zh-CN" sz="1200" kern="1200" dirty="0">
                <a:solidFill>
                  <a:schemeClr val="tx1"/>
                </a:solidFill>
                <a:effectLst/>
                <a:latin typeface="+mn-lt"/>
                <a:ea typeface="+mn-ea"/>
                <a:cs typeface="+mn-cs"/>
              </a:rPr>
              <a:t>的检测框</a:t>
            </a:r>
            <a:r>
              <a:rPr lang="zh-CN" altLang="en-US" sz="1200" kern="1200" dirty="0">
                <a:solidFill>
                  <a:schemeClr val="tx1"/>
                </a:solidFill>
                <a:effectLst/>
                <a:latin typeface="+mn-lt"/>
                <a:ea typeface="+mn-ea"/>
                <a:cs typeface="+mn-cs"/>
              </a:rPr>
              <a:t>生成</a:t>
            </a:r>
            <a:r>
              <a:rPr lang="zh-CN" altLang="zh-CN" sz="1200" kern="1200" dirty="0">
                <a:solidFill>
                  <a:schemeClr val="tx1"/>
                </a:solidFill>
                <a:effectLst/>
                <a:latin typeface="+mn-lt"/>
                <a:ea typeface="+mn-ea"/>
                <a:cs typeface="+mn-cs"/>
              </a:rPr>
              <a:t>较高的分类分数</a:t>
            </a:r>
            <a:r>
              <a:rPr lang="zh-CN" altLang="en-US" sz="1200" kern="1200" dirty="0">
                <a:solidFill>
                  <a:schemeClr val="tx1"/>
                </a:solidFill>
                <a:effectLst/>
                <a:latin typeface="+mn-lt"/>
                <a:ea typeface="+mn-ea"/>
                <a:cs typeface="+mn-cs"/>
              </a:rPr>
              <a:t>，这样的好处是在目标检测</a:t>
            </a:r>
            <a:r>
              <a:rPr lang="zh-CN" altLang="zh-CN" sz="1200" kern="1200" dirty="0">
                <a:solidFill>
                  <a:schemeClr val="tx1"/>
                </a:solidFill>
                <a:effectLst/>
                <a:latin typeface="+mn-lt"/>
                <a:ea typeface="+mn-ea"/>
                <a:cs typeface="+mn-cs"/>
              </a:rPr>
              <a:t>计算</a:t>
            </a:r>
            <a:r>
              <a:rPr lang="en-US" altLang="zh-CN" sz="1200" kern="1200" dirty="0">
                <a:solidFill>
                  <a:schemeClr val="tx1"/>
                </a:solidFill>
                <a:effectLst/>
                <a:latin typeface="+mn-lt"/>
                <a:ea typeface="+mn-ea"/>
                <a:cs typeface="+mn-cs"/>
              </a:rPr>
              <a:t>ap</a:t>
            </a:r>
            <a:r>
              <a:rPr lang="zh-CN" altLang="zh-CN" sz="1200" kern="1200" dirty="0">
                <a:solidFill>
                  <a:schemeClr val="tx1"/>
                </a:solidFill>
                <a:effectLst/>
                <a:latin typeface="+mn-lt"/>
                <a:ea typeface="+mn-ea"/>
                <a:cs typeface="+mn-cs"/>
              </a:rPr>
              <a:t>时</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会先根据</a:t>
            </a:r>
            <a:r>
              <a:rPr lang="zh-CN" altLang="en-US" sz="1200" kern="1200" dirty="0">
                <a:solidFill>
                  <a:schemeClr val="tx1"/>
                </a:solidFill>
                <a:effectLst/>
                <a:latin typeface="+mn-lt"/>
                <a:ea typeface="+mn-ea"/>
                <a:cs typeface="+mn-cs"/>
              </a:rPr>
              <a:t>各检测框的</a:t>
            </a:r>
            <a:r>
              <a:rPr lang="zh-CN" altLang="zh-CN" sz="1200" kern="1200" dirty="0">
                <a:solidFill>
                  <a:schemeClr val="tx1"/>
                </a:solidFill>
                <a:effectLst/>
                <a:latin typeface="+mn-lt"/>
                <a:ea typeface="+mn-ea"/>
                <a:cs typeface="+mn-cs"/>
              </a:rPr>
              <a:t>置信度分数</a:t>
            </a:r>
            <a:r>
              <a:rPr lang="zh-CN" altLang="en-US" sz="1200" kern="1200" dirty="0">
                <a:solidFill>
                  <a:schemeClr val="tx1"/>
                </a:solidFill>
                <a:effectLst/>
                <a:latin typeface="+mn-lt"/>
                <a:ea typeface="+mn-ea"/>
                <a:cs typeface="+mn-cs"/>
              </a:rPr>
              <a:t>对检测框</a:t>
            </a:r>
            <a:r>
              <a:rPr lang="zh-CN" altLang="zh-CN" sz="1200" kern="1200" dirty="0">
                <a:solidFill>
                  <a:schemeClr val="tx1"/>
                </a:solidFill>
                <a:effectLst/>
                <a:latin typeface="+mn-lt"/>
                <a:ea typeface="+mn-ea"/>
                <a:cs typeface="+mn-cs"/>
              </a:rPr>
              <a:t>进行</a:t>
            </a:r>
            <a:r>
              <a:rPr lang="zh-CN" altLang="en-US" sz="1200" kern="1200" dirty="0">
                <a:solidFill>
                  <a:schemeClr val="tx1"/>
                </a:solidFill>
                <a:effectLst/>
                <a:latin typeface="+mn-lt"/>
                <a:ea typeface="+mn-ea"/>
                <a:cs typeface="+mn-cs"/>
              </a:rPr>
              <a:t>一个降序排列</a:t>
            </a:r>
            <a:r>
              <a:rPr lang="zh-CN" altLang="zh-CN" sz="1200" kern="1200" dirty="0">
                <a:solidFill>
                  <a:schemeClr val="tx1"/>
                </a:solidFill>
                <a:effectLst/>
                <a:latin typeface="+mn-lt"/>
                <a:ea typeface="+mn-ea"/>
                <a:cs typeface="+mn-cs"/>
              </a:rPr>
              <a:t>，置信度分数高的</a:t>
            </a:r>
            <a:r>
              <a:rPr lang="zh-CN" altLang="en-US" sz="1200" kern="1200" dirty="0">
                <a:solidFill>
                  <a:schemeClr val="tx1"/>
                </a:solidFill>
                <a:effectLst/>
                <a:latin typeface="+mn-lt"/>
                <a:ea typeface="+mn-ea"/>
                <a:cs typeface="+mn-cs"/>
              </a:rPr>
              <a:t>边界框</a:t>
            </a:r>
            <a:r>
              <a:rPr lang="zh-CN" altLang="zh-CN" sz="1200" kern="1200" dirty="0">
                <a:solidFill>
                  <a:schemeClr val="tx1"/>
                </a:solidFill>
                <a:effectLst/>
                <a:latin typeface="+mn-lt"/>
                <a:ea typeface="+mn-ea"/>
                <a:cs typeface="+mn-cs"/>
              </a:rPr>
              <a:t>会排在更前面，</a:t>
            </a:r>
            <a:r>
              <a:rPr lang="zh-CN" altLang="en-US" sz="1200" kern="1200" dirty="0">
                <a:solidFill>
                  <a:schemeClr val="tx1"/>
                </a:solidFill>
                <a:effectLst/>
                <a:latin typeface="+mn-lt"/>
                <a:ea typeface="+mn-ea"/>
                <a:cs typeface="+mn-cs"/>
              </a:rPr>
              <a:t>而它们与</a:t>
            </a:r>
            <a:r>
              <a:rPr lang="en-US" altLang="zh-CN" sz="1200" kern="1200" dirty="0">
                <a:solidFill>
                  <a:schemeClr val="tx1"/>
                </a:solidFill>
                <a:effectLst/>
                <a:latin typeface="+mn-lt"/>
                <a:ea typeface="+mn-ea"/>
                <a:cs typeface="+mn-cs"/>
              </a:rPr>
              <a:t>GT</a:t>
            </a:r>
            <a:r>
              <a:rPr lang="zh-CN" altLang="en-US"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iou</a:t>
            </a:r>
            <a:r>
              <a:rPr lang="zh-CN" altLang="zh-CN" sz="1200" kern="1200" dirty="0">
                <a:solidFill>
                  <a:schemeClr val="tx1"/>
                </a:solidFill>
                <a:effectLst/>
                <a:latin typeface="+mn-lt"/>
                <a:ea typeface="+mn-ea"/>
                <a:cs typeface="+mn-cs"/>
              </a:rPr>
              <a:t>值</a:t>
            </a:r>
            <a:r>
              <a:rPr lang="zh-CN" altLang="en-US" sz="1200" kern="1200" dirty="0">
                <a:solidFill>
                  <a:schemeClr val="tx1"/>
                </a:solidFill>
                <a:effectLst/>
                <a:latin typeface="+mn-lt"/>
                <a:ea typeface="+mn-ea"/>
                <a:cs typeface="+mn-cs"/>
              </a:rPr>
              <a:t>也比较</a:t>
            </a:r>
            <a:r>
              <a:rPr lang="zh-CN" altLang="zh-CN" sz="1200" kern="1200" dirty="0">
                <a:solidFill>
                  <a:schemeClr val="tx1"/>
                </a:solidFill>
                <a:effectLst/>
                <a:latin typeface="+mn-lt"/>
                <a:ea typeface="+mn-ea"/>
                <a:cs typeface="+mn-cs"/>
              </a:rPr>
              <a:t>大，</a:t>
            </a:r>
            <a:r>
              <a:rPr lang="zh-CN" altLang="en-US" sz="1200" kern="1200" dirty="0">
                <a:solidFill>
                  <a:schemeClr val="tx1"/>
                </a:solidFill>
                <a:effectLst/>
                <a:latin typeface="+mn-lt"/>
                <a:ea typeface="+mn-ea"/>
                <a:cs typeface="+mn-cs"/>
              </a:rPr>
              <a:t>这样就能够非常稳定地计算</a:t>
            </a:r>
            <a:r>
              <a:rPr lang="en-US" altLang="zh-CN" sz="1200" kern="1200" dirty="0">
                <a:solidFill>
                  <a:schemeClr val="tx1"/>
                </a:solidFill>
                <a:effectLst/>
                <a:latin typeface="+mn-lt"/>
                <a:ea typeface="+mn-ea"/>
                <a:cs typeface="+mn-cs"/>
              </a:rPr>
              <a:t>ap</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如果不</a:t>
            </a:r>
            <a:r>
              <a:rPr lang="zh-CN" altLang="en-US" sz="1200" kern="1200" dirty="0">
                <a:solidFill>
                  <a:schemeClr val="tx1"/>
                </a:solidFill>
                <a:effectLst/>
                <a:latin typeface="+mn-lt"/>
                <a:ea typeface="+mn-ea"/>
                <a:cs typeface="+mn-cs"/>
              </a:rPr>
              <a:t>对检测框进行</a:t>
            </a:r>
            <a:r>
              <a:rPr lang="zh-CN" altLang="zh-CN" sz="1200" kern="1200" dirty="0">
                <a:solidFill>
                  <a:schemeClr val="tx1"/>
                </a:solidFill>
                <a:effectLst/>
                <a:latin typeface="+mn-lt"/>
                <a:ea typeface="+mn-ea"/>
                <a:cs typeface="+mn-cs"/>
              </a:rPr>
              <a:t>排序</a:t>
            </a:r>
            <a:r>
              <a:rPr lang="zh-CN" altLang="en-US" sz="1200" kern="1200" dirty="0">
                <a:solidFill>
                  <a:schemeClr val="tx1"/>
                </a:solidFill>
                <a:effectLst/>
                <a:latin typeface="+mn-lt"/>
                <a:ea typeface="+mn-ea"/>
                <a:cs typeface="+mn-cs"/>
              </a:rPr>
              <a:t>，乱序排列</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那么</a:t>
            </a:r>
            <a:r>
              <a:rPr lang="zh-CN" altLang="zh-CN" sz="1200" kern="1200" dirty="0">
                <a:solidFill>
                  <a:schemeClr val="tx1"/>
                </a:solidFill>
                <a:effectLst/>
                <a:latin typeface="+mn-lt"/>
                <a:ea typeface="+mn-ea"/>
                <a:cs typeface="+mn-cs"/>
              </a:rPr>
              <a:t>计算</a:t>
            </a:r>
            <a:r>
              <a:rPr lang="en-US" altLang="zh-CN" sz="1200" kern="1200" dirty="0">
                <a:solidFill>
                  <a:schemeClr val="tx1"/>
                </a:solidFill>
                <a:effectLst/>
                <a:latin typeface="+mn-lt"/>
                <a:ea typeface="+mn-ea"/>
                <a:cs typeface="+mn-cs"/>
              </a:rPr>
              <a:t>ap</a:t>
            </a:r>
            <a:r>
              <a:rPr lang="zh-CN" altLang="zh-CN" sz="1200" kern="1200" dirty="0">
                <a:solidFill>
                  <a:schemeClr val="tx1"/>
                </a:solidFill>
                <a:effectLst/>
                <a:latin typeface="+mn-lt"/>
                <a:ea typeface="+mn-ea"/>
                <a:cs typeface="+mn-cs"/>
              </a:rPr>
              <a:t>时</a:t>
            </a:r>
            <a:r>
              <a:rPr lang="zh-CN" altLang="en-US" sz="1200" kern="1200" dirty="0">
                <a:solidFill>
                  <a:schemeClr val="tx1"/>
                </a:solidFill>
                <a:effectLst/>
                <a:latin typeface="+mn-lt"/>
                <a:ea typeface="+mn-ea"/>
                <a:cs typeface="+mn-cs"/>
              </a:rPr>
              <a:t>可能</a:t>
            </a:r>
            <a:r>
              <a:rPr lang="zh-CN" altLang="zh-CN" sz="1200" kern="1200" dirty="0">
                <a:solidFill>
                  <a:schemeClr val="tx1"/>
                </a:solidFill>
                <a:effectLst/>
                <a:latin typeface="+mn-lt"/>
                <a:ea typeface="+mn-ea"/>
                <a:cs typeface="+mn-cs"/>
              </a:rPr>
              <a:t>会</a:t>
            </a:r>
            <a:r>
              <a:rPr lang="zh-CN" altLang="en-US" sz="1200" kern="1200" dirty="0">
                <a:solidFill>
                  <a:schemeClr val="tx1"/>
                </a:solidFill>
                <a:effectLst/>
                <a:latin typeface="+mn-lt"/>
                <a:ea typeface="+mn-ea"/>
                <a:cs typeface="+mn-cs"/>
              </a:rPr>
              <a:t>存在着</a:t>
            </a:r>
            <a:r>
              <a:rPr lang="zh-CN" altLang="zh-CN" sz="1200" kern="1200" dirty="0">
                <a:solidFill>
                  <a:schemeClr val="tx1"/>
                </a:solidFill>
                <a:effectLst/>
                <a:latin typeface="+mn-lt"/>
                <a:ea typeface="+mn-ea"/>
                <a:cs typeface="+mn-cs"/>
              </a:rPr>
              <a:t>很大的不稳定性（</a:t>
            </a:r>
            <a:r>
              <a:rPr lang="en-US" altLang="zh-CN" sz="1200" kern="1200" dirty="0">
                <a:solidFill>
                  <a:schemeClr val="tx1"/>
                </a:solidFill>
                <a:effectLst/>
                <a:latin typeface="+mn-lt"/>
                <a:ea typeface="+mn-ea"/>
                <a:cs typeface="+mn-cs"/>
              </a:rPr>
              <a:t>ap</a:t>
            </a:r>
            <a:r>
              <a:rPr lang="zh-CN" altLang="en-US" sz="1200" kern="1200" dirty="0">
                <a:solidFill>
                  <a:schemeClr val="tx1"/>
                </a:solidFill>
                <a:effectLst/>
                <a:latin typeface="+mn-lt"/>
                <a:ea typeface="+mn-ea"/>
                <a:cs typeface="+mn-cs"/>
              </a:rPr>
              <a:t>可能</a:t>
            </a:r>
            <a:r>
              <a:rPr lang="zh-CN" altLang="zh-CN" sz="1200" kern="1200" dirty="0">
                <a:solidFill>
                  <a:schemeClr val="tx1"/>
                </a:solidFill>
                <a:effectLst/>
                <a:latin typeface="+mn-lt"/>
                <a:ea typeface="+mn-ea"/>
                <a:cs typeface="+mn-cs"/>
              </a:rPr>
              <a:t>忽高忽低）。）</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5683B50-831C-4976-8C24-F858CD55BE9D}" type="slidenum">
              <a:rPr lang="zh-CN" altLang="en-US" smtClean="0"/>
              <a:t>4</a:t>
            </a:fld>
            <a:endParaRPr lang="zh-CN" altLang="en-US"/>
          </a:p>
        </p:txBody>
      </p:sp>
    </p:spTree>
    <p:extLst>
      <p:ext uri="{BB962C8B-B14F-4D97-AF65-F5344CB8AC3E}">
        <p14:creationId xmlns:p14="http://schemas.microsoft.com/office/powerpoint/2010/main" val="838786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同样的，这幅图显示的是 </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经全连接头</a:t>
            </a:r>
            <a:r>
              <a:rPr lang="zh-CN" altLang="zh-CN" sz="1200" kern="1200" dirty="0">
                <a:solidFill>
                  <a:schemeClr val="tx1"/>
                </a:solidFill>
                <a:effectLst/>
                <a:latin typeface="+mn-lt"/>
                <a:ea typeface="+mn-ea"/>
                <a:cs typeface="+mn-cs"/>
              </a:rPr>
              <a:t>和</a:t>
            </a:r>
            <a:r>
              <a:rPr lang="zh-CN" altLang="en-US" sz="1200" kern="1200" dirty="0">
                <a:solidFill>
                  <a:schemeClr val="tx1"/>
                </a:solidFill>
                <a:effectLst/>
                <a:latin typeface="+mn-lt"/>
                <a:ea typeface="+mn-ea"/>
                <a:cs typeface="+mn-cs"/>
              </a:rPr>
              <a:t>卷积头得到</a:t>
            </a:r>
            <a:r>
              <a:rPr lang="zh-CN" altLang="zh-CN" sz="1200" kern="1200" dirty="0">
                <a:solidFill>
                  <a:schemeClr val="tx1"/>
                </a:solidFill>
                <a:effectLst/>
                <a:latin typeface="+mn-lt"/>
                <a:ea typeface="+mn-ea"/>
                <a:cs typeface="+mn-cs"/>
              </a:rPr>
              <a:t>的回归框</a:t>
            </a:r>
            <a:r>
              <a:rPr lang="zh-CN" altLang="en-US"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GT</a:t>
            </a:r>
            <a:r>
              <a:rPr lang="zh-CN" altLang="en-US" sz="1200" kern="1200" dirty="0">
                <a:solidFill>
                  <a:schemeClr val="tx1"/>
                </a:solidFill>
                <a:effectLst/>
                <a:latin typeface="+mn-lt"/>
                <a:ea typeface="+mn-ea"/>
                <a:cs typeface="+mn-cs"/>
              </a:rPr>
              <a:t>之间的</a:t>
            </a:r>
            <a:r>
              <a:rPr lang="en-US" altLang="zh-CN" sz="1200" kern="1200" dirty="0" err="1">
                <a:solidFill>
                  <a:schemeClr val="tx1"/>
                </a:solidFill>
                <a:effectLst/>
                <a:latin typeface="+mn-lt"/>
                <a:ea typeface="+mn-ea"/>
                <a:cs typeface="+mn-cs"/>
              </a:rPr>
              <a:t>IoU</a:t>
            </a:r>
            <a:r>
              <a:rPr lang="zh-CN" altLang="en-US" sz="1200" kern="1200" dirty="0">
                <a:solidFill>
                  <a:schemeClr val="tx1"/>
                </a:solidFill>
                <a:effectLst/>
                <a:latin typeface="+mn-lt"/>
                <a:ea typeface="+mn-ea"/>
                <a:cs typeface="+mn-cs"/>
              </a:rPr>
              <a:t>值</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和 </a:t>
            </a:r>
            <a:r>
              <a:rPr lang="en-US" altLang="zh-CN" sz="1200" kern="1200" dirty="0">
                <a:solidFill>
                  <a:schemeClr val="tx1"/>
                </a:solidFill>
                <a:effectLst/>
                <a:latin typeface="+mn-lt"/>
                <a:ea typeface="+mn-ea"/>
                <a:cs typeface="+mn-cs"/>
              </a:rPr>
              <a:t>(proposal</a:t>
            </a:r>
            <a:r>
              <a:rPr lang="zh-CN" altLang="en-US"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GT</a:t>
            </a:r>
            <a:r>
              <a:rPr lang="zh-CN" altLang="zh-CN" sz="1200" kern="1200" dirty="0">
                <a:solidFill>
                  <a:schemeClr val="tx1"/>
                </a:solidFill>
                <a:effectLst/>
                <a:latin typeface="+mn-lt"/>
                <a:ea typeface="+mn-ea"/>
                <a:cs typeface="+mn-cs"/>
              </a:rPr>
              <a:t>之间的</a:t>
            </a:r>
            <a:r>
              <a:rPr lang="en-US" altLang="zh-CN" sz="1200" kern="1200" dirty="0" err="1">
                <a:solidFill>
                  <a:schemeClr val="tx1"/>
                </a:solidFill>
                <a:effectLst/>
                <a:latin typeface="+mn-lt"/>
                <a:ea typeface="+mn-ea"/>
                <a:cs typeface="+mn-cs"/>
              </a:rPr>
              <a:t>IoU</a:t>
            </a:r>
            <a:r>
              <a:rPr lang="zh-CN" altLang="en-US" sz="1200" kern="1200" dirty="0">
                <a:solidFill>
                  <a:schemeClr val="tx1"/>
                </a:solidFill>
                <a:effectLst/>
                <a:latin typeface="+mn-lt"/>
                <a:ea typeface="+mn-ea"/>
                <a:cs typeface="+mn-cs"/>
              </a:rPr>
              <a:t>值</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的</a:t>
            </a:r>
            <a:r>
              <a:rPr lang="zh-CN" altLang="en-US" sz="1200" kern="1200" dirty="0">
                <a:solidFill>
                  <a:schemeClr val="tx1"/>
                </a:solidFill>
                <a:effectLst/>
                <a:latin typeface="+mn-lt"/>
                <a:ea typeface="+mn-ea"/>
                <a:cs typeface="+mn-cs"/>
              </a:rPr>
              <a:t>对应</a:t>
            </a:r>
            <a:r>
              <a:rPr lang="zh-CN" altLang="zh-CN" sz="1200" kern="1200" dirty="0">
                <a:solidFill>
                  <a:schemeClr val="tx1"/>
                </a:solidFill>
                <a:effectLst/>
                <a:latin typeface="+mn-lt"/>
                <a:ea typeface="+mn-ea"/>
                <a:cs typeface="+mn-cs"/>
              </a:rPr>
              <a:t>情况。</a:t>
            </a:r>
            <a:r>
              <a:rPr lang="zh-CN" altLang="en-US" sz="1200" kern="1200" dirty="0">
                <a:solidFill>
                  <a:schemeClr val="tx1"/>
                </a:solidFill>
                <a:effectLst/>
                <a:latin typeface="+mn-lt"/>
                <a:ea typeface="+mn-ea"/>
                <a:cs typeface="+mn-cs"/>
              </a:rPr>
              <a:t>也是</a:t>
            </a:r>
            <a:r>
              <a:rPr lang="zh-CN" altLang="zh-CN" sz="1200" kern="1200" dirty="0">
                <a:solidFill>
                  <a:schemeClr val="tx1"/>
                </a:solidFill>
                <a:effectLst/>
                <a:latin typeface="+mn-lt"/>
                <a:ea typeface="+mn-ea"/>
                <a:cs typeface="+mn-cs"/>
              </a:rPr>
              <a:t>将</a:t>
            </a:r>
            <a:r>
              <a:rPr lang="en-US" altLang="zh-CN" sz="1200" kern="1200" dirty="0" err="1">
                <a:solidFill>
                  <a:schemeClr val="tx1"/>
                </a:solidFill>
                <a:effectLst/>
                <a:latin typeface="+mn-lt"/>
                <a:ea typeface="+mn-ea"/>
                <a:cs typeface="+mn-cs"/>
              </a:rPr>
              <a:t>IoU</a:t>
            </a:r>
            <a:r>
              <a:rPr lang="zh-CN" altLang="en-US" sz="1200" kern="1200" dirty="0">
                <a:solidFill>
                  <a:schemeClr val="tx1"/>
                </a:solidFill>
                <a:effectLst/>
                <a:latin typeface="+mn-lt"/>
                <a:ea typeface="+mn-ea"/>
                <a:cs typeface="+mn-cs"/>
              </a:rPr>
              <a:t>划分了</a:t>
            </a:r>
            <a:r>
              <a:rPr lang="en-US" altLang="zh-CN" sz="1200" kern="1200" dirty="0">
                <a:solidFill>
                  <a:schemeClr val="tx1"/>
                </a:solidFill>
                <a:effectLst/>
                <a:latin typeface="+mn-lt"/>
                <a:ea typeface="+mn-ea"/>
                <a:cs typeface="+mn-cs"/>
              </a:rPr>
              <a:t>20</a:t>
            </a:r>
            <a:r>
              <a:rPr lang="zh-CN" altLang="zh-CN" sz="1200" kern="1200" dirty="0">
                <a:solidFill>
                  <a:schemeClr val="tx1"/>
                </a:solidFill>
                <a:effectLst/>
                <a:latin typeface="+mn-lt"/>
                <a:ea typeface="+mn-ea"/>
                <a:cs typeface="+mn-cs"/>
              </a:rPr>
              <a:t>个</a:t>
            </a:r>
            <a:r>
              <a:rPr lang="en-US" altLang="zh-CN" sz="1200" kern="1200" dirty="0">
                <a:solidFill>
                  <a:schemeClr val="tx1"/>
                </a:solidFill>
                <a:effectLst/>
                <a:latin typeface="+mn-lt"/>
                <a:ea typeface="+mn-ea"/>
                <a:cs typeface="+mn-cs"/>
              </a:rPr>
              <a:t>bins</a:t>
            </a:r>
            <a:r>
              <a:rPr lang="zh-CN" altLang="zh-CN" sz="1200" kern="1200" dirty="0">
                <a:solidFill>
                  <a:schemeClr val="tx1"/>
                </a:solidFill>
                <a:effectLst/>
                <a:latin typeface="+mn-lt"/>
                <a:ea typeface="+mn-ea"/>
                <a:cs typeface="+mn-cs"/>
              </a:rPr>
              <a:t>，并相应地对</a:t>
            </a:r>
            <a:r>
              <a:rPr lang="en-US" altLang="zh-CN" sz="1200" kern="1200" dirty="0">
                <a:solidFill>
                  <a:schemeClr val="tx1"/>
                </a:solidFill>
                <a:effectLst/>
                <a:latin typeface="+mn-lt"/>
                <a:ea typeface="+mn-ea"/>
                <a:cs typeface="+mn-cs"/>
              </a:rPr>
              <a:t>proposals</a:t>
            </a:r>
            <a:r>
              <a:rPr lang="zh-CN" altLang="zh-CN" sz="1200" kern="1200" dirty="0">
                <a:solidFill>
                  <a:schemeClr val="tx1"/>
                </a:solidFill>
                <a:effectLst/>
                <a:latin typeface="+mn-lt"/>
                <a:ea typeface="+mn-ea"/>
                <a:cs typeface="+mn-cs"/>
              </a:rPr>
              <a:t>进行分组，然后对每一组</a:t>
            </a:r>
            <a:r>
              <a:rPr lang="en-US" altLang="zh-CN" sz="1200" kern="1200" dirty="0">
                <a:solidFill>
                  <a:schemeClr val="tx1"/>
                </a:solidFill>
                <a:effectLst/>
                <a:latin typeface="+mn-lt"/>
                <a:ea typeface="+mn-ea"/>
                <a:cs typeface="+mn-cs"/>
              </a:rPr>
              <a:t>proposals</a:t>
            </a:r>
            <a:r>
              <a:rPr lang="zh-CN" altLang="zh-CN" sz="1200" kern="1200" dirty="0">
                <a:solidFill>
                  <a:schemeClr val="tx1"/>
                </a:solidFill>
                <a:effectLst/>
                <a:latin typeface="+mn-lt"/>
                <a:ea typeface="+mn-ea"/>
                <a:cs typeface="+mn-cs"/>
              </a:rPr>
              <a:t>计算回归框</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GT</a:t>
            </a:r>
            <a:r>
              <a:rPr lang="zh-CN" altLang="en-US"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IoU</a:t>
            </a:r>
            <a:r>
              <a:rPr lang="zh-CN" altLang="zh-CN" sz="1200" kern="1200" dirty="0">
                <a:solidFill>
                  <a:schemeClr val="tx1"/>
                </a:solidFill>
                <a:effectLst/>
                <a:latin typeface="+mn-lt"/>
                <a:ea typeface="+mn-ea"/>
                <a:cs typeface="+mn-cs"/>
              </a:rPr>
              <a:t>值的均值和方差</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可以看到，</a:t>
            </a:r>
            <a:r>
              <a:rPr lang="zh-CN" altLang="zh-CN" sz="1200" kern="1200" dirty="0">
                <a:solidFill>
                  <a:schemeClr val="tx1"/>
                </a:solidFill>
                <a:effectLst/>
                <a:latin typeface="+mn-lt"/>
                <a:ea typeface="+mn-ea"/>
                <a:cs typeface="+mn-cs"/>
              </a:rPr>
              <a:t>与</a:t>
            </a:r>
            <a:r>
              <a:rPr lang="zh-CN" altLang="en-US" sz="1200" kern="1200" dirty="0">
                <a:solidFill>
                  <a:schemeClr val="tx1"/>
                </a:solidFill>
                <a:effectLst/>
                <a:latin typeface="+mn-lt"/>
                <a:ea typeface="+mn-ea"/>
                <a:cs typeface="+mn-cs"/>
              </a:rPr>
              <a:t>全连接头</a:t>
            </a:r>
            <a:r>
              <a:rPr lang="zh-CN" altLang="zh-CN" sz="1200" kern="1200" dirty="0">
                <a:solidFill>
                  <a:schemeClr val="tx1"/>
                </a:solidFill>
                <a:effectLst/>
                <a:latin typeface="+mn-lt"/>
                <a:ea typeface="+mn-ea"/>
                <a:cs typeface="+mn-cs"/>
              </a:rPr>
              <a:t>相比，</a:t>
            </a:r>
            <a:r>
              <a:rPr lang="zh-CN" altLang="en-US" sz="1200" kern="1200" dirty="0">
                <a:solidFill>
                  <a:schemeClr val="tx1"/>
                </a:solidFill>
                <a:effectLst/>
                <a:latin typeface="+mn-lt"/>
                <a:ea typeface="+mn-ea"/>
                <a:cs typeface="+mn-cs"/>
              </a:rPr>
              <a:t>在大中小目标上经卷积头得到</a:t>
            </a:r>
            <a:r>
              <a:rPr lang="zh-CN" altLang="zh-CN" sz="1200" kern="1200" dirty="0">
                <a:solidFill>
                  <a:schemeClr val="tx1"/>
                </a:solidFill>
                <a:effectLst/>
                <a:latin typeface="+mn-lt"/>
                <a:ea typeface="+mn-ea"/>
                <a:cs typeface="+mn-cs"/>
              </a:rPr>
              <a:t>的回归框在</a:t>
            </a:r>
            <a:r>
              <a:rPr lang="en-US" altLang="zh-CN" sz="1200" kern="1200" dirty="0">
                <a:solidFill>
                  <a:schemeClr val="tx1"/>
                </a:solidFill>
                <a:effectLst/>
                <a:latin typeface="+mn-lt"/>
                <a:ea typeface="+mn-ea"/>
                <a:cs typeface="+mn-cs"/>
              </a:rPr>
              <a:t>proposals</a:t>
            </a:r>
            <a:r>
              <a:rPr lang="zh-CN" altLang="en-US" sz="1200" kern="1200" dirty="0">
                <a:solidFill>
                  <a:schemeClr val="tx1"/>
                </a:solidFill>
                <a:effectLst/>
                <a:latin typeface="+mn-lt"/>
                <a:ea typeface="+mn-ea"/>
                <a:cs typeface="+mn-cs"/>
              </a:rPr>
              <a:t>与</a:t>
            </a:r>
            <a:r>
              <a:rPr lang="en-US" altLang="zh-CN" sz="1200" kern="1200" dirty="0" err="1">
                <a:solidFill>
                  <a:schemeClr val="tx1"/>
                </a:solidFill>
                <a:effectLst/>
                <a:latin typeface="+mn-lt"/>
                <a:ea typeface="+mn-ea"/>
                <a:cs typeface="+mn-cs"/>
              </a:rPr>
              <a:t>gt</a:t>
            </a:r>
            <a:r>
              <a:rPr lang="zh-CN" altLang="en-US" sz="1200" kern="1200" dirty="0">
                <a:solidFill>
                  <a:schemeClr val="tx1"/>
                </a:solidFill>
                <a:effectLst/>
                <a:latin typeface="+mn-lt"/>
                <a:ea typeface="+mn-ea"/>
                <a:cs typeface="+mn-cs"/>
              </a:rPr>
              <a:t>间</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loU</a:t>
            </a:r>
            <a:r>
              <a:rPr lang="zh-CN" altLang="en-US" sz="1200" kern="1200" dirty="0">
                <a:solidFill>
                  <a:schemeClr val="tx1"/>
                </a:solidFill>
                <a:effectLst/>
                <a:latin typeface="+mn-lt"/>
                <a:ea typeface="+mn-ea"/>
                <a:cs typeface="+mn-cs"/>
              </a:rPr>
              <a:t>值</a:t>
            </a:r>
            <a:r>
              <a:rPr lang="zh-CN" altLang="zh-CN" sz="1200" kern="1200" dirty="0">
                <a:solidFill>
                  <a:schemeClr val="tx1"/>
                </a:solidFill>
                <a:effectLst/>
                <a:latin typeface="+mn-lt"/>
                <a:ea typeface="+mn-ea"/>
                <a:cs typeface="+mn-cs"/>
              </a:rPr>
              <a:t>高于</a:t>
            </a:r>
            <a:r>
              <a:rPr lang="en-US" altLang="zh-CN" sz="1200" kern="1200" dirty="0">
                <a:solidFill>
                  <a:schemeClr val="tx1"/>
                </a:solidFill>
                <a:effectLst/>
                <a:latin typeface="+mn-lt"/>
                <a:ea typeface="+mn-ea"/>
                <a:cs typeface="+mn-cs"/>
              </a:rPr>
              <a:t>0.4</a:t>
            </a:r>
            <a:r>
              <a:rPr lang="zh-CN" altLang="zh-CN" sz="1200" kern="1200" dirty="0">
                <a:solidFill>
                  <a:schemeClr val="tx1"/>
                </a:solidFill>
                <a:effectLst/>
                <a:latin typeface="+mn-lt"/>
                <a:ea typeface="+mn-ea"/>
                <a:cs typeface="+mn-cs"/>
              </a:rPr>
              <a:t>时</a:t>
            </a:r>
            <a:r>
              <a:rPr lang="zh-CN" altLang="en-US" sz="1200" kern="1200" dirty="0">
                <a:solidFill>
                  <a:schemeClr val="tx1"/>
                </a:solidFill>
                <a:effectLst/>
                <a:latin typeface="+mn-lt"/>
                <a:ea typeface="+mn-ea"/>
                <a:cs typeface="+mn-cs"/>
              </a:rPr>
              <a:t>，相比全连接头得到的回归框</a:t>
            </a:r>
            <a:r>
              <a:rPr lang="zh-CN" altLang="zh-CN" sz="1200" kern="1200" dirty="0">
                <a:solidFill>
                  <a:schemeClr val="tx1"/>
                </a:solidFill>
                <a:effectLst/>
                <a:latin typeface="+mn-lt"/>
                <a:ea typeface="+mn-ea"/>
                <a:cs typeface="+mn-cs"/>
              </a:rPr>
              <a:t>更</a:t>
            </a:r>
            <a:r>
              <a:rPr lang="zh-CN" altLang="en-US" sz="1200" kern="1200" dirty="0">
                <a:solidFill>
                  <a:schemeClr val="tx1"/>
                </a:solidFill>
                <a:effectLst/>
                <a:latin typeface="+mn-lt"/>
                <a:ea typeface="+mn-ea"/>
                <a:cs typeface="+mn-cs"/>
              </a:rPr>
              <a:t>精准</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5683B50-831C-4976-8C24-F858CD55BE9D}" type="slidenum">
              <a:rPr lang="zh-CN" altLang="en-US" smtClean="0"/>
              <a:t>5</a:t>
            </a:fld>
            <a:endParaRPr lang="zh-CN" altLang="en-US"/>
          </a:p>
        </p:txBody>
      </p:sp>
    </p:spTree>
    <p:extLst>
      <p:ext uri="{BB962C8B-B14F-4D97-AF65-F5344CB8AC3E}">
        <p14:creationId xmlns:p14="http://schemas.microsoft.com/office/powerpoint/2010/main" val="268033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接着是两个检测头输出的</a:t>
            </a:r>
            <a:r>
              <a:rPr lang="en-US" altLang="zh-CN" sz="1200" kern="1200" dirty="0">
                <a:solidFill>
                  <a:schemeClr val="tx1"/>
                </a:solidFill>
                <a:effectLst/>
                <a:latin typeface="+mn-lt"/>
                <a:ea typeface="+mn-ea"/>
                <a:cs typeface="+mn-cs"/>
              </a:rPr>
              <a:t>7</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7</a:t>
            </a:r>
            <a:r>
              <a:rPr lang="zh-CN" altLang="en-US" sz="1200" kern="1200" dirty="0">
                <a:solidFill>
                  <a:schemeClr val="tx1"/>
                </a:solidFill>
                <a:effectLst/>
                <a:latin typeface="+mn-lt"/>
                <a:ea typeface="+mn-ea"/>
                <a:cs typeface="+mn-cs"/>
              </a:rPr>
              <a:t>大小的特征图中各单元格之间空间相关性的对比，这里的空间相关性是通过计算</a:t>
            </a:r>
            <a:r>
              <a:rPr lang="zh-CN" altLang="zh-CN" sz="1200" kern="1200" dirty="0">
                <a:solidFill>
                  <a:schemeClr val="tx1"/>
                </a:solidFill>
                <a:effectLst/>
                <a:latin typeface="+mn-lt"/>
                <a:ea typeface="+mn-ea"/>
                <a:cs typeface="+mn-cs"/>
              </a:rPr>
              <a:t>对应两个</a:t>
            </a:r>
            <a:r>
              <a:rPr lang="zh-CN" altLang="en-US" sz="1200" kern="1200" dirty="0">
                <a:solidFill>
                  <a:schemeClr val="tx1"/>
                </a:solidFill>
                <a:effectLst/>
                <a:latin typeface="+mn-lt"/>
                <a:ea typeface="+mn-ea"/>
                <a:cs typeface="+mn-cs"/>
              </a:rPr>
              <a:t>单元格</a:t>
            </a:r>
            <a:r>
              <a:rPr lang="zh-CN" altLang="zh-CN" sz="1200" kern="1200" dirty="0">
                <a:solidFill>
                  <a:schemeClr val="tx1"/>
                </a:solidFill>
                <a:effectLst/>
                <a:latin typeface="+mn-lt"/>
                <a:ea typeface="+mn-ea"/>
                <a:cs typeface="+mn-cs"/>
              </a:rPr>
              <a:t>特征向量之间的余弦距离来</a:t>
            </a:r>
            <a:r>
              <a:rPr lang="zh-CN" altLang="en-US" sz="1200" kern="1200" dirty="0">
                <a:solidFill>
                  <a:schemeClr val="tx1"/>
                </a:solidFill>
                <a:effectLst/>
                <a:latin typeface="+mn-lt"/>
                <a:ea typeface="+mn-ea"/>
                <a:cs typeface="+mn-cs"/>
              </a:rPr>
              <a:t>得到的，也就是</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余弦相似度，</a:t>
            </a:r>
            <a:r>
              <a:rPr lang="zh-CN" altLang="zh-CN" sz="1200" kern="1200" dirty="0">
                <a:solidFill>
                  <a:schemeClr val="tx1"/>
                </a:solidFill>
                <a:effectLst/>
                <a:latin typeface="+mn-lt"/>
                <a:ea typeface="+mn-ea"/>
                <a:cs typeface="+mn-cs"/>
              </a:rPr>
              <a:t>这样每个单元格</a:t>
            </a:r>
            <a:r>
              <a:rPr lang="zh-CN" altLang="en-US" sz="1200" kern="1200" dirty="0">
                <a:solidFill>
                  <a:schemeClr val="tx1"/>
                </a:solidFill>
                <a:effectLst/>
                <a:latin typeface="+mn-lt"/>
                <a:ea typeface="+mn-ea"/>
                <a:cs typeface="+mn-cs"/>
              </a:rPr>
              <a:t>会得到</a:t>
            </a:r>
            <a:r>
              <a:rPr lang="zh-CN" altLang="zh-CN" sz="1200" kern="1200" dirty="0">
                <a:solidFill>
                  <a:schemeClr val="tx1"/>
                </a:solidFill>
                <a:effectLst/>
                <a:latin typeface="+mn-lt"/>
                <a:ea typeface="+mn-ea"/>
                <a:cs typeface="+mn-cs"/>
              </a:rPr>
              <a:t>一个7×7的关联矩阵，代表当前单元格与其他单元格之间的相关性</a:t>
            </a:r>
            <a:r>
              <a:rPr lang="zh-CN" altLang="en-US" sz="1200" kern="1200" dirty="0">
                <a:solidFill>
                  <a:schemeClr val="tx1"/>
                </a:solidFill>
                <a:effectLst/>
                <a:latin typeface="+mn-lt"/>
                <a:ea typeface="+mn-ea"/>
                <a:cs typeface="+mn-cs"/>
              </a:rPr>
              <a:t>，然后将</a:t>
            </a:r>
            <a:r>
              <a:rPr lang="zh-CN" altLang="zh-CN" sz="1200" kern="1200" dirty="0">
                <a:solidFill>
                  <a:schemeClr val="tx1"/>
                </a:solidFill>
                <a:effectLst/>
                <a:latin typeface="+mn-lt"/>
                <a:ea typeface="+mn-ea"/>
                <a:cs typeface="+mn-cs"/>
              </a:rPr>
              <a:t>所有单元格</a:t>
            </a:r>
            <a:r>
              <a:rPr lang="zh-CN" altLang="en-US" sz="1200" kern="1200" dirty="0">
                <a:solidFill>
                  <a:schemeClr val="tx1"/>
                </a:solidFill>
                <a:effectLst/>
                <a:latin typeface="+mn-lt"/>
                <a:ea typeface="+mn-ea"/>
                <a:cs typeface="+mn-cs"/>
              </a:rPr>
              <a:t>的关联</a:t>
            </a:r>
            <a:r>
              <a:rPr lang="zh-CN" altLang="zh-CN" sz="1200" kern="1200" dirty="0">
                <a:solidFill>
                  <a:schemeClr val="tx1"/>
                </a:solidFill>
                <a:effectLst/>
                <a:latin typeface="+mn-lt"/>
                <a:ea typeface="+mn-ea"/>
                <a:cs typeface="+mn-cs"/>
              </a:rPr>
              <a:t>矩阵</a:t>
            </a:r>
            <a:r>
              <a:rPr lang="zh-CN" altLang="en-US" sz="1200" kern="1200" dirty="0">
                <a:solidFill>
                  <a:schemeClr val="tx1"/>
                </a:solidFill>
                <a:effectLst/>
                <a:latin typeface="+mn-lt"/>
                <a:ea typeface="+mn-ea"/>
                <a:cs typeface="+mn-cs"/>
              </a:rPr>
              <a:t>做一个</a:t>
            </a:r>
            <a:r>
              <a:rPr lang="zh-CN" altLang="zh-CN" sz="1200" kern="1200" dirty="0">
                <a:solidFill>
                  <a:schemeClr val="tx1"/>
                </a:solidFill>
                <a:effectLst/>
                <a:latin typeface="+mn-lt"/>
                <a:ea typeface="+mn-ea"/>
                <a:cs typeface="+mn-cs"/>
              </a:rPr>
              <a:t>可视化。</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这几幅图</a:t>
            </a:r>
            <a:r>
              <a:rPr lang="zh-CN" altLang="zh-CN" sz="1200" kern="1200" dirty="0">
                <a:solidFill>
                  <a:schemeClr val="tx1"/>
                </a:solidFill>
                <a:effectLst/>
                <a:latin typeface="+mn-lt"/>
                <a:ea typeface="+mn-ea"/>
                <a:cs typeface="+mn-cs"/>
              </a:rPr>
              <a:t>显示</a:t>
            </a:r>
            <a:r>
              <a:rPr lang="zh-CN" altLang="en-US" sz="1200" kern="1200" dirty="0">
                <a:solidFill>
                  <a:schemeClr val="tx1"/>
                </a:solidFill>
                <a:effectLst/>
                <a:latin typeface="+mn-lt"/>
                <a:ea typeface="+mn-ea"/>
                <a:cs typeface="+mn-cs"/>
              </a:rPr>
              <a:t>的都是</a:t>
            </a:r>
            <a:r>
              <a:rPr lang="zh-CN" altLang="zh-CN" sz="1200" kern="1200" dirty="0">
                <a:solidFill>
                  <a:schemeClr val="tx1"/>
                </a:solidFill>
                <a:effectLst/>
                <a:latin typeface="+mn-lt"/>
                <a:ea typeface="+mn-ea"/>
                <a:cs typeface="+mn-cs"/>
              </a:rPr>
              <a:t>在多个目标上的平均空间相关性</a:t>
            </a:r>
            <a:r>
              <a:rPr lang="zh-CN" altLang="en-US" sz="1200" kern="1200" dirty="0">
                <a:solidFill>
                  <a:schemeClr val="tx1"/>
                </a:solidFill>
                <a:effectLst/>
                <a:latin typeface="+mn-lt"/>
                <a:ea typeface="+mn-ea"/>
                <a:cs typeface="+mn-cs"/>
              </a:rPr>
              <a:t>。可以看到，卷积头</a:t>
            </a:r>
            <a:r>
              <a:rPr lang="zh-CN" altLang="zh-CN" sz="1200" kern="1200" dirty="0">
                <a:solidFill>
                  <a:schemeClr val="tx1"/>
                </a:solidFill>
                <a:effectLst/>
                <a:latin typeface="+mn-lt"/>
                <a:ea typeface="+mn-ea"/>
                <a:cs typeface="+mn-cs"/>
              </a:rPr>
              <a:t>输出</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特征图具有</a:t>
            </a:r>
            <a:r>
              <a:rPr lang="zh-CN" altLang="en-US" sz="1200" kern="1200" dirty="0">
                <a:solidFill>
                  <a:schemeClr val="tx1"/>
                </a:solidFill>
                <a:effectLst/>
                <a:latin typeface="+mn-lt"/>
                <a:ea typeface="+mn-ea"/>
                <a:cs typeface="+mn-cs"/>
              </a:rPr>
              <a:t>非常</a:t>
            </a:r>
            <a:r>
              <a:rPr lang="zh-CN" altLang="zh-CN" sz="1200" kern="1200" dirty="0">
                <a:solidFill>
                  <a:schemeClr val="tx1"/>
                </a:solidFill>
                <a:effectLst/>
                <a:latin typeface="+mn-lt"/>
                <a:ea typeface="+mn-ea"/>
                <a:cs typeface="+mn-cs"/>
              </a:rPr>
              <a:t>明显的空间相关性</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对</a:t>
            </a:r>
            <a:r>
              <a:rPr lang="zh-CN" altLang="en-US" sz="1200" kern="1200" dirty="0">
                <a:solidFill>
                  <a:schemeClr val="tx1"/>
                </a:solidFill>
                <a:effectLst/>
                <a:latin typeface="+mn-lt"/>
                <a:ea typeface="+mn-ea"/>
                <a:cs typeface="+mn-cs"/>
              </a:rPr>
              <a:t>于全连接头</a:t>
            </a:r>
            <a:r>
              <a:rPr lang="zh-CN" altLang="zh-CN" sz="1200" kern="1200" dirty="0">
                <a:solidFill>
                  <a:schemeClr val="tx1"/>
                </a:solidFill>
                <a:effectLst/>
                <a:latin typeface="+mn-lt"/>
                <a:ea typeface="+mn-ea"/>
                <a:cs typeface="+mn-cs"/>
              </a:rPr>
              <a:t>输出</a:t>
            </a:r>
            <a:r>
              <a:rPr lang="zh-CN" altLang="en-US" sz="1200" kern="1200" dirty="0">
                <a:solidFill>
                  <a:schemeClr val="tx1"/>
                </a:solidFill>
                <a:effectLst/>
                <a:latin typeface="+mn-lt"/>
                <a:ea typeface="+mn-ea"/>
                <a:cs typeface="+mn-cs"/>
              </a:rPr>
              <a:t>的维度为</a:t>
            </a:r>
            <a:r>
              <a:rPr lang="en-US" altLang="zh-CN" sz="1200" kern="1200" dirty="0">
                <a:solidFill>
                  <a:schemeClr val="tx1"/>
                </a:solidFill>
                <a:effectLst/>
                <a:latin typeface="+mn-lt"/>
                <a:ea typeface="+mn-ea"/>
                <a:cs typeface="+mn-cs"/>
              </a:rPr>
              <a:t>1024</a:t>
            </a:r>
            <a:r>
              <a:rPr lang="zh-CN" altLang="zh-CN" sz="1200" kern="1200" dirty="0">
                <a:solidFill>
                  <a:schemeClr val="tx1"/>
                </a:solidFill>
                <a:effectLst/>
                <a:latin typeface="+mn-lt"/>
                <a:ea typeface="+mn-ea"/>
                <a:cs typeface="+mn-cs"/>
              </a:rPr>
              <a:t>的特征向量，我们重建其输出特征图</a:t>
            </a:r>
            <a:r>
              <a:rPr lang="zh-CN" altLang="en-US" sz="1200" kern="1200" dirty="0">
                <a:solidFill>
                  <a:schemeClr val="tx1"/>
                </a:solidFill>
                <a:effectLst/>
                <a:latin typeface="+mn-lt"/>
                <a:ea typeface="+mn-ea"/>
                <a:cs typeface="+mn-cs"/>
              </a:rPr>
              <a:t>，首先将</a:t>
            </a:r>
            <a:r>
              <a:rPr lang="zh-CN" altLang="zh-CN" sz="1200" kern="1200" dirty="0">
                <a:solidFill>
                  <a:schemeClr val="tx1"/>
                </a:solidFill>
                <a:effectLst/>
                <a:latin typeface="+mn-lt"/>
                <a:ea typeface="+mn-ea"/>
                <a:cs typeface="+mn-cs"/>
              </a:rPr>
              <a:t>全连接层的权重矩阵</a:t>
            </a:r>
            <a:r>
              <a:rPr lang="zh-CN" altLang="en-US" sz="1200" kern="1200" dirty="0">
                <a:solidFill>
                  <a:schemeClr val="tx1"/>
                </a:solidFill>
                <a:effectLst/>
                <a:latin typeface="+mn-lt"/>
                <a:ea typeface="+mn-ea"/>
                <a:cs typeface="+mn-cs"/>
              </a:rPr>
              <a:t>按空间位置拆分为</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7</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7*256</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1024</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，这样</a:t>
            </a:r>
            <a:r>
              <a:rPr lang="zh-CN" altLang="zh-CN" sz="1200" kern="1200" dirty="0">
                <a:solidFill>
                  <a:schemeClr val="tx1"/>
                </a:solidFill>
                <a:effectLst/>
                <a:latin typeface="+mn-lt"/>
                <a:ea typeface="+mn-ea"/>
                <a:cs typeface="+mn-cs"/>
              </a:rPr>
              <a:t>每个单元</a:t>
            </a:r>
            <a:r>
              <a:rPr lang="zh-CN" altLang="en-US" sz="1200" kern="1200" dirty="0">
                <a:solidFill>
                  <a:schemeClr val="tx1"/>
                </a:solidFill>
                <a:effectLst/>
                <a:latin typeface="+mn-lt"/>
                <a:ea typeface="+mn-ea"/>
                <a:cs typeface="+mn-cs"/>
              </a:rPr>
              <a:t>格</a:t>
            </a:r>
            <a:r>
              <a:rPr lang="zh-CN" altLang="zh-CN" sz="1200" kern="1200" dirty="0">
                <a:solidFill>
                  <a:schemeClr val="tx1"/>
                </a:solidFill>
                <a:effectLst/>
                <a:latin typeface="+mn-lt"/>
                <a:ea typeface="+mn-ea"/>
                <a:cs typeface="+mn-cs"/>
              </a:rPr>
              <a:t>有一个</a:t>
            </a:r>
            <a:r>
              <a:rPr lang="en-US" altLang="zh-CN" sz="1200" kern="1200" dirty="0">
                <a:solidFill>
                  <a:schemeClr val="tx1"/>
                </a:solidFill>
                <a:effectLst/>
                <a:latin typeface="+mn-lt"/>
                <a:ea typeface="+mn-ea"/>
                <a:cs typeface="+mn-cs"/>
              </a:rPr>
              <a:t>256</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1024</a:t>
            </a:r>
            <a:r>
              <a:rPr lang="zh-CN" altLang="zh-CN" sz="1200" kern="1200" dirty="0">
                <a:solidFill>
                  <a:schemeClr val="tx1"/>
                </a:solidFill>
                <a:effectLst/>
                <a:latin typeface="+mn-lt"/>
                <a:ea typeface="+mn-ea"/>
                <a:cs typeface="+mn-cs"/>
              </a:rPr>
              <a:t>的变换矩阵，</a:t>
            </a:r>
            <a:r>
              <a:rPr lang="zh-CN" altLang="en-US" sz="1200" kern="1200" dirty="0">
                <a:solidFill>
                  <a:schemeClr val="tx1"/>
                </a:solidFill>
                <a:effectLst/>
                <a:latin typeface="+mn-lt"/>
                <a:ea typeface="+mn-ea"/>
                <a:cs typeface="+mn-cs"/>
              </a:rPr>
              <a:t>用来</a:t>
            </a:r>
            <a:r>
              <a:rPr lang="zh-CN" altLang="zh-CN" sz="1200" kern="1200" dirty="0">
                <a:solidFill>
                  <a:schemeClr val="tx1"/>
                </a:solidFill>
                <a:effectLst/>
                <a:latin typeface="+mn-lt"/>
                <a:ea typeface="+mn-ea"/>
                <a:cs typeface="+mn-cs"/>
              </a:rPr>
              <a:t>生成该单元</a:t>
            </a:r>
            <a:r>
              <a:rPr lang="zh-CN" altLang="en-US" sz="1200" kern="1200" dirty="0">
                <a:solidFill>
                  <a:schemeClr val="tx1"/>
                </a:solidFill>
                <a:effectLst/>
                <a:latin typeface="+mn-lt"/>
                <a:ea typeface="+mn-ea"/>
                <a:cs typeface="+mn-cs"/>
              </a:rPr>
              <a:t>格</a:t>
            </a:r>
            <a:r>
              <a:rPr lang="zh-CN" altLang="zh-CN" sz="1200" kern="1200" dirty="0">
                <a:solidFill>
                  <a:schemeClr val="tx1"/>
                </a:solidFill>
                <a:effectLst/>
                <a:latin typeface="+mn-lt"/>
                <a:ea typeface="+mn-ea"/>
                <a:cs typeface="+mn-cs"/>
              </a:rPr>
              <a:t>的输出特征，</a:t>
            </a:r>
            <a:r>
              <a:rPr lang="zh-CN" altLang="en-US" sz="1200" kern="1200" dirty="0">
                <a:solidFill>
                  <a:schemeClr val="tx1"/>
                </a:solidFill>
                <a:effectLst/>
                <a:latin typeface="+mn-lt"/>
                <a:ea typeface="+mn-ea"/>
                <a:cs typeface="+mn-cs"/>
              </a:rPr>
              <a:t>最终就得到了</a:t>
            </a:r>
            <a:r>
              <a:rPr lang="en-US" altLang="zh-CN" sz="1200" kern="1200" dirty="0">
                <a:solidFill>
                  <a:schemeClr val="tx1"/>
                </a:solidFill>
                <a:effectLst/>
                <a:latin typeface="+mn-lt"/>
                <a:ea typeface="+mn-ea"/>
                <a:cs typeface="+mn-cs"/>
              </a:rPr>
              <a:t>7</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7</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1024</a:t>
            </a:r>
            <a:r>
              <a:rPr lang="zh-CN" altLang="zh-CN" sz="1200" kern="1200" dirty="0">
                <a:solidFill>
                  <a:schemeClr val="tx1"/>
                </a:solidFill>
                <a:effectLst/>
                <a:latin typeface="+mn-lt"/>
                <a:ea typeface="+mn-ea"/>
                <a:cs typeface="+mn-cs"/>
              </a:rPr>
              <a:t>的输出特征图。然后</a:t>
            </a:r>
            <a:r>
              <a:rPr lang="zh-CN" altLang="en-US" sz="1200" kern="1200" dirty="0">
                <a:solidFill>
                  <a:schemeClr val="tx1"/>
                </a:solidFill>
                <a:effectLst/>
                <a:latin typeface="+mn-lt"/>
                <a:ea typeface="+mn-ea"/>
                <a:cs typeface="+mn-cs"/>
              </a:rPr>
              <a:t>用</a:t>
            </a:r>
            <a:r>
              <a:rPr lang="zh-CN" altLang="zh-CN" sz="1200" kern="1200" dirty="0">
                <a:solidFill>
                  <a:schemeClr val="tx1"/>
                </a:solidFill>
                <a:effectLst/>
                <a:latin typeface="+mn-lt"/>
                <a:ea typeface="+mn-ea"/>
                <a:cs typeface="+mn-cs"/>
              </a:rPr>
              <a:t>余弦距离计算</a:t>
            </a:r>
            <a:r>
              <a:rPr lang="zh-CN" altLang="en-US" sz="1200" kern="1200" dirty="0">
                <a:solidFill>
                  <a:schemeClr val="tx1"/>
                </a:solidFill>
                <a:effectLst/>
                <a:latin typeface="+mn-lt"/>
                <a:ea typeface="+mn-ea"/>
                <a:cs typeface="+mn-cs"/>
              </a:rPr>
              <a:t>各单元格间的</a:t>
            </a:r>
            <a:r>
              <a:rPr lang="zh-CN" altLang="zh-CN" sz="1200" kern="1200" dirty="0">
                <a:solidFill>
                  <a:schemeClr val="tx1"/>
                </a:solidFill>
                <a:effectLst/>
                <a:latin typeface="+mn-lt"/>
                <a:ea typeface="+mn-ea"/>
                <a:cs typeface="+mn-cs"/>
              </a:rPr>
              <a:t>空间相关性。与</a:t>
            </a:r>
            <a:r>
              <a:rPr lang="zh-CN" altLang="en-US" sz="1200" kern="1200" dirty="0">
                <a:solidFill>
                  <a:schemeClr val="tx1"/>
                </a:solidFill>
                <a:effectLst/>
                <a:latin typeface="+mn-lt"/>
                <a:ea typeface="+mn-ea"/>
                <a:cs typeface="+mn-cs"/>
              </a:rPr>
              <a:t>卷积头</a:t>
            </a:r>
            <a:r>
              <a:rPr lang="zh-CN" altLang="zh-CN" sz="1200" kern="1200" dirty="0">
                <a:solidFill>
                  <a:schemeClr val="tx1"/>
                </a:solidFill>
                <a:effectLst/>
                <a:latin typeface="+mn-lt"/>
                <a:ea typeface="+mn-ea"/>
                <a:cs typeface="+mn-cs"/>
              </a:rPr>
              <a:t>相比，</a:t>
            </a:r>
            <a:r>
              <a:rPr lang="zh-CN" altLang="en-US" sz="1200" kern="1200" dirty="0">
                <a:solidFill>
                  <a:schemeClr val="tx1"/>
                </a:solidFill>
                <a:effectLst/>
                <a:latin typeface="+mn-lt"/>
                <a:ea typeface="+mn-ea"/>
                <a:cs typeface="+mn-cs"/>
              </a:rPr>
              <a:t>全连接头输出转换后的特征图各单元格间</a:t>
            </a:r>
            <a:r>
              <a:rPr lang="zh-CN" altLang="zh-CN" sz="1200" kern="1200" dirty="0">
                <a:solidFill>
                  <a:schemeClr val="tx1"/>
                </a:solidFill>
                <a:effectLst/>
                <a:latin typeface="+mn-lt"/>
                <a:ea typeface="+mn-ea"/>
                <a:cs typeface="+mn-cs"/>
              </a:rPr>
              <a:t>的空间相关性更</a:t>
            </a:r>
            <a:r>
              <a:rPr lang="zh-CN" altLang="en-US" sz="1200" kern="1200" dirty="0">
                <a:solidFill>
                  <a:schemeClr val="tx1"/>
                </a:solidFill>
                <a:effectLst/>
                <a:latin typeface="+mn-lt"/>
                <a:ea typeface="+mn-ea"/>
                <a:cs typeface="+mn-cs"/>
              </a:rPr>
              <a:t>小</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说明其</a:t>
            </a:r>
            <a:r>
              <a:rPr lang="zh-CN" altLang="zh-CN" sz="1200" kern="1200" dirty="0">
                <a:solidFill>
                  <a:schemeClr val="tx1"/>
                </a:solidFill>
                <a:effectLst/>
                <a:latin typeface="+mn-lt"/>
                <a:ea typeface="+mn-ea"/>
                <a:cs typeface="+mn-cs"/>
              </a:rPr>
              <a:t>在空间上比</a:t>
            </a:r>
            <a:r>
              <a:rPr lang="zh-CN" altLang="en-US" sz="1200" kern="1200" dirty="0">
                <a:solidFill>
                  <a:schemeClr val="tx1"/>
                </a:solidFill>
                <a:effectLst/>
                <a:latin typeface="+mn-lt"/>
                <a:ea typeface="+mn-ea"/>
                <a:cs typeface="+mn-cs"/>
              </a:rPr>
              <a:t>卷积头</a:t>
            </a:r>
            <a:r>
              <a:rPr lang="zh-CN" altLang="zh-CN" sz="1200" kern="1200" dirty="0">
                <a:solidFill>
                  <a:schemeClr val="tx1"/>
                </a:solidFill>
                <a:effectLst/>
                <a:latin typeface="+mn-lt"/>
                <a:ea typeface="+mn-ea"/>
                <a:cs typeface="+mn-cs"/>
              </a:rPr>
              <a:t>更敏感，</a:t>
            </a:r>
            <a:r>
              <a:rPr lang="zh-CN" altLang="en-US" sz="1200" kern="1200" dirty="0">
                <a:solidFill>
                  <a:schemeClr val="tx1"/>
                </a:solidFill>
                <a:effectLst/>
                <a:latin typeface="+mn-lt"/>
                <a:ea typeface="+mn-ea"/>
                <a:cs typeface="+mn-cs"/>
              </a:rPr>
              <a:t>所以全连接头能够</a:t>
            </a:r>
            <a:r>
              <a:rPr lang="zh-CN" altLang="zh-CN" sz="1200" kern="1200" dirty="0">
                <a:solidFill>
                  <a:schemeClr val="tx1"/>
                </a:solidFill>
                <a:effectLst/>
                <a:latin typeface="+mn-lt"/>
                <a:ea typeface="+mn-ea"/>
                <a:cs typeface="+mn-cs"/>
              </a:rPr>
              <a:t>更</a:t>
            </a:r>
            <a:r>
              <a:rPr lang="zh-CN" altLang="en-US" sz="1200" kern="1200" dirty="0">
                <a:solidFill>
                  <a:schemeClr val="tx1"/>
                </a:solidFill>
                <a:effectLst/>
                <a:latin typeface="+mn-lt"/>
                <a:ea typeface="+mn-ea"/>
                <a:cs typeface="+mn-cs"/>
              </a:rPr>
              <a:t>好</a:t>
            </a:r>
            <a:r>
              <a:rPr lang="zh-CN" altLang="zh-CN" sz="1200" kern="1200" dirty="0">
                <a:solidFill>
                  <a:schemeClr val="tx1"/>
                </a:solidFill>
                <a:effectLst/>
                <a:latin typeface="+mn-lt"/>
                <a:ea typeface="+mn-ea"/>
                <a:cs typeface="+mn-cs"/>
              </a:rPr>
              <a:t>地区分</a:t>
            </a:r>
            <a:r>
              <a:rPr lang="zh-CN" altLang="en-US" sz="1200" kern="1200" dirty="0">
                <a:solidFill>
                  <a:schemeClr val="tx1"/>
                </a:solidFill>
                <a:effectLst/>
                <a:latin typeface="+mn-lt"/>
                <a:ea typeface="+mn-ea"/>
                <a:cs typeface="+mn-cs"/>
              </a:rPr>
              <a:t>各</a:t>
            </a:r>
            <a:r>
              <a:rPr lang="en-US" altLang="zh-CN" sz="1200" kern="1200" dirty="0">
                <a:solidFill>
                  <a:schemeClr val="tx1"/>
                </a:solidFill>
                <a:effectLst/>
                <a:latin typeface="+mn-lt"/>
                <a:ea typeface="+mn-ea"/>
                <a:cs typeface="+mn-cs"/>
              </a:rPr>
              <a:t>proposal</a:t>
            </a:r>
            <a:r>
              <a:rPr lang="zh-CN" altLang="en-US" sz="1200" kern="1200" dirty="0">
                <a:solidFill>
                  <a:schemeClr val="tx1"/>
                </a:solidFill>
                <a:effectLst/>
                <a:latin typeface="+mn-lt"/>
                <a:ea typeface="+mn-ea"/>
                <a:cs typeface="+mn-cs"/>
              </a:rPr>
              <a:t>的类别以及它</a:t>
            </a:r>
            <a:r>
              <a:rPr lang="zh-CN" altLang="zh-CN" sz="1200" kern="1200" dirty="0">
                <a:solidFill>
                  <a:schemeClr val="tx1"/>
                </a:solidFill>
                <a:effectLst/>
                <a:latin typeface="+mn-lt"/>
                <a:ea typeface="+mn-ea"/>
                <a:cs typeface="+mn-cs"/>
              </a:rPr>
              <a:t>是覆盖的一个完整</a:t>
            </a:r>
            <a:r>
              <a:rPr lang="zh-CN" altLang="en-US" sz="1200" kern="1200" dirty="0">
                <a:solidFill>
                  <a:schemeClr val="tx1"/>
                </a:solidFill>
                <a:effectLst/>
                <a:latin typeface="+mn-lt"/>
                <a:ea typeface="+mn-ea"/>
                <a:cs typeface="+mn-cs"/>
              </a:rPr>
              <a:t>的目标</a:t>
            </a:r>
            <a:r>
              <a:rPr lang="zh-CN" altLang="zh-CN" sz="1200" kern="1200" dirty="0">
                <a:solidFill>
                  <a:schemeClr val="tx1"/>
                </a:solidFill>
                <a:effectLst/>
                <a:latin typeface="+mn-lt"/>
                <a:ea typeface="+mn-ea"/>
                <a:cs typeface="+mn-cs"/>
              </a:rPr>
              <a:t>还是部分</a:t>
            </a:r>
            <a:r>
              <a:rPr lang="zh-CN" altLang="en-US" sz="1200" kern="1200" dirty="0">
                <a:solidFill>
                  <a:schemeClr val="tx1"/>
                </a:solidFill>
                <a:effectLst/>
                <a:latin typeface="+mn-lt"/>
                <a:ea typeface="+mn-ea"/>
                <a:cs typeface="+mn-cs"/>
              </a:rPr>
              <a:t>目标。作者还计算了全连接头</a:t>
            </a:r>
            <a:r>
              <a:rPr lang="zh-CN" altLang="zh-CN" sz="1200" kern="1200" dirty="0">
                <a:solidFill>
                  <a:schemeClr val="tx1"/>
                </a:solidFill>
                <a:effectLst/>
                <a:latin typeface="+mn-lt"/>
                <a:ea typeface="+mn-ea"/>
                <a:cs typeface="+mn-cs"/>
              </a:rPr>
              <a:t>的权重参数的空间相关性</a:t>
            </a:r>
            <a:r>
              <a:rPr lang="zh-CN" altLang="en-US" sz="1200" kern="1200" dirty="0">
                <a:solidFill>
                  <a:schemeClr val="tx1"/>
                </a:solidFill>
                <a:effectLst/>
                <a:latin typeface="+mn-lt"/>
                <a:ea typeface="+mn-ea"/>
                <a:cs typeface="+mn-cs"/>
              </a:rPr>
              <a:t>，对每个单元格</a:t>
            </a:r>
            <a:r>
              <a:rPr lang="en-US" altLang="zh-CN" sz="1200" kern="1200" dirty="0">
                <a:solidFill>
                  <a:schemeClr val="tx1"/>
                </a:solidFill>
                <a:effectLst/>
                <a:latin typeface="+mn-lt"/>
                <a:ea typeface="+mn-ea"/>
                <a:cs typeface="+mn-cs"/>
              </a:rPr>
              <a:t>256</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1024</a:t>
            </a:r>
            <a:r>
              <a:rPr lang="zh-CN" altLang="en-US" sz="1200" kern="1200" dirty="0">
                <a:solidFill>
                  <a:schemeClr val="tx1"/>
                </a:solidFill>
                <a:effectLst/>
                <a:latin typeface="+mn-lt"/>
                <a:ea typeface="+mn-ea"/>
                <a:cs typeface="+mn-cs"/>
              </a:rPr>
              <a:t>大小的转换矩阵计算空间相关性</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可以看到权重参数的空间</a:t>
            </a:r>
            <a:r>
              <a:rPr lang="zh-CN" altLang="zh-CN" sz="1200" kern="1200" dirty="0">
                <a:solidFill>
                  <a:schemeClr val="tx1"/>
                </a:solidFill>
                <a:effectLst/>
                <a:latin typeface="+mn-lt"/>
                <a:ea typeface="+mn-ea"/>
                <a:cs typeface="+mn-cs"/>
              </a:rPr>
              <a:t>相关性与</a:t>
            </a:r>
            <a:r>
              <a:rPr lang="zh-CN" altLang="en-US" sz="1200" kern="1200" dirty="0">
                <a:solidFill>
                  <a:schemeClr val="tx1"/>
                </a:solidFill>
                <a:effectLst/>
                <a:latin typeface="+mn-lt"/>
                <a:ea typeface="+mn-ea"/>
                <a:cs typeface="+mn-cs"/>
              </a:rPr>
              <a:t>其</a:t>
            </a:r>
            <a:r>
              <a:rPr lang="zh-CN" altLang="zh-CN" sz="1200" kern="1200" dirty="0">
                <a:solidFill>
                  <a:schemeClr val="tx1"/>
                </a:solidFill>
                <a:effectLst/>
                <a:latin typeface="+mn-lt"/>
                <a:ea typeface="+mn-ea"/>
                <a:cs typeface="+mn-cs"/>
              </a:rPr>
              <a:t>输出特征图中的空间相关性相似。</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所以，经全连接头得到的</a:t>
            </a:r>
            <a:r>
              <a:rPr lang="zh-CN" altLang="zh-CN" sz="1200" kern="1200" dirty="0">
                <a:solidFill>
                  <a:schemeClr val="tx1"/>
                </a:solidFill>
                <a:effectLst/>
                <a:latin typeface="+mn-lt"/>
                <a:ea typeface="+mn-ea"/>
                <a:cs typeface="+mn-cs"/>
              </a:rPr>
              <a:t>分类得分</a:t>
            </a:r>
            <a:r>
              <a:rPr lang="zh-CN" altLang="en-US" sz="1200" kern="1200" dirty="0">
                <a:solidFill>
                  <a:schemeClr val="tx1"/>
                </a:solidFill>
                <a:effectLst/>
                <a:latin typeface="+mn-lt"/>
                <a:ea typeface="+mn-ea"/>
                <a:cs typeface="+mn-cs"/>
              </a:rPr>
              <a:t>与</a:t>
            </a:r>
            <a:r>
              <a:rPr lang="zh-CN" altLang="zh-CN" sz="1200" kern="1200" dirty="0">
                <a:solidFill>
                  <a:schemeClr val="tx1"/>
                </a:solidFill>
                <a:effectLst/>
                <a:latin typeface="+mn-lt"/>
                <a:ea typeface="+mn-ea"/>
                <a:cs typeface="+mn-cs"/>
              </a:rPr>
              <a:t>proposals的IOU值间</a:t>
            </a:r>
            <a:r>
              <a:rPr lang="zh-CN" altLang="en-US" sz="1200" kern="1200" dirty="0">
                <a:solidFill>
                  <a:schemeClr val="tx1"/>
                </a:solidFill>
                <a:effectLst/>
                <a:latin typeface="+mn-lt"/>
                <a:ea typeface="+mn-ea"/>
                <a:cs typeface="+mn-cs"/>
              </a:rPr>
              <a:t>具有</a:t>
            </a:r>
            <a:r>
              <a:rPr lang="zh-CN" altLang="zh-CN" sz="1200" kern="1200" dirty="0">
                <a:solidFill>
                  <a:schemeClr val="tx1"/>
                </a:solidFill>
                <a:effectLst/>
                <a:latin typeface="+mn-lt"/>
                <a:ea typeface="+mn-ea"/>
                <a:cs typeface="+mn-cs"/>
              </a:rPr>
              <a:t>更</a:t>
            </a:r>
            <a:r>
              <a:rPr lang="zh-CN" altLang="en-US" sz="1200" kern="1200" dirty="0">
                <a:solidFill>
                  <a:schemeClr val="tx1"/>
                </a:solidFill>
                <a:effectLst/>
                <a:latin typeface="+mn-lt"/>
                <a:ea typeface="+mn-ea"/>
                <a:cs typeface="+mn-cs"/>
              </a:rPr>
              <a:t>高</a:t>
            </a:r>
            <a:r>
              <a:rPr lang="zh-CN" altLang="zh-CN" sz="1200" kern="1200" dirty="0">
                <a:solidFill>
                  <a:schemeClr val="tx1"/>
                </a:solidFill>
                <a:effectLst/>
                <a:latin typeface="+mn-lt"/>
                <a:ea typeface="+mn-ea"/>
                <a:cs typeface="+mn-cs"/>
              </a:rPr>
              <a:t>的相关性，</a:t>
            </a:r>
            <a:r>
              <a:rPr lang="zh-CN" altLang="en-US" sz="1200" kern="1200" dirty="0">
                <a:solidFill>
                  <a:schemeClr val="tx1"/>
                </a:solidFill>
                <a:effectLst/>
                <a:latin typeface="+mn-lt"/>
                <a:ea typeface="+mn-ea"/>
                <a:cs typeface="+mn-cs"/>
              </a:rPr>
              <a:t>但全连接头输出转换后的特征图的空间相关性较弱，</a:t>
            </a:r>
            <a:r>
              <a:rPr lang="zh-CN" altLang="zh-CN" sz="1200" kern="1200" dirty="0">
                <a:solidFill>
                  <a:schemeClr val="tx1"/>
                </a:solidFill>
                <a:effectLst/>
                <a:latin typeface="+mn-lt"/>
                <a:ea typeface="+mn-ea"/>
                <a:cs typeface="+mn-cs"/>
              </a:rPr>
              <a:t>对空间</a:t>
            </a:r>
            <a:r>
              <a:rPr lang="zh-CN" altLang="en-US" sz="1200" kern="1200" dirty="0">
                <a:solidFill>
                  <a:schemeClr val="tx1"/>
                </a:solidFill>
                <a:effectLst/>
                <a:latin typeface="+mn-lt"/>
                <a:ea typeface="+mn-ea"/>
                <a:cs typeface="+mn-cs"/>
              </a:rPr>
              <a:t>相</a:t>
            </a:r>
            <a:r>
              <a:rPr lang="zh-CN" altLang="zh-CN" sz="1200" kern="1200" dirty="0">
                <a:solidFill>
                  <a:schemeClr val="tx1"/>
                </a:solidFill>
                <a:effectLst/>
                <a:latin typeface="+mn-lt"/>
                <a:ea typeface="+mn-ea"/>
                <a:cs typeface="+mn-cs"/>
              </a:rPr>
              <a:t>比</a:t>
            </a:r>
            <a:r>
              <a:rPr lang="zh-CN" altLang="en-US" sz="1200" kern="1200" dirty="0">
                <a:solidFill>
                  <a:schemeClr val="tx1"/>
                </a:solidFill>
                <a:effectLst/>
                <a:latin typeface="+mn-lt"/>
                <a:ea typeface="+mn-ea"/>
                <a:cs typeface="+mn-cs"/>
              </a:rPr>
              <a:t>卷积头</a:t>
            </a:r>
            <a:r>
              <a:rPr lang="zh-CN" altLang="zh-CN" sz="1200" kern="1200" dirty="0">
                <a:solidFill>
                  <a:schemeClr val="tx1"/>
                </a:solidFill>
                <a:effectLst/>
                <a:latin typeface="+mn-lt"/>
                <a:ea typeface="+mn-ea"/>
                <a:cs typeface="+mn-cs"/>
              </a:rPr>
              <a:t>更敏感</a:t>
            </a:r>
            <a:r>
              <a:rPr lang="zh-CN" altLang="en-US" sz="1200" kern="1200" dirty="0">
                <a:solidFill>
                  <a:schemeClr val="tx1"/>
                </a:solidFill>
                <a:effectLst/>
                <a:latin typeface="+mn-lt"/>
                <a:ea typeface="+mn-ea"/>
                <a:cs typeface="+mn-cs"/>
              </a:rPr>
              <a:t>，所以其更适用于分类任务而</a:t>
            </a:r>
            <a:r>
              <a:rPr lang="zh-CN" altLang="zh-CN" sz="1200" kern="1200" dirty="0">
                <a:solidFill>
                  <a:schemeClr val="tx1"/>
                </a:solidFill>
                <a:effectLst/>
                <a:latin typeface="+mn-lt"/>
                <a:ea typeface="+mn-ea"/>
                <a:cs typeface="+mn-cs"/>
              </a:rPr>
              <a:t>在</a:t>
            </a:r>
            <a:r>
              <a:rPr lang="zh-CN" altLang="en-US" sz="1200" kern="1200" dirty="0">
                <a:solidFill>
                  <a:schemeClr val="tx1"/>
                </a:solidFill>
                <a:effectLst/>
                <a:latin typeface="+mn-lt"/>
                <a:ea typeface="+mn-ea"/>
                <a:cs typeface="+mn-cs"/>
              </a:rPr>
              <a:t>边界框回归任务</a:t>
            </a:r>
            <a:r>
              <a:rPr lang="zh-CN" altLang="zh-CN" sz="1200" kern="1200" dirty="0">
                <a:solidFill>
                  <a:schemeClr val="tx1"/>
                </a:solidFill>
                <a:effectLst/>
                <a:latin typeface="+mn-lt"/>
                <a:ea typeface="+mn-ea"/>
                <a:cs typeface="+mn-cs"/>
              </a:rPr>
              <a:t>的表现</a:t>
            </a:r>
            <a:r>
              <a:rPr lang="zh-CN" altLang="en-US" sz="1200" kern="1200" dirty="0">
                <a:solidFill>
                  <a:schemeClr val="tx1"/>
                </a:solidFill>
                <a:effectLst/>
                <a:latin typeface="+mn-lt"/>
                <a:ea typeface="+mn-ea"/>
                <a:cs typeface="+mn-cs"/>
              </a:rPr>
              <a:t>略</a:t>
            </a:r>
            <a:r>
              <a:rPr lang="zh-CN" altLang="zh-CN" sz="1200" kern="1200" dirty="0">
                <a:solidFill>
                  <a:schemeClr val="tx1"/>
                </a:solidFill>
                <a:effectLst/>
                <a:latin typeface="+mn-lt"/>
                <a:ea typeface="+mn-ea"/>
                <a:cs typeface="+mn-cs"/>
              </a:rPr>
              <a:t>差</a:t>
            </a:r>
            <a:r>
              <a:rPr lang="zh-CN" altLang="en-US" sz="1200" kern="1200" dirty="0">
                <a:solidFill>
                  <a:schemeClr val="tx1"/>
                </a:solidFill>
                <a:effectLst/>
                <a:latin typeface="+mn-lt"/>
                <a:ea typeface="+mn-ea"/>
                <a:cs typeface="+mn-cs"/>
              </a:rPr>
              <a:t>。而经卷积头得到的特征图空间相关性较强，所以能够在回归任务上表现更好。</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5683B50-831C-4976-8C24-F858CD55BE9D}" type="slidenum">
              <a:rPr lang="zh-CN" altLang="en-US" smtClean="0"/>
              <a:t>6</a:t>
            </a:fld>
            <a:endParaRPr lang="zh-CN" altLang="en-US"/>
          </a:p>
        </p:txBody>
      </p:sp>
    </p:spTree>
    <p:extLst>
      <p:ext uri="{BB962C8B-B14F-4D97-AF65-F5344CB8AC3E}">
        <p14:creationId xmlns:p14="http://schemas.microsoft.com/office/powerpoint/2010/main" val="3680903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基于以上分析，</a:t>
            </a:r>
            <a:r>
              <a:rPr lang="zh-CN" altLang="en-US" sz="1200" kern="1200" dirty="0">
                <a:solidFill>
                  <a:schemeClr val="tx1"/>
                </a:solidFill>
                <a:effectLst/>
                <a:latin typeface="+mn-lt"/>
                <a:ea typeface="+mn-ea"/>
                <a:cs typeface="+mn-cs"/>
              </a:rPr>
              <a:t>作者</a:t>
            </a:r>
            <a:r>
              <a:rPr lang="zh-CN" altLang="zh-CN" sz="1200" kern="1200" dirty="0">
                <a:solidFill>
                  <a:schemeClr val="tx1"/>
                </a:solidFill>
                <a:effectLst/>
                <a:latin typeface="+mn-lt"/>
                <a:ea typeface="+mn-ea"/>
                <a:cs typeface="+mn-cs"/>
              </a:rPr>
              <a:t>提出</a:t>
            </a:r>
            <a:r>
              <a:rPr lang="zh-CN" altLang="en-US" sz="1200" kern="1200" dirty="0">
                <a:solidFill>
                  <a:schemeClr val="tx1"/>
                </a:solidFill>
                <a:effectLst/>
                <a:latin typeface="+mn-lt"/>
                <a:ea typeface="+mn-ea"/>
                <a:cs typeface="+mn-cs"/>
              </a:rPr>
              <a:t>了</a:t>
            </a:r>
            <a:r>
              <a:rPr lang="en-US" altLang="zh-CN" sz="1200" kern="1200" dirty="0">
                <a:solidFill>
                  <a:schemeClr val="tx1"/>
                </a:solidFill>
                <a:effectLst/>
                <a:latin typeface="+mn-lt"/>
                <a:ea typeface="+mn-ea"/>
                <a:cs typeface="+mn-cs"/>
              </a:rPr>
              <a:t>double-head </a:t>
            </a:r>
            <a:r>
              <a:rPr lang="en-US" altLang="zh-CN" sz="1200" kern="1200" dirty="0" err="1">
                <a:solidFill>
                  <a:schemeClr val="tx1"/>
                </a:solidFill>
                <a:effectLst/>
                <a:latin typeface="+mn-lt"/>
                <a:ea typeface="+mn-ea"/>
                <a:cs typeface="+mn-cs"/>
              </a:rPr>
              <a:t>rcnn</a:t>
            </a:r>
            <a:r>
              <a:rPr lang="zh-CN" altLang="zh-CN" sz="1200" kern="1200" dirty="0">
                <a:solidFill>
                  <a:schemeClr val="tx1"/>
                </a:solidFill>
                <a:effectLst/>
                <a:latin typeface="+mn-lt"/>
                <a:ea typeface="+mn-ea"/>
                <a:cs typeface="+mn-cs"/>
              </a:rPr>
              <a:t>来利用两种</a:t>
            </a:r>
            <a:r>
              <a:rPr lang="zh-CN" altLang="en-US" sz="1200" kern="1200" dirty="0">
                <a:solidFill>
                  <a:schemeClr val="tx1"/>
                </a:solidFill>
                <a:effectLst/>
                <a:latin typeface="+mn-lt"/>
                <a:ea typeface="+mn-ea"/>
                <a:cs typeface="+mn-cs"/>
              </a:rPr>
              <a:t>头</a:t>
            </a:r>
            <a:r>
              <a:rPr lang="zh-CN" altLang="zh-CN" sz="1200" kern="1200" dirty="0">
                <a:solidFill>
                  <a:schemeClr val="tx1"/>
                </a:solidFill>
                <a:effectLst/>
                <a:latin typeface="+mn-lt"/>
                <a:ea typeface="+mn-ea"/>
                <a:cs typeface="+mn-cs"/>
              </a:rPr>
              <a:t>结构的优点</a:t>
            </a:r>
            <a:r>
              <a:rPr lang="zh-CN" altLang="en-US" sz="1200" kern="1200" dirty="0">
                <a:solidFill>
                  <a:schemeClr val="tx1"/>
                </a:solidFill>
                <a:effectLst/>
                <a:latin typeface="+mn-lt"/>
                <a:ea typeface="+mn-ea"/>
                <a:cs typeface="+mn-cs"/>
              </a:rPr>
              <a:t>，也就是</a:t>
            </a:r>
            <a:r>
              <a:rPr lang="zh-CN" altLang="zh-CN" sz="1200" kern="1200" dirty="0">
                <a:solidFill>
                  <a:schemeClr val="tx1"/>
                </a:solidFill>
                <a:effectLst/>
                <a:latin typeface="+mn-lt"/>
                <a:ea typeface="+mn-ea"/>
                <a:cs typeface="+mn-cs"/>
              </a:rPr>
              <a:t>用</a:t>
            </a:r>
            <a:r>
              <a:rPr lang="zh-CN" altLang="en-US" sz="1200" kern="1200" dirty="0">
                <a:solidFill>
                  <a:schemeClr val="tx1"/>
                </a:solidFill>
                <a:effectLst/>
                <a:latin typeface="+mn-lt"/>
                <a:ea typeface="+mn-ea"/>
                <a:cs typeface="+mn-cs"/>
              </a:rPr>
              <a:t>全连接头</a:t>
            </a:r>
            <a:r>
              <a:rPr lang="zh-CN" altLang="zh-CN" sz="1200" kern="1200" dirty="0">
                <a:solidFill>
                  <a:schemeClr val="tx1"/>
                </a:solidFill>
                <a:effectLst/>
                <a:latin typeface="+mn-lt"/>
                <a:ea typeface="+mn-ea"/>
                <a:cs typeface="+mn-cs"/>
              </a:rPr>
              <a:t>进行分类</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用</a:t>
            </a:r>
            <a:r>
              <a:rPr lang="zh-CN" altLang="en-US" sz="1200" kern="1200" dirty="0">
                <a:solidFill>
                  <a:schemeClr val="tx1"/>
                </a:solidFill>
                <a:effectLst/>
                <a:latin typeface="+mn-lt"/>
                <a:ea typeface="+mn-ea"/>
                <a:cs typeface="+mn-cs"/>
              </a:rPr>
              <a:t>卷积头</a:t>
            </a:r>
            <a:r>
              <a:rPr lang="zh-CN" altLang="zh-CN" sz="1200" kern="1200" dirty="0">
                <a:solidFill>
                  <a:schemeClr val="tx1"/>
                </a:solidFill>
                <a:effectLst/>
                <a:latin typeface="+mn-lt"/>
                <a:ea typeface="+mn-ea"/>
                <a:cs typeface="+mn-cs"/>
              </a:rPr>
              <a:t>进行边界框回归。</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全连接头由</a:t>
            </a:r>
            <a:r>
              <a:rPr lang="zh-CN" altLang="zh-CN" sz="1200" kern="1200" dirty="0">
                <a:solidFill>
                  <a:schemeClr val="tx1"/>
                </a:solidFill>
                <a:effectLst/>
                <a:latin typeface="+mn-lt"/>
                <a:ea typeface="+mn-ea"/>
                <a:cs typeface="+mn-cs"/>
              </a:rPr>
              <a:t>两个全连接层</a:t>
            </a:r>
            <a:r>
              <a:rPr lang="zh-CN" altLang="en-US" sz="1200" kern="1200" dirty="0">
                <a:solidFill>
                  <a:schemeClr val="tx1"/>
                </a:solidFill>
                <a:effectLst/>
                <a:latin typeface="+mn-lt"/>
                <a:ea typeface="+mn-ea"/>
                <a:cs typeface="+mn-cs"/>
              </a:rPr>
              <a:t>组成</a:t>
            </a:r>
            <a:r>
              <a:rPr lang="zh-CN" altLang="zh-CN" sz="1200" kern="1200" dirty="0">
                <a:solidFill>
                  <a:schemeClr val="tx1"/>
                </a:solidFill>
                <a:effectLst/>
                <a:latin typeface="+mn-lt"/>
                <a:ea typeface="+mn-ea"/>
                <a:cs typeface="+mn-cs"/>
              </a:rPr>
              <a:t>，输出维数是</a:t>
            </a:r>
            <a:r>
              <a:rPr lang="en-US" altLang="zh-CN" sz="1200" kern="1200" dirty="0">
                <a:solidFill>
                  <a:schemeClr val="tx1"/>
                </a:solidFill>
                <a:effectLst/>
                <a:latin typeface="+mn-lt"/>
                <a:ea typeface="+mn-ea"/>
                <a:cs typeface="+mn-cs"/>
              </a:rPr>
              <a:t>1024</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卷积头则是</a:t>
            </a:r>
            <a:r>
              <a:rPr lang="zh-CN" altLang="zh-CN" sz="1200" kern="1200" dirty="0">
                <a:solidFill>
                  <a:schemeClr val="tx1"/>
                </a:solidFill>
                <a:effectLst/>
                <a:latin typeface="+mn-lt"/>
                <a:ea typeface="+mn-ea"/>
                <a:cs typeface="+mn-cs"/>
              </a:rPr>
              <a:t>堆叠</a:t>
            </a:r>
            <a:r>
              <a:rPr lang="zh-CN" altLang="en-US" sz="1200" kern="1200" dirty="0">
                <a:solidFill>
                  <a:schemeClr val="tx1"/>
                </a:solidFill>
                <a:effectLst/>
                <a:latin typeface="+mn-lt"/>
                <a:ea typeface="+mn-ea"/>
                <a:cs typeface="+mn-cs"/>
              </a:rPr>
              <a:t>了</a:t>
            </a:r>
            <a:r>
              <a:rPr lang="en-US" altLang="zh-CN" sz="1200" kern="1200" dirty="0">
                <a:solidFill>
                  <a:schemeClr val="tx1"/>
                </a:solidFill>
                <a:effectLst/>
                <a:latin typeface="+mn-lt"/>
                <a:ea typeface="+mn-ea"/>
                <a:cs typeface="+mn-cs"/>
              </a:rPr>
              <a:t>K</a:t>
            </a:r>
            <a:r>
              <a:rPr lang="zh-CN" altLang="zh-CN" sz="1200" kern="1200" dirty="0">
                <a:solidFill>
                  <a:schemeClr val="tx1"/>
                </a:solidFill>
                <a:effectLst/>
                <a:latin typeface="+mn-lt"/>
                <a:ea typeface="+mn-ea"/>
                <a:cs typeface="+mn-cs"/>
              </a:rPr>
              <a:t>个残差块，第一个</a:t>
            </a:r>
            <a:r>
              <a:rPr lang="zh-CN" altLang="en-US" sz="1200" kern="1200" dirty="0">
                <a:solidFill>
                  <a:schemeClr val="tx1"/>
                </a:solidFill>
                <a:effectLst/>
                <a:latin typeface="+mn-lt"/>
                <a:ea typeface="+mn-ea"/>
                <a:cs typeface="+mn-cs"/>
              </a:rPr>
              <a:t>残差</a:t>
            </a:r>
            <a:r>
              <a:rPr lang="zh-CN" altLang="zh-CN" sz="1200" kern="1200" dirty="0">
                <a:solidFill>
                  <a:schemeClr val="tx1"/>
                </a:solidFill>
                <a:effectLst/>
                <a:latin typeface="+mn-lt"/>
                <a:ea typeface="+mn-ea"/>
                <a:cs typeface="+mn-cs"/>
              </a:rPr>
              <a:t>块将通道数从</a:t>
            </a:r>
            <a:r>
              <a:rPr lang="en-US" altLang="zh-CN" sz="1200" kern="1200" dirty="0">
                <a:solidFill>
                  <a:schemeClr val="tx1"/>
                </a:solidFill>
                <a:effectLst/>
                <a:latin typeface="+mn-lt"/>
                <a:ea typeface="+mn-ea"/>
                <a:cs typeface="+mn-cs"/>
              </a:rPr>
              <a:t>256</a:t>
            </a:r>
            <a:r>
              <a:rPr lang="zh-CN" altLang="zh-CN" sz="1200" kern="1200" dirty="0">
                <a:solidFill>
                  <a:schemeClr val="tx1"/>
                </a:solidFill>
                <a:effectLst/>
                <a:latin typeface="+mn-lt"/>
                <a:ea typeface="+mn-ea"/>
                <a:cs typeface="+mn-cs"/>
              </a:rPr>
              <a:t>增加到</a:t>
            </a:r>
            <a:r>
              <a:rPr lang="en-US" altLang="zh-CN" sz="1200" kern="1200" dirty="0">
                <a:solidFill>
                  <a:schemeClr val="tx1"/>
                </a:solidFill>
                <a:effectLst/>
                <a:latin typeface="+mn-lt"/>
                <a:ea typeface="+mn-ea"/>
                <a:cs typeface="+mn-cs"/>
              </a:rPr>
              <a:t>1024</a:t>
            </a:r>
            <a:r>
              <a:rPr lang="zh-CN" altLang="zh-CN" sz="1200" kern="1200" dirty="0">
                <a:solidFill>
                  <a:schemeClr val="tx1"/>
                </a:solidFill>
                <a:effectLst/>
                <a:latin typeface="+mn-lt"/>
                <a:ea typeface="+mn-ea"/>
                <a:cs typeface="+mn-cs"/>
              </a:rPr>
              <a:t>，其他块为</a:t>
            </a:r>
            <a:r>
              <a:rPr lang="en-US" altLang="zh-CN" sz="1200" kern="1200" dirty="0">
                <a:solidFill>
                  <a:schemeClr val="tx1"/>
                </a:solidFill>
                <a:effectLst/>
                <a:latin typeface="+mn-lt"/>
                <a:ea typeface="+mn-ea"/>
                <a:cs typeface="+mn-cs"/>
              </a:rPr>
              <a:t>bottleneck</a:t>
            </a:r>
            <a:r>
              <a:rPr lang="zh-CN" altLang="zh-CN" sz="1200" kern="1200" dirty="0">
                <a:solidFill>
                  <a:schemeClr val="tx1"/>
                </a:solidFill>
                <a:effectLst/>
                <a:latin typeface="+mn-lt"/>
                <a:ea typeface="+mn-ea"/>
                <a:cs typeface="+mn-cs"/>
              </a:rPr>
              <a:t>块。最后</a:t>
            </a:r>
            <a:r>
              <a:rPr lang="zh-CN" altLang="en-US" sz="1200" kern="1200" dirty="0">
                <a:solidFill>
                  <a:schemeClr val="tx1"/>
                </a:solidFill>
                <a:effectLst/>
                <a:latin typeface="+mn-lt"/>
                <a:ea typeface="+mn-ea"/>
                <a:cs typeface="+mn-cs"/>
              </a:rPr>
              <a:t>经</a:t>
            </a:r>
            <a:r>
              <a:rPr lang="zh-CN" altLang="zh-CN" sz="1200" kern="1200" dirty="0">
                <a:solidFill>
                  <a:schemeClr val="tx1"/>
                </a:solidFill>
                <a:effectLst/>
                <a:latin typeface="+mn-lt"/>
                <a:ea typeface="+mn-ea"/>
                <a:cs typeface="+mn-cs"/>
              </a:rPr>
              <a:t>平均池</a:t>
            </a:r>
            <a:r>
              <a:rPr lang="zh-CN" altLang="en-US" sz="1200" kern="1200" dirty="0">
                <a:solidFill>
                  <a:schemeClr val="tx1"/>
                </a:solidFill>
                <a:effectLst/>
                <a:latin typeface="+mn-lt"/>
                <a:ea typeface="+mn-ea"/>
                <a:cs typeface="+mn-cs"/>
              </a:rPr>
              <a:t>化</a:t>
            </a:r>
            <a:r>
              <a:rPr lang="zh-CN" altLang="zh-CN" sz="1200" kern="1200" dirty="0">
                <a:solidFill>
                  <a:schemeClr val="tx1"/>
                </a:solidFill>
                <a:effectLst/>
                <a:latin typeface="+mn-lt"/>
                <a:ea typeface="+mn-ea"/>
                <a:cs typeface="+mn-cs"/>
              </a:rPr>
              <a:t>生成尺寸为</a:t>
            </a:r>
            <a:r>
              <a:rPr lang="en-US" altLang="zh-CN" sz="1200" kern="1200" dirty="0">
                <a:solidFill>
                  <a:schemeClr val="tx1"/>
                </a:solidFill>
                <a:effectLst/>
                <a:latin typeface="+mn-lt"/>
                <a:ea typeface="+mn-ea"/>
                <a:cs typeface="+mn-cs"/>
              </a:rPr>
              <a:t>1024</a:t>
            </a:r>
            <a:r>
              <a:rPr lang="zh-CN" altLang="zh-CN" sz="1200" kern="1200" dirty="0">
                <a:solidFill>
                  <a:schemeClr val="tx1"/>
                </a:solidFill>
                <a:effectLst/>
                <a:latin typeface="+mn-lt"/>
                <a:ea typeface="+mn-ea"/>
                <a:cs typeface="+mn-cs"/>
              </a:rPr>
              <a:t>的特征向量</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并在每个</a:t>
            </a:r>
            <a:r>
              <a:rPr lang="en-US" altLang="zh-CN" sz="1200" kern="1200" dirty="0">
                <a:solidFill>
                  <a:schemeClr val="tx1"/>
                </a:solidFill>
                <a:effectLst/>
                <a:latin typeface="+mn-lt"/>
                <a:ea typeface="+mn-ea"/>
                <a:cs typeface="+mn-cs"/>
              </a:rPr>
              <a:t>bottleneck</a:t>
            </a:r>
            <a:r>
              <a:rPr lang="zh-CN" altLang="zh-CN" sz="1200" kern="1200" dirty="0">
                <a:solidFill>
                  <a:schemeClr val="tx1"/>
                </a:solidFill>
                <a:effectLst/>
                <a:latin typeface="+mn-lt"/>
                <a:ea typeface="+mn-ea"/>
                <a:cs typeface="+mn-cs"/>
              </a:rPr>
              <a:t>块之前插入</a:t>
            </a:r>
            <a:r>
              <a:rPr lang="zh-CN" altLang="en-US" sz="1200" kern="1200" dirty="0">
                <a:solidFill>
                  <a:schemeClr val="tx1"/>
                </a:solidFill>
                <a:effectLst/>
                <a:latin typeface="+mn-lt"/>
                <a:ea typeface="+mn-ea"/>
                <a:cs typeface="+mn-cs"/>
              </a:rPr>
              <a:t>了</a:t>
            </a:r>
            <a:r>
              <a:rPr lang="zh-CN" altLang="zh-CN" sz="1200" kern="1200" dirty="0">
                <a:solidFill>
                  <a:schemeClr val="tx1"/>
                </a:solidFill>
                <a:effectLst/>
                <a:latin typeface="+mn-lt"/>
                <a:ea typeface="+mn-ea"/>
                <a:cs typeface="+mn-cs"/>
              </a:rPr>
              <a:t>一个</a:t>
            </a:r>
            <a:r>
              <a:rPr lang="en-US" altLang="zh-CN" sz="1200" kern="1200" dirty="0">
                <a:solidFill>
                  <a:schemeClr val="tx1"/>
                </a:solidFill>
                <a:effectLst/>
                <a:latin typeface="+mn-lt"/>
                <a:ea typeface="+mn-ea"/>
                <a:cs typeface="+mn-cs"/>
              </a:rPr>
              <a:t>non-local</a:t>
            </a:r>
            <a:r>
              <a:rPr lang="zh-CN" altLang="zh-CN" sz="1200" kern="1200" dirty="0">
                <a:solidFill>
                  <a:schemeClr val="tx1"/>
                </a:solidFill>
                <a:effectLst/>
                <a:latin typeface="+mn-lt"/>
                <a:ea typeface="+mn-ea"/>
                <a:cs typeface="+mn-cs"/>
              </a:rPr>
              <a:t>块来增强</a:t>
            </a:r>
            <a:r>
              <a:rPr lang="zh-CN" altLang="en-US" sz="1200" kern="1200" dirty="0">
                <a:solidFill>
                  <a:schemeClr val="tx1"/>
                </a:solidFill>
                <a:effectLst/>
                <a:latin typeface="+mn-lt"/>
                <a:ea typeface="+mn-ea"/>
                <a:cs typeface="+mn-cs"/>
              </a:rPr>
              <a:t>前景</a:t>
            </a:r>
            <a:r>
              <a:rPr lang="zh-CN" altLang="zh-CN" sz="1200" kern="1200" dirty="0">
                <a:solidFill>
                  <a:schemeClr val="tx1"/>
                </a:solidFill>
                <a:effectLst/>
                <a:latin typeface="+mn-lt"/>
                <a:ea typeface="+mn-ea"/>
                <a:cs typeface="+mn-cs"/>
              </a:rPr>
              <a:t>目标。</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wfc</a:t>
            </a:r>
            <a:r>
              <a:rPr lang="zh-CN" altLang="en-US"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wconv</a:t>
            </a:r>
            <a:r>
              <a:rPr lang="zh-CN" altLang="en-US" sz="1200" kern="1200" dirty="0">
                <a:solidFill>
                  <a:schemeClr val="tx1"/>
                </a:solidFill>
                <a:effectLst/>
                <a:latin typeface="+mn-lt"/>
                <a:ea typeface="+mn-ea"/>
                <a:cs typeface="+mn-cs"/>
              </a:rPr>
              <a:t>是两个检测头损失的权重，分类为交叉熵损失，回归为</a:t>
            </a:r>
            <a:r>
              <a:rPr lang="en-US" altLang="zh-CN" sz="1200" kern="1200" dirty="0">
                <a:solidFill>
                  <a:schemeClr val="tx1"/>
                </a:solidFill>
                <a:effectLst/>
                <a:latin typeface="+mn-lt"/>
                <a:ea typeface="+mn-ea"/>
                <a:cs typeface="+mn-cs"/>
              </a:rPr>
              <a:t>smooth l1</a:t>
            </a:r>
            <a:r>
              <a:rPr lang="zh-CN" altLang="en-US" sz="1200" kern="1200" dirty="0">
                <a:solidFill>
                  <a:schemeClr val="tx1"/>
                </a:solidFill>
                <a:effectLst/>
                <a:latin typeface="+mn-lt"/>
                <a:ea typeface="+mn-ea"/>
                <a:cs typeface="+mn-cs"/>
              </a:rPr>
              <a:t>损失</a:t>
            </a:r>
            <a:endParaRPr lang="zh-CN" altLang="en-US" dirty="0"/>
          </a:p>
        </p:txBody>
      </p:sp>
      <p:sp>
        <p:nvSpPr>
          <p:cNvPr id="4" name="灯片编号占位符 3"/>
          <p:cNvSpPr>
            <a:spLocks noGrp="1"/>
          </p:cNvSpPr>
          <p:nvPr>
            <p:ph type="sldNum" sz="quarter" idx="5"/>
          </p:nvPr>
        </p:nvSpPr>
        <p:spPr/>
        <p:txBody>
          <a:bodyPr/>
          <a:lstStyle/>
          <a:p>
            <a:fld id="{F5683B50-831C-4976-8C24-F858CD55BE9D}" type="slidenum">
              <a:rPr lang="zh-CN" altLang="en-US" smtClean="0"/>
              <a:t>7</a:t>
            </a:fld>
            <a:endParaRPr lang="zh-CN" altLang="en-US"/>
          </a:p>
        </p:txBody>
      </p:sp>
    </p:spTree>
    <p:extLst>
      <p:ext uri="{BB962C8B-B14F-4D97-AF65-F5344CB8AC3E}">
        <p14:creationId xmlns:p14="http://schemas.microsoft.com/office/powerpoint/2010/main" val="2484554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Double-Head</a:t>
            </a:r>
            <a:r>
              <a:rPr lang="zh-CN" altLang="zh-CN" sz="1200" kern="1200" dirty="0">
                <a:solidFill>
                  <a:schemeClr val="tx1"/>
                </a:solidFill>
                <a:effectLst/>
                <a:latin typeface="+mn-lt"/>
                <a:ea typeface="+mn-ea"/>
                <a:cs typeface="+mn-cs"/>
              </a:rPr>
              <a:t>中，每个</a:t>
            </a:r>
            <a:r>
              <a:rPr lang="zh-CN" altLang="en-US" sz="1200" kern="1200" dirty="0">
                <a:solidFill>
                  <a:schemeClr val="tx1"/>
                </a:solidFill>
                <a:effectLst/>
                <a:latin typeface="+mn-lt"/>
                <a:ea typeface="+mn-ea"/>
                <a:cs typeface="+mn-cs"/>
              </a:rPr>
              <a:t>检测头</a:t>
            </a:r>
            <a:r>
              <a:rPr lang="zh-CN" altLang="zh-CN" sz="1200" kern="1200" dirty="0">
                <a:solidFill>
                  <a:schemeClr val="tx1"/>
                </a:solidFill>
                <a:effectLst/>
                <a:latin typeface="+mn-lt"/>
                <a:ea typeface="+mn-ea"/>
                <a:cs typeface="+mn-cs"/>
              </a:rPr>
              <a:t>都专注于分配</a:t>
            </a:r>
            <a:r>
              <a:rPr lang="zh-CN" altLang="en-US" sz="1200" kern="1200" dirty="0">
                <a:solidFill>
                  <a:schemeClr val="tx1"/>
                </a:solidFill>
                <a:effectLst/>
                <a:latin typeface="+mn-lt"/>
                <a:ea typeface="+mn-ea"/>
                <a:cs typeface="+mn-cs"/>
              </a:rPr>
              <a:t>给他们</a:t>
            </a:r>
            <a:r>
              <a:rPr lang="zh-CN" altLang="zh-CN" sz="1200" kern="1200" dirty="0">
                <a:solidFill>
                  <a:schemeClr val="tx1"/>
                </a:solidFill>
                <a:effectLst/>
                <a:latin typeface="+mn-lt"/>
                <a:ea typeface="+mn-ea"/>
                <a:cs typeface="+mn-cs"/>
              </a:rPr>
              <a:t>的任务（在</a:t>
            </a:r>
            <a:r>
              <a:rPr lang="zh-CN" altLang="en-US" sz="1200" kern="1200" dirty="0">
                <a:solidFill>
                  <a:schemeClr val="tx1"/>
                </a:solidFill>
                <a:effectLst/>
                <a:latin typeface="+mn-lt"/>
                <a:ea typeface="+mn-ea"/>
                <a:cs typeface="+mn-cs"/>
              </a:rPr>
              <a:t>全连接头</a:t>
            </a:r>
            <a:r>
              <a:rPr lang="zh-CN" altLang="zh-CN" sz="1200" kern="1200" dirty="0">
                <a:solidFill>
                  <a:schemeClr val="tx1"/>
                </a:solidFill>
                <a:effectLst/>
                <a:latin typeface="+mn-lt"/>
                <a:ea typeface="+mn-ea"/>
                <a:cs typeface="+mn-cs"/>
              </a:rPr>
              <a:t>中进行分类，在</a:t>
            </a:r>
            <a:r>
              <a:rPr lang="zh-CN" altLang="en-US" sz="1200" kern="1200" dirty="0">
                <a:solidFill>
                  <a:schemeClr val="tx1"/>
                </a:solidFill>
                <a:effectLst/>
                <a:latin typeface="+mn-lt"/>
                <a:ea typeface="+mn-ea"/>
                <a:cs typeface="+mn-cs"/>
              </a:rPr>
              <a:t>卷积头</a:t>
            </a:r>
            <a:r>
              <a:rPr lang="zh-CN" altLang="zh-CN" sz="1200" kern="1200" dirty="0">
                <a:solidFill>
                  <a:schemeClr val="tx1"/>
                </a:solidFill>
                <a:effectLst/>
                <a:latin typeface="+mn-lt"/>
                <a:ea typeface="+mn-ea"/>
                <a:cs typeface="+mn-cs"/>
              </a:rPr>
              <a:t>中进行边界框回归）。</a:t>
            </a:r>
            <a:r>
              <a:rPr lang="zh-CN" altLang="en-US" sz="1200" kern="1200" dirty="0">
                <a:solidFill>
                  <a:schemeClr val="tx1"/>
                </a:solidFill>
                <a:effectLst/>
                <a:latin typeface="+mn-lt"/>
                <a:ea typeface="+mn-ea"/>
                <a:cs typeface="+mn-cs"/>
              </a:rPr>
              <a:t>但其实全连接头</a:t>
            </a:r>
            <a:r>
              <a:rPr lang="zh-CN" altLang="zh-CN" sz="1200" kern="1200" dirty="0">
                <a:solidFill>
                  <a:schemeClr val="tx1"/>
                </a:solidFill>
                <a:effectLst/>
                <a:latin typeface="+mn-lt"/>
                <a:ea typeface="+mn-ea"/>
                <a:cs typeface="+mn-cs"/>
              </a:rPr>
              <a:t>中的边界框回归</a:t>
            </a:r>
            <a:r>
              <a:rPr lang="zh-CN" altLang="en-US" sz="1200" kern="1200" dirty="0">
                <a:solidFill>
                  <a:schemeClr val="tx1"/>
                </a:solidFill>
                <a:effectLst/>
                <a:latin typeface="+mn-lt"/>
                <a:ea typeface="+mn-ea"/>
                <a:cs typeface="+mn-cs"/>
              </a:rPr>
              <a:t>以及卷积头中</a:t>
            </a:r>
            <a:r>
              <a:rPr lang="zh-CN" altLang="zh-CN" sz="1200" kern="1200" dirty="0">
                <a:solidFill>
                  <a:schemeClr val="tx1"/>
                </a:solidFill>
                <a:effectLst/>
                <a:latin typeface="+mn-lt"/>
                <a:ea typeface="+mn-ea"/>
                <a:cs typeface="+mn-cs"/>
              </a:rPr>
              <a:t>的分类</a:t>
            </a:r>
            <a:r>
              <a:rPr lang="zh-CN" altLang="en-US" sz="1200" kern="1200" dirty="0">
                <a:solidFill>
                  <a:schemeClr val="tx1"/>
                </a:solidFill>
                <a:effectLst/>
                <a:latin typeface="+mn-lt"/>
                <a:ea typeface="+mn-ea"/>
                <a:cs typeface="+mn-cs"/>
              </a:rPr>
              <a:t>都能够</a:t>
            </a:r>
            <a:r>
              <a:rPr lang="zh-CN" altLang="zh-CN" sz="1200" kern="1200" dirty="0">
                <a:solidFill>
                  <a:schemeClr val="tx1"/>
                </a:solidFill>
                <a:effectLst/>
                <a:latin typeface="+mn-lt"/>
                <a:ea typeface="+mn-ea"/>
                <a:cs typeface="+mn-cs"/>
              </a:rPr>
              <a:t>对这两个任务有所帮助：</a:t>
            </a: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全连接头中的</a:t>
            </a:r>
            <a:r>
              <a:rPr lang="zh-CN" altLang="zh-CN" sz="1200" kern="1200" dirty="0">
                <a:solidFill>
                  <a:schemeClr val="tx1"/>
                </a:solidFill>
                <a:effectLst/>
                <a:latin typeface="+mn-lt"/>
                <a:ea typeface="+mn-ea"/>
                <a:cs typeface="+mn-cs"/>
              </a:rPr>
              <a:t>边界框回归</a:t>
            </a:r>
            <a:r>
              <a:rPr lang="zh-CN" altLang="en-US" sz="1200" kern="1200" dirty="0">
                <a:solidFill>
                  <a:schemeClr val="tx1"/>
                </a:solidFill>
                <a:effectLst/>
                <a:latin typeface="+mn-lt"/>
                <a:ea typeface="+mn-ea"/>
                <a:cs typeface="+mn-cs"/>
              </a:rPr>
              <a:t>任务</a:t>
            </a:r>
            <a:r>
              <a:rPr lang="zh-CN" altLang="zh-CN" sz="1200" kern="1200" dirty="0">
                <a:solidFill>
                  <a:schemeClr val="tx1"/>
                </a:solidFill>
                <a:effectLst/>
                <a:latin typeface="+mn-lt"/>
                <a:ea typeface="+mn-ea"/>
                <a:cs typeface="+mn-cs"/>
              </a:rPr>
              <a:t>能够为</a:t>
            </a:r>
            <a:r>
              <a:rPr lang="zh-CN" altLang="en-US" sz="1200" kern="1200" dirty="0">
                <a:solidFill>
                  <a:schemeClr val="tx1"/>
                </a:solidFill>
                <a:effectLst/>
                <a:latin typeface="+mn-lt"/>
                <a:ea typeface="+mn-ea"/>
                <a:cs typeface="+mn-cs"/>
              </a:rPr>
              <a:t>分类任务</a:t>
            </a:r>
            <a:r>
              <a:rPr lang="zh-CN" altLang="zh-CN" sz="1200" kern="1200" dirty="0">
                <a:solidFill>
                  <a:schemeClr val="tx1"/>
                </a:solidFill>
                <a:effectLst/>
                <a:latin typeface="+mn-lt"/>
                <a:ea typeface="+mn-ea"/>
                <a:cs typeface="+mn-cs"/>
              </a:rPr>
              <a:t>提供辅助监督，</a:t>
            </a:r>
            <a:r>
              <a:rPr lang="zh-CN" altLang="en-US" sz="1200" kern="1200" dirty="0">
                <a:solidFill>
                  <a:schemeClr val="tx1"/>
                </a:solidFill>
                <a:effectLst/>
                <a:latin typeface="+mn-lt"/>
                <a:ea typeface="+mn-ea"/>
                <a:cs typeface="+mn-cs"/>
              </a:rPr>
              <a:t>卷积头中的分类任务</a:t>
            </a:r>
            <a:r>
              <a:rPr lang="zh-CN" altLang="zh-CN" sz="1200" kern="1200" dirty="0">
                <a:solidFill>
                  <a:schemeClr val="tx1"/>
                </a:solidFill>
                <a:effectLst/>
                <a:latin typeface="+mn-lt"/>
                <a:ea typeface="+mn-ea"/>
                <a:cs typeface="+mn-cs"/>
              </a:rPr>
              <a:t>能够为边界框回归</a:t>
            </a:r>
            <a:r>
              <a:rPr lang="zh-CN" altLang="en-US" sz="1200" kern="1200" dirty="0">
                <a:solidFill>
                  <a:schemeClr val="tx1"/>
                </a:solidFill>
                <a:effectLst/>
                <a:latin typeface="+mn-lt"/>
                <a:ea typeface="+mn-ea"/>
                <a:cs typeface="+mn-cs"/>
              </a:rPr>
              <a:t>任务</a:t>
            </a:r>
            <a:r>
              <a:rPr lang="zh-CN" altLang="zh-CN" sz="1200" kern="1200" dirty="0">
                <a:solidFill>
                  <a:schemeClr val="tx1"/>
                </a:solidFill>
                <a:effectLst/>
                <a:latin typeface="+mn-lt"/>
                <a:ea typeface="+mn-ea"/>
                <a:cs typeface="+mn-cs"/>
              </a:rPr>
              <a:t>提供辅助监督</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）两个</a:t>
            </a:r>
            <a:r>
              <a:rPr lang="zh-CN" altLang="en-US" sz="1200" kern="1200" dirty="0">
                <a:solidFill>
                  <a:schemeClr val="tx1"/>
                </a:solidFill>
                <a:effectLst/>
                <a:latin typeface="+mn-lt"/>
                <a:ea typeface="+mn-ea"/>
                <a:cs typeface="+mn-cs"/>
              </a:rPr>
              <a:t>检测头</a:t>
            </a:r>
            <a:r>
              <a:rPr lang="zh-CN" altLang="zh-CN" sz="1200" kern="1200" dirty="0">
                <a:solidFill>
                  <a:schemeClr val="tx1"/>
                </a:solidFill>
                <a:effectLst/>
                <a:latin typeface="+mn-lt"/>
                <a:ea typeface="+mn-ea"/>
                <a:cs typeface="+mn-cs"/>
              </a:rPr>
              <a:t>的分类</a:t>
            </a:r>
            <a:r>
              <a:rPr lang="zh-CN" altLang="en-US" sz="1200" kern="1200" dirty="0">
                <a:solidFill>
                  <a:schemeClr val="tx1"/>
                </a:solidFill>
                <a:effectLst/>
                <a:latin typeface="+mn-lt"/>
                <a:ea typeface="+mn-ea"/>
                <a:cs typeface="+mn-cs"/>
              </a:rPr>
              <a:t>分数</a:t>
            </a:r>
            <a:r>
              <a:rPr lang="zh-CN" altLang="zh-CN" sz="1200" kern="1200" dirty="0">
                <a:solidFill>
                  <a:schemeClr val="tx1"/>
                </a:solidFill>
                <a:effectLst/>
                <a:latin typeface="+mn-lt"/>
                <a:ea typeface="+mn-ea"/>
                <a:cs typeface="+mn-cs"/>
              </a:rPr>
              <a:t>是互补的</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因此作者</a:t>
            </a:r>
            <a:r>
              <a:rPr lang="zh-CN" altLang="zh-CN" sz="1200" kern="1200" dirty="0">
                <a:solidFill>
                  <a:schemeClr val="tx1"/>
                </a:solidFill>
                <a:effectLst/>
                <a:latin typeface="+mn-lt"/>
                <a:ea typeface="+mn-ea"/>
                <a:cs typeface="+mn-cs"/>
              </a:rPr>
              <a:t>引入了</a:t>
            </a:r>
            <a:r>
              <a:rPr lang="zh-CN" altLang="en-US" sz="1200" kern="1200" dirty="0">
                <a:solidFill>
                  <a:schemeClr val="tx1"/>
                </a:solidFill>
                <a:effectLst/>
                <a:latin typeface="+mn-lt"/>
                <a:ea typeface="+mn-ea"/>
                <a:cs typeface="+mn-cs"/>
              </a:rPr>
              <a:t>非重点</a:t>
            </a:r>
            <a:r>
              <a:rPr lang="zh-CN" altLang="zh-CN" sz="1200" kern="1200" dirty="0">
                <a:solidFill>
                  <a:schemeClr val="tx1"/>
                </a:solidFill>
                <a:effectLst/>
                <a:latin typeface="+mn-lt"/>
                <a:ea typeface="+mn-ea"/>
                <a:cs typeface="+mn-cs"/>
              </a:rPr>
              <a:t>任务监督，并</a:t>
            </a:r>
            <a:r>
              <a:rPr lang="zh-CN" altLang="en-US" sz="1200" kern="1200" dirty="0">
                <a:solidFill>
                  <a:schemeClr val="tx1"/>
                </a:solidFill>
                <a:effectLst/>
                <a:latin typeface="+mn-lt"/>
                <a:ea typeface="+mn-ea"/>
                <a:cs typeface="+mn-cs"/>
              </a:rPr>
              <a:t>将</a:t>
            </a:r>
            <a:r>
              <a:rPr lang="zh-CN" altLang="zh-CN" sz="1200" kern="1200" dirty="0">
                <a:solidFill>
                  <a:schemeClr val="tx1"/>
                </a:solidFill>
                <a:effectLst/>
                <a:latin typeface="+mn-lt"/>
                <a:ea typeface="+mn-ea"/>
                <a:cs typeface="+mn-cs"/>
              </a:rPr>
              <a:t>两个</a:t>
            </a:r>
            <a:r>
              <a:rPr lang="zh-CN" altLang="en-US" sz="1200" kern="1200" dirty="0">
                <a:solidFill>
                  <a:schemeClr val="tx1"/>
                </a:solidFill>
                <a:effectLst/>
                <a:latin typeface="+mn-lt"/>
                <a:ea typeface="+mn-ea"/>
                <a:cs typeface="+mn-cs"/>
              </a:rPr>
              <a:t>检测头</a:t>
            </a:r>
            <a:r>
              <a:rPr lang="zh-CN" altLang="zh-CN" sz="1200" kern="1200" dirty="0">
                <a:solidFill>
                  <a:schemeClr val="tx1"/>
                </a:solidFill>
                <a:effectLst/>
                <a:latin typeface="+mn-lt"/>
                <a:ea typeface="+mn-ea"/>
                <a:cs typeface="+mn-cs"/>
              </a:rPr>
              <a:t>的分类得分</a:t>
            </a:r>
            <a:r>
              <a:rPr lang="zh-CN" altLang="en-US" sz="1200" kern="1200" dirty="0">
                <a:solidFill>
                  <a:schemeClr val="tx1"/>
                </a:solidFill>
                <a:effectLst/>
                <a:latin typeface="+mn-lt"/>
                <a:ea typeface="+mn-ea"/>
                <a:cs typeface="+mn-cs"/>
              </a:rPr>
              <a:t>按这个公式进行了</a:t>
            </a:r>
            <a:r>
              <a:rPr lang="zh-CN" altLang="zh-CN" sz="1200" kern="1200" dirty="0">
                <a:solidFill>
                  <a:schemeClr val="tx1"/>
                </a:solidFill>
                <a:effectLst/>
                <a:latin typeface="+mn-lt"/>
                <a:ea typeface="+mn-ea"/>
                <a:cs typeface="+mn-cs"/>
              </a:rPr>
              <a:t>补充融合</a:t>
            </a:r>
            <a:r>
              <a:rPr lang="zh-CN" altLang="en-US" sz="1200" kern="1200" dirty="0">
                <a:solidFill>
                  <a:schemeClr val="tx1"/>
                </a:solidFill>
                <a:effectLst/>
                <a:latin typeface="+mn-lt"/>
                <a:ea typeface="+mn-ea"/>
                <a:cs typeface="+mn-cs"/>
              </a:rPr>
              <a:t>，也就是全连接头也会接受其回归任务的监督信息，卷积头会接受其分类任务的监督信息，其实就是在全连接头和卷积头</a:t>
            </a:r>
            <a:r>
              <a:rPr lang="zh-CN" altLang="zh-CN" sz="1200" kern="1200" dirty="0">
                <a:solidFill>
                  <a:schemeClr val="tx1"/>
                </a:solidFill>
                <a:effectLst/>
                <a:latin typeface="+mn-lt"/>
                <a:ea typeface="+mn-ea"/>
                <a:cs typeface="+mn-cs"/>
              </a:rPr>
              <a:t>的损失</a:t>
            </a:r>
            <a:r>
              <a:rPr lang="zh-CN" altLang="en-US" sz="1200" kern="1200" dirty="0">
                <a:solidFill>
                  <a:schemeClr val="tx1"/>
                </a:solidFill>
                <a:effectLst/>
                <a:latin typeface="+mn-lt"/>
                <a:ea typeface="+mn-ea"/>
                <a:cs typeface="+mn-cs"/>
              </a:rPr>
              <a:t>中分别加入了</a:t>
            </a:r>
            <a:r>
              <a:rPr lang="zh-CN" altLang="zh-CN" sz="1200" kern="1200" dirty="0">
                <a:solidFill>
                  <a:schemeClr val="tx1"/>
                </a:solidFill>
                <a:effectLst/>
                <a:latin typeface="+mn-lt"/>
                <a:ea typeface="+mn-ea"/>
                <a:cs typeface="+mn-cs"/>
              </a:rPr>
              <a:t>边界</a:t>
            </a:r>
            <a:r>
              <a:rPr lang="zh-CN" altLang="en-US" sz="1200" kern="1200" dirty="0">
                <a:solidFill>
                  <a:schemeClr val="tx1"/>
                </a:solidFill>
                <a:effectLst/>
                <a:latin typeface="+mn-lt"/>
                <a:ea typeface="+mn-ea"/>
                <a:cs typeface="+mn-cs"/>
              </a:rPr>
              <a:t>框</a:t>
            </a:r>
            <a:r>
              <a:rPr lang="zh-CN" altLang="zh-CN" sz="1200" kern="1200" dirty="0">
                <a:solidFill>
                  <a:schemeClr val="tx1"/>
                </a:solidFill>
                <a:effectLst/>
                <a:latin typeface="+mn-lt"/>
                <a:ea typeface="+mn-ea"/>
                <a:cs typeface="+mn-cs"/>
              </a:rPr>
              <a:t>回归损失</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分类损失</a:t>
            </a:r>
            <a:r>
              <a:rPr lang="zh-CN" altLang="en-US" sz="1200" kern="1200" dirty="0">
                <a:solidFill>
                  <a:schemeClr val="tx1"/>
                </a:solidFill>
                <a:effectLst/>
                <a:latin typeface="+mn-lt"/>
                <a:ea typeface="+mn-ea"/>
                <a:cs typeface="+mn-cs"/>
              </a:rPr>
              <a:t>，</a:t>
            </a:r>
            <a:r>
              <a:rPr lang="el-GR" altLang="zh-CN" dirty="0"/>
              <a:t>λ</a:t>
            </a:r>
            <a:r>
              <a:rPr lang="en-US" altLang="zh-CN" dirty="0"/>
              <a:t>fc</a:t>
            </a:r>
            <a:r>
              <a:rPr lang="zh-CN" altLang="en-US" dirty="0"/>
              <a:t>和</a:t>
            </a:r>
            <a:r>
              <a:rPr lang="el-GR" altLang="zh-CN" dirty="0"/>
              <a:t>λ</a:t>
            </a:r>
            <a:r>
              <a:rPr lang="en-US" altLang="zh-CN" dirty="0"/>
              <a:t>conv</a:t>
            </a:r>
            <a:r>
              <a:rPr lang="zh-CN" altLang="en-US" dirty="0"/>
              <a:t>是控制这两个任务平衡的权重，</a:t>
            </a:r>
            <a:r>
              <a:rPr lang="el-GR" altLang="zh-CN" dirty="0"/>
              <a:t>λ</a:t>
            </a:r>
            <a:r>
              <a:rPr lang="en-US" altLang="zh-CN" dirty="0"/>
              <a:t>fc</a:t>
            </a:r>
            <a:r>
              <a:rPr lang="zh-CN" altLang="en-US" dirty="0"/>
              <a:t>和</a:t>
            </a:r>
            <a:r>
              <a:rPr lang="el-GR" altLang="zh-CN" dirty="0"/>
              <a:t>λ</a:t>
            </a:r>
            <a:r>
              <a:rPr lang="en-US" altLang="zh-CN" dirty="0"/>
              <a:t>conv=1</a:t>
            </a:r>
            <a:r>
              <a:rPr lang="zh-CN" altLang="en-US" dirty="0"/>
              <a:t>时就是原始的</a:t>
            </a:r>
            <a:r>
              <a:rPr lang="en-US" altLang="zh-CN" dirty="0"/>
              <a:t>double-head</a:t>
            </a:r>
            <a:r>
              <a:rPr lang="zh-CN" altLang="en-US" sz="1200" kern="1200" dirty="0">
                <a:solidFill>
                  <a:schemeClr val="tx1"/>
                </a:solidFill>
                <a:effectLst/>
                <a:latin typeface="+mn-lt"/>
                <a:ea typeface="+mn-ea"/>
                <a:cs typeface="+mn-cs"/>
              </a:rPr>
              <a:t>。下面是分类分数融合的公式，</a:t>
            </a:r>
            <a:r>
              <a:rPr lang="en-US" altLang="zh-CN" sz="1200" kern="1200" dirty="0">
                <a:solidFill>
                  <a:schemeClr val="tx1"/>
                </a:solidFill>
                <a:effectLst/>
                <a:latin typeface="+mn-lt"/>
                <a:ea typeface="+mn-ea"/>
                <a:cs typeface="+mn-cs"/>
              </a:rPr>
              <a:t>S</a:t>
            </a:r>
            <a:r>
              <a:rPr lang="zh-CN" altLang="zh-CN" sz="1200" kern="1200" dirty="0">
                <a:solidFill>
                  <a:schemeClr val="tx1"/>
                </a:solidFill>
                <a:effectLst/>
                <a:latin typeface="+mn-lt"/>
                <a:ea typeface="+mn-ea"/>
                <a:cs typeface="+mn-cs"/>
              </a:rPr>
              <a:t>fc和</a:t>
            </a:r>
            <a:r>
              <a:rPr lang="en-US" altLang="zh-CN" sz="1200" kern="1200" dirty="0">
                <a:solidFill>
                  <a:schemeClr val="tx1"/>
                </a:solidFill>
                <a:effectLst/>
                <a:latin typeface="+mn-lt"/>
                <a:ea typeface="+mn-ea"/>
                <a:cs typeface="+mn-cs"/>
              </a:rPr>
              <a:t>S</a:t>
            </a:r>
            <a:r>
              <a:rPr lang="zh-CN" altLang="zh-CN" sz="1200" kern="1200" dirty="0">
                <a:solidFill>
                  <a:schemeClr val="tx1"/>
                </a:solidFill>
                <a:effectLst/>
                <a:latin typeface="+mn-lt"/>
                <a:ea typeface="+mn-ea"/>
                <a:cs typeface="+mn-cs"/>
              </a:rPr>
              <a:t>conv</a:t>
            </a:r>
            <a:r>
              <a:rPr lang="zh-CN" altLang="en-US" sz="1200" kern="1200" dirty="0">
                <a:solidFill>
                  <a:schemeClr val="tx1"/>
                </a:solidFill>
                <a:effectLst/>
                <a:latin typeface="+mn-lt"/>
                <a:ea typeface="+mn-ea"/>
                <a:cs typeface="+mn-cs"/>
              </a:rPr>
              <a:t>表示全连接头</a:t>
            </a:r>
            <a:r>
              <a:rPr lang="zh-CN" altLang="zh-CN" sz="1200" kern="1200" dirty="0">
                <a:solidFill>
                  <a:schemeClr val="tx1"/>
                </a:solidFill>
                <a:effectLst/>
                <a:latin typeface="+mn-lt"/>
                <a:ea typeface="+mn-ea"/>
                <a:cs typeface="+mn-cs"/>
              </a:rPr>
              <a:t>和</a:t>
            </a:r>
            <a:r>
              <a:rPr lang="zh-CN" altLang="en-US" sz="1200" kern="1200" dirty="0">
                <a:solidFill>
                  <a:schemeClr val="tx1"/>
                </a:solidFill>
                <a:effectLst/>
                <a:latin typeface="+mn-lt"/>
                <a:ea typeface="+mn-ea"/>
                <a:cs typeface="+mn-cs"/>
              </a:rPr>
              <a:t>卷积头</a:t>
            </a:r>
            <a:r>
              <a:rPr lang="zh-CN" altLang="zh-CN" sz="1200" kern="1200" dirty="0">
                <a:solidFill>
                  <a:schemeClr val="tx1"/>
                </a:solidFill>
                <a:effectLst/>
                <a:latin typeface="+mn-lt"/>
                <a:ea typeface="+mn-ea"/>
                <a:cs typeface="+mn-cs"/>
              </a:rPr>
              <a:t>的分类分数，</a:t>
            </a:r>
            <a:r>
              <a:rPr lang="zh-CN" altLang="en-US" sz="1200" kern="1200" dirty="0">
                <a:solidFill>
                  <a:schemeClr val="tx1"/>
                </a:solidFill>
                <a:effectLst/>
                <a:latin typeface="+mn-lt"/>
                <a:ea typeface="+mn-ea"/>
                <a:cs typeface="+mn-cs"/>
              </a:rPr>
              <a:t>也就是原本的</a:t>
            </a:r>
            <a:r>
              <a:rPr lang="en-US" altLang="zh-CN" sz="1200" kern="1200" dirty="0" err="1">
                <a:solidFill>
                  <a:schemeClr val="tx1"/>
                </a:solidFill>
                <a:effectLst/>
                <a:latin typeface="+mn-lt"/>
                <a:ea typeface="+mn-ea"/>
                <a:cs typeface="+mn-cs"/>
              </a:rPr>
              <a:t>sfc</a:t>
            </a:r>
            <a:r>
              <a:rPr lang="zh-CN" altLang="en-US" sz="1200" kern="1200" dirty="0">
                <a:solidFill>
                  <a:schemeClr val="tx1"/>
                </a:solidFill>
                <a:effectLst/>
                <a:latin typeface="+mn-lt"/>
                <a:ea typeface="+mn-ea"/>
                <a:cs typeface="+mn-cs"/>
              </a:rPr>
              <a:t>加上了</a:t>
            </a:r>
            <a:r>
              <a:rPr lang="en-US" altLang="zh-CN" sz="1200" kern="1200" dirty="0" err="1">
                <a:solidFill>
                  <a:schemeClr val="tx1"/>
                </a:solidFill>
                <a:effectLst/>
                <a:latin typeface="+mn-lt"/>
                <a:ea typeface="+mn-ea"/>
                <a:cs typeface="+mn-cs"/>
              </a:rPr>
              <a:t>sconv</a:t>
            </a:r>
            <a:r>
              <a:rPr lang="en-US" altLang="zh-CN" sz="1200" kern="1200" dirty="0">
                <a:solidFill>
                  <a:schemeClr val="tx1"/>
                </a:solidFill>
                <a:effectLst/>
                <a:latin typeface="+mn-lt"/>
                <a:ea typeface="+mn-ea"/>
                <a:cs typeface="+mn-cs"/>
              </a:rPr>
              <a:t>(1-sfc)</a:t>
            </a:r>
            <a:r>
              <a:rPr lang="zh-CN"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，可以看到这样融合后效果是有一定提升的</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5683B50-831C-4976-8C24-F858CD55BE9D}" type="slidenum">
              <a:rPr lang="zh-CN" altLang="en-US" smtClean="0"/>
              <a:t>8</a:t>
            </a:fld>
            <a:endParaRPr lang="zh-CN" altLang="en-US"/>
          </a:p>
        </p:txBody>
      </p:sp>
    </p:spTree>
    <p:extLst>
      <p:ext uri="{BB962C8B-B14F-4D97-AF65-F5344CB8AC3E}">
        <p14:creationId xmlns:p14="http://schemas.microsoft.com/office/powerpoint/2010/main" val="2081665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消融实验是基于</a:t>
            </a:r>
            <a:r>
              <a:rPr lang="en-US" altLang="zh-CN" sz="1200" b="0" i="0" u="none" strike="noStrike" kern="1200" baseline="0" dirty="0">
                <a:solidFill>
                  <a:schemeClr val="tx1"/>
                </a:solidFill>
                <a:latin typeface="+mn-lt"/>
                <a:ea typeface="+mn-ea"/>
                <a:cs typeface="+mn-cs"/>
              </a:rPr>
              <a:t>backbone</a:t>
            </a:r>
            <a:r>
              <a:rPr lang="zh-CN" altLang="en-US" sz="1200" b="0" i="0" u="none" strike="noStrike" kern="1200" baseline="0" dirty="0">
                <a:solidFill>
                  <a:schemeClr val="tx1"/>
                </a:solidFill>
                <a:latin typeface="+mn-lt"/>
                <a:ea typeface="+mn-ea"/>
                <a:cs typeface="+mn-cs"/>
              </a:rPr>
              <a:t>为</a:t>
            </a:r>
            <a:r>
              <a:rPr lang="en-US" altLang="zh-CN" sz="1200" b="0" i="0" u="none" strike="noStrike" kern="1200" baseline="0" dirty="0">
                <a:solidFill>
                  <a:schemeClr val="tx1"/>
                </a:solidFill>
                <a:latin typeface="+mn-lt"/>
                <a:ea typeface="+mn-ea"/>
                <a:cs typeface="+mn-cs"/>
              </a:rPr>
              <a:t>ResNet-50</a:t>
            </a:r>
            <a:r>
              <a:rPr lang="zh-CN" altLang="en-US" sz="1200" b="0" i="0" u="none" strike="noStrike" kern="1200" baseline="0" dirty="0">
                <a:solidFill>
                  <a:schemeClr val="tx1"/>
                </a:solidFill>
                <a:latin typeface="+mn-lt"/>
                <a:ea typeface="+mn-ea"/>
                <a:cs typeface="+mn-cs"/>
              </a:rPr>
              <a:t>的</a:t>
            </a:r>
            <a:r>
              <a:rPr lang="en-US" altLang="zh-CN" sz="1200" b="0" i="0" u="none" strike="noStrike" kern="1200" baseline="0" dirty="0">
                <a:solidFill>
                  <a:schemeClr val="tx1"/>
                </a:solidFill>
                <a:latin typeface="+mn-lt"/>
                <a:ea typeface="+mn-ea"/>
                <a:cs typeface="+mn-cs"/>
              </a:rPr>
              <a:t>FPN</a:t>
            </a:r>
            <a:r>
              <a:rPr lang="zh-CN" altLang="en-US" sz="1200" b="0" i="0" u="none" strike="noStrike" kern="1200" baseline="0" dirty="0">
                <a:solidFill>
                  <a:schemeClr val="tx1"/>
                </a:solidFill>
                <a:latin typeface="+mn-lt"/>
                <a:ea typeface="+mn-ea"/>
                <a:cs typeface="+mn-cs"/>
              </a:rPr>
              <a:t>做的，最上面一组是只使用单个全连接头和卷积头进行分类回归，中间这一组是使用两个检测头进行分类回归，两个全连接头和两个卷积头，</a:t>
            </a:r>
            <a:r>
              <a:rPr lang="en-US" altLang="zh-CN" sz="1200" b="0" i="0" u="none" strike="noStrike" kern="1200" baseline="0" dirty="0">
                <a:solidFill>
                  <a:schemeClr val="tx1"/>
                </a:solidFill>
                <a:latin typeface="+mn-lt"/>
                <a:ea typeface="+mn-ea"/>
                <a:cs typeface="+mn-cs"/>
              </a:rPr>
              <a:t>Double-Head-Reverse</a:t>
            </a:r>
            <a:r>
              <a:rPr lang="zh-CN" altLang="en-US" sz="1200" b="0" i="0" u="none" strike="noStrike" kern="1200" baseline="0" dirty="0">
                <a:solidFill>
                  <a:schemeClr val="tx1"/>
                </a:solidFill>
                <a:latin typeface="+mn-lt"/>
                <a:ea typeface="+mn-ea"/>
                <a:cs typeface="+mn-cs"/>
              </a:rPr>
              <a:t>是指交换</a:t>
            </a:r>
            <a:r>
              <a:rPr lang="en-US" altLang="zh-CN" sz="1200" b="0" i="0" u="none" strike="noStrike" kern="1200" baseline="0" dirty="0">
                <a:solidFill>
                  <a:schemeClr val="tx1"/>
                </a:solidFill>
                <a:latin typeface="+mn-lt"/>
                <a:ea typeface="+mn-ea"/>
                <a:cs typeface="+mn-cs"/>
              </a:rPr>
              <a:t>double-head</a:t>
            </a:r>
            <a:r>
              <a:rPr lang="zh-CN" altLang="en-US" sz="1200" b="0" i="0" u="none" strike="noStrike" kern="1200" baseline="0" dirty="0">
                <a:solidFill>
                  <a:schemeClr val="tx1"/>
                </a:solidFill>
                <a:latin typeface="+mn-lt"/>
                <a:ea typeface="+mn-ea"/>
                <a:cs typeface="+mn-cs"/>
              </a:rPr>
              <a:t>两个头的检测任务也就是用全连接头做边界框回归，卷积头做分类。最下面一组则是对两个检测头的两个任务根据经验设置了不同的损失权重</a:t>
            </a:r>
            <a:r>
              <a:rPr lang="en-US" altLang="zh-CN" sz="1200" b="0" i="0" u="none" strike="noStrike" kern="1200" baseline="0" dirty="0" err="1">
                <a:solidFill>
                  <a:schemeClr val="tx1"/>
                </a:solidFill>
                <a:latin typeface="+mn-lt"/>
                <a:ea typeface="+mn-ea"/>
                <a:cs typeface="+mn-cs"/>
              </a:rPr>
              <a:t>wfc</a:t>
            </a:r>
            <a:r>
              <a:rPr lang="zh-CN" altLang="en-US" sz="1200" b="0" i="0" u="none" strike="noStrike" kern="1200" baseline="0" dirty="0">
                <a:solidFill>
                  <a:schemeClr val="tx1"/>
                </a:solidFill>
                <a:latin typeface="+mn-lt"/>
                <a:ea typeface="+mn-ea"/>
                <a:cs typeface="+mn-cs"/>
              </a:rPr>
              <a:t>何</a:t>
            </a:r>
            <a:r>
              <a:rPr lang="en-US" altLang="zh-CN" sz="1200" b="0" i="0" u="none" strike="noStrike" kern="1200" baseline="0" dirty="0" err="1">
                <a:solidFill>
                  <a:schemeClr val="tx1"/>
                </a:solidFill>
                <a:latin typeface="+mn-lt"/>
                <a:ea typeface="+mn-ea"/>
                <a:cs typeface="+mn-cs"/>
              </a:rPr>
              <a:t>wconv</a:t>
            </a:r>
            <a:r>
              <a:rPr lang="zh-CN" altLang="en-US" sz="1200" b="0" i="0" u="none" strike="noStrike" kern="1200" baseline="0" dirty="0">
                <a:solidFill>
                  <a:schemeClr val="tx1"/>
                </a:solidFill>
                <a:latin typeface="+mn-lt"/>
                <a:ea typeface="+mn-ea"/>
                <a:cs typeface="+mn-cs"/>
              </a:rPr>
              <a:t>做了实验。很明显作者提出的</a:t>
            </a:r>
            <a:r>
              <a:rPr lang="en-US" altLang="zh-CN" sz="1200" b="0" i="0" u="none" strike="noStrike" kern="1200" baseline="0" dirty="0">
                <a:solidFill>
                  <a:schemeClr val="tx1"/>
                </a:solidFill>
                <a:latin typeface="+mn-lt"/>
                <a:ea typeface="+mn-ea"/>
                <a:cs typeface="+mn-cs"/>
              </a:rPr>
              <a:t>Double-head</a:t>
            </a:r>
            <a:r>
              <a:rPr lang="zh-CN" altLang="en-US" sz="1200" b="0" i="0" u="none" strike="noStrike" kern="1200" baseline="0" dirty="0">
                <a:solidFill>
                  <a:schemeClr val="tx1"/>
                </a:solidFill>
                <a:latin typeface="+mn-lt"/>
                <a:ea typeface="+mn-ea"/>
                <a:cs typeface="+mn-cs"/>
              </a:rPr>
              <a:t>效果最好。</a:t>
            </a:r>
            <a:endParaRPr lang="en-US" altLang="zh-CN"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F5683B50-831C-4976-8C24-F858CD55BE9D}" type="slidenum">
              <a:rPr lang="zh-CN" altLang="en-US" smtClean="0"/>
              <a:t>9</a:t>
            </a:fld>
            <a:endParaRPr lang="zh-CN" altLang="en-US"/>
          </a:p>
        </p:txBody>
      </p:sp>
    </p:spTree>
    <p:extLst>
      <p:ext uri="{BB962C8B-B14F-4D97-AF65-F5344CB8AC3E}">
        <p14:creationId xmlns:p14="http://schemas.microsoft.com/office/powerpoint/2010/main" val="931990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C9643-7C70-44FC-BA7C-1D04398980B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046C39B-C1B8-41DC-A632-62302C1E8A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4FD2DA5-6845-4B66-8B38-E1B4067463D9}"/>
              </a:ext>
            </a:extLst>
          </p:cNvPr>
          <p:cNvSpPr>
            <a:spLocks noGrp="1"/>
          </p:cNvSpPr>
          <p:nvPr>
            <p:ph type="dt" sz="half" idx="10"/>
          </p:nvPr>
        </p:nvSpPr>
        <p:spPr/>
        <p:txBody>
          <a:bodyPr/>
          <a:lstStyle/>
          <a:p>
            <a:fld id="{30485A17-329A-4143-9359-FCC39140AEE4}" type="datetimeFigureOut">
              <a:rPr lang="zh-CN" altLang="en-US" smtClean="0"/>
              <a:t>2020/7/19</a:t>
            </a:fld>
            <a:endParaRPr lang="zh-CN" altLang="en-US"/>
          </a:p>
        </p:txBody>
      </p:sp>
      <p:sp>
        <p:nvSpPr>
          <p:cNvPr id="5" name="页脚占位符 4">
            <a:extLst>
              <a:ext uri="{FF2B5EF4-FFF2-40B4-BE49-F238E27FC236}">
                <a16:creationId xmlns:a16="http://schemas.microsoft.com/office/drawing/2014/main" id="{9DB5E3E7-F636-4E39-BC3C-6E69D45C51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3E6BA3-1761-4A82-8C17-984465D69C30}"/>
              </a:ext>
            </a:extLst>
          </p:cNvPr>
          <p:cNvSpPr>
            <a:spLocks noGrp="1"/>
          </p:cNvSpPr>
          <p:nvPr>
            <p:ph type="sldNum" sz="quarter" idx="12"/>
          </p:nvPr>
        </p:nvSpPr>
        <p:spPr/>
        <p:txBody>
          <a:bodyPr/>
          <a:lstStyle/>
          <a:p>
            <a:fld id="{C649A5F7-B401-47CB-ADD5-E4BA53191F4A}" type="slidenum">
              <a:rPr lang="zh-CN" altLang="en-US" smtClean="0"/>
              <a:t>‹#›</a:t>
            </a:fld>
            <a:endParaRPr lang="zh-CN" altLang="en-US"/>
          </a:p>
        </p:txBody>
      </p:sp>
    </p:spTree>
    <p:extLst>
      <p:ext uri="{BB962C8B-B14F-4D97-AF65-F5344CB8AC3E}">
        <p14:creationId xmlns:p14="http://schemas.microsoft.com/office/powerpoint/2010/main" val="3638784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4C3804-1298-45DF-B171-386D02EE413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B72BD90-5A0B-4C51-AFFC-0898E7482FE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651CAC1-9406-45B0-9B39-C473C64DC2E9}"/>
              </a:ext>
            </a:extLst>
          </p:cNvPr>
          <p:cNvSpPr>
            <a:spLocks noGrp="1"/>
          </p:cNvSpPr>
          <p:nvPr>
            <p:ph type="dt" sz="half" idx="10"/>
          </p:nvPr>
        </p:nvSpPr>
        <p:spPr/>
        <p:txBody>
          <a:bodyPr/>
          <a:lstStyle/>
          <a:p>
            <a:fld id="{30485A17-329A-4143-9359-FCC39140AEE4}" type="datetimeFigureOut">
              <a:rPr lang="zh-CN" altLang="en-US" smtClean="0"/>
              <a:t>2020/7/19</a:t>
            </a:fld>
            <a:endParaRPr lang="zh-CN" altLang="en-US"/>
          </a:p>
        </p:txBody>
      </p:sp>
      <p:sp>
        <p:nvSpPr>
          <p:cNvPr id="5" name="页脚占位符 4">
            <a:extLst>
              <a:ext uri="{FF2B5EF4-FFF2-40B4-BE49-F238E27FC236}">
                <a16:creationId xmlns:a16="http://schemas.microsoft.com/office/drawing/2014/main" id="{BA390F9F-3368-4360-B3E7-C51E874E89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6961C9-4228-4721-89B0-3496AB6ECC69}"/>
              </a:ext>
            </a:extLst>
          </p:cNvPr>
          <p:cNvSpPr>
            <a:spLocks noGrp="1"/>
          </p:cNvSpPr>
          <p:nvPr>
            <p:ph type="sldNum" sz="quarter" idx="12"/>
          </p:nvPr>
        </p:nvSpPr>
        <p:spPr/>
        <p:txBody>
          <a:bodyPr/>
          <a:lstStyle/>
          <a:p>
            <a:fld id="{C649A5F7-B401-47CB-ADD5-E4BA53191F4A}" type="slidenum">
              <a:rPr lang="zh-CN" altLang="en-US" smtClean="0"/>
              <a:t>‹#›</a:t>
            </a:fld>
            <a:endParaRPr lang="zh-CN" altLang="en-US"/>
          </a:p>
        </p:txBody>
      </p:sp>
    </p:spTree>
    <p:extLst>
      <p:ext uri="{BB962C8B-B14F-4D97-AF65-F5344CB8AC3E}">
        <p14:creationId xmlns:p14="http://schemas.microsoft.com/office/powerpoint/2010/main" val="87027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333225F-D76C-4C99-96F3-3202A9B9540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EC75B00-63AD-43C2-BFE0-CA331587837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755B8CC-605C-4E5A-AB91-726207F3F67B}"/>
              </a:ext>
            </a:extLst>
          </p:cNvPr>
          <p:cNvSpPr>
            <a:spLocks noGrp="1"/>
          </p:cNvSpPr>
          <p:nvPr>
            <p:ph type="dt" sz="half" idx="10"/>
          </p:nvPr>
        </p:nvSpPr>
        <p:spPr/>
        <p:txBody>
          <a:bodyPr/>
          <a:lstStyle/>
          <a:p>
            <a:fld id="{30485A17-329A-4143-9359-FCC39140AEE4}" type="datetimeFigureOut">
              <a:rPr lang="zh-CN" altLang="en-US" smtClean="0"/>
              <a:t>2020/7/19</a:t>
            </a:fld>
            <a:endParaRPr lang="zh-CN" altLang="en-US"/>
          </a:p>
        </p:txBody>
      </p:sp>
      <p:sp>
        <p:nvSpPr>
          <p:cNvPr id="5" name="页脚占位符 4">
            <a:extLst>
              <a:ext uri="{FF2B5EF4-FFF2-40B4-BE49-F238E27FC236}">
                <a16:creationId xmlns:a16="http://schemas.microsoft.com/office/drawing/2014/main" id="{CDB8F37C-237B-496B-AF9F-53A44491EE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07E5652-A64C-4A23-B70A-AE6DEB1C5014}"/>
              </a:ext>
            </a:extLst>
          </p:cNvPr>
          <p:cNvSpPr>
            <a:spLocks noGrp="1"/>
          </p:cNvSpPr>
          <p:nvPr>
            <p:ph type="sldNum" sz="quarter" idx="12"/>
          </p:nvPr>
        </p:nvSpPr>
        <p:spPr/>
        <p:txBody>
          <a:bodyPr/>
          <a:lstStyle/>
          <a:p>
            <a:fld id="{C649A5F7-B401-47CB-ADD5-E4BA53191F4A}" type="slidenum">
              <a:rPr lang="zh-CN" altLang="en-US" smtClean="0"/>
              <a:t>‹#›</a:t>
            </a:fld>
            <a:endParaRPr lang="zh-CN" altLang="en-US"/>
          </a:p>
        </p:txBody>
      </p:sp>
    </p:spTree>
    <p:extLst>
      <p:ext uri="{BB962C8B-B14F-4D97-AF65-F5344CB8AC3E}">
        <p14:creationId xmlns:p14="http://schemas.microsoft.com/office/powerpoint/2010/main" val="3672481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91C54C-F687-4160-827D-FB6E1D1574A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0299342-70E2-4799-AD21-4AABAFEA589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1308C9E-C154-4AC5-BF5A-7DFE74FBBCBD}"/>
              </a:ext>
            </a:extLst>
          </p:cNvPr>
          <p:cNvSpPr>
            <a:spLocks noGrp="1"/>
          </p:cNvSpPr>
          <p:nvPr>
            <p:ph type="dt" sz="half" idx="10"/>
          </p:nvPr>
        </p:nvSpPr>
        <p:spPr/>
        <p:txBody>
          <a:bodyPr/>
          <a:lstStyle/>
          <a:p>
            <a:fld id="{30485A17-329A-4143-9359-FCC39140AEE4}" type="datetimeFigureOut">
              <a:rPr lang="zh-CN" altLang="en-US" smtClean="0"/>
              <a:t>2020/7/19</a:t>
            </a:fld>
            <a:endParaRPr lang="zh-CN" altLang="en-US"/>
          </a:p>
        </p:txBody>
      </p:sp>
      <p:sp>
        <p:nvSpPr>
          <p:cNvPr id="5" name="页脚占位符 4">
            <a:extLst>
              <a:ext uri="{FF2B5EF4-FFF2-40B4-BE49-F238E27FC236}">
                <a16:creationId xmlns:a16="http://schemas.microsoft.com/office/drawing/2014/main" id="{A504DFDE-3D79-44B4-AB5A-9004696844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BF0162-F69F-4043-A4CD-0A122550070D}"/>
              </a:ext>
            </a:extLst>
          </p:cNvPr>
          <p:cNvSpPr>
            <a:spLocks noGrp="1"/>
          </p:cNvSpPr>
          <p:nvPr>
            <p:ph type="sldNum" sz="quarter" idx="12"/>
          </p:nvPr>
        </p:nvSpPr>
        <p:spPr/>
        <p:txBody>
          <a:bodyPr/>
          <a:lstStyle/>
          <a:p>
            <a:fld id="{C649A5F7-B401-47CB-ADD5-E4BA53191F4A}" type="slidenum">
              <a:rPr lang="zh-CN" altLang="en-US" smtClean="0"/>
              <a:t>‹#›</a:t>
            </a:fld>
            <a:endParaRPr lang="zh-CN" altLang="en-US"/>
          </a:p>
        </p:txBody>
      </p:sp>
    </p:spTree>
    <p:extLst>
      <p:ext uri="{BB962C8B-B14F-4D97-AF65-F5344CB8AC3E}">
        <p14:creationId xmlns:p14="http://schemas.microsoft.com/office/powerpoint/2010/main" val="133666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276FCC-BEFC-4ACE-A210-F72B65B6CB6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012548E-803C-4E91-A220-7BC6CBEF0C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F4D1E66-5B20-40E5-BD84-5D03E42B46F2}"/>
              </a:ext>
            </a:extLst>
          </p:cNvPr>
          <p:cNvSpPr>
            <a:spLocks noGrp="1"/>
          </p:cNvSpPr>
          <p:nvPr>
            <p:ph type="dt" sz="half" idx="10"/>
          </p:nvPr>
        </p:nvSpPr>
        <p:spPr/>
        <p:txBody>
          <a:bodyPr/>
          <a:lstStyle/>
          <a:p>
            <a:fld id="{30485A17-329A-4143-9359-FCC39140AEE4}" type="datetimeFigureOut">
              <a:rPr lang="zh-CN" altLang="en-US" smtClean="0"/>
              <a:t>2020/7/19</a:t>
            </a:fld>
            <a:endParaRPr lang="zh-CN" altLang="en-US"/>
          </a:p>
        </p:txBody>
      </p:sp>
      <p:sp>
        <p:nvSpPr>
          <p:cNvPr id="5" name="页脚占位符 4">
            <a:extLst>
              <a:ext uri="{FF2B5EF4-FFF2-40B4-BE49-F238E27FC236}">
                <a16:creationId xmlns:a16="http://schemas.microsoft.com/office/drawing/2014/main" id="{E963F741-85A5-4EA8-879D-4627E57A93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CCD7652-FD9C-4E3A-8DD0-202BABA44EC8}"/>
              </a:ext>
            </a:extLst>
          </p:cNvPr>
          <p:cNvSpPr>
            <a:spLocks noGrp="1"/>
          </p:cNvSpPr>
          <p:nvPr>
            <p:ph type="sldNum" sz="quarter" idx="12"/>
          </p:nvPr>
        </p:nvSpPr>
        <p:spPr/>
        <p:txBody>
          <a:bodyPr/>
          <a:lstStyle/>
          <a:p>
            <a:fld id="{C649A5F7-B401-47CB-ADD5-E4BA53191F4A}" type="slidenum">
              <a:rPr lang="zh-CN" altLang="en-US" smtClean="0"/>
              <a:t>‹#›</a:t>
            </a:fld>
            <a:endParaRPr lang="zh-CN" altLang="en-US"/>
          </a:p>
        </p:txBody>
      </p:sp>
    </p:spTree>
    <p:extLst>
      <p:ext uri="{BB962C8B-B14F-4D97-AF65-F5344CB8AC3E}">
        <p14:creationId xmlns:p14="http://schemas.microsoft.com/office/powerpoint/2010/main" val="2504873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EFA2A9-15D3-4795-B179-80B6B1E503D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8D57ACB-40AD-4D57-91EA-A046E3EEDBD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EC8987C-0D4B-4270-BAB4-560B72D8D25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DDC5CCC-5294-4465-B931-A4CAFD1DB7CF}"/>
              </a:ext>
            </a:extLst>
          </p:cNvPr>
          <p:cNvSpPr>
            <a:spLocks noGrp="1"/>
          </p:cNvSpPr>
          <p:nvPr>
            <p:ph type="dt" sz="half" idx="10"/>
          </p:nvPr>
        </p:nvSpPr>
        <p:spPr/>
        <p:txBody>
          <a:bodyPr/>
          <a:lstStyle/>
          <a:p>
            <a:fld id="{30485A17-329A-4143-9359-FCC39140AEE4}" type="datetimeFigureOut">
              <a:rPr lang="zh-CN" altLang="en-US" smtClean="0"/>
              <a:t>2020/7/19</a:t>
            </a:fld>
            <a:endParaRPr lang="zh-CN" altLang="en-US"/>
          </a:p>
        </p:txBody>
      </p:sp>
      <p:sp>
        <p:nvSpPr>
          <p:cNvPr id="6" name="页脚占位符 5">
            <a:extLst>
              <a:ext uri="{FF2B5EF4-FFF2-40B4-BE49-F238E27FC236}">
                <a16:creationId xmlns:a16="http://schemas.microsoft.com/office/drawing/2014/main" id="{A902A216-782E-4FA9-BD72-2BF0D1A634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E671FE-3098-4896-88C5-FA100F7252B7}"/>
              </a:ext>
            </a:extLst>
          </p:cNvPr>
          <p:cNvSpPr>
            <a:spLocks noGrp="1"/>
          </p:cNvSpPr>
          <p:nvPr>
            <p:ph type="sldNum" sz="quarter" idx="12"/>
          </p:nvPr>
        </p:nvSpPr>
        <p:spPr/>
        <p:txBody>
          <a:bodyPr/>
          <a:lstStyle/>
          <a:p>
            <a:fld id="{C649A5F7-B401-47CB-ADD5-E4BA53191F4A}" type="slidenum">
              <a:rPr lang="zh-CN" altLang="en-US" smtClean="0"/>
              <a:t>‹#›</a:t>
            </a:fld>
            <a:endParaRPr lang="zh-CN" altLang="en-US"/>
          </a:p>
        </p:txBody>
      </p:sp>
    </p:spTree>
    <p:extLst>
      <p:ext uri="{BB962C8B-B14F-4D97-AF65-F5344CB8AC3E}">
        <p14:creationId xmlns:p14="http://schemas.microsoft.com/office/powerpoint/2010/main" val="1975521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30EA0F-9490-47DE-BD8B-506BD7FBC45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80FD32A-30F6-4F1F-97D8-11CDBA8DC6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6D464A0-8517-4DF0-9889-96EA2E2767F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F68B42A-F64E-4C8B-94DF-941805F486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B86D400-D59C-45D3-8B99-0A7E12A40AE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F642C6E-C115-4445-9FFB-58035F0BEE29}"/>
              </a:ext>
            </a:extLst>
          </p:cNvPr>
          <p:cNvSpPr>
            <a:spLocks noGrp="1"/>
          </p:cNvSpPr>
          <p:nvPr>
            <p:ph type="dt" sz="half" idx="10"/>
          </p:nvPr>
        </p:nvSpPr>
        <p:spPr/>
        <p:txBody>
          <a:bodyPr/>
          <a:lstStyle/>
          <a:p>
            <a:fld id="{30485A17-329A-4143-9359-FCC39140AEE4}" type="datetimeFigureOut">
              <a:rPr lang="zh-CN" altLang="en-US" smtClean="0"/>
              <a:t>2020/7/19</a:t>
            </a:fld>
            <a:endParaRPr lang="zh-CN" altLang="en-US"/>
          </a:p>
        </p:txBody>
      </p:sp>
      <p:sp>
        <p:nvSpPr>
          <p:cNvPr id="8" name="页脚占位符 7">
            <a:extLst>
              <a:ext uri="{FF2B5EF4-FFF2-40B4-BE49-F238E27FC236}">
                <a16:creationId xmlns:a16="http://schemas.microsoft.com/office/drawing/2014/main" id="{D9E9E1E5-3B5D-4D7F-9CD3-FCC97BA72C5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1A50328-15D9-40AD-BA9A-CB60B43DC9AC}"/>
              </a:ext>
            </a:extLst>
          </p:cNvPr>
          <p:cNvSpPr>
            <a:spLocks noGrp="1"/>
          </p:cNvSpPr>
          <p:nvPr>
            <p:ph type="sldNum" sz="quarter" idx="12"/>
          </p:nvPr>
        </p:nvSpPr>
        <p:spPr/>
        <p:txBody>
          <a:bodyPr/>
          <a:lstStyle/>
          <a:p>
            <a:fld id="{C649A5F7-B401-47CB-ADD5-E4BA53191F4A}" type="slidenum">
              <a:rPr lang="zh-CN" altLang="en-US" smtClean="0"/>
              <a:t>‹#›</a:t>
            </a:fld>
            <a:endParaRPr lang="zh-CN" altLang="en-US"/>
          </a:p>
        </p:txBody>
      </p:sp>
    </p:spTree>
    <p:extLst>
      <p:ext uri="{BB962C8B-B14F-4D97-AF65-F5344CB8AC3E}">
        <p14:creationId xmlns:p14="http://schemas.microsoft.com/office/powerpoint/2010/main" val="398320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831435-8684-4489-B1BE-BCAE2002CC4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FF41E78-DB60-45F7-809F-DDC64153DE66}"/>
              </a:ext>
            </a:extLst>
          </p:cNvPr>
          <p:cNvSpPr>
            <a:spLocks noGrp="1"/>
          </p:cNvSpPr>
          <p:nvPr>
            <p:ph type="dt" sz="half" idx="10"/>
          </p:nvPr>
        </p:nvSpPr>
        <p:spPr/>
        <p:txBody>
          <a:bodyPr/>
          <a:lstStyle/>
          <a:p>
            <a:fld id="{30485A17-329A-4143-9359-FCC39140AEE4}" type="datetimeFigureOut">
              <a:rPr lang="zh-CN" altLang="en-US" smtClean="0"/>
              <a:t>2020/7/19</a:t>
            </a:fld>
            <a:endParaRPr lang="zh-CN" altLang="en-US"/>
          </a:p>
        </p:txBody>
      </p:sp>
      <p:sp>
        <p:nvSpPr>
          <p:cNvPr id="4" name="页脚占位符 3">
            <a:extLst>
              <a:ext uri="{FF2B5EF4-FFF2-40B4-BE49-F238E27FC236}">
                <a16:creationId xmlns:a16="http://schemas.microsoft.com/office/drawing/2014/main" id="{FF4F2BB0-D54B-446D-9CA7-60057CEDD01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A96F5FF-3837-4803-9DAA-93F0B036103C}"/>
              </a:ext>
            </a:extLst>
          </p:cNvPr>
          <p:cNvSpPr>
            <a:spLocks noGrp="1"/>
          </p:cNvSpPr>
          <p:nvPr>
            <p:ph type="sldNum" sz="quarter" idx="12"/>
          </p:nvPr>
        </p:nvSpPr>
        <p:spPr/>
        <p:txBody>
          <a:bodyPr/>
          <a:lstStyle/>
          <a:p>
            <a:fld id="{C649A5F7-B401-47CB-ADD5-E4BA53191F4A}" type="slidenum">
              <a:rPr lang="zh-CN" altLang="en-US" smtClean="0"/>
              <a:t>‹#›</a:t>
            </a:fld>
            <a:endParaRPr lang="zh-CN" altLang="en-US"/>
          </a:p>
        </p:txBody>
      </p:sp>
    </p:spTree>
    <p:extLst>
      <p:ext uri="{BB962C8B-B14F-4D97-AF65-F5344CB8AC3E}">
        <p14:creationId xmlns:p14="http://schemas.microsoft.com/office/powerpoint/2010/main" val="2290259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71B6FF6-BE61-4B45-B99A-68AE5B96792F}"/>
              </a:ext>
            </a:extLst>
          </p:cNvPr>
          <p:cNvSpPr>
            <a:spLocks noGrp="1"/>
          </p:cNvSpPr>
          <p:nvPr>
            <p:ph type="dt" sz="half" idx="10"/>
          </p:nvPr>
        </p:nvSpPr>
        <p:spPr/>
        <p:txBody>
          <a:bodyPr/>
          <a:lstStyle/>
          <a:p>
            <a:fld id="{30485A17-329A-4143-9359-FCC39140AEE4}" type="datetimeFigureOut">
              <a:rPr lang="zh-CN" altLang="en-US" smtClean="0"/>
              <a:t>2020/7/19</a:t>
            </a:fld>
            <a:endParaRPr lang="zh-CN" altLang="en-US"/>
          </a:p>
        </p:txBody>
      </p:sp>
      <p:sp>
        <p:nvSpPr>
          <p:cNvPr id="3" name="页脚占位符 2">
            <a:extLst>
              <a:ext uri="{FF2B5EF4-FFF2-40B4-BE49-F238E27FC236}">
                <a16:creationId xmlns:a16="http://schemas.microsoft.com/office/drawing/2014/main" id="{FDB81109-B8C5-4E42-8926-0912A358E67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4E1231B-8589-414E-9104-429E3D1BD062}"/>
              </a:ext>
            </a:extLst>
          </p:cNvPr>
          <p:cNvSpPr>
            <a:spLocks noGrp="1"/>
          </p:cNvSpPr>
          <p:nvPr>
            <p:ph type="sldNum" sz="quarter" idx="12"/>
          </p:nvPr>
        </p:nvSpPr>
        <p:spPr/>
        <p:txBody>
          <a:bodyPr/>
          <a:lstStyle/>
          <a:p>
            <a:fld id="{C649A5F7-B401-47CB-ADD5-E4BA53191F4A}" type="slidenum">
              <a:rPr lang="zh-CN" altLang="en-US" smtClean="0"/>
              <a:t>‹#›</a:t>
            </a:fld>
            <a:endParaRPr lang="zh-CN" altLang="en-US"/>
          </a:p>
        </p:txBody>
      </p:sp>
    </p:spTree>
    <p:extLst>
      <p:ext uri="{BB962C8B-B14F-4D97-AF65-F5344CB8AC3E}">
        <p14:creationId xmlns:p14="http://schemas.microsoft.com/office/powerpoint/2010/main" val="778227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8C5C93-1EEE-44D3-B615-C82FF065F40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1097A7A-F889-4831-8F85-E8CBDEC6B4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3996AAF-2533-4DA1-B141-3C56C460E6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69BD2BA-E19F-4F71-AF03-26528E02D205}"/>
              </a:ext>
            </a:extLst>
          </p:cNvPr>
          <p:cNvSpPr>
            <a:spLocks noGrp="1"/>
          </p:cNvSpPr>
          <p:nvPr>
            <p:ph type="dt" sz="half" idx="10"/>
          </p:nvPr>
        </p:nvSpPr>
        <p:spPr/>
        <p:txBody>
          <a:bodyPr/>
          <a:lstStyle/>
          <a:p>
            <a:fld id="{30485A17-329A-4143-9359-FCC39140AEE4}" type="datetimeFigureOut">
              <a:rPr lang="zh-CN" altLang="en-US" smtClean="0"/>
              <a:t>2020/7/19</a:t>
            </a:fld>
            <a:endParaRPr lang="zh-CN" altLang="en-US"/>
          </a:p>
        </p:txBody>
      </p:sp>
      <p:sp>
        <p:nvSpPr>
          <p:cNvPr id="6" name="页脚占位符 5">
            <a:extLst>
              <a:ext uri="{FF2B5EF4-FFF2-40B4-BE49-F238E27FC236}">
                <a16:creationId xmlns:a16="http://schemas.microsoft.com/office/drawing/2014/main" id="{9DD809BD-7F6E-4E97-AC9D-D81832AC0B0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D86AFF-74C1-4678-8C9F-C334A1267367}"/>
              </a:ext>
            </a:extLst>
          </p:cNvPr>
          <p:cNvSpPr>
            <a:spLocks noGrp="1"/>
          </p:cNvSpPr>
          <p:nvPr>
            <p:ph type="sldNum" sz="quarter" idx="12"/>
          </p:nvPr>
        </p:nvSpPr>
        <p:spPr/>
        <p:txBody>
          <a:bodyPr/>
          <a:lstStyle/>
          <a:p>
            <a:fld id="{C649A5F7-B401-47CB-ADD5-E4BA53191F4A}" type="slidenum">
              <a:rPr lang="zh-CN" altLang="en-US" smtClean="0"/>
              <a:t>‹#›</a:t>
            </a:fld>
            <a:endParaRPr lang="zh-CN" altLang="en-US"/>
          </a:p>
        </p:txBody>
      </p:sp>
    </p:spTree>
    <p:extLst>
      <p:ext uri="{BB962C8B-B14F-4D97-AF65-F5344CB8AC3E}">
        <p14:creationId xmlns:p14="http://schemas.microsoft.com/office/powerpoint/2010/main" val="3621382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314D26-C566-4446-A7F7-22B410BF705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502F5F4-3E0D-43D8-9E44-308C17EB0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B110B47-06EA-4029-83ED-8C50D7B234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9E2E355-3C39-4939-AE6E-BA9467986D18}"/>
              </a:ext>
            </a:extLst>
          </p:cNvPr>
          <p:cNvSpPr>
            <a:spLocks noGrp="1"/>
          </p:cNvSpPr>
          <p:nvPr>
            <p:ph type="dt" sz="half" idx="10"/>
          </p:nvPr>
        </p:nvSpPr>
        <p:spPr/>
        <p:txBody>
          <a:bodyPr/>
          <a:lstStyle/>
          <a:p>
            <a:fld id="{30485A17-329A-4143-9359-FCC39140AEE4}" type="datetimeFigureOut">
              <a:rPr lang="zh-CN" altLang="en-US" smtClean="0"/>
              <a:t>2020/7/19</a:t>
            </a:fld>
            <a:endParaRPr lang="zh-CN" altLang="en-US"/>
          </a:p>
        </p:txBody>
      </p:sp>
      <p:sp>
        <p:nvSpPr>
          <p:cNvPr id="6" name="页脚占位符 5">
            <a:extLst>
              <a:ext uri="{FF2B5EF4-FFF2-40B4-BE49-F238E27FC236}">
                <a16:creationId xmlns:a16="http://schemas.microsoft.com/office/drawing/2014/main" id="{D0D637A8-F923-4488-9094-3E71070E27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66225F3-F0C1-41A7-A943-EF0F91ABC060}"/>
              </a:ext>
            </a:extLst>
          </p:cNvPr>
          <p:cNvSpPr>
            <a:spLocks noGrp="1"/>
          </p:cNvSpPr>
          <p:nvPr>
            <p:ph type="sldNum" sz="quarter" idx="12"/>
          </p:nvPr>
        </p:nvSpPr>
        <p:spPr/>
        <p:txBody>
          <a:bodyPr/>
          <a:lstStyle/>
          <a:p>
            <a:fld id="{C649A5F7-B401-47CB-ADD5-E4BA53191F4A}" type="slidenum">
              <a:rPr lang="zh-CN" altLang="en-US" smtClean="0"/>
              <a:t>‹#›</a:t>
            </a:fld>
            <a:endParaRPr lang="zh-CN" altLang="en-US"/>
          </a:p>
        </p:txBody>
      </p:sp>
    </p:spTree>
    <p:extLst>
      <p:ext uri="{BB962C8B-B14F-4D97-AF65-F5344CB8AC3E}">
        <p14:creationId xmlns:p14="http://schemas.microsoft.com/office/powerpoint/2010/main" val="2092920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F0DCE02-9CED-4A46-A07C-FC009D8422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255A435-7879-4D22-9377-6257247FFA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AAFBF7-F46C-4933-B3E2-D5924684D6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485A17-329A-4143-9359-FCC39140AEE4}" type="datetimeFigureOut">
              <a:rPr lang="zh-CN" altLang="en-US" smtClean="0"/>
              <a:t>2020/7/19</a:t>
            </a:fld>
            <a:endParaRPr lang="zh-CN" altLang="en-US"/>
          </a:p>
        </p:txBody>
      </p:sp>
      <p:sp>
        <p:nvSpPr>
          <p:cNvPr id="5" name="页脚占位符 4">
            <a:extLst>
              <a:ext uri="{FF2B5EF4-FFF2-40B4-BE49-F238E27FC236}">
                <a16:creationId xmlns:a16="http://schemas.microsoft.com/office/drawing/2014/main" id="{4545076C-1BFF-42AF-BB84-EE755872F5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0ED9E0C-B128-4A31-9818-38CB1DDC65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49A5F7-B401-47CB-ADD5-E4BA53191F4A}" type="slidenum">
              <a:rPr lang="zh-CN" altLang="en-US" smtClean="0"/>
              <a:t>‹#›</a:t>
            </a:fld>
            <a:endParaRPr lang="zh-CN" altLang="en-US"/>
          </a:p>
        </p:txBody>
      </p:sp>
    </p:spTree>
    <p:extLst>
      <p:ext uri="{BB962C8B-B14F-4D97-AF65-F5344CB8AC3E}">
        <p14:creationId xmlns:p14="http://schemas.microsoft.com/office/powerpoint/2010/main" val="3694916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3EAD3E4-0515-4B6E-91B8-B24D90BA9F4A}"/>
              </a:ext>
            </a:extLst>
          </p:cNvPr>
          <p:cNvSpPr/>
          <p:nvPr/>
        </p:nvSpPr>
        <p:spPr>
          <a:xfrm>
            <a:off x="1149414" y="2905780"/>
            <a:ext cx="9893167" cy="523220"/>
          </a:xfrm>
          <a:prstGeom prst="rect">
            <a:avLst/>
          </a:prstGeom>
        </p:spPr>
        <p:txBody>
          <a:bodyPr wrap="square">
            <a:spAutoFit/>
          </a:bodyPr>
          <a:lstStyle/>
          <a:p>
            <a:r>
              <a:rPr lang="en-US" altLang="zh-CN" sz="2800" b="1" dirty="0">
                <a:latin typeface="Times New Roman" panose="02020603050405020304" pitchFamily="18" charset="0"/>
                <a:ea typeface="Calibri Light" panose="020F0302020204030204" pitchFamily="34" charset="0"/>
                <a:cs typeface="Times New Roman" panose="02020603050405020304" pitchFamily="18" charset="0"/>
              </a:rPr>
              <a:t>Rethinking Classification and Localization for Object Detection</a:t>
            </a:r>
            <a:endParaRPr lang="zh-CN" altLang="en-US" sz="2800" b="1"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1EDFA3C2-4217-4DC1-842A-833A3E03A58B}"/>
              </a:ext>
            </a:extLst>
          </p:cNvPr>
          <p:cNvSpPr/>
          <p:nvPr/>
        </p:nvSpPr>
        <p:spPr>
          <a:xfrm>
            <a:off x="184483" y="6058724"/>
            <a:ext cx="11823031" cy="646331"/>
          </a:xfrm>
          <a:prstGeom prst="rect">
            <a:avLst/>
          </a:prstGeom>
        </p:spPr>
        <p:txBody>
          <a:bodyPr wrap="square">
            <a:spAutoFit/>
          </a:bodyPr>
          <a:lstStyle/>
          <a:p>
            <a:r>
              <a:rPr lang="en-US" altLang="zh-CN" b="0" i="0" dirty="0">
                <a:solidFill>
                  <a:srgbClr val="222222"/>
                </a:solidFill>
                <a:effectLst/>
                <a:latin typeface="Arial" panose="020B0604020202020204" pitchFamily="34" charset="0"/>
              </a:rPr>
              <a:t>Wu Y, Chen Y, Yuan L, et al. Rethinking Classification and Localization for Object Detection[C]//Proceedings of the IEEE/CVF Conference on Computer Vision and Pattern Recognition. 2020: 10186-10195.</a:t>
            </a:r>
            <a:endParaRPr lang="zh-CN" altLang="en-US" dirty="0"/>
          </a:p>
        </p:txBody>
      </p:sp>
    </p:spTree>
    <p:extLst>
      <p:ext uri="{BB962C8B-B14F-4D97-AF65-F5344CB8AC3E}">
        <p14:creationId xmlns:p14="http://schemas.microsoft.com/office/powerpoint/2010/main" val="1328807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09AED55-2377-46B3-A1B3-DB5E1D1D527D}"/>
              </a:ext>
            </a:extLst>
          </p:cNvPr>
          <p:cNvPicPr>
            <a:picLocks noChangeAspect="1"/>
          </p:cNvPicPr>
          <p:nvPr/>
        </p:nvPicPr>
        <p:blipFill>
          <a:blip r:embed="rId3"/>
          <a:stretch>
            <a:fillRect/>
          </a:stretch>
        </p:blipFill>
        <p:spPr>
          <a:xfrm>
            <a:off x="0" y="1357212"/>
            <a:ext cx="12192000" cy="4143575"/>
          </a:xfrm>
          <a:prstGeom prst="rect">
            <a:avLst/>
          </a:prstGeom>
        </p:spPr>
      </p:pic>
      <p:sp>
        <p:nvSpPr>
          <p:cNvPr id="4" name="矩形 3">
            <a:extLst>
              <a:ext uri="{FF2B5EF4-FFF2-40B4-BE49-F238E27FC236}">
                <a16:creationId xmlns:a16="http://schemas.microsoft.com/office/drawing/2014/main" id="{C333E73B-662C-41C5-9133-D3D166C02A91}"/>
              </a:ext>
            </a:extLst>
          </p:cNvPr>
          <p:cNvSpPr/>
          <p:nvPr/>
        </p:nvSpPr>
        <p:spPr>
          <a:xfrm>
            <a:off x="0" y="0"/>
            <a:ext cx="1859805"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Experiments</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5918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A8DB51F-9EB7-4228-8FD2-E7D869FFD18E}"/>
              </a:ext>
            </a:extLst>
          </p:cNvPr>
          <p:cNvPicPr>
            <a:picLocks noChangeAspect="1"/>
          </p:cNvPicPr>
          <p:nvPr/>
        </p:nvPicPr>
        <p:blipFill>
          <a:blip r:embed="rId3"/>
          <a:stretch>
            <a:fillRect/>
          </a:stretch>
        </p:blipFill>
        <p:spPr>
          <a:xfrm>
            <a:off x="2510320" y="1232951"/>
            <a:ext cx="7171359" cy="4392098"/>
          </a:xfrm>
          <a:prstGeom prst="rect">
            <a:avLst/>
          </a:prstGeom>
        </p:spPr>
      </p:pic>
      <p:sp>
        <p:nvSpPr>
          <p:cNvPr id="4" name="矩形 3">
            <a:extLst>
              <a:ext uri="{FF2B5EF4-FFF2-40B4-BE49-F238E27FC236}">
                <a16:creationId xmlns:a16="http://schemas.microsoft.com/office/drawing/2014/main" id="{FA98511F-B6B0-41E8-945B-125A92E8EF7C}"/>
              </a:ext>
            </a:extLst>
          </p:cNvPr>
          <p:cNvSpPr/>
          <p:nvPr/>
        </p:nvSpPr>
        <p:spPr>
          <a:xfrm>
            <a:off x="0" y="0"/>
            <a:ext cx="1859805"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Experiments</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5135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71821F9-BC9E-4213-88A8-16CB5A11003B}"/>
              </a:ext>
            </a:extLst>
          </p:cNvPr>
          <p:cNvPicPr>
            <a:picLocks noChangeAspect="1"/>
          </p:cNvPicPr>
          <p:nvPr/>
        </p:nvPicPr>
        <p:blipFill>
          <a:blip r:embed="rId3"/>
          <a:stretch>
            <a:fillRect/>
          </a:stretch>
        </p:blipFill>
        <p:spPr>
          <a:xfrm>
            <a:off x="1037487" y="1929990"/>
            <a:ext cx="10117025" cy="2998019"/>
          </a:xfrm>
          <a:prstGeom prst="rect">
            <a:avLst/>
          </a:prstGeom>
        </p:spPr>
      </p:pic>
      <p:sp>
        <p:nvSpPr>
          <p:cNvPr id="3" name="矩形 2">
            <a:extLst>
              <a:ext uri="{FF2B5EF4-FFF2-40B4-BE49-F238E27FC236}">
                <a16:creationId xmlns:a16="http://schemas.microsoft.com/office/drawing/2014/main" id="{5B3572AB-1376-4513-AC69-66F98CB97967}"/>
              </a:ext>
            </a:extLst>
          </p:cNvPr>
          <p:cNvSpPr/>
          <p:nvPr/>
        </p:nvSpPr>
        <p:spPr>
          <a:xfrm>
            <a:off x="0" y="0"/>
            <a:ext cx="1859805"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Experiments</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1463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99F7301-18A1-44D3-B9AA-A109AE5601C1}"/>
              </a:ext>
            </a:extLst>
          </p:cNvPr>
          <p:cNvSpPr txBox="1"/>
          <p:nvPr/>
        </p:nvSpPr>
        <p:spPr>
          <a:xfrm>
            <a:off x="1613263" y="2572932"/>
            <a:ext cx="9398726" cy="1712135"/>
          </a:xfrm>
          <a:prstGeom prst="rect">
            <a:avLst/>
          </a:prstGeom>
          <a:noFill/>
        </p:spPr>
        <p:txBody>
          <a:bodyPr wrap="square" rtlCol="0">
            <a:spAutoFit/>
          </a:bodyPr>
          <a:lstStyle/>
          <a:p>
            <a:pPr>
              <a:lnSpc>
                <a:spcPct val="150000"/>
              </a:lnSpc>
            </a:pPr>
            <a:r>
              <a:rPr lang="en-US" altLang="zh-CN" dirty="0"/>
              <a:t>1</a:t>
            </a:r>
            <a:r>
              <a:rPr lang="zh-CN" altLang="en-US" dirty="0"/>
              <a:t>、阅读</a:t>
            </a:r>
            <a:r>
              <a:rPr lang="en-US" altLang="zh-CN" dirty="0"/>
              <a:t>cvpr2020《CentripetalNet: Pursuing High-quality </a:t>
            </a:r>
            <a:r>
              <a:rPr lang="en-US" altLang="zh-CN" dirty="0" err="1"/>
              <a:t>Keypoint</a:t>
            </a:r>
            <a:r>
              <a:rPr lang="en-US" altLang="zh-CN" dirty="0"/>
              <a:t> Pairs for Object Detection》</a:t>
            </a:r>
          </a:p>
          <a:p>
            <a:pPr>
              <a:lnSpc>
                <a:spcPct val="150000"/>
              </a:lnSpc>
            </a:pPr>
            <a:r>
              <a:rPr lang="en-US" altLang="zh-CN" dirty="0"/>
              <a:t>2</a:t>
            </a:r>
            <a:r>
              <a:rPr lang="zh-CN" altLang="en-US" dirty="0"/>
              <a:t>、阅读</a:t>
            </a:r>
            <a:r>
              <a:rPr lang="en-US" altLang="zh-CN" dirty="0"/>
              <a:t>cvpr2020《Multiple Anchor Learning for Visual Object Detection 》</a:t>
            </a:r>
          </a:p>
          <a:p>
            <a:pPr>
              <a:lnSpc>
                <a:spcPct val="150000"/>
              </a:lnSpc>
            </a:pPr>
            <a:r>
              <a:rPr lang="en-US" altLang="zh-CN" dirty="0"/>
              <a:t>3</a:t>
            </a:r>
            <a:r>
              <a:rPr lang="zh-CN" altLang="en-US" dirty="0"/>
              <a:t>、准备汇报</a:t>
            </a:r>
            <a:endParaRPr lang="en-US" altLang="zh-CN" dirty="0"/>
          </a:p>
          <a:p>
            <a:pPr>
              <a:lnSpc>
                <a:spcPct val="150000"/>
              </a:lnSpc>
            </a:pPr>
            <a:r>
              <a:rPr lang="en-US" altLang="zh-CN" dirty="0"/>
              <a:t>4</a:t>
            </a:r>
            <a:r>
              <a:rPr lang="zh-CN" altLang="en-US" dirty="0"/>
              <a:t>、阅读</a:t>
            </a:r>
            <a:r>
              <a:rPr lang="en-US" altLang="zh-CN" dirty="0" err="1"/>
              <a:t>mmdetection</a:t>
            </a:r>
            <a:r>
              <a:rPr lang="zh-CN" altLang="en-US" dirty="0"/>
              <a:t>代码</a:t>
            </a:r>
          </a:p>
        </p:txBody>
      </p:sp>
    </p:spTree>
    <p:extLst>
      <p:ext uri="{BB962C8B-B14F-4D97-AF65-F5344CB8AC3E}">
        <p14:creationId xmlns:p14="http://schemas.microsoft.com/office/powerpoint/2010/main" val="1923898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8FEF375-BB2D-4E99-9978-88748A0BF6E8}"/>
              </a:ext>
            </a:extLst>
          </p:cNvPr>
          <p:cNvPicPr>
            <a:picLocks noChangeAspect="1"/>
          </p:cNvPicPr>
          <p:nvPr/>
        </p:nvPicPr>
        <p:blipFill>
          <a:blip r:embed="rId3"/>
          <a:stretch>
            <a:fillRect/>
          </a:stretch>
        </p:blipFill>
        <p:spPr>
          <a:xfrm>
            <a:off x="-109848" y="1230086"/>
            <a:ext cx="6205848" cy="4005943"/>
          </a:xfrm>
          <a:prstGeom prst="rect">
            <a:avLst/>
          </a:prstGeom>
        </p:spPr>
      </p:pic>
      <p:pic>
        <p:nvPicPr>
          <p:cNvPr id="9" name="图片 8">
            <a:extLst>
              <a:ext uri="{FF2B5EF4-FFF2-40B4-BE49-F238E27FC236}">
                <a16:creationId xmlns:a16="http://schemas.microsoft.com/office/drawing/2014/main" id="{D2FBBE7E-62F9-4A15-9F4F-513ABC9173D1}"/>
              </a:ext>
            </a:extLst>
          </p:cNvPr>
          <p:cNvPicPr>
            <a:picLocks noChangeAspect="1"/>
          </p:cNvPicPr>
          <p:nvPr/>
        </p:nvPicPr>
        <p:blipFill>
          <a:blip r:embed="rId4"/>
          <a:stretch>
            <a:fillRect/>
          </a:stretch>
        </p:blipFill>
        <p:spPr>
          <a:xfrm>
            <a:off x="6096000" y="1253836"/>
            <a:ext cx="6065549" cy="4611349"/>
          </a:xfrm>
          <a:prstGeom prst="rect">
            <a:avLst/>
          </a:prstGeom>
        </p:spPr>
      </p:pic>
      <p:sp>
        <p:nvSpPr>
          <p:cNvPr id="2" name="文本框 1">
            <a:extLst>
              <a:ext uri="{FF2B5EF4-FFF2-40B4-BE49-F238E27FC236}">
                <a16:creationId xmlns:a16="http://schemas.microsoft.com/office/drawing/2014/main" id="{5B5CFA8F-32F0-4837-93D1-F21DD7A03AB8}"/>
              </a:ext>
            </a:extLst>
          </p:cNvPr>
          <p:cNvSpPr txBox="1"/>
          <p:nvPr/>
        </p:nvSpPr>
        <p:spPr>
          <a:xfrm>
            <a:off x="3003962" y="623483"/>
            <a:ext cx="712519" cy="369332"/>
          </a:xfrm>
          <a:prstGeom prst="rect">
            <a:avLst/>
          </a:prstGeom>
          <a:noFill/>
        </p:spPr>
        <p:txBody>
          <a:bodyPr wrap="square" rtlCol="0">
            <a:spAutoFit/>
          </a:bodyPr>
          <a:lstStyle/>
          <a:p>
            <a:r>
              <a:rPr lang="en-US" altLang="zh-CN" dirty="0"/>
              <a:t>input</a:t>
            </a:r>
            <a:endParaRPr lang="zh-CN" altLang="en-US" dirty="0"/>
          </a:p>
        </p:txBody>
      </p:sp>
      <p:sp>
        <p:nvSpPr>
          <p:cNvPr id="6" name="文本框 5">
            <a:extLst>
              <a:ext uri="{FF2B5EF4-FFF2-40B4-BE49-F238E27FC236}">
                <a16:creationId xmlns:a16="http://schemas.microsoft.com/office/drawing/2014/main" id="{9CAA8D3F-C3D8-40BA-ADB1-E33A085C3C14}"/>
              </a:ext>
            </a:extLst>
          </p:cNvPr>
          <p:cNvSpPr txBox="1"/>
          <p:nvPr/>
        </p:nvSpPr>
        <p:spPr>
          <a:xfrm>
            <a:off x="4189515" y="623483"/>
            <a:ext cx="1331522" cy="369332"/>
          </a:xfrm>
          <a:prstGeom prst="rect">
            <a:avLst/>
          </a:prstGeom>
          <a:noFill/>
        </p:spPr>
        <p:txBody>
          <a:bodyPr wrap="square" rtlCol="0">
            <a:spAutoFit/>
          </a:bodyPr>
          <a:lstStyle/>
          <a:p>
            <a:r>
              <a:rPr lang="en-US" altLang="zh-CN" dirty="0"/>
              <a:t>backbones</a:t>
            </a:r>
            <a:endParaRPr lang="zh-CN" altLang="en-US" dirty="0"/>
          </a:p>
        </p:txBody>
      </p:sp>
      <p:sp>
        <p:nvSpPr>
          <p:cNvPr id="7" name="文本框 6">
            <a:extLst>
              <a:ext uri="{FF2B5EF4-FFF2-40B4-BE49-F238E27FC236}">
                <a16:creationId xmlns:a16="http://schemas.microsoft.com/office/drawing/2014/main" id="{678E1D3A-B50C-4173-AD85-48EDC5ADFB31}"/>
              </a:ext>
            </a:extLst>
          </p:cNvPr>
          <p:cNvSpPr txBox="1"/>
          <p:nvPr/>
        </p:nvSpPr>
        <p:spPr>
          <a:xfrm>
            <a:off x="6326884" y="198431"/>
            <a:ext cx="607620" cy="369332"/>
          </a:xfrm>
          <a:prstGeom prst="rect">
            <a:avLst/>
          </a:prstGeom>
          <a:noFill/>
        </p:spPr>
        <p:txBody>
          <a:bodyPr wrap="square" rtlCol="0">
            <a:spAutoFit/>
          </a:bodyPr>
          <a:lstStyle/>
          <a:p>
            <a:r>
              <a:rPr lang="en-US" altLang="zh-CN" dirty="0"/>
              <a:t>RPN</a:t>
            </a:r>
            <a:endParaRPr lang="zh-CN" altLang="en-US" dirty="0"/>
          </a:p>
        </p:txBody>
      </p:sp>
      <p:sp>
        <p:nvSpPr>
          <p:cNvPr id="8" name="文本框 7">
            <a:extLst>
              <a:ext uri="{FF2B5EF4-FFF2-40B4-BE49-F238E27FC236}">
                <a16:creationId xmlns:a16="http://schemas.microsoft.com/office/drawing/2014/main" id="{339F17A0-0ED3-4420-B682-64557468EBEB}"/>
              </a:ext>
            </a:extLst>
          </p:cNvPr>
          <p:cNvSpPr txBox="1"/>
          <p:nvPr/>
        </p:nvSpPr>
        <p:spPr>
          <a:xfrm>
            <a:off x="6934504" y="623483"/>
            <a:ext cx="803936" cy="369332"/>
          </a:xfrm>
          <a:prstGeom prst="rect">
            <a:avLst/>
          </a:prstGeom>
          <a:noFill/>
        </p:spPr>
        <p:txBody>
          <a:bodyPr wrap="square" rtlCol="0">
            <a:spAutoFit/>
          </a:bodyPr>
          <a:lstStyle/>
          <a:p>
            <a:r>
              <a:rPr lang="en-US" altLang="zh-CN" dirty="0"/>
              <a:t>necks</a:t>
            </a:r>
            <a:endParaRPr lang="zh-CN" altLang="en-US" dirty="0"/>
          </a:p>
        </p:txBody>
      </p:sp>
      <p:sp>
        <p:nvSpPr>
          <p:cNvPr id="10" name="文本框 9">
            <a:extLst>
              <a:ext uri="{FF2B5EF4-FFF2-40B4-BE49-F238E27FC236}">
                <a16:creationId xmlns:a16="http://schemas.microsoft.com/office/drawing/2014/main" id="{71900A7C-25A3-4371-B7E3-89362C3CF29B}"/>
              </a:ext>
            </a:extLst>
          </p:cNvPr>
          <p:cNvSpPr txBox="1"/>
          <p:nvPr/>
        </p:nvSpPr>
        <p:spPr>
          <a:xfrm>
            <a:off x="8320148" y="623483"/>
            <a:ext cx="803935" cy="369332"/>
          </a:xfrm>
          <a:prstGeom prst="rect">
            <a:avLst/>
          </a:prstGeom>
          <a:noFill/>
        </p:spPr>
        <p:txBody>
          <a:bodyPr wrap="square" rtlCol="0">
            <a:spAutoFit/>
          </a:bodyPr>
          <a:lstStyle/>
          <a:p>
            <a:r>
              <a:rPr lang="en-US" altLang="zh-CN" dirty="0"/>
              <a:t>heads</a:t>
            </a:r>
            <a:endParaRPr lang="zh-CN" altLang="en-US" dirty="0"/>
          </a:p>
        </p:txBody>
      </p:sp>
      <p:cxnSp>
        <p:nvCxnSpPr>
          <p:cNvPr id="13" name="直接箭头连接符 12">
            <a:extLst>
              <a:ext uri="{FF2B5EF4-FFF2-40B4-BE49-F238E27FC236}">
                <a16:creationId xmlns:a16="http://schemas.microsoft.com/office/drawing/2014/main" id="{D93A1AED-75CF-4438-B0D5-3CE439912C26}"/>
              </a:ext>
            </a:extLst>
          </p:cNvPr>
          <p:cNvCxnSpPr>
            <a:cxnSpLocks/>
          </p:cNvCxnSpPr>
          <p:nvPr/>
        </p:nvCxnSpPr>
        <p:spPr>
          <a:xfrm>
            <a:off x="3643743" y="808149"/>
            <a:ext cx="5813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01BBF9D3-EB5E-43FE-96B4-C74126600EF3}"/>
              </a:ext>
            </a:extLst>
          </p:cNvPr>
          <p:cNvCxnSpPr>
            <a:stCxn id="6" idx="3"/>
            <a:endCxn id="7" idx="1"/>
          </p:cNvCxnSpPr>
          <p:nvPr/>
        </p:nvCxnSpPr>
        <p:spPr>
          <a:xfrm flipV="1">
            <a:off x="5521037" y="383097"/>
            <a:ext cx="805847" cy="425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AB366FD1-19CE-4E6D-9E11-E3CDAACB1C42}"/>
              </a:ext>
            </a:extLst>
          </p:cNvPr>
          <p:cNvCxnSpPr>
            <a:stCxn id="6" idx="3"/>
            <a:endCxn id="8" idx="1"/>
          </p:cNvCxnSpPr>
          <p:nvPr/>
        </p:nvCxnSpPr>
        <p:spPr>
          <a:xfrm>
            <a:off x="5521037" y="808149"/>
            <a:ext cx="14134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DFEC25F7-7DE9-411E-96B2-204666436D70}"/>
              </a:ext>
            </a:extLst>
          </p:cNvPr>
          <p:cNvCxnSpPr>
            <a:cxnSpLocks/>
            <a:stCxn id="8" idx="3"/>
            <a:endCxn id="10" idx="1"/>
          </p:cNvCxnSpPr>
          <p:nvPr/>
        </p:nvCxnSpPr>
        <p:spPr>
          <a:xfrm>
            <a:off x="7738440" y="808149"/>
            <a:ext cx="5817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368E61C8-DD66-4AD7-9E94-065DD5C2DA74}"/>
              </a:ext>
            </a:extLst>
          </p:cNvPr>
          <p:cNvCxnSpPr>
            <a:cxnSpLocks/>
            <a:stCxn id="7" idx="3"/>
            <a:endCxn id="8" idx="3"/>
          </p:cNvCxnSpPr>
          <p:nvPr/>
        </p:nvCxnSpPr>
        <p:spPr>
          <a:xfrm>
            <a:off x="6934504" y="383097"/>
            <a:ext cx="803936" cy="425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601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6A3C03B-7B60-4801-814B-102A25252B87}"/>
              </a:ext>
            </a:extLst>
          </p:cNvPr>
          <p:cNvSpPr/>
          <p:nvPr/>
        </p:nvSpPr>
        <p:spPr>
          <a:xfrm>
            <a:off x="0" y="0"/>
            <a:ext cx="4761047" cy="461665"/>
          </a:xfrm>
          <a:prstGeom prst="rect">
            <a:avLst/>
          </a:prstGeom>
        </p:spPr>
        <p:txBody>
          <a:bodyPr wrap="none">
            <a:spAutoFit/>
          </a:bodyPr>
          <a:lstStyle/>
          <a:p>
            <a:r>
              <a:rPr lang="en-US" altLang="zh-CN" sz="2400" b="1" dirty="0">
                <a:latin typeface="Times New Roman" panose="02020603050405020304" pitchFamily="18" charset="0"/>
                <a:ea typeface="Calibri" panose="020F0502020204030204" pitchFamily="34" charset="0"/>
                <a:cs typeface="Times New Roman" panose="02020603050405020304" pitchFamily="18" charset="0"/>
              </a:rPr>
              <a:t>Comparison on Classification Task</a:t>
            </a:r>
            <a:endParaRPr lang="zh-CN" altLang="en-US" sz="2400" dirty="0">
              <a:latin typeface="Times New Roman" panose="02020603050405020304" pitchFamily="18" charset="0"/>
              <a:cs typeface="Times New Roman" panose="02020603050405020304" pitchFamily="18" charset="0"/>
            </a:endParaRPr>
          </a:p>
        </p:txBody>
      </p:sp>
      <p:grpSp>
        <p:nvGrpSpPr>
          <p:cNvPr id="9" name="组合 8">
            <a:extLst>
              <a:ext uri="{FF2B5EF4-FFF2-40B4-BE49-F238E27FC236}">
                <a16:creationId xmlns:a16="http://schemas.microsoft.com/office/drawing/2014/main" id="{520AF767-CFFE-4745-A5F8-EF08154A6975}"/>
              </a:ext>
            </a:extLst>
          </p:cNvPr>
          <p:cNvGrpSpPr/>
          <p:nvPr/>
        </p:nvGrpSpPr>
        <p:grpSpPr>
          <a:xfrm>
            <a:off x="0" y="1207098"/>
            <a:ext cx="12192000" cy="4443804"/>
            <a:chOff x="0" y="1361429"/>
            <a:chExt cx="12192000" cy="4443804"/>
          </a:xfrm>
        </p:grpSpPr>
        <p:pic>
          <p:nvPicPr>
            <p:cNvPr id="10" name="图片 9">
              <a:extLst>
                <a:ext uri="{FF2B5EF4-FFF2-40B4-BE49-F238E27FC236}">
                  <a16:creationId xmlns:a16="http://schemas.microsoft.com/office/drawing/2014/main" id="{C6777537-ED94-4A35-8AD0-7BC407D898AF}"/>
                </a:ext>
              </a:extLst>
            </p:cNvPr>
            <p:cNvPicPr>
              <a:picLocks noChangeAspect="1"/>
            </p:cNvPicPr>
            <p:nvPr/>
          </p:nvPicPr>
          <p:blipFill>
            <a:blip r:embed="rId3"/>
            <a:stretch>
              <a:fillRect/>
            </a:stretch>
          </p:blipFill>
          <p:spPr>
            <a:xfrm>
              <a:off x="0" y="1361429"/>
              <a:ext cx="12192000" cy="4135142"/>
            </a:xfrm>
            <a:prstGeom prst="rect">
              <a:avLst/>
            </a:prstGeom>
          </p:spPr>
        </p:pic>
        <p:pic>
          <p:nvPicPr>
            <p:cNvPr id="11" name="图片 10">
              <a:extLst>
                <a:ext uri="{FF2B5EF4-FFF2-40B4-BE49-F238E27FC236}">
                  <a16:creationId xmlns:a16="http://schemas.microsoft.com/office/drawing/2014/main" id="{B4BD90D2-456A-4BFF-9AAC-E5DA91F7B750}"/>
                </a:ext>
              </a:extLst>
            </p:cNvPr>
            <p:cNvPicPr>
              <a:picLocks noChangeAspect="1"/>
            </p:cNvPicPr>
            <p:nvPr/>
          </p:nvPicPr>
          <p:blipFill>
            <a:blip r:embed="rId4"/>
            <a:stretch>
              <a:fillRect/>
            </a:stretch>
          </p:blipFill>
          <p:spPr>
            <a:xfrm>
              <a:off x="0" y="5524645"/>
              <a:ext cx="12192000" cy="280588"/>
            </a:xfrm>
            <a:prstGeom prst="rect">
              <a:avLst/>
            </a:prstGeom>
          </p:spPr>
        </p:pic>
      </p:grpSp>
    </p:spTree>
    <p:extLst>
      <p:ext uri="{BB962C8B-B14F-4D97-AF65-F5344CB8AC3E}">
        <p14:creationId xmlns:p14="http://schemas.microsoft.com/office/powerpoint/2010/main" val="630667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redefined Proposals &#10;cow-head &#10;RPN Generated Proposals &#10;fc-head &#10;0.8 &#10;c 0.6 &#10;0.4 &#10;0.2 &#10;Large &#10;Medium &#10;Small &#10;oonv-head &#10;fo-head &#10;0.8 &#10;0.6 &#10;0.4 &#10;02 &#10;Proposals &#10;Detected boxes ">
            <a:extLst>
              <a:ext uri="{FF2B5EF4-FFF2-40B4-BE49-F238E27FC236}">
                <a16:creationId xmlns:a16="http://schemas.microsoft.com/office/drawing/2014/main" id="{6BDCFC5C-5390-4BEC-B5A1-3B3B5C82C8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9977" y="2520340"/>
            <a:ext cx="8792045" cy="404987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F3A73A96-CE5F-4CEF-860F-8771B1D4F760}"/>
              </a:ext>
            </a:extLst>
          </p:cNvPr>
          <p:cNvSpPr/>
          <p:nvPr/>
        </p:nvSpPr>
        <p:spPr>
          <a:xfrm>
            <a:off x="0" y="0"/>
            <a:ext cx="4761047" cy="461665"/>
          </a:xfrm>
          <a:prstGeom prst="rect">
            <a:avLst/>
          </a:prstGeom>
        </p:spPr>
        <p:txBody>
          <a:bodyPr wrap="none">
            <a:spAutoFit/>
          </a:bodyPr>
          <a:lstStyle/>
          <a:p>
            <a:r>
              <a:rPr lang="en-US" altLang="zh-CN" sz="2400" b="1" dirty="0">
                <a:latin typeface="Times New Roman" panose="02020603050405020304" pitchFamily="18" charset="0"/>
                <a:ea typeface="Calibri" panose="020F0502020204030204" pitchFamily="34" charset="0"/>
                <a:cs typeface="Times New Roman" panose="02020603050405020304" pitchFamily="18" charset="0"/>
              </a:rPr>
              <a:t>Comparison on Classification Task</a:t>
            </a:r>
            <a:endParaRPr lang="zh-CN" altLang="en-US" sz="24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947D2021-E0DD-4EE7-B543-CB25ED2822A0}"/>
              </a:ext>
            </a:extLst>
          </p:cNvPr>
          <p:cNvPicPr>
            <a:picLocks noChangeAspect="1"/>
          </p:cNvPicPr>
          <p:nvPr/>
        </p:nvPicPr>
        <p:blipFill>
          <a:blip r:embed="rId4"/>
          <a:stretch>
            <a:fillRect/>
          </a:stretch>
        </p:blipFill>
        <p:spPr>
          <a:xfrm>
            <a:off x="6796244" y="1594566"/>
            <a:ext cx="3419048" cy="733333"/>
          </a:xfrm>
          <a:prstGeom prst="rect">
            <a:avLst/>
          </a:prstGeom>
        </p:spPr>
      </p:pic>
      <p:pic>
        <p:nvPicPr>
          <p:cNvPr id="6" name="图片 5">
            <a:extLst>
              <a:ext uri="{FF2B5EF4-FFF2-40B4-BE49-F238E27FC236}">
                <a16:creationId xmlns:a16="http://schemas.microsoft.com/office/drawing/2014/main" id="{7DE956C4-0B65-400B-99AC-12B6309E0EBB}"/>
              </a:ext>
            </a:extLst>
          </p:cNvPr>
          <p:cNvPicPr>
            <a:picLocks noChangeAspect="1"/>
          </p:cNvPicPr>
          <p:nvPr/>
        </p:nvPicPr>
        <p:blipFill>
          <a:blip r:embed="rId5"/>
          <a:stretch>
            <a:fillRect/>
          </a:stretch>
        </p:blipFill>
        <p:spPr>
          <a:xfrm>
            <a:off x="6796244" y="392475"/>
            <a:ext cx="1733550" cy="1009650"/>
          </a:xfrm>
          <a:prstGeom prst="rect">
            <a:avLst/>
          </a:prstGeom>
        </p:spPr>
      </p:pic>
      <p:pic>
        <p:nvPicPr>
          <p:cNvPr id="8" name="图片 7">
            <a:extLst>
              <a:ext uri="{FF2B5EF4-FFF2-40B4-BE49-F238E27FC236}">
                <a16:creationId xmlns:a16="http://schemas.microsoft.com/office/drawing/2014/main" id="{4D191889-B89F-4C91-A7AF-0F8C43270714}"/>
              </a:ext>
            </a:extLst>
          </p:cNvPr>
          <p:cNvPicPr>
            <a:picLocks noChangeAspect="1"/>
          </p:cNvPicPr>
          <p:nvPr/>
        </p:nvPicPr>
        <p:blipFill>
          <a:blip r:embed="rId6"/>
          <a:stretch>
            <a:fillRect/>
          </a:stretch>
        </p:blipFill>
        <p:spPr>
          <a:xfrm>
            <a:off x="2343523" y="849831"/>
            <a:ext cx="3609975" cy="1209675"/>
          </a:xfrm>
          <a:prstGeom prst="rect">
            <a:avLst/>
          </a:prstGeom>
        </p:spPr>
      </p:pic>
    </p:spTree>
    <p:extLst>
      <p:ext uri="{BB962C8B-B14F-4D97-AF65-F5344CB8AC3E}">
        <p14:creationId xmlns:p14="http://schemas.microsoft.com/office/powerpoint/2010/main" val="2905098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B9B4C44E-B067-4285-AF4A-8CCA335FE3DB}"/>
              </a:ext>
            </a:extLst>
          </p:cNvPr>
          <p:cNvGrpSpPr/>
          <p:nvPr/>
        </p:nvGrpSpPr>
        <p:grpSpPr>
          <a:xfrm>
            <a:off x="-48126" y="1220513"/>
            <a:ext cx="12192000" cy="4416973"/>
            <a:chOff x="0" y="1017113"/>
            <a:chExt cx="12192000" cy="4416973"/>
          </a:xfrm>
        </p:grpSpPr>
        <p:pic>
          <p:nvPicPr>
            <p:cNvPr id="10" name="图片 9">
              <a:extLst>
                <a:ext uri="{FF2B5EF4-FFF2-40B4-BE49-F238E27FC236}">
                  <a16:creationId xmlns:a16="http://schemas.microsoft.com/office/drawing/2014/main" id="{2777BECF-80C0-4C8E-AC85-825DA41976A7}"/>
                </a:ext>
              </a:extLst>
            </p:cNvPr>
            <p:cNvPicPr>
              <a:picLocks noChangeAspect="1"/>
            </p:cNvPicPr>
            <p:nvPr/>
          </p:nvPicPr>
          <p:blipFill>
            <a:blip r:embed="rId3"/>
            <a:stretch>
              <a:fillRect/>
            </a:stretch>
          </p:blipFill>
          <p:spPr>
            <a:xfrm>
              <a:off x="0" y="1423914"/>
              <a:ext cx="12192000" cy="4010172"/>
            </a:xfrm>
            <a:prstGeom prst="rect">
              <a:avLst/>
            </a:prstGeom>
          </p:spPr>
        </p:pic>
        <p:pic>
          <p:nvPicPr>
            <p:cNvPr id="11" name="图片 10">
              <a:extLst>
                <a:ext uri="{FF2B5EF4-FFF2-40B4-BE49-F238E27FC236}">
                  <a16:creationId xmlns:a16="http://schemas.microsoft.com/office/drawing/2014/main" id="{C85CEB33-A23D-4474-924D-F8670EEED549}"/>
                </a:ext>
              </a:extLst>
            </p:cNvPr>
            <p:cNvPicPr>
              <a:picLocks noChangeAspect="1"/>
            </p:cNvPicPr>
            <p:nvPr/>
          </p:nvPicPr>
          <p:blipFill>
            <a:blip r:embed="rId4"/>
            <a:stretch>
              <a:fillRect/>
            </a:stretch>
          </p:blipFill>
          <p:spPr>
            <a:xfrm>
              <a:off x="1021877" y="1017113"/>
              <a:ext cx="10817197" cy="406801"/>
            </a:xfrm>
            <a:prstGeom prst="rect">
              <a:avLst/>
            </a:prstGeom>
          </p:spPr>
        </p:pic>
      </p:grpSp>
      <p:sp>
        <p:nvSpPr>
          <p:cNvPr id="8" name="矩形 7">
            <a:extLst>
              <a:ext uri="{FF2B5EF4-FFF2-40B4-BE49-F238E27FC236}">
                <a16:creationId xmlns:a16="http://schemas.microsoft.com/office/drawing/2014/main" id="{0E04EF3B-36A9-4851-A31F-7248A1513B22}"/>
              </a:ext>
            </a:extLst>
          </p:cNvPr>
          <p:cNvSpPr/>
          <p:nvPr/>
        </p:nvSpPr>
        <p:spPr>
          <a:xfrm>
            <a:off x="0" y="0"/>
            <a:ext cx="4605556"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Comparison on Localization Task</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6713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patial Correlation of &#10;Output Featule Map &#10;'.•zæee.r: &#10;Spatial Correlation of &#10;Output Feature Map &#10;Spatial Correlation of &#10;Weight Parameters &#10;conv-head &#10;fc-head ">
            <a:extLst>
              <a:ext uri="{FF2B5EF4-FFF2-40B4-BE49-F238E27FC236}">
                <a16:creationId xmlns:a16="http://schemas.microsoft.com/office/drawing/2014/main" id="{F62336AC-5C82-4D82-949F-0063AB4263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7734" y="1973180"/>
            <a:ext cx="9656532" cy="397844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ist(A, В) &#10;= 1 - соц А, В) — &#10;А 2 В 2-А.В ">
            <a:extLst>
              <a:ext uri="{FF2B5EF4-FFF2-40B4-BE49-F238E27FC236}">
                <a16:creationId xmlns:a16="http://schemas.microsoft.com/office/drawing/2014/main" id="{3FACD4E0-A1EC-49A0-9FB3-10B61631AE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9406" y="949743"/>
            <a:ext cx="5893187" cy="70259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0A407D2A-F62A-43D4-9DBE-ADE42956B2DB}"/>
              </a:ext>
            </a:extLst>
          </p:cNvPr>
          <p:cNvSpPr/>
          <p:nvPr/>
        </p:nvSpPr>
        <p:spPr>
          <a:xfrm>
            <a:off x="0" y="0"/>
            <a:ext cx="2716641"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Spatial Correlation</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0617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024xhxw &#10;1024xHxw &#10;1024xHxw &#10;256xHxw &#10;д: 1х1 &#10;256xHxw &#10;Rel.u &#10;1024xHxw &#10;1024xHxw &#10;Ф) &#10;512xHxw &#10;HWx512 &#10;25exHxw &#10;25exHxw &#10;HWxHW &#10;HWx512 &#10;512xHxw &#10;8: 1х1 &#10;512xHW &#10;512xHxw &#10;ф: 1х1 &#10;1024xHxw &#10;HWx512 &#10;512xHxw ">
            <a:extLst>
              <a:ext uri="{FF2B5EF4-FFF2-40B4-BE49-F238E27FC236}">
                <a16:creationId xmlns:a16="http://schemas.microsoft.com/office/drawing/2014/main" id="{E8FA590B-1570-4DC5-876B-7E6310D52E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501" y="2608836"/>
            <a:ext cx="10762960" cy="367866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31F4AC82-D2B0-4A01-904A-6FB1058171AD}"/>
              </a:ext>
            </a:extLst>
          </p:cNvPr>
          <p:cNvSpPr/>
          <p:nvPr/>
        </p:nvSpPr>
        <p:spPr>
          <a:xfrm>
            <a:off x="0" y="0"/>
            <a:ext cx="2884123"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Double-Head</a:t>
            </a:r>
            <a:r>
              <a:rPr lang="en-US" altLang="zh-CN" b="1" dirty="0">
                <a:ea typeface="Calibri" panose="020F0502020204030204" pitchFamily="34" charset="0"/>
              </a:rPr>
              <a:t> </a:t>
            </a:r>
            <a:r>
              <a:rPr lang="en-US" altLang="zh-CN" sz="2400" b="1" dirty="0">
                <a:latin typeface="Times New Roman" panose="02020603050405020304" pitchFamily="18" charset="0"/>
                <a:cs typeface="Times New Roman" panose="02020603050405020304" pitchFamily="18" charset="0"/>
              </a:rPr>
              <a:t>RCNN</a:t>
            </a:r>
            <a:endParaRPr lang="zh-CN" altLang="en-US" sz="2400" b="1"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74B19445-8587-47D0-A670-6A3559FFF8EA}"/>
              </a:ext>
            </a:extLst>
          </p:cNvPr>
          <p:cNvPicPr>
            <a:picLocks noChangeAspect="1"/>
          </p:cNvPicPr>
          <p:nvPr/>
        </p:nvPicPr>
        <p:blipFill>
          <a:blip r:embed="rId4"/>
          <a:stretch>
            <a:fillRect/>
          </a:stretch>
        </p:blipFill>
        <p:spPr>
          <a:xfrm>
            <a:off x="2931631" y="369332"/>
            <a:ext cx="6328737" cy="2560344"/>
          </a:xfrm>
          <a:prstGeom prst="rect">
            <a:avLst/>
          </a:prstGeom>
        </p:spPr>
      </p:pic>
      <p:pic>
        <p:nvPicPr>
          <p:cNvPr id="7172" name="Picture 4" descr="udLLJ + ">
            <a:extLst>
              <a:ext uri="{FF2B5EF4-FFF2-40B4-BE49-F238E27FC236}">
                <a16:creationId xmlns:a16="http://schemas.microsoft.com/office/drawing/2014/main" id="{DE4596A6-98CE-42C1-BBD3-9D4A230BD5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0069" y="6191250"/>
            <a:ext cx="4257675" cy="66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952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5D2E8E9-42EE-48B0-A4A5-EA3D5B311842}"/>
              </a:ext>
            </a:extLst>
          </p:cNvPr>
          <p:cNvPicPr>
            <a:picLocks noChangeAspect="1"/>
          </p:cNvPicPr>
          <p:nvPr/>
        </p:nvPicPr>
        <p:blipFill>
          <a:blip r:embed="rId3"/>
          <a:stretch>
            <a:fillRect/>
          </a:stretch>
        </p:blipFill>
        <p:spPr>
          <a:xfrm>
            <a:off x="148390" y="1235075"/>
            <a:ext cx="6077778" cy="2398314"/>
          </a:xfrm>
          <a:prstGeom prst="rect">
            <a:avLst/>
          </a:prstGeom>
        </p:spPr>
      </p:pic>
      <p:sp>
        <p:nvSpPr>
          <p:cNvPr id="3" name="矩形 2">
            <a:extLst>
              <a:ext uri="{FF2B5EF4-FFF2-40B4-BE49-F238E27FC236}">
                <a16:creationId xmlns:a16="http://schemas.microsoft.com/office/drawing/2014/main" id="{3794BEED-D021-41B5-9CBF-3C5CCBC9BAC8}"/>
              </a:ext>
            </a:extLst>
          </p:cNvPr>
          <p:cNvSpPr/>
          <p:nvPr/>
        </p:nvSpPr>
        <p:spPr>
          <a:xfrm>
            <a:off x="0" y="0"/>
            <a:ext cx="2492990"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Double-Head-Ext</a:t>
            </a:r>
            <a:endParaRPr lang="zh-CN" altLang="en-US" sz="2400" b="1" dirty="0">
              <a:latin typeface="Times New Roman" panose="02020603050405020304" pitchFamily="18" charset="0"/>
              <a:cs typeface="Times New Roman" panose="02020603050405020304" pitchFamily="18" charset="0"/>
            </a:endParaRPr>
          </a:p>
        </p:txBody>
      </p:sp>
      <p:pic>
        <p:nvPicPr>
          <p:cNvPr id="4" name="Picture 6" descr="cfc xfCLflC + (1 - xfC)Lfc &#10;reg ">
            <a:extLst>
              <a:ext uri="{FF2B5EF4-FFF2-40B4-BE49-F238E27FC236}">
                <a16:creationId xmlns:a16="http://schemas.microsoft.com/office/drawing/2014/main" id="{6DBF6FD2-561A-40CA-BFC5-190870980E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6275" y="1235075"/>
            <a:ext cx="3898481" cy="6270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conv &#10;conv) c + A Lreg &#10;conv conv ">
            <a:extLst>
              <a:ext uri="{FF2B5EF4-FFF2-40B4-BE49-F238E27FC236}">
                <a16:creationId xmlns:a16="http://schemas.microsoft.com/office/drawing/2014/main" id="{A2E32769-F1D2-434D-A7E5-03CDF8714B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0605" y="2110446"/>
            <a:ext cx="4788567" cy="60534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conv &#10;_ + sfC(1 &#10;conv ">
            <a:extLst>
              <a:ext uri="{FF2B5EF4-FFF2-40B4-BE49-F238E27FC236}">
                <a16:creationId xmlns:a16="http://schemas.microsoft.com/office/drawing/2014/main" id="{0CAF6FB4-A35B-45DB-B39D-581ECB070B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9385" y="5269353"/>
            <a:ext cx="6077778" cy="592954"/>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F051B0E6-A464-4095-BC56-AF5D95EAE1D2}"/>
              </a:ext>
            </a:extLst>
          </p:cNvPr>
          <p:cNvSpPr/>
          <p:nvPr/>
        </p:nvSpPr>
        <p:spPr>
          <a:xfrm>
            <a:off x="-5100" y="3973426"/>
            <a:ext cx="6745705" cy="880947"/>
          </a:xfrm>
          <a:prstGeom prst="rect">
            <a:avLst/>
          </a:prstGeom>
        </p:spPr>
        <p:txBody>
          <a:bodyPr wrap="square">
            <a:spAutoFit/>
          </a:bodyPr>
          <a:lstStyle/>
          <a:p>
            <a:pPr>
              <a:lnSpc>
                <a:spcPct val="150000"/>
              </a:lnSpc>
            </a:pPr>
            <a:r>
              <a:rPr lang="en-US" altLang="zh-CN" dirty="0">
                <a:latin typeface="NimbusRomNo9L-Regu"/>
              </a:rPr>
              <a:t>(a) Bounding box regression provides auxiliary supervision for </a:t>
            </a:r>
            <a:r>
              <a:rPr lang="en-US" altLang="zh-CN" i="1" dirty="0">
                <a:latin typeface="NimbusRomNo9L-ReguItal"/>
              </a:rPr>
              <a:t>fc-head.</a:t>
            </a:r>
            <a:endParaRPr lang="en-US" altLang="zh-CN" i="1" dirty="0">
              <a:latin typeface="NimbusRomNo9L-Regu"/>
            </a:endParaRPr>
          </a:p>
          <a:p>
            <a:pPr>
              <a:lnSpc>
                <a:spcPct val="150000"/>
              </a:lnSpc>
            </a:pPr>
            <a:r>
              <a:rPr lang="en-US" altLang="zh-CN" dirty="0">
                <a:latin typeface="NimbusRomNo9L-Regu"/>
              </a:rPr>
              <a:t>(b) Classifiers from both heads are complementary.</a:t>
            </a:r>
            <a:endParaRPr lang="zh-CN" altLang="en-US" dirty="0"/>
          </a:p>
        </p:txBody>
      </p:sp>
      <p:pic>
        <p:nvPicPr>
          <p:cNvPr id="9" name="图片 8">
            <a:extLst>
              <a:ext uri="{FF2B5EF4-FFF2-40B4-BE49-F238E27FC236}">
                <a16:creationId xmlns:a16="http://schemas.microsoft.com/office/drawing/2014/main" id="{FBAE29CD-C68B-446F-A477-FEF8A1CB93AE}"/>
              </a:ext>
            </a:extLst>
          </p:cNvPr>
          <p:cNvPicPr>
            <a:picLocks noChangeAspect="1"/>
          </p:cNvPicPr>
          <p:nvPr/>
        </p:nvPicPr>
        <p:blipFill>
          <a:blip r:embed="rId7"/>
          <a:stretch>
            <a:fillRect/>
          </a:stretch>
        </p:blipFill>
        <p:spPr>
          <a:xfrm>
            <a:off x="6563459" y="3130773"/>
            <a:ext cx="5142857" cy="1752381"/>
          </a:xfrm>
          <a:prstGeom prst="rect">
            <a:avLst/>
          </a:prstGeom>
        </p:spPr>
      </p:pic>
    </p:spTree>
    <p:extLst>
      <p:ext uri="{BB962C8B-B14F-4D97-AF65-F5344CB8AC3E}">
        <p14:creationId xmlns:p14="http://schemas.microsoft.com/office/powerpoint/2010/main" val="430179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9D29141-A0FE-4D80-901F-98279FDDA3C0}"/>
              </a:ext>
            </a:extLst>
          </p:cNvPr>
          <p:cNvPicPr>
            <a:picLocks noChangeAspect="1"/>
          </p:cNvPicPr>
          <p:nvPr/>
        </p:nvPicPr>
        <p:blipFill>
          <a:blip r:embed="rId3"/>
          <a:stretch>
            <a:fillRect/>
          </a:stretch>
        </p:blipFill>
        <p:spPr>
          <a:xfrm>
            <a:off x="1872190" y="1029000"/>
            <a:ext cx="8447619" cy="4800000"/>
          </a:xfrm>
          <a:prstGeom prst="rect">
            <a:avLst/>
          </a:prstGeom>
        </p:spPr>
      </p:pic>
      <p:sp>
        <p:nvSpPr>
          <p:cNvPr id="2" name="矩形 1">
            <a:extLst>
              <a:ext uri="{FF2B5EF4-FFF2-40B4-BE49-F238E27FC236}">
                <a16:creationId xmlns:a16="http://schemas.microsoft.com/office/drawing/2014/main" id="{15BCF0D3-628A-41B5-8B1C-84EFB7FD0525}"/>
              </a:ext>
            </a:extLst>
          </p:cNvPr>
          <p:cNvSpPr/>
          <p:nvPr/>
        </p:nvSpPr>
        <p:spPr>
          <a:xfrm>
            <a:off x="0" y="0"/>
            <a:ext cx="1859805"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Experiments</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08582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2606</TotalTime>
  <Words>2668</Words>
  <Application>Microsoft Office PowerPoint</Application>
  <PresentationFormat>宽屏</PresentationFormat>
  <Paragraphs>76</Paragraphs>
  <Slides>13</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NimbusRomNo9L-Regu</vt:lpstr>
      <vt:lpstr>NimbusRomNo9L-ReguItal</vt: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ee L</dc:creator>
  <cp:lastModifiedBy>ee L</cp:lastModifiedBy>
  <cp:revision>111</cp:revision>
  <dcterms:created xsi:type="dcterms:W3CDTF">2020-07-15T08:12:49Z</dcterms:created>
  <dcterms:modified xsi:type="dcterms:W3CDTF">2020-07-19T14:51:41Z</dcterms:modified>
</cp:coreProperties>
</file>