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3" r:id="rId3"/>
    <p:sldId id="257" r:id="rId4"/>
    <p:sldId id="267" r:id="rId5"/>
    <p:sldId id="258" r:id="rId6"/>
    <p:sldId id="259" r:id="rId7"/>
    <p:sldId id="266" r:id="rId8"/>
    <p:sldId id="260" r:id="rId9"/>
    <p:sldId id="265" r:id="rId10"/>
    <p:sldId id="264" r:id="rId11"/>
    <p:sldId id="261" r:id="rId12"/>
    <p:sldId id="268" r:id="rId13"/>
    <p:sldId id="269" r:id="rId14"/>
    <p:sldId id="270" r:id="rId15"/>
    <p:sldId id="271" r:id="rId16"/>
    <p:sldId id="27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5519" autoAdjust="0"/>
  </p:normalViewPr>
  <p:slideViewPr>
    <p:cSldViewPr snapToGrid="0">
      <p:cViewPr varScale="1">
        <p:scale>
          <a:sx n="165" d="100"/>
          <a:sy n="165" d="100"/>
        </p:scale>
        <p:origin x="144"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9E670A-5DB1-4843-B44B-1332CFA7BEDC}" type="datetimeFigureOut">
              <a:rPr lang="zh-CN" altLang="en-US" smtClean="0"/>
              <a:t>2020/9/13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A69B11-BB70-4911-BF52-1EEFAAD4CA3D}" type="slidenum">
              <a:rPr lang="zh-CN" altLang="en-US" smtClean="0"/>
              <a:t>‹#›</a:t>
            </a:fld>
            <a:endParaRPr lang="zh-CN" altLang="en-US"/>
          </a:p>
        </p:txBody>
      </p:sp>
    </p:spTree>
    <p:extLst>
      <p:ext uri="{BB962C8B-B14F-4D97-AF65-F5344CB8AC3E}">
        <p14:creationId xmlns:p14="http://schemas.microsoft.com/office/powerpoint/2010/main" val="243362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西交、</a:t>
            </a:r>
            <a:r>
              <a:rPr lang="zh-CN" altLang="en-US" b="0" i="0" dirty="0">
                <a:solidFill>
                  <a:srgbClr val="2E3033"/>
                </a:solidFill>
                <a:effectLst/>
                <a:latin typeface="Arial" panose="020B0604020202020204" pitchFamily="34" charset="0"/>
              </a:rPr>
              <a:t>卡内基梅隆大学</a:t>
            </a:r>
            <a:endParaRPr lang="zh-CN" altLang="en-US" dirty="0"/>
          </a:p>
        </p:txBody>
      </p:sp>
      <p:sp>
        <p:nvSpPr>
          <p:cNvPr id="4" name="灯片编号占位符 3"/>
          <p:cNvSpPr>
            <a:spLocks noGrp="1"/>
          </p:cNvSpPr>
          <p:nvPr>
            <p:ph type="sldNum" sz="quarter" idx="5"/>
          </p:nvPr>
        </p:nvSpPr>
        <p:spPr/>
        <p:txBody>
          <a:bodyPr/>
          <a:lstStyle/>
          <a:p>
            <a:fld id="{A0A69B11-BB70-4911-BF52-1EEFAAD4CA3D}" type="slidenum">
              <a:rPr lang="zh-CN" altLang="en-US" smtClean="0"/>
              <a:t>1</a:t>
            </a:fld>
            <a:endParaRPr lang="zh-CN" altLang="en-US"/>
          </a:p>
        </p:txBody>
      </p:sp>
    </p:spTree>
    <p:extLst>
      <p:ext uri="{BB962C8B-B14F-4D97-AF65-F5344CB8AC3E}">
        <p14:creationId xmlns:p14="http://schemas.microsoft.com/office/powerpoint/2010/main" val="102878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0A69B11-BB70-4911-BF52-1EEFAAD4CA3D}" type="slidenum">
              <a:rPr lang="zh-CN" altLang="en-US" smtClean="0"/>
              <a:t>11</a:t>
            </a:fld>
            <a:endParaRPr lang="zh-CN" altLang="en-US"/>
          </a:p>
        </p:txBody>
      </p:sp>
    </p:spTree>
    <p:extLst>
      <p:ext uri="{BB962C8B-B14F-4D97-AF65-F5344CB8AC3E}">
        <p14:creationId xmlns:p14="http://schemas.microsoft.com/office/powerpoint/2010/main" val="1251013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baseline="0" dirty="0" err="1">
                <a:latin typeface="Times New Roman" panose="02020603050405020304" pitchFamily="18" charset="0"/>
                <a:cs typeface="Times New Roman" panose="02020603050405020304" pitchFamily="18" charset="0"/>
              </a:rPr>
              <a:t>FreeAnchor</a:t>
            </a:r>
            <a:r>
              <a:rPr lang="zh-CN" altLang="en-US" sz="1200" b="0" i="0" u="none" strike="noStrike" baseline="0" dirty="0">
                <a:latin typeface="Times New Roman" panose="02020603050405020304" pitchFamily="18" charset="0"/>
                <a:cs typeface="Times New Roman" panose="02020603050405020304" pitchFamily="18" charset="0"/>
              </a:rPr>
              <a:t>的</a:t>
            </a:r>
            <a:r>
              <a:rPr lang="zh-CN" altLang="en-US" b="0" i="0" dirty="0">
                <a:solidFill>
                  <a:srgbClr val="4D4D4D"/>
                </a:solidFill>
                <a:effectLst/>
                <a:latin typeface="Microsoft YaHei" panose="020B0503020204020204" pitchFamily="34" charset="-122"/>
                <a:ea typeface="Microsoft YaHei" panose="020B0503020204020204" pitchFamily="34" charset="-122"/>
              </a:rPr>
              <a:t>改动主要体现在</a:t>
            </a:r>
            <a:r>
              <a:rPr lang="en-US" altLang="zh-CN" b="0" i="0" dirty="0">
                <a:solidFill>
                  <a:srgbClr val="4D4D4D"/>
                </a:solidFill>
                <a:effectLst/>
                <a:latin typeface="Microsoft YaHei" panose="020B0503020204020204" pitchFamily="34" charset="-122"/>
                <a:ea typeface="Microsoft YaHei" panose="020B0503020204020204" pitchFamily="34" charset="-122"/>
              </a:rPr>
              <a:t>Loss</a:t>
            </a:r>
            <a:r>
              <a:rPr lang="zh-CN" altLang="en-US" b="0" i="0" dirty="0">
                <a:solidFill>
                  <a:srgbClr val="4D4D4D"/>
                </a:solidFill>
                <a:effectLst/>
                <a:latin typeface="Microsoft YaHei" panose="020B0503020204020204" pitchFamily="34" charset="-122"/>
                <a:ea typeface="Microsoft YaHei" panose="020B0503020204020204" pitchFamily="34" charset="-122"/>
              </a:rPr>
              <a:t>上，作者提了一个检测定制似然，通过优化这个似然函数能够同时最大化召回率和精度，这样在检测器的训练中实现自由的目标与</a:t>
            </a:r>
            <a:r>
              <a:rPr lang="en-US" altLang="zh-CN" b="0" i="0" dirty="0">
                <a:solidFill>
                  <a:srgbClr val="4D4D4D"/>
                </a:solidFill>
                <a:effectLst/>
                <a:latin typeface="Microsoft YaHei" panose="020B0503020204020204" pitchFamily="34" charset="-122"/>
                <a:ea typeface="Microsoft YaHei" panose="020B0503020204020204" pitchFamily="34" charset="-122"/>
              </a:rPr>
              <a:t>anchor</a:t>
            </a:r>
            <a:r>
              <a:rPr lang="zh-CN" altLang="en-US" b="0" i="0" dirty="0">
                <a:solidFill>
                  <a:srgbClr val="4D4D4D"/>
                </a:solidFill>
                <a:effectLst/>
                <a:latin typeface="Microsoft YaHei" panose="020B0503020204020204" pitchFamily="34" charset="-122"/>
                <a:ea typeface="Microsoft YaHei" panose="020B0503020204020204" pitchFamily="34" charset="-122"/>
              </a:rPr>
              <a:t>间的匹配。然后将这个检测定制似然转换为检测定制损失函数，并且考虑到训练初期网络参数是随机初始化的，所有</a:t>
            </a:r>
            <a:r>
              <a:rPr lang="en-US" altLang="zh-CN" b="0" i="0" dirty="0">
                <a:solidFill>
                  <a:srgbClr val="4D4D4D"/>
                </a:solidFill>
                <a:effectLst/>
                <a:latin typeface="Microsoft YaHei" panose="020B0503020204020204" pitchFamily="34" charset="-122"/>
                <a:ea typeface="Microsoft YaHei" panose="020B0503020204020204" pitchFamily="34" charset="-122"/>
              </a:rPr>
              <a:t>anchor</a:t>
            </a:r>
            <a:r>
              <a:rPr lang="zh-CN" altLang="en-US" b="0" i="0" dirty="0">
                <a:solidFill>
                  <a:srgbClr val="4D4D4D"/>
                </a:solidFill>
                <a:effectLst/>
                <a:latin typeface="Microsoft YaHei" panose="020B0503020204020204" pitchFamily="34" charset="-122"/>
                <a:ea typeface="Microsoft YaHei" panose="020B0503020204020204" pitchFamily="34" charset="-122"/>
              </a:rPr>
              <a:t>的置信度都较低，所以置信度最高的</a:t>
            </a:r>
            <a:r>
              <a:rPr lang="en-US" altLang="zh-CN" b="0" i="0" dirty="0">
                <a:solidFill>
                  <a:srgbClr val="4D4D4D"/>
                </a:solidFill>
                <a:effectLst/>
                <a:latin typeface="Microsoft YaHei" panose="020B0503020204020204" pitchFamily="34" charset="-122"/>
                <a:ea typeface="Microsoft YaHei" panose="020B0503020204020204" pitchFamily="34" charset="-122"/>
              </a:rPr>
              <a:t>anchor</a:t>
            </a:r>
            <a:r>
              <a:rPr lang="zh-CN" altLang="en-US" b="0" i="0" dirty="0">
                <a:solidFill>
                  <a:srgbClr val="4D4D4D"/>
                </a:solidFill>
                <a:effectLst/>
                <a:latin typeface="Microsoft YaHei" panose="020B0503020204020204" pitchFamily="34" charset="-122"/>
                <a:ea typeface="Microsoft YaHei" panose="020B0503020204020204" pitchFamily="34" charset="-122"/>
              </a:rPr>
              <a:t>不一定最适用于检测器训练，因此作者使用</a:t>
            </a:r>
            <a:r>
              <a:rPr lang="en-US" altLang="zh-CN" b="0" i="0" dirty="0">
                <a:solidFill>
                  <a:srgbClr val="4D4D4D"/>
                </a:solidFill>
                <a:effectLst/>
                <a:latin typeface="Microsoft YaHei" panose="020B0503020204020204" pitchFamily="34" charset="-122"/>
                <a:ea typeface="Microsoft YaHei" panose="020B0503020204020204" pitchFamily="34" charset="-122"/>
              </a:rPr>
              <a:t>Mean-max</a:t>
            </a:r>
            <a:r>
              <a:rPr lang="zh-CN" altLang="en-US" b="0" i="0" dirty="0">
                <a:solidFill>
                  <a:srgbClr val="4D4D4D"/>
                </a:solidFill>
                <a:effectLst/>
                <a:latin typeface="Microsoft YaHei" panose="020B0503020204020204" pitchFamily="34" charset="-122"/>
                <a:ea typeface="Microsoft YaHei" panose="020B0503020204020204" pitchFamily="34" charset="-122"/>
              </a:rPr>
              <a:t>函数来替换损失中原本的</a:t>
            </a:r>
            <a:r>
              <a:rPr lang="en-US" altLang="zh-CN" b="0" i="0" dirty="0">
                <a:solidFill>
                  <a:srgbClr val="4D4D4D"/>
                </a:solidFill>
                <a:effectLst/>
                <a:latin typeface="Microsoft YaHei" panose="020B0503020204020204" pitchFamily="34" charset="-122"/>
                <a:ea typeface="Microsoft YaHei" panose="020B0503020204020204" pitchFamily="34" charset="-122"/>
              </a:rPr>
              <a:t>max</a:t>
            </a:r>
            <a:r>
              <a:rPr lang="zh-CN" altLang="en-US" b="0" i="0" dirty="0">
                <a:solidFill>
                  <a:srgbClr val="4D4D4D"/>
                </a:solidFill>
                <a:effectLst/>
                <a:latin typeface="Microsoft YaHei" panose="020B0503020204020204" pitchFamily="34" charset="-122"/>
                <a:ea typeface="Microsoft YaHei" panose="020B0503020204020204" pitchFamily="34" charset="-122"/>
              </a:rPr>
              <a:t>函数，并融入</a:t>
            </a:r>
            <a:r>
              <a:rPr lang="en-US" altLang="zh-CN" b="0" i="0" dirty="0">
                <a:solidFill>
                  <a:srgbClr val="4D4D4D"/>
                </a:solidFill>
                <a:effectLst/>
                <a:latin typeface="Microsoft YaHei" panose="020B0503020204020204" pitchFamily="34" charset="-122"/>
                <a:ea typeface="Microsoft YaHei" panose="020B0503020204020204" pitchFamily="34" charset="-122"/>
              </a:rPr>
              <a:t>focal loss</a:t>
            </a:r>
            <a:r>
              <a:rPr lang="zh-CN" altLang="en-US" b="0" i="0" dirty="0">
                <a:solidFill>
                  <a:srgbClr val="4D4D4D"/>
                </a:solidFill>
                <a:effectLst/>
                <a:latin typeface="Microsoft YaHei" panose="020B0503020204020204" pitchFamily="34" charset="-122"/>
                <a:ea typeface="Microsoft YaHei" panose="020B0503020204020204" pitchFamily="34" charset="-122"/>
              </a:rPr>
              <a:t>，这样得到的最终的检测定制损失函数替换掉原本的损失函数后增加的成本很少，但效果非常明显。</a:t>
            </a:r>
            <a:endParaRPr lang="en-US" altLang="zh-CN" b="0" i="0" dirty="0">
              <a:solidFill>
                <a:srgbClr val="4D4D4D"/>
              </a:solidFill>
              <a:effectLst/>
              <a:latin typeface="Microsoft YaHei" panose="020B0503020204020204" pitchFamily="34" charset="-122"/>
              <a:ea typeface="Microsoft YaHei" panose="020B0503020204020204" pitchFamily="34" charset="-122"/>
            </a:endParaRPr>
          </a:p>
          <a:p>
            <a:endParaRPr lang="en-US" altLang="zh-CN" b="0" i="0" dirty="0">
              <a:solidFill>
                <a:srgbClr val="4D4D4D"/>
              </a:solidFill>
              <a:effectLst/>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CN" b="0" i="0" dirty="0">
              <a:solidFill>
                <a:srgbClr val="1A1A1A"/>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CN" b="0" i="0" dirty="0">
              <a:solidFill>
                <a:srgbClr val="1A1A1A"/>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b="0" i="0" dirty="0">
                <a:solidFill>
                  <a:srgbClr val="1A1A1A"/>
                </a:solidFill>
                <a:effectLst/>
                <a:latin typeface="-apple-system"/>
              </a:rPr>
              <a:t>为优化准确率，检测器想要做的是把那些定位较差的</a:t>
            </a:r>
            <a:r>
              <a:rPr lang="en-US" altLang="zh-CN" b="0" i="0" dirty="0">
                <a:solidFill>
                  <a:srgbClr val="1A1A1A"/>
                </a:solidFill>
                <a:effectLst/>
                <a:latin typeface="-apple-system"/>
              </a:rPr>
              <a:t>anchor</a:t>
            </a:r>
            <a:r>
              <a:rPr lang="zh-CN" altLang="en-US" b="0" i="0" dirty="0">
                <a:solidFill>
                  <a:srgbClr val="1A1A1A"/>
                </a:solidFill>
                <a:effectLst/>
                <a:latin typeface="-apple-system"/>
              </a:rPr>
              <a:t>尽可能地归为背景类。</a:t>
            </a:r>
            <a:r>
              <a:rPr lang="en-US" altLang="zh-CN" b="0" i="0" dirty="0">
                <a:solidFill>
                  <a:srgbClr val="1A1A1A"/>
                </a:solidFill>
                <a:effectLst/>
                <a:latin typeface="-apple-system"/>
              </a:rPr>
              <a:t>P{</a:t>
            </a:r>
            <a:r>
              <a:rPr lang="en-US" altLang="zh-CN" b="0" i="0" dirty="0" err="1">
                <a:solidFill>
                  <a:srgbClr val="1A1A1A"/>
                </a:solidFill>
                <a:effectLst/>
                <a:latin typeface="-apple-system"/>
              </a:rPr>
              <a:t>aj</a:t>
            </a:r>
            <a:r>
              <a:rPr lang="zh-CN" altLang="en-US" b="0" i="0" dirty="0">
                <a:solidFill>
                  <a:srgbClr val="1A1A1A"/>
                </a:solidFill>
                <a:effectLst/>
                <a:latin typeface="-apple-system"/>
              </a:rPr>
              <a:t>∈</a:t>
            </a:r>
            <a:r>
              <a:rPr lang="en-US" altLang="zh-CN" b="0" i="0" dirty="0">
                <a:solidFill>
                  <a:srgbClr val="1A1A1A"/>
                </a:solidFill>
                <a:effectLst/>
                <a:latin typeface="-apple-system"/>
              </a:rPr>
              <a:t>A-}</a:t>
            </a:r>
            <a:r>
              <a:rPr lang="zh-CN" altLang="en-US" b="0" i="0" dirty="0">
                <a:solidFill>
                  <a:srgbClr val="1A1A1A"/>
                </a:solidFill>
                <a:effectLst/>
                <a:latin typeface="-apple-system"/>
              </a:rPr>
              <a:t>表示的是</a:t>
            </a:r>
            <a:r>
              <a:rPr lang="en-US" altLang="zh-CN" b="0" i="0" dirty="0">
                <a:solidFill>
                  <a:srgbClr val="1A1A1A"/>
                </a:solidFill>
                <a:effectLst/>
                <a:latin typeface="-apple-system"/>
              </a:rPr>
              <a:t>anchor</a:t>
            </a:r>
            <a:r>
              <a:rPr lang="zh-CN" altLang="en-US" b="0" i="0" dirty="0">
                <a:solidFill>
                  <a:srgbClr val="1A1A1A"/>
                </a:solidFill>
                <a:effectLst/>
                <a:latin typeface="-apple-system"/>
              </a:rPr>
              <a:t>属于背景类的定位置信度，</a:t>
            </a:r>
            <a:r>
              <a:rPr lang="en-US" altLang="zh-CN" b="0" i="0" dirty="0">
                <a:solidFill>
                  <a:srgbClr val="1A1A1A"/>
                </a:solidFill>
                <a:effectLst/>
                <a:latin typeface="-apple-system"/>
              </a:rPr>
              <a:t>1-P(θ)</a:t>
            </a:r>
            <a:r>
              <a:rPr lang="zh-CN" altLang="en-US" b="0" i="0" dirty="0">
                <a:solidFill>
                  <a:srgbClr val="1A1A1A"/>
                </a:solidFill>
                <a:effectLst/>
                <a:latin typeface="-apple-system"/>
              </a:rPr>
              <a:t>表示的是不属于背景类的分类置信度。为了提高检测精度，我们需要当</a:t>
            </a:r>
            <a:r>
              <a:rPr lang="en-US" altLang="zh-CN" b="0" i="0" dirty="0">
                <a:solidFill>
                  <a:srgbClr val="1A1A1A"/>
                </a:solidFill>
                <a:effectLst/>
                <a:latin typeface="-apple-system"/>
              </a:rPr>
              <a:t>anchor</a:t>
            </a:r>
            <a:r>
              <a:rPr lang="zh-CN" altLang="en-US" b="0" i="0" dirty="0">
                <a:solidFill>
                  <a:srgbClr val="1A1A1A"/>
                </a:solidFill>
                <a:effectLst/>
                <a:latin typeface="-apple-system"/>
              </a:rPr>
              <a:t>属于背景类的定位置信度较高时（也就是</a:t>
            </a:r>
            <a:r>
              <a:rPr lang="en-US" altLang="zh-CN" b="0" i="0" dirty="0">
                <a:solidFill>
                  <a:srgbClr val="1A1A1A"/>
                </a:solidFill>
                <a:effectLst/>
                <a:latin typeface="-apple-system"/>
              </a:rPr>
              <a:t>anchor</a:t>
            </a:r>
            <a:r>
              <a:rPr lang="zh-CN" altLang="en-US" b="0" i="0" dirty="0">
                <a:solidFill>
                  <a:srgbClr val="1A1A1A"/>
                </a:solidFill>
                <a:effectLst/>
                <a:latin typeface="-apple-system"/>
              </a:rPr>
              <a:t>的定位质量较差时），它属于背景类的分类置信度要比较高，这样</a:t>
            </a:r>
            <a:r>
              <a:rPr lang="en-US" altLang="zh-CN" b="0" i="0" dirty="0">
                <a:solidFill>
                  <a:srgbClr val="1A1A1A"/>
                </a:solidFill>
                <a:effectLst/>
                <a:latin typeface="-apple-system"/>
              </a:rPr>
              <a:t>1-P(θ)</a:t>
            </a:r>
            <a:r>
              <a:rPr lang="zh-CN" altLang="en-US" b="0" i="0" dirty="0">
                <a:solidFill>
                  <a:srgbClr val="1A1A1A"/>
                </a:solidFill>
                <a:effectLst/>
                <a:latin typeface="-apple-system"/>
              </a:rPr>
              <a:t>，也就是它不属于背景类的分类置信度会较低，来达到将定位较差的</a:t>
            </a:r>
            <a:r>
              <a:rPr lang="en-US" altLang="zh-CN" b="0" i="0" dirty="0">
                <a:solidFill>
                  <a:srgbClr val="1A1A1A"/>
                </a:solidFill>
                <a:effectLst/>
                <a:latin typeface="-apple-system"/>
              </a:rPr>
              <a:t>anchor</a:t>
            </a:r>
            <a:r>
              <a:rPr lang="zh-CN" altLang="en-US" b="0" i="0" dirty="0">
                <a:solidFill>
                  <a:srgbClr val="1A1A1A"/>
                </a:solidFill>
                <a:effectLst/>
                <a:latin typeface="-apple-system"/>
              </a:rPr>
              <a:t>尽可能地归为背景类的目的。也就是让后面这一块尽可能的小，来达到让准确率似然函数尽可能的大。</a:t>
            </a:r>
            <a:endParaRPr lang="en-US" altLang="zh-CN" b="0" i="0" dirty="0">
              <a:solidFill>
                <a:srgbClr val="1A1A1A"/>
              </a:solidFill>
              <a:effectLst/>
              <a:latin typeface="-apple-system"/>
            </a:endParaRPr>
          </a:p>
        </p:txBody>
      </p:sp>
      <p:sp>
        <p:nvSpPr>
          <p:cNvPr id="4" name="灯片编号占位符 3"/>
          <p:cNvSpPr>
            <a:spLocks noGrp="1"/>
          </p:cNvSpPr>
          <p:nvPr>
            <p:ph type="sldNum" sz="quarter" idx="5"/>
          </p:nvPr>
        </p:nvSpPr>
        <p:spPr/>
        <p:txBody>
          <a:bodyPr/>
          <a:lstStyle/>
          <a:p>
            <a:fld id="{A0A69B11-BB70-4911-BF52-1EEFAAD4CA3D}" type="slidenum">
              <a:rPr lang="zh-CN" altLang="en-US" smtClean="0"/>
              <a:t>12</a:t>
            </a:fld>
            <a:endParaRPr lang="zh-CN" altLang="en-US"/>
          </a:p>
        </p:txBody>
      </p:sp>
    </p:spTree>
    <p:extLst>
      <p:ext uri="{BB962C8B-B14F-4D97-AF65-F5344CB8AC3E}">
        <p14:creationId xmlns:p14="http://schemas.microsoft.com/office/powerpoint/2010/main" val="3294098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4D4D4D"/>
                </a:solidFill>
                <a:effectLst/>
                <a:latin typeface="-apple-system"/>
              </a:rPr>
              <a:t>ATSS</a:t>
            </a:r>
            <a:r>
              <a:rPr lang="zh-CN" altLang="en-US" b="0" i="0" dirty="0">
                <a:solidFill>
                  <a:srgbClr val="4D4D4D"/>
                </a:solidFill>
                <a:effectLst/>
                <a:latin typeface="-apple-system"/>
              </a:rPr>
              <a:t>主要是指出了</a:t>
            </a:r>
            <a:r>
              <a:rPr lang="en-US" altLang="zh-CN" b="0" i="0" dirty="0">
                <a:solidFill>
                  <a:srgbClr val="4D4D4D"/>
                </a:solidFill>
                <a:effectLst/>
                <a:latin typeface="-apple-system"/>
              </a:rPr>
              <a:t>anchor-free</a:t>
            </a:r>
            <a:r>
              <a:rPr lang="zh-CN" altLang="en-US" b="0" i="0" dirty="0">
                <a:solidFill>
                  <a:srgbClr val="4D4D4D"/>
                </a:solidFill>
                <a:effectLst/>
                <a:latin typeface="-apple-system"/>
              </a:rPr>
              <a:t>与</a:t>
            </a:r>
            <a:r>
              <a:rPr lang="en-US" altLang="zh-CN" b="0" i="0" dirty="0">
                <a:solidFill>
                  <a:srgbClr val="4D4D4D"/>
                </a:solidFill>
                <a:effectLst/>
                <a:latin typeface="-apple-system"/>
              </a:rPr>
              <a:t>anchor-based</a:t>
            </a:r>
            <a:r>
              <a:rPr lang="zh-CN" altLang="en-US" b="0" i="0" dirty="0">
                <a:solidFill>
                  <a:srgbClr val="4D4D4D"/>
                </a:solidFill>
                <a:effectLst/>
                <a:latin typeface="-apple-system"/>
              </a:rPr>
              <a:t>检测器间的一个关键差异是对于正负样本的定义。</a:t>
            </a:r>
            <a:r>
              <a:rPr lang="en-US" altLang="zh-CN" b="0" i="0" dirty="0">
                <a:solidFill>
                  <a:srgbClr val="4D4D4D"/>
                </a:solidFill>
                <a:effectLst/>
                <a:latin typeface="-apple-system"/>
              </a:rPr>
              <a:t>anchor-based</a:t>
            </a:r>
            <a:r>
              <a:rPr lang="zh-CN" altLang="en-US" b="0" i="0" dirty="0">
                <a:solidFill>
                  <a:srgbClr val="4D4D4D"/>
                </a:solidFill>
                <a:effectLst/>
                <a:latin typeface="-apple-system"/>
              </a:rPr>
              <a:t>检测器通常是根据</a:t>
            </a:r>
            <a:r>
              <a:rPr lang="en-US" altLang="zh-CN" b="0" i="0" dirty="0">
                <a:solidFill>
                  <a:srgbClr val="4D4D4D"/>
                </a:solidFill>
                <a:effectLst/>
                <a:latin typeface="-apple-system"/>
              </a:rPr>
              <a:t>IOU</a:t>
            </a:r>
            <a:r>
              <a:rPr lang="zh-CN" altLang="en-US" b="0" i="0" dirty="0">
                <a:solidFill>
                  <a:srgbClr val="4D4D4D"/>
                </a:solidFill>
                <a:effectLst/>
                <a:latin typeface="-apple-system"/>
              </a:rPr>
              <a:t>值来划分正负样本，而</a:t>
            </a:r>
            <a:r>
              <a:rPr lang="en-US" altLang="zh-CN" b="0" i="0" dirty="0">
                <a:solidFill>
                  <a:srgbClr val="4D4D4D"/>
                </a:solidFill>
                <a:effectLst/>
                <a:latin typeface="-apple-system"/>
              </a:rPr>
              <a:t>anchor-free</a:t>
            </a:r>
            <a:r>
              <a:rPr lang="zh-CN" altLang="en-US" b="0" i="0" dirty="0">
                <a:solidFill>
                  <a:srgbClr val="4D4D4D"/>
                </a:solidFill>
                <a:effectLst/>
                <a:latin typeface="-apple-system"/>
              </a:rPr>
              <a:t>检测器则是通过在空间和尺度上加以限制来从</a:t>
            </a:r>
            <a:r>
              <a:rPr lang="en-US" altLang="zh-CN" b="0" i="0" dirty="0">
                <a:solidFill>
                  <a:srgbClr val="4D4D4D"/>
                </a:solidFill>
                <a:effectLst/>
                <a:latin typeface="-apple-system"/>
              </a:rPr>
              <a:t>anchor points</a:t>
            </a:r>
            <a:r>
              <a:rPr lang="zh-CN" altLang="en-US" b="0" i="0" dirty="0">
                <a:solidFill>
                  <a:srgbClr val="4D4D4D"/>
                </a:solidFill>
                <a:effectLst/>
                <a:latin typeface="-apple-system"/>
              </a:rPr>
              <a:t>中选取正负样本。因此作者提出一种自适应的正负样本选择策略，由各目标的候选正样本集的</a:t>
            </a:r>
            <a:r>
              <a:rPr lang="en-US" altLang="zh-CN" b="0" i="0" dirty="0">
                <a:solidFill>
                  <a:srgbClr val="4D4D4D"/>
                </a:solidFill>
                <a:effectLst/>
                <a:latin typeface="-apple-system"/>
              </a:rPr>
              <a:t>IOU</a:t>
            </a:r>
            <a:r>
              <a:rPr lang="zh-CN" altLang="en-US" b="0" i="0" dirty="0">
                <a:solidFill>
                  <a:srgbClr val="4D4D4D"/>
                </a:solidFill>
                <a:effectLst/>
                <a:latin typeface="-apple-system"/>
              </a:rPr>
              <a:t>值的均值和方差之和来动态地为每一个目标确定划分正负样本的阈值。但这也是一种伪动态，本质上还是</a:t>
            </a:r>
            <a:r>
              <a:rPr lang="en-US" altLang="zh-CN" b="0" i="0" dirty="0">
                <a:solidFill>
                  <a:srgbClr val="4D4D4D"/>
                </a:solidFill>
                <a:effectLst/>
                <a:latin typeface="-apple-system"/>
              </a:rPr>
              <a:t>hand-crafted</a:t>
            </a:r>
            <a:r>
              <a:rPr lang="zh-CN" altLang="en-US" b="0" i="0" dirty="0">
                <a:solidFill>
                  <a:srgbClr val="4D4D4D"/>
                </a:solidFill>
                <a:effectLst/>
                <a:latin typeface="-apple-system"/>
              </a:rPr>
              <a:t>的。</a:t>
            </a:r>
            <a:endParaRPr lang="en-US" altLang="zh-CN" b="0" i="0" dirty="0">
              <a:solidFill>
                <a:srgbClr val="4D4D4D"/>
              </a:solidFill>
              <a:effectLst/>
              <a:latin typeface="-apple-system"/>
            </a:endParaRPr>
          </a:p>
          <a:p>
            <a:endParaRPr lang="zh-CN" altLang="en-US" dirty="0"/>
          </a:p>
        </p:txBody>
      </p:sp>
      <p:sp>
        <p:nvSpPr>
          <p:cNvPr id="4" name="灯片编号占位符 3"/>
          <p:cNvSpPr>
            <a:spLocks noGrp="1"/>
          </p:cNvSpPr>
          <p:nvPr>
            <p:ph type="sldNum" sz="quarter" idx="5"/>
          </p:nvPr>
        </p:nvSpPr>
        <p:spPr/>
        <p:txBody>
          <a:bodyPr/>
          <a:lstStyle/>
          <a:p>
            <a:fld id="{A0A69B11-BB70-4911-BF52-1EEFAAD4CA3D}" type="slidenum">
              <a:rPr lang="zh-CN" altLang="en-US" smtClean="0"/>
              <a:t>13</a:t>
            </a:fld>
            <a:endParaRPr lang="zh-CN" altLang="en-US"/>
          </a:p>
        </p:txBody>
      </p:sp>
    </p:spTree>
    <p:extLst>
      <p:ext uri="{BB962C8B-B14F-4D97-AF65-F5344CB8AC3E}">
        <p14:creationId xmlns:p14="http://schemas.microsoft.com/office/powerpoint/2010/main" val="2089237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u="none" strike="noStrike" baseline="0" dirty="0">
                <a:latin typeface="Times New Roman" panose="02020603050405020304" pitchFamily="18" charset="0"/>
                <a:ea typeface="黑体" panose="02010609060101010101" pitchFamily="49" charset="-122"/>
                <a:cs typeface="Times New Roman" panose="02020603050405020304" pitchFamily="18" charset="0"/>
              </a:rPr>
              <a:t>Learning from Noisy Anchors</a:t>
            </a:r>
            <a:r>
              <a:rPr lang="zh-CN" altLang="en-US" sz="1200" b="0" i="0" u="none" strike="noStrike" baseline="0" dirty="0">
                <a:latin typeface="Times New Roman" panose="02020603050405020304" pitchFamily="18" charset="0"/>
                <a:ea typeface="黑体" panose="02010609060101010101" pitchFamily="49" charset="-122"/>
                <a:cs typeface="Times New Roman" panose="02020603050405020304" pitchFamily="18" charset="0"/>
              </a:rPr>
              <a:t>主要是</a:t>
            </a:r>
            <a:r>
              <a:rPr lang="zh-CN" altLang="en-US" b="0" i="0" dirty="0">
                <a:solidFill>
                  <a:srgbClr val="4D4D4D"/>
                </a:solidFill>
                <a:effectLst/>
                <a:latin typeface="-apple-system"/>
              </a:rPr>
              <a:t>提出通过使用一个干净度分数来替代原本的正负二元标签，有效缓解训练时</a:t>
            </a:r>
            <a:r>
              <a:rPr lang="en-US" altLang="zh-CN" b="0" i="0" dirty="0">
                <a:solidFill>
                  <a:srgbClr val="4D4D4D"/>
                </a:solidFill>
                <a:effectLst/>
                <a:latin typeface="-apple-system"/>
              </a:rPr>
              <a:t>anchor</a:t>
            </a:r>
            <a:r>
              <a:rPr lang="zh-CN" altLang="en-US" b="0" i="0" dirty="0">
                <a:solidFill>
                  <a:srgbClr val="4D4D4D"/>
                </a:solidFill>
                <a:effectLst/>
                <a:latin typeface="-apple-system"/>
              </a:rPr>
              <a:t>的二元标签会引入噪声的问题。</a:t>
            </a:r>
            <a:endParaRPr lang="en-US" altLang="zh-CN" b="0" i="0" dirty="0">
              <a:solidFill>
                <a:srgbClr val="4D4D4D"/>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4D4D4D"/>
                </a:solidFill>
                <a:effectLst/>
                <a:latin typeface="-apple-system"/>
              </a:rPr>
              <a:t>干净度分数由分类和回归分支的输出计算得到，通过干净度分数可以在训练过程中动态调整每个</a:t>
            </a:r>
            <a:r>
              <a:rPr lang="en-US" altLang="zh-CN" b="0" i="0" dirty="0">
                <a:solidFill>
                  <a:srgbClr val="4D4D4D"/>
                </a:solidFill>
                <a:effectLst/>
                <a:latin typeface="-apple-system"/>
              </a:rPr>
              <a:t>anchor</a:t>
            </a:r>
            <a:r>
              <a:rPr lang="zh-CN" altLang="en-US" b="0" i="0" dirty="0">
                <a:solidFill>
                  <a:srgbClr val="4D4D4D"/>
                </a:solidFill>
                <a:effectLst/>
                <a:latin typeface="-apple-system"/>
              </a:rPr>
              <a:t>的重要性，还能进一步地将干净度分数经一定转换后作为一个</a:t>
            </a:r>
            <a:r>
              <a:rPr lang="en-US" altLang="zh-CN" b="0" i="0" dirty="0">
                <a:solidFill>
                  <a:srgbClr val="4D4D4D"/>
                </a:solidFill>
                <a:effectLst/>
                <a:latin typeface="-apple-system"/>
              </a:rPr>
              <a:t>soft</a:t>
            </a:r>
            <a:r>
              <a:rPr lang="zh-CN" altLang="en-US" b="0" i="0" dirty="0">
                <a:solidFill>
                  <a:srgbClr val="4D4D4D"/>
                </a:solidFill>
                <a:effectLst/>
                <a:latin typeface="-apple-system"/>
              </a:rPr>
              <a:t>监督信号对样本进行重加权，达到更好的检测效果。</a:t>
            </a:r>
            <a:endParaRPr lang="en-US" altLang="zh-CN" b="0" i="0" dirty="0">
              <a:solidFill>
                <a:srgbClr val="4D4D4D"/>
              </a:solidFill>
              <a:effectLst/>
              <a:latin typeface="-apple-system"/>
            </a:endParaRPr>
          </a:p>
          <a:p>
            <a:endParaRPr lang="en-US" altLang="zh-CN" dirty="0"/>
          </a:p>
          <a:p>
            <a:r>
              <a:rPr lang="en-US" altLang="zh-CN" b="0" i="0" dirty="0">
                <a:solidFill>
                  <a:srgbClr val="4D4D4D"/>
                </a:solidFill>
                <a:effectLst/>
                <a:latin typeface="-apple-system"/>
              </a:rPr>
              <a:t>b</a:t>
            </a:r>
            <a:r>
              <a:rPr lang="zh-CN" altLang="en-US" b="0" i="0" dirty="0">
                <a:solidFill>
                  <a:srgbClr val="4D4D4D"/>
                </a:solidFill>
                <a:effectLst/>
                <a:latin typeface="-apple-system"/>
              </a:rPr>
              <a:t>表示候选框，</a:t>
            </a:r>
            <a:r>
              <a:rPr lang="en-US" altLang="zh-CN" b="0" i="0" dirty="0" err="1">
                <a:solidFill>
                  <a:srgbClr val="4D4D4D"/>
                </a:solidFill>
                <a:effectLst/>
                <a:latin typeface="-apple-system"/>
              </a:rPr>
              <a:t>loc_a</a:t>
            </a:r>
            <a:r>
              <a:rPr lang="zh-CN" altLang="en-US" b="0" i="0" dirty="0">
                <a:solidFill>
                  <a:srgbClr val="4D4D4D"/>
                </a:solidFill>
                <a:effectLst/>
                <a:latin typeface="-apple-system"/>
              </a:rPr>
              <a:t>和</a:t>
            </a:r>
            <a:r>
              <a:rPr lang="en-US" altLang="zh-CN" b="0" i="0" dirty="0" err="1">
                <a:solidFill>
                  <a:srgbClr val="4D4D4D"/>
                </a:solidFill>
                <a:effectLst/>
                <a:latin typeface="-apple-system"/>
              </a:rPr>
              <a:t>cls_c</a:t>
            </a:r>
            <a:r>
              <a:rPr lang="zh-CN" altLang="en-US" b="0" i="0" dirty="0">
                <a:solidFill>
                  <a:srgbClr val="4D4D4D"/>
                </a:solidFill>
                <a:effectLst/>
                <a:latin typeface="-apple-system"/>
              </a:rPr>
              <a:t>表示定位精确度</a:t>
            </a:r>
            <a:r>
              <a:rPr lang="en-US" altLang="zh-CN" b="0" i="0" dirty="0">
                <a:solidFill>
                  <a:srgbClr val="4D4D4D"/>
                </a:solidFill>
                <a:effectLst/>
                <a:latin typeface="-apple-system"/>
              </a:rPr>
              <a:t>(</a:t>
            </a:r>
            <a:r>
              <a:rPr lang="zh-CN" altLang="en-US" b="0" i="0" dirty="0">
                <a:solidFill>
                  <a:srgbClr val="4D4D4D"/>
                </a:solidFill>
                <a:effectLst/>
                <a:latin typeface="-apple-system"/>
              </a:rPr>
              <a:t>回归之后框和</a:t>
            </a:r>
            <a:r>
              <a:rPr lang="en-US" altLang="zh-CN" b="0" i="0" dirty="0">
                <a:solidFill>
                  <a:srgbClr val="4D4D4D"/>
                </a:solidFill>
                <a:effectLst/>
                <a:latin typeface="-apple-system"/>
              </a:rPr>
              <a:t>GT</a:t>
            </a:r>
            <a:r>
              <a:rPr lang="zh-CN" altLang="en-US" b="0" i="0" dirty="0">
                <a:solidFill>
                  <a:srgbClr val="4D4D4D"/>
                </a:solidFill>
                <a:effectLst/>
                <a:latin typeface="-apple-system"/>
              </a:rPr>
              <a:t>的</a:t>
            </a:r>
            <a:r>
              <a:rPr lang="en-US" altLang="zh-CN" b="0" i="0" dirty="0" err="1">
                <a:solidFill>
                  <a:srgbClr val="4D4D4D"/>
                </a:solidFill>
                <a:effectLst/>
                <a:latin typeface="-apple-system"/>
              </a:rPr>
              <a:t>IoU</a:t>
            </a:r>
            <a:r>
              <a:rPr lang="en-US" altLang="zh-CN" b="0" i="0" dirty="0">
                <a:solidFill>
                  <a:srgbClr val="4D4D4D"/>
                </a:solidFill>
                <a:effectLst/>
                <a:latin typeface="-apple-system"/>
              </a:rPr>
              <a:t>)</a:t>
            </a:r>
            <a:r>
              <a:rPr lang="zh-CN" altLang="en-US" b="0" i="0" dirty="0">
                <a:solidFill>
                  <a:srgbClr val="4D4D4D"/>
                </a:solidFill>
                <a:effectLst/>
                <a:latin typeface="-apple-system"/>
              </a:rPr>
              <a:t>及分类置信度，</a:t>
            </a:r>
            <a:r>
              <a:rPr lang="en-US" altLang="zh-CN" b="0" i="0" dirty="0">
                <a:solidFill>
                  <a:srgbClr val="4D4D4D"/>
                </a:solidFill>
                <a:effectLst/>
                <a:latin typeface="-apple-system"/>
              </a:rPr>
              <a:t>α</a:t>
            </a:r>
            <a:r>
              <a:rPr lang="zh-CN" altLang="en-US" b="0" i="0" dirty="0">
                <a:solidFill>
                  <a:srgbClr val="4D4D4D"/>
                </a:solidFill>
                <a:effectLst/>
                <a:latin typeface="-apple-system"/>
              </a:rPr>
              <a:t>是一个用来平衡定位和分类的超参。</a:t>
            </a:r>
            <a:endParaRPr lang="en-US" altLang="zh-CN" b="0" i="0" dirty="0">
              <a:solidFill>
                <a:srgbClr val="4D4D4D"/>
              </a:solidFill>
              <a:effectLst/>
              <a:latin typeface="-apple-system"/>
            </a:endParaRPr>
          </a:p>
          <a:p>
            <a:r>
              <a:rPr lang="zh-CN" altLang="en-US" b="0" i="0" dirty="0">
                <a:solidFill>
                  <a:srgbClr val="4D4D4D"/>
                </a:solidFill>
                <a:effectLst/>
                <a:latin typeface="-apple-system"/>
              </a:rPr>
              <a:t>由于计算干净度分数的公式中有对</a:t>
            </a:r>
            <a:r>
              <a:rPr lang="en-US" altLang="zh-CN" b="0" i="0" dirty="0" err="1">
                <a:solidFill>
                  <a:srgbClr val="4D4D4D"/>
                </a:solidFill>
                <a:effectLst/>
                <a:latin typeface="-apple-system"/>
              </a:rPr>
              <a:t>loc_a</a:t>
            </a:r>
            <a:r>
              <a:rPr lang="zh-CN" altLang="en-US" b="0" i="0" dirty="0">
                <a:solidFill>
                  <a:srgbClr val="4D4D4D"/>
                </a:solidFill>
                <a:effectLst/>
                <a:latin typeface="-apple-system"/>
              </a:rPr>
              <a:t>和</a:t>
            </a:r>
            <a:r>
              <a:rPr lang="en-US" altLang="zh-CN" b="0" i="0" dirty="0" err="1">
                <a:solidFill>
                  <a:srgbClr val="4D4D4D"/>
                </a:solidFill>
                <a:effectLst/>
                <a:latin typeface="-apple-system"/>
              </a:rPr>
              <a:t>cls_c</a:t>
            </a:r>
            <a:r>
              <a:rPr lang="zh-CN" altLang="en-US" b="0" i="0" dirty="0">
                <a:solidFill>
                  <a:srgbClr val="4D4D4D"/>
                </a:solidFill>
                <a:effectLst/>
                <a:latin typeface="-apple-system"/>
              </a:rPr>
              <a:t>做归一化，不同候选框的干净度分数之间的变化并不大，为加大方差，作者通过一个非线性函数</a:t>
            </a:r>
            <a:r>
              <a:rPr lang="en-US" altLang="zh-CN" b="0" i="0" dirty="0">
                <a:solidFill>
                  <a:srgbClr val="4D4D4D"/>
                </a:solidFill>
                <a:effectLst/>
                <a:latin typeface="-apple-system"/>
              </a:rPr>
              <a:t>f(x)=1/(1-x)</a:t>
            </a:r>
            <a:r>
              <a:rPr lang="zh-CN" altLang="en-US" b="0" i="0" dirty="0">
                <a:solidFill>
                  <a:srgbClr val="4D4D4D"/>
                </a:solidFill>
                <a:effectLst/>
                <a:latin typeface="-apple-system"/>
              </a:rPr>
              <a:t>来传递</a:t>
            </a:r>
            <a:r>
              <a:rPr lang="en-US" altLang="zh-CN" b="0" i="0" dirty="0" err="1">
                <a:solidFill>
                  <a:srgbClr val="4D4D4D"/>
                </a:solidFill>
                <a:effectLst/>
                <a:latin typeface="-apple-system"/>
              </a:rPr>
              <a:t>loc_a</a:t>
            </a:r>
            <a:r>
              <a:rPr lang="zh-CN" altLang="en-US" b="0" i="0" dirty="0">
                <a:solidFill>
                  <a:srgbClr val="4D4D4D"/>
                </a:solidFill>
                <a:effectLst/>
                <a:latin typeface="-apple-system"/>
              </a:rPr>
              <a:t>和</a:t>
            </a:r>
            <a:r>
              <a:rPr lang="en-US" altLang="zh-CN" b="0" i="0" dirty="0" err="1">
                <a:solidFill>
                  <a:srgbClr val="4D4D4D"/>
                </a:solidFill>
                <a:effectLst/>
                <a:latin typeface="-apple-system"/>
              </a:rPr>
              <a:t>cls_c</a:t>
            </a:r>
            <a:r>
              <a:rPr lang="zh-CN" altLang="en-US" b="0" i="0" dirty="0">
                <a:solidFill>
                  <a:srgbClr val="4D4D4D"/>
                </a:solidFill>
                <a:effectLst/>
                <a:latin typeface="-apple-system"/>
              </a:rPr>
              <a:t>。</a:t>
            </a:r>
            <a:r>
              <a:rPr lang="en-US" altLang="zh-CN" b="0" i="0" dirty="0">
                <a:solidFill>
                  <a:srgbClr val="4D4D4D"/>
                </a:solidFill>
                <a:effectLst/>
                <a:latin typeface="-apple-system"/>
              </a:rPr>
              <a:t>γ</a:t>
            </a:r>
            <a:r>
              <a:rPr lang="zh-CN" altLang="en-US" b="0" i="0" dirty="0">
                <a:solidFill>
                  <a:srgbClr val="4D4D4D"/>
                </a:solidFill>
                <a:effectLst/>
                <a:latin typeface="-apple-system"/>
              </a:rPr>
              <a:t>用于进一步放大分数的变化。</a:t>
            </a:r>
            <a:endParaRPr lang="zh-CN" altLang="en-US" dirty="0"/>
          </a:p>
        </p:txBody>
      </p:sp>
      <p:sp>
        <p:nvSpPr>
          <p:cNvPr id="4" name="灯片编号占位符 3"/>
          <p:cNvSpPr>
            <a:spLocks noGrp="1"/>
          </p:cNvSpPr>
          <p:nvPr>
            <p:ph type="sldNum" sz="quarter" idx="5"/>
          </p:nvPr>
        </p:nvSpPr>
        <p:spPr/>
        <p:txBody>
          <a:bodyPr/>
          <a:lstStyle/>
          <a:p>
            <a:fld id="{A0A69B11-BB70-4911-BF52-1EEFAAD4CA3D}" type="slidenum">
              <a:rPr lang="zh-CN" altLang="en-US" smtClean="0"/>
              <a:t>14</a:t>
            </a:fld>
            <a:endParaRPr lang="zh-CN" altLang="en-US"/>
          </a:p>
        </p:txBody>
      </p:sp>
    </p:spTree>
    <p:extLst>
      <p:ext uri="{BB962C8B-B14F-4D97-AF65-F5344CB8AC3E}">
        <p14:creationId xmlns:p14="http://schemas.microsoft.com/office/powerpoint/2010/main" val="1689235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4D4D4D"/>
                </a:solidFill>
                <a:effectLst/>
                <a:latin typeface="Microsoft YaHei" panose="020B0503020204020204" pitchFamily="34" charset="-122"/>
                <a:ea typeface="Microsoft YaHei" panose="020B0503020204020204" pitchFamily="34" charset="-122"/>
              </a:rPr>
              <a:t>PAA</a:t>
            </a:r>
            <a:r>
              <a:rPr lang="zh-CN" altLang="en-US" b="0" i="0" dirty="0">
                <a:solidFill>
                  <a:srgbClr val="4D4D4D"/>
                </a:solidFill>
                <a:effectLst/>
                <a:latin typeface="Microsoft YaHei" panose="020B0503020204020204" pitchFamily="34" charset="-122"/>
                <a:ea typeface="Microsoft YaHei" panose="020B0503020204020204" pitchFamily="34" charset="-122"/>
              </a:rPr>
              <a:t>将分类分数和定位分数相乘得到</a:t>
            </a:r>
            <a:r>
              <a:rPr lang="en-US" altLang="zh-CN" b="0" i="0" dirty="0">
                <a:solidFill>
                  <a:srgbClr val="4D4D4D"/>
                </a:solidFill>
                <a:effectLst/>
                <a:latin typeface="Microsoft YaHei" panose="020B0503020204020204" pitchFamily="34" charset="-122"/>
                <a:ea typeface="Microsoft YaHei" panose="020B0503020204020204" pitchFamily="34" charset="-122"/>
              </a:rPr>
              <a:t>anchor</a:t>
            </a:r>
            <a:r>
              <a:rPr lang="zh-CN" altLang="en-US" b="0" i="0" dirty="0">
                <a:solidFill>
                  <a:srgbClr val="4D4D4D"/>
                </a:solidFill>
                <a:effectLst/>
                <a:latin typeface="Microsoft YaHei" panose="020B0503020204020204" pitchFamily="34" charset="-122"/>
                <a:ea typeface="Microsoft YaHei" panose="020B0503020204020204" pitchFamily="34" charset="-122"/>
              </a:rPr>
              <a:t>分数，然后通过高斯混合模型来建模</a:t>
            </a:r>
            <a:r>
              <a:rPr lang="en-US" altLang="zh-CN" b="0" i="0" dirty="0">
                <a:solidFill>
                  <a:srgbClr val="4D4D4D"/>
                </a:solidFill>
                <a:effectLst/>
                <a:latin typeface="Microsoft YaHei" panose="020B0503020204020204" pitchFamily="34" charset="-122"/>
                <a:ea typeface="Microsoft YaHei" panose="020B0503020204020204" pitchFamily="34" charset="-122"/>
              </a:rPr>
              <a:t>anchor</a:t>
            </a:r>
            <a:r>
              <a:rPr lang="zh-CN" altLang="en-US" b="0" i="0" dirty="0">
                <a:solidFill>
                  <a:srgbClr val="4D4D4D"/>
                </a:solidFill>
                <a:effectLst/>
                <a:latin typeface="Microsoft YaHei" panose="020B0503020204020204" pitchFamily="34" charset="-122"/>
                <a:ea typeface="Microsoft YaHei" panose="020B0503020204020204" pitchFamily="34" charset="-122"/>
              </a:rPr>
              <a:t>分数的概率分布，并最大化</a:t>
            </a:r>
            <a:r>
              <a:rPr lang="en-US" altLang="zh-CN" b="0" i="0" dirty="0">
                <a:solidFill>
                  <a:srgbClr val="4D4D4D"/>
                </a:solidFill>
                <a:effectLst/>
                <a:latin typeface="Microsoft YaHei" panose="020B0503020204020204" pitchFamily="34" charset="-122"/>
                <a:ea typeface="Microsoft YaHei" panose="020B0503020204020204" pitchFamily="34" charset="-122"/>
              </a:rPr>
              <a:t>anchor</a:t>
            </a:r>
            <a:r>
              <a:rPr lang="zh-CN" altLang="en-US" b="0" i="0" dirty="0">
                <a:solidFill>
                  <a:srgbClr val="4D4D4D"/>
                </a:solidFill>
                <a:effectLst/>
                <a:latin typeface="Microsoft YaHei" panose="020B0503020204020204" pitchFamily="34" charset="-122"/>
                <a:ea typeface="Microsoft YaHei" panose="020B0503020204020204" pitchFamily="34" charset="-122"/>
              </a:rPr>
              <a:t>的分数似然，根据各</a:t>
            </a:r>
            <a:r>
              <a:rPr lang="en-US" altLang="zh-CN" b="0" i="0" dirty="0">
                <a:solidFill>
                  <a:srgbClr val="4D4D4D"/>
                </a:solidFill>
                <a:effectLst/>
                <a:latin typeface="Microsoft YaHei" panose="020B0503020204020204" pitchFamily="34" charset="-122"/>
                <a:ea typeface="Microsoft YaHei" panose="020B0503020204020204" pitchFamily="34" charset="-122"/>
              </a:rPr>
              <a:t>anchor</a:t>
            </a:r>
            <a:r>
              <a:rPr lang="zh-CN" altLang="en-US" b="0" i="0" dirty="0">
                <a:solidFill>
                  <a:srgbClr val="4D4D4D"/>
                </a:solidFill>
                <a:effectLst/>
                <a:latin typeface="Microsoft YaHei" panose="020B0503020204020204" pitchFamily="34" charset="-122"/>
                <a:ea typeface="Microsoft YaHei" panose="020B0503020204020204" pitchFamily="34" charset="-122"/>
              </a:rPr>
              <a:t>属于正负样本的概率划分正负样本。但由于测试时无法计算预测框和</a:t>
            </a:r>
            <a:r>
              <a:rPr lang="en-US" altLang="zh-CN" b="0" i="0" dirty="0">
                <a:solidFill>
                  <a:srgbClr val="4D4D4D"/>
                </a:solidFill>
                <a:effectLst/>
                <a:latin typeface="Microsoft YaHei" panose="020B0503020204020204" pitchFamily="34" charset="-122"/>
                <a:ea typeface="Microsoft YaHei" panose="020B0503020204020204" pitchFamily="34" charset="-122"/>
              </a:rPr>
              <a:t>GT</a:t>
            </a:r>
            <a:r>
              <a:rPr lang="zh-CN" altLang="en-US" b="0" i="0" dirty="0">
                <a:solidFill>
                  <a:srgbClr val="4D4D4D"/>
                </a:solidFill>
                <a:effectLst/>
                <a:latin typeface="Microsoft YaHei" panose="020B0503020204020204" pitchFamily="34" charset="-122"/>
                <a:ea typeface="Microsoft YaHei" panose="020B0503020204020204" pitchFamily="34" charset="-122"/>
              </a:rPr>
              <a:t>之间的</a:t>
            </a:r>
            <a:r>
              <a:rPr lang="en-US" altLang="zh-CN" b="0" i="0" dirty="0">
                <a:solidFill>
                  <a:srgbClr val="4D4D4D"/>
                </a:solidFill>
                <a:effectLst/>
                <a:latin typeface="Microsoft YaHei" panose="020B0503020204020204" pitchFamily="34" charset="-122"/>
                <a:ea typeface="Microsoft YaHei" panose="020B0503020204020204" pitchFamily="34" charset="-122"/>
              </a:rPr>
              <a:t>IOU</a:t>
            </a:r>
            <a:r>
              <a:rPr lang="zh-CN" altLang="en-US" b="0" i="0" dirty="0">
                <a:solidFill>
                  <a:srgbClr val="4D4D4D"/>
                </a:solidFill>
                <a:effectLst/>
                <a:latin typeface="Microsoft YaHei" panose="020B0503020204020204" pitchFamily="34" charset="-122"/>
                <a:ea typeface="Microsoft YaHei" panose="020B0503020204020204" pitchFamily="34" charset="-122"/>
              </a:rPr>
              <a:t>，为保持测试和训练的一致性，作者提出在回归分支上增加一个卷积来预测预测框的</a:t>
            </a:r>
            <a:r>
              <a:rPr lang="en-US" altLang="zh-CN" b="0" i="0" dirty="0" err="1">
                <a:solidFill>
                  <a:srgbClr val="4D4D4D"/>
                </a:solidFill>
                <a:effectLst/>
                <a:latin typeface="Microsoft YaHei" panose="020B0503020204020204" pitchFamily="34" charset="-122"/>
                <a:ea typeface="Microsoft YaHei" panose="020B0503020204020204" pitchFamily="34" charset="-122"/>
              </a:rPr>
              <a:t>IoU</a:t>
            </a:r>
            <a:r>
              <a:rPr lang="zh-CN" altLang="en-US" b="0" i="0" dirty="0">
                <a:solidFill>
                  <a:srgbClr val="4D4D4D"/>
                </a:solidFill>
                <a:effectLst/>
                <a:latin typeface="Microsoft YaHei" panose="020B0503020204020204" pitchFamily="34" charset="-122"/>
                <a:ea typeface="Microsoft YaHei" panose="020B0503020204020204" pitchFamily="34" charset="-122"/>
              </a:rPr>
              <a:t>以作为衡量定位质量的指标。这样就可以以分类和定位的综合得分来作为</a:t>
            </a:r>
            <a:r>
              <a:rPr lang="en-US" altLang="zh-CN" b="0" i="0" dirty="0">
                <a:solidFill>
                  <a:srgbClr val="4D4D4D"/>
                </a:solidFill>
                <a:effectLst/>
                <a:latin typeface="Microsoft YaHei" panose="020B0503020204020204" pitchFamily="34" charset="-122"/>
                <a:ea typeface="Microsoft YaHei" panose="020B0503020204020204" pitchFamily="34" charset="-122"/>
              </a:rPr>
              <a:t>NMS</a:t>
            </a:r>
            <a:r>
              <a:rPr lang="zh-CN" altLang="en-US" b="0" i="0" dirty="0">
                <a:solidFill>
                  <a:srgbClr val="4D4D4D"/>
                </a:solidFill>
                <a:effectLst/>
                <a:latin typeface="Microsoft YaHei" panose="020B0503020204020204" pitchFamily="34" charset="-122"/>
                <a:ea typeface="Microsoft YaHei" panose="020B0503020204020204" pitchFamily="34" charset="-122"/>
              </a:rPr>
              <a:t>中</a:t>
            </a:r>
            <a:r>
              <a:rPr lang="en-US" altLang="zh-CN" b="0" i="0" dirty="0">
                <a:solidFill>
                  <a:srgbClr val="4D4D4D"/>
                </a:solidFill>
                <a:effectLst/>
                <a:latin typeface="Microsoft YaHei" panose="020B0503020204020204" pitchFamily="34" charset="-122"/>
                <a:ea typeface="Microsoft YaHei" panose="020B0503020204020204" pitchFamily="34" charset="-122"/>
              </a:rPr>
              <a:t>anchor</a:t>
            </a:r>
            <a:r>
              <a:rPr lang="zh-CN" altLang="en-US" b="0" i="0" dirty="0">
                <a:solidFill>
                  <a:srgbClr val="4D4D4D"/>
                </a:solidFill>
                <a:effectLst/>
                <a:latin typeface="Microsoft YaHei" panose="020B0503020204020204" pitchFamily="34" charset="-122"/>
                <a:ea typeface="Microsoft YaHei" panose="020B0503020204020204" pitchFamily="34" charset="-122"/>
              </a:rPr>
              <a:t>的排序度量。</a:t>
            </a:r>
            <a:endParaRPr lang="zh-CN" altLang="en-US" dirty="0"/>
          </a:p>
        </p:txBody>
      </p:sp>
      <p:sp>
        <p:nvSpPr>
          <p:cNvPr id="4" name="灯片编号占位符 3"/>
          <p:cNvSpPr>
            <a:spLocks noGrp="1"/>
          </p:cNvSpPr>
          <p:nvPr>
            <p:ph type="sldNum" sz="quarter" idx="5"/>
          </p:nvPr>
        </p:nvSpPr>
        <p:spPr/>
        <p:txBody>
          <a:bodyPr/>
          <a:lstStyle/>
          <a:p>
            <a:fld id="{A0A69B11-BB70-4911-BF52-1EEFAAD4CA3D}" type="slidenum">
              <a:rPr lang="zh-CN" altLang="en-US" smtClean="0"/>
              <a:t>15</a:t>
            </a:fld>
            <a:endParaRPr lang="zh-CN" altLang="en-US"/>
          </a:p>
        </p:txBody>
      </p:sp>
    </p:spTree>
    <p:extLst>
      <p:ext uri="{BB962C8B-B14F-4D97-AF65-F5344CB8AC3E}">
        <p14:creationId xmlns:p14="http://schemas.microsoft.com/office/powerpoint/2010/main" val="3463611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effectLst/>
                <a:ea typeface="Microsoft YaHei" panose="020B0503020204020204" pitchFamily="34" charset="-122"/>
              </a:rPr>
              <a:t>基于</a:t>
            </a:r>
            <a:r>
              <a:rPr lang="en-US" altLang="zh-CN" sz="1800" dirty="0">
                <a:effectLst/>
                <a:ea typeface="Microsoft YaHei" panose="020B0503020204020204" pitchFamily="34" charset="-122"/>
              </a:rPr>
              <a:t>anchor</a:t>
            </a:r>
            <a:r>
              <a:rPr lang="zh-CN" altLang="en-US" sz="1800" dirty="0">
                <a:effectLst/>
                <a:ea typeface="Microsoft YaHei" panose="020B0503020204020204" pitchFamily="34" charset="-122"/>
              </a:rPr>
              <a:t>的目标检测器</a:t>
            </a:r>
            <a:r>
              <a:rPr lang="zh-CN" altLang="zh-CN" sz="1800" dirty="0">
                <a:effectLst/>
                <a:ea typeface="Microsoft YaHei" panose="020B0503020204020204" pitchFamily="34" charset="-122"/>
              </a:rPr>
              <a:t>通常是在特征图上引入手工设定的密集</a:t>
            </a:r>
            <a:r>
              <a:rPr lang="en-US" altLang="zh-CN" sz="1800" dirty="0">
                <a:effectLst/>
                <a:ea typeface="Microsoft YaHei" panose="020B0503020204020204" pitchFamily="34" charset="-122"/>
              </a:rPr>
              <a:t>anchor</a:t>
            </a:r>
            <a:r>
              <a:rPr lang="zh-CN" altLang="en-US" sz="1800" dirty="0">
                <a:effectLst/>
                <a:ea typeface="Microsoft YaHei" panose="020B0503020204020204" pitchFamily="34" charset="-122"/>
              </a:rPr>
              <a:t>去检测</a:t>
            </a:r>
            <a:r>
              <a:rPr lang="zh-CN" altLang="zh-CN" sz="1800" dirty="0">
                <a:effectLst/>
                <a:ea typeface="Microsoft YaHei" panose="020B0503020204020204" pitchFamily="34" charset="-122"/>
              </a:rPr>
              <a:t>各种尺度和长宽比的目标。训练时通常是</a:t>
            </a:r>
            <a:r>
              <a:rPr lang="zh-CN" altLang="en-US" sz="1800" dirty="0">
                <a:effectLst/>
                <a:ea typeface="Microsoft YaHei" panose="020B0503020204020204" pitchFamily="34" charset="-122"/>
              </a:rPr>
              <a:t>以</a:t>
            </a:r>
            <a:r>
              <a:rPr lang="en-US" altLang="zh-CN" sz="1800" dirty="0" err="1">
                <a:effectLst/>
                <a:ea typeface="Microsoft YaHei" panose="020B0503020204020204" pitchFamily="34" charset="-122"/>
              </a:rPr>
              <a:t>loU</a:t>
            </a:r>
            <a:r>
              <a:rPr lang="zh-CN" altLang="zh-CN" sz="1800" dirty="0">
                <a:effectLst/>
                <a:ea typeface="Microsoft YaHei" panose="020B0503020204020204" pitchFamily="34" charset="-122"/>
              </a:rPr>
              <a:t>值作为分配</a:t>
            </a:r>
            <a:r>
              <a:rPr lang="en-US" altLang="zh-CN" sz="1800" dirty="0">
                <a:effectLst/>
                <a:ea typeface="Microsoft YaHei" panose="020B0503020204020204" pitchFamily="34" charset="-122"/>
              </a:rPr>
              <a:t>anchor</a:t>
            </a:r>
            <a:r>
              <a:rPr lang="zh-CN" altLang="zh-CN" sz="1800" dirty="0">
                <a:effectLst/>
                <a:ea typeface="Microsoft YaHei" panose="020B0503020204020204" pitchFamily="34" charset="-122"/>
              </a:rPr>
              <a:t>的唯一标准</a:t>
            </a:r>
            <a:r>
              <a:rPr lang="zh-CN" altLang="en-US" sz="1800" dirty="0">
                <a:effectLst/>
                <a:ea typeface="Microsoft YaHei" panose="020B0503020204020204" pitchFamily="34" charset="-122"/>
              </a:rPr>
              <a:t>，</a:t>
            </a:r>
            <a:r>
              <a:rPr lang="zh-CN" altLang="zh-CN" sz="1800" dirty="0">
                <a:effectLst/>
                <a:ea typeface="Microsoft YaHei" panose="020B0503020204020204" pitchFamily="34" charset="-122"/>
              </a:rPr>
              <a:t>每个有被分配的</a:t>
            </a:r>
            <a:r>
              <a:rPr lang="en-US" altLang="zh-CN" sz="1800" dirty="0">
                <a:effectLst/>
                <a:ea typeface="Microsoft YaHei" panose="020B0503020204020204" pitchFamily="34" charset="-122"/>
              </a:rPr>
              <a:t>anchor</a:t>
            </a:r>
            <a:r>
              <a:rPr lang="zh-CN" altLang="zh-CN" sz="1800" dirty="0">
                <a:effectLst/>
                <a:ea typeface="Microsoft YaHei" panose="020B0503020204020204" pitchFamily="34" charset="-122"/>
              </a:rPr>
              <a:t>都独立地监督网络学习以进行分类和定位</a:t>
            </a:r>
            <a:r>
              <a:rPr lang="zh-CN" altLang="en-US" sz="1800" dirty="0">
                <a:effectLst/>
                <a:ea typeface="Microsoft YaHei" panose="020B0503020204020204" pitchFamily="34" charset="-122"/>
              </a:rPr>
              <a:t>，并且</a:t>
            </a:r>
            <a:r>
              <a:rPr lang="zh-CN" altLang="zh-CN" sz="1800" dirty="0">
                <a:effectLst/>
                <a:ea typeface="Microsoft YaHei" panose="020B0503020204020204" pitchFamily="34" charset="-122"/>
              </a:rPr>
              <a:t>由于分类</a:t>
            </a:r>
            <a:r>
              <a:rPr lang="zh-CN" altLang="en-US" sz="1800" dirty="0">
                <a:effectLst/>
                <a:ea typeface="Microsoft YaHei" panose="020B0503020204020204" pitchFamily="34" charset="-122"/>
              </a:rPr>
              <a:t>和</a:t>
            </a:r>
            <a:r>
              <a:rPr lang="zh-CN" altLang="zh-CN" sz="1800" dirty="0">
                <a:effectLst/>
                <a:ea typeface="Microsoft YaHei" panose="020B0503020204020204" pitchFamily="34" charset="-122"/>
              </a:rPr>
              <a:t>定位</a:t>
            </a:r>
            <a:r>
              <a:rPr lang="zh-CN" altLang="en-US" sz="1800" dirty="0">
                <a:effectLst/>
                <a:ea typeface="Microsoft YaHei" panose="020B0503020204020204" pitchFamily="34" charset="-122"/>
              </a:rPr>
              <a:t>分支之</a:t>
            </a:r>
            <a:r>
              <a:rPr lang="zh-CN" altLang="zh-CN" sz="1800" dirty="0">
                <a:effectLst/>
                <a:ea typeface="Microsoft YaHei" panose="020B0503020204020204" pitchFamily="34" charset="-122"/>
              </a:rPr>
              <a:t>间是没有交互的，所以一个定位精确的检测结果可能</a:t>
            </a:r>
            <a:r>
              <a:rPr lang="zh-CN" altLang="en-US" sz="1800" dirty="0">
                <a:effectLst/>
                <a:ea typeface="Microsoft YaHei" panose="020B0503020204020204" pitchFamily="34" charset="-122"/>
              </a:rPr>
              <a:t>它的</a:t>
            </a:r>
            <a:r>
              <a:rPr lang="zh-CN" altLang="zh-CN" sz="1800" dirty="0">
                <a:effectLst/>
                <a:ea typeface="Microsoft YaHei" panose="020B0503020204020204" pitchFamily="34" charset="-122"/>
              </a:rPr>
              <a:t>分类置信度较低，在</a:t>
            </a:r>
            <a:r>
              <a:rPr lang="en-US" altLang="zh-CN" sz="1800" dirty="0">
                <a:effectLst/>
                <a:ea typeface="Microsoft YaHei" panose="020B0503020204020204" pitchFamily="34" charset="-122"/>
              </a:rPr>
              <a:t>NMS</a:t>
            </a:r>
            <a:r>
              <a:rPr lang="zh-CN" altLang="zh-CN" sz="1800" dirty="0">
                <a:effectLst/>
                <a:ea typeface="Microsoft YaHei" panose="020B0503020204020204" pitchFamily="34" charset="-122"/>
              </a:rPr>
              <a:t>中可能会被抑制掉。</a:t>
            </a:r>
            <a:endParaRPr lang="en-US" altLang="zh-CN" sz="1800" dirty="0">
              <a:effectLst/>
              <a:ea typeface="Microsoft YaHei" panose="020B0503020204020204" pitchFamily="34" charset="-122"/>
            </a:endParaRPr>
          </a:p>
          <a:p>
            <a:endParaRPr lang="en-US" altLang="zh-CN" b="0" i="0" dirty="0">
              <a:solidFill>
                <a:srgbClr val="4D4D4D"/>
              </a:solidFill>
              <a:effectLst/>
              <a:latin typeface="Microsoft YaHei" panose="020B0503020204020204" pitchFamily="34" charset="-122"/>
              <a:ea typeface="Microsoft YaHei" panose="020B0503020204020204" pitchFamily="34" charset="-122"/>
            </a:endParaRPr>
          </a:p>
          <a:p>
            <a:pPr algn="l"/>
            <a:r>
              <a:rPr lang="zh-CN" altLang="zh-CN" sz="1800" dirty="0">
                <a:effectLst/>
                <a:ea typeface="Microsoft YaHei" panose="020B0503020204020204" pitchFamily="34" charset="-122"/>
              </a:rPr>
              <a:t>本文提出Multiple Anchor Learning</a:t>
            </a:r>
            <a:r>
              <a:rPr lang="en-US" altLang="zh-CN" sz="1800" dirty="0">
                <a:effectLst/>
                <a:ea typeface="Microsoft YaHei" panose="020B0503020204020204" pitchFamily="34" charset="-122"/>
              </a:rPr>
              <a:t>(</a:t>
            </a:r>
            <a:r>
              <a:rPr lang="zh-CN" altLang="zh-CN" sz="1800" dirty="0">
                <a:effectLst/>
                <a:ea typeface="Microsoft YaHei" panose="020B0503020204020204" pitchFamily="34" charset="-122"/>
              </a:rPr>
              <a:t>MAL</a:t>
            </a:r>
            <a:r>
              <a:rPr lang="en-US" altLang="zh-CN" sz="1800" dirty="0">
                <a:effectLst/>
                <a:ea typeface="Microsoft YaHei" panose="020B0503020204020204" pitchFamily="34" charset="-122"/>
              </a:rPr>
              <a:t>)</a:t>
            </a:r>
            <a:r>
              <a:rPr lang="zh-CN" altLang="zh-CN" sz="1800" dirty="0">
                <a:effectLst/>
                <a:ea typeface="Microsoft YaHei" panose="020B0503020204020204" pitchFamily="34" charset="-122"/>
              </a:rPr>
              <a:t>，从anchor与目标匹配的角度</a:t>
            </a:r>
            <a:r>
              <a:rPr lang="zh-CN" altLang="en-US" sz="1800" dirty="0">
                <a:effectLst/>
                <a:ea typeface="Microsoft YaHei" panose="020B0503020204020204" pitchFamily="34" charset="-122"/>
              </a:rPr>
              <a:t>去</a:t>
            </a:r>
            <a:r>
              <a:rPr lang="zh-CN" altLang="zh-CN" sz="1800" dirty="0">
                <a:effectLst/>
                <a:ea typeface="Microsoft YaHei" panose="020B0503020204020204" pitchFamily="34" charset="-122"/>
              </a:rPr>
              <a:t>联合优化分类和定位。</a:t>
            </a:r>
            <a:r>
              <a:rPr lang="zh-CN" altLang="en-US" sz="1800" dirty="0">
                <a:effectLst/>
                <a:ea typeface="Microsoft YaHei" panose="020B0503020204020204" pitchFamily="34" charset="-122"/>
              </a:rPr>
              <a:t>在</a:t>
            </a:r>
            <a:r>
              <a:rPr lang="zh-CN" altLang="zh-CN" sz="1800" dirty="0">
                <a:effectLst/>
                <a:ea typeface="Microsoft YaHei" panose="020B0503020204020204" pitchFamily="34" charset="-122"/>
              </a:rPr>
              <a:t>训练</a:t>
            </a:r>
            <a:r>
              <a:rPr lang="zh-CN" altLang="en-US" sz="1800" dirty="0">
                <a:effectLst/>
                <a:ea typeface="Microsoft YaHei" panose="020B0503020204020204" pitchFamily="34" charset="-122"/>
              </a:rPr>
              <a:t>时</a:t>
            </a:r>
            <a:r>
              <a:rPr lang="zh-CN" altLang="zh-CN" sz="1800" dirty="0">
                <a:effectLst/>
                <a:ea typeface="Microsoft YaHei" panose="020B0503020204020204" pitchFamily="34" charset="-122"/>
              </a:rPr>
              <a:t>选择IoU</a:t>
            </a:r>
            <a:r>
              <a:rPr lang="zh-CN" altLang="en-US" sz="1800" dirty="0">
                <a:effectLst/>
                <a:ea typeface="Microsoft YaHei" panose="020B0503020204020204" pitchFamily="34" charset="-122"/>
              </a:rPr>
              <a:t>值</a:t>
            </a:r>
            <a:r>
              <a:rPr lang="zh-CN" altLang="zh-CN" sz="1800" dirty="0">
                <a:effectLst/>
                <a:ea typeface="Microsoft YaHei" panose="020B0503020204020204" pitchFamily="34" charset="-122"/>
              </a:rPr>
              <a:t>排名靠前的anchors来构造每个目标的anchor</a:t>
            </a:r>
            <a:r>
              <a:rPr lang="en-US" altLang="zh-CN" sz="1800" dirty="0">
                <a:effectLst/>
                <a:ea typeface="Microsoft YaHei" panose="020B0503020204020204" pitchFamily="34" charset="-122"/>
              </a:rPr>
              <a:t> bag</a:t>
            </a:r>
            <a:r>
              <a:rPr lang="zh-CN" altLang="en-US" sz="1800" dirty="0">
                <a:effectLst/>
                <a:ea typeface="Microsoft YaHei" panose="020B0503020204020204" pitchFamily="34" charset="-122"/>
              </a:rPr>
              <a:t>，然后对</a:t>
            </a:r>
            <a:r>
              <a:rPr lang="zh-CN" altLang="zh-CN" sz="1800" dirty="0">
                <a:effectLst/>
                <a:ea typeface="Microsoft YaHei" panose="020B0503020204020204" pitchFamily="34" charset="-122"/>
              </a:rPr>
              <a:t>每个</a:t>
            </a:r>
            <a:r>
              <a:rPr lang="en-US" altLang="zh-CN" sz="1800" dirty="0">
                <a:effectLst/>
                <a:ea typeface="Microsoft YaHei" panose="020B0503020204020204" pitchFamily="34" charset="-122"/>
              </a:rPr>
              <a:t>bag</a:t>
            </a:r>
            <a:r>
              <a:rPr lang="zh-CN" altLang="zh-CN" sz="1800" dirty="0">
                <a:effectLst/>
                <a:ea typeface="Microsoft YaHei" panose="020B0503020204020204" pitchFamily="34" charset="-122"/>
              </a:rPr>
              <a:t>中</a:t>
            </a:r>
            <a:r>
              <a:rPr lang="zh-CN" altLang="en-US" sz="1800" dirty="0">
                <a:effectLst/>
                <a:ea typeface="Microsoft YaHei" panose="020B0503020204020204" pitchFamily="34" charset="-122"/>
              </a:rPr>
              <a:t>的</a:t>
            </a:r>
            <a:r>
              <a:rPr lang="en-US" altLang="zh-CN" sz="1800" dirty="0">
                <a:effectLst/>
                <a:ea typeface="Microsoft YaHei" panose="020B0503020204020204" pitchFamily="34" charset="-122"/>
              </a:rPr>
              <a:t>anchor</a:t>
            </a:r>
            <a:r>
              <a:rPr lang="zh-CN" altLang="en-US" sz="1800" dirty="0">
                <a:effectLst/>
                <a:ea typeface="Microsoft YaHei" panose="020B0503020204020204" pitchFamily="34" charset="-122"/>
              </a:rPr>
              <a:t>求其</a:t>
            </a:r>
            <a:r>
              <a:rPr lang="zh-CN" altLang="zh-CN" sz="1800" dirty="0">
                <a:effectLst/>
                <a:ea typeface="Microsoft YaHei" panose="020B0503020204020204" pitchFamily="34" charset="-122"/>
              </a:rPr>
              <a:t>分类和定位</a:t>
            </a:r>
            <a:r>
              <a:rPr lang="zh-CN" altLang="en-US" sz="1800" dirty="0">
                <a:effectLst/>
                <a:ea typeface="Microsoft YaHei" panose="020B0503020204020204" pitchFamily="34" charset="-122"/>
              </a:rPr>
              <a:t>联合置信度</a:t>
            </a:r>
            <a:r>
              <a:rPr lang="zh-CN" altLang="zh-CN" sz="1800" dirty="0">
                <a:effectLst/>
                <a:ea typeface="Microsoft YaHei" panose="020B0503020204020204" pitchFamily="34" charset="-122"/>
              </a:rPr>
              <a:t>分数</a:t>
            </a:r>
            <a:r>
              <a:rPr lang="zh-CN" altLang="en-US" sz="1800" dirty="0">
                <a:effectLst/>
                <a:ea typeface="Microsoft YaHei" panose="020B0503020204020204" pitchFamily="34" charset="-122"/>
              </a:rPr>
              <a:t>，以此</a:t>
            </a:r>
            <a:r>
              <a:rPr lang="zh-CN" altLang="zh-CN" sz="1800" dirty="0">
                <a:effectLst/>
                <a:ea typeface="Microsoft YaHei" panose="020B0503020204020204" pitchFamily="34" charset="-122"/>
              </a:rPr>
              <a:t>评估出</a:t>
            </a:r>
            <a:r>
              <a:rPr lang="en-US" altLang="zh-CN" sz="1800" dirty="0">
                <a:effectLst/>
                <a:ea typeface="Microsoft YaHei" panose="020B0503020204020204" pitchFamily="34" charset="-122"/>
              </a:rPr>
              <a:t>positive anchors</a:t>
            </a:r>
            <a:r>
              <a:rPr lang="zh-CN" altLang="zh-CN" sz="1800" dirty="0">
                <a:effectLst/>
                <a:ea typeface="Microsoft YaHei" panose="020B0503020204020204" pitchFamily="34" charset="-122"/>
              </a:rPr>
              <a:t>。在每次迭代中使用</a:t>
            </a:r>
            <a:r>
              <a:rPr lang="zh-CN" altLang="en-US" sz="1800" dirty="0">
                <a:effectLst/>
                <a:ea typeface="Microsoft YaHei" panose="020B0503020204020204" pitchFamily="34" charset="-122"/>
              </a:rPr>
              <a:t>这些</a:t>
            </a:r>
            <a:r>
              <a:rPr lang="en-US" altLang="zh-CN" sz="1800" dirty="0">
                <a:effectLst/>
                <a:ea typeface="Microsoft YaHei" panose="020B0503020204020204" pitchFamily="34" charset="-122"/>
              </a:rPr>
              <a:t>positive anchors</a:t>
            </a:r>
            <a:r>
              <a:rPr lang="zh-CN" altLang="zh-CN" sz="1800" dirty="0">
                <a:effectLst/>
                <a:ea typeface="Microsoft YaHei" panose="020B0503020204020204" pitchFamily="34" charset="-122"/>
              </a:rPr>
              <a:t>来优化训练损失，</a:t>
            </a:r>
            <a:r>
              <a:rPr lang="zh-CN" altLang="en-US" sz="1800" dirty="0">
                <a:effectLst/>
                <a:ea typeface="Microsoft YaHei" panose="020B0503020204020204" pitchFamily="34" charset="-122"/>
              </a:rPr>
              <a:t>并最终选出</a:t>
            </a:r>
            <a:r>
              <a:rPr lang="zh-CN" altLang="zh-CN" sz="1800" dirty="0">
                <a:effectLst/>
                <a:ea typeface="Microsoft YaHei" panose="020B0503020204020204" pitchFamily="34" charset="-122"/>
              </a:rPr>
              <a:t>综合分数最高的</a:t>
            </a:r>
            <a:r>
              <a:rPr lang="en-US" altLang="zh-CN" sz="1800" dirty="0">
                <a:effectLst/>
                <a:ea typeface="Microsoft YaHei" panose="020B0503020204020204" pitchFamily="34" charset="-122"/>
              </a:rPr>
              <a:t>anchor</a:t>
            </a:r>
            <a:r>
              <a:rPr lang="zh-CN" altLang="zh-CN" sz="1800" dirty="0">
                <a:effectLst/>
                <a:ea typeface="Microsoft YaHei" panose="020B0503020204020204" pitchFamily="34" charset="-122"/>
              </a:rPr>
              <a:t>，这样</a:t>
            </a:r>
            <a:r>
              <a:rPr lang="zh-CN" altLang="en-US" sz="1800" dirty="0">
                <a:effectLst/>
                <a:ea typeface="Microsoft YaHei" panose="020B0503020204020204" pitchFamily="34" charset="-122"/>
              </a:rPr>
              <a:t>其</a:t>
            </a:r>
            <a:r>
              <a:rPr lang="zh-CN" altLang="zh-CN" sz="1800" dirty="0">
                <a:effectLst/>
                <a:ea typeface="Microsoft YaHei" panose="020B0503020204020204" pitchFamily="34" charset="-122"/>
              </a:rPr>
              <a:t>分类和定位分数都</a:t>
            </a:r>
            <a:r>
              <a:rPr lang="zh-CN" altLang="en-US" sz="1800" dirty="0">
                <a:effectLst/>
                <a:ea typeface="Microsoft YaHei" panose="020B0503020204020204" pitchFamily="34" charset="-122"/>
              </a:rPr>
              <a:t>较高</a:t>
            </a:r>
            <a:r>
              <a:rPr lang="zh-CN" altLang="zh-CN" sz="1800" dirty="0">
                <a:effectLst/>
                <a:ea typeface="Microsoft YaHei" panose="020B0503020204020204" pitchFamily="34" charset="-122"/>
              </a:rPr>
              <a:t>的概率会更大。</a:t>
            </a:r>
            <a:endParaRPr lang="en-US" altLang="zh-CN" sz="1800" dirty="0">
              <a:effectLst/>
              <a:ea typeface="Microsoft YaHei" panose="020B0503020204020204" pitchFamily="34" charset="-122"/>
            </a:endParaRPr>
          </a:p>
          <a:p>
            <a:pPr algn="l"/>
            <a:endParaRPr lang="zh-CN" altLang="en-US" b="0" i="0" dirty="0">
              <a:solidFill>
                <a:srgbClr val="4D4D4D"/>
              </a:solidFill>
              <a:effectLst/>
              <a:latin typeface="Microsoft YaHei" panose="020B0503020204020204" pitchFamily="34" charset="-122"/>
              <a:ea typeface="Microsoft YaHei" panose="020B0503020204020204" pitchFamily="34" charset="-122"/>
            </a:endParaRPr>
          </a:p>
          <a:p>
            <a:pPr algn="l"/>
            <a:r>
              <a:rPr lang="zh-CN" altLang="en-US" sz="1800" dirty="0">
                <a:effectLst/>
                <a:ea typeface="Microsoft YaHei" panose="020B0503020204020204" pitchFamily="34" charset="-122"/>
              </a:rPr>
              <a:t>但这种在</a:t>
            </a:r>
            <a:r>
              <a:rPr lang="zh-CN" altLang="zh-CN" sz="1800" dirty="0">
                <a:effectLst/>
                <a:ea typeface="Microsoft YaHei" panose="020B0503020204020204" pitchFamily="34" charset="-122"/>
              </a:rPr>
              <a:t>每次迭代中</a:t>
            </a:r>
            <a:r>
              <a:rPr lang="zh-CN" altLang="en-US" sz="1800" dirty="0">
                <a:effectLst/>
                <a:ea typeface="Microsoft YaHei" panose="020B0503020204020204" pitchFamily="34" charset="-122"/>
              </a:rPr>
              <a:t>选择</a:t>
            </a:r>
            <a:r>
              <a:rPr lang="zh-CN" altLang="zh-CN" sz="1800" dirty="0">
                <a:effectLst/>
                <a:ea typeface="Microsoft YaHei" panose="020B0503020204020204" pitchFamily="34" charset="-122"/>
              </a:rPr>
              <a:t>得分最高的anchor可能会导致次优解，比如目标的定位</a:t>
            </a:r>
            <a:r>
              <a:rPr lang="zh-CN" altLang="en-US" sz="1800" dirty="0">
                <a:effectLst/>
                <a:ea typeface="Microsoft YaHei" panose="020B0503020204020204" pitchFamily="34" charset="-122"/>
              </a:rPr>
              <a:t>很差</a:t>
            </a:r>
            <a:r>
              <a:rPr lang="zh-CN" altLang="zh-CN" sz="1800" dirty="0">
                <a:effectLst/>
                <a:ea typeface="Microsoft YaHei" panose="020B0503020204020204" pitchFamily="34" charset="-122"/>
              </a:rPr>
              <a:t>，但由于分类分数</a:t>
            </a:r>
            <a:r>
              <a:rPr lang="zh-CN" altLang="en-US" sz="1800" dirty="0">
                <a:effectLst/>
                <a:ea typeface="Microsoft YaHei" panose="020B0503020204020204" pitchFamily="34" charset="-122"/>
              </a:rPr>
              <a:t>很</a:t>
            </a:r>
            <a:r>
              <a:rPr lang="zh-CN" altLang="zh-CN" sz="1800" dirty="0">
                <a:effectLst/>
                <a:ea typeface="Microsoft YaHei" panose="020B0503020204020204" pitchFamily="34" charset="-122"/>
              </a:rPr>
              <a:t>高，</a:t>
            </a:r>
            <a:r>
              <a:rPr lang="zh-CN" altLang="en-US" sz="1800" dirty="0">
                <a:effectLst/>
                <a:ea typeface="Microsoft YaHei" panose="020B0503020204020204" pitchFamily="34" charset="-122"/>
              </a:rPr>
              <a:t>所以</a:t>
            </a:r>
            <a:r>
              <a:rPr lang="zh-CN" altLang="zh-CN" sz="1800" dirty="0">
                <a:effectLst/>
                <a:ea typeface="Microsoft YaHei" panose="020B0503020204020204" pitchFamily="34" charset="-122"/>
              </a:rPr>
              <a:t>总的分数也较高。为解决这个问题，作者提出一种选择</a:t>
            </a:r>
            <a:r>
              <a:rPr lang="en-US" altLang="zh-CN" sz="1800" dirty="0">
                <a:effectLst/>
                <a:ea typeface="Microsoft YaHei" panose="020B0503020204020204" pitchFamily="34" charset="-122"/>
              </a:rPr>
              <a:t>-</a:t>
            </a:r>
            <a:r>
              <a:rPr lang="zh-CN" altLang="zh-CN" sz="1800" dirty="0">
                <a:effectLst/>
                <a:ea typeface="Microsoft YaHei" panose="020B0503020204020204" pitchFamily="34" charset="-122"/>
              </a:rPr>
              <a:t>抑制优化策略，通过</a:t>
            </a:r>
            <a:r>
              <a:rPr lang="zh-CN" altLang="en-US" sz="1800" dirty="0">
                <a:effectLst/>
                <a:ea typeface="Microsoft YaHei" panose="020B0503020204020204" pitchFamily="34" charset="-122"/>
              </a:rPr>
              <a:t>对</a:t>
            </a:r>
            <a:r>
              <a:rPr lang="zh-CN" altLang="zh-CN" sz="1800" dirty="0">
                <a:effectLst/>
                <a:ea typeface="Microsoft YaHei" panose="020B0503020204020204" pitchFamily="34" charset="-122"/>
              </a:rPr>
              <a:t>高分anchor的特征</a:t>
            </a:r>
            <a:r>
              <a:rPr lang="zh-CN" altLang="en-US" sz="1800" dirty="0">
                <a:effectLst/>
                <a:ea typeface="Microsoft YaHei" panose="020B0503020204020204" pitchFamily="34" charset="-122"/>
              </a:rPr>
              <a:t>添加扰动</a:t>
            </a:r>
            <a:r>
              <a:rPr lang="zh-CN" altLang="zh-CN" sz="1800" dirty="0">
                <a:effectLst/>
                <a:ea typeface="Microsoft YaHei" panose="020B0503020204020204" pitchFamily="34" charset="-122"/>
              </a:rPr>
              <a:t>来反复降低</a:t>
            </a:r>
            <a:r>
              <a:rPr lang="zh-CN" altLang="en-US" sz="1800" dirty="0">
                <a:effectLst/>
                <a:ea typeface="Microsoft YaHei" panose="020B0503020204020204" pitchFamily="34" charset="-122"/>
              </a:rPr>
              <a:t>高分</a:t>
            </a:r>
            <a:r>
              <a:rPr lang="zh-CN" altLang="zh-CN" sz="1800" dirty="0">
                <a:effectLst/>
                <a:ea typeface="Microsoft YaHei" panose="020B0503020204020204" pitchFamily="34" charset="-122"/>
              </a:rPr>
              <a:t>anchor的置信度，</a:t>
            </a:r>
            <a:r>
              <a:rPr lang="zh-CN" altLang="en-US" sz="1800" dirty="0">
                <a:effectLst/>
                <a:ea typeface="Microsoft YaHei" panose="020B0503020204020204" pitchFamily="34" charset="-122"/>
              </a:rPr>
              <a:t>增加找到</a:t>
            </a:r>
            <a:r>
              <a:rPr lang="zh-CN" altLang="zh-CN" sz="1800" dirty="0">
                <a:effectLst/>
                <a:ea typeface="Microsoft YaHei" panose="020B0503020204020204" pitchFamily="34" charset="-122"/>
              </a:rPr>
              <a:t>潜在最优解</a:t>
            </a:r>
            <a:r>
              <a:rPr lang="zh-CN" altLang="en-US" sz="1800" dirty="0">
                <a:effectLst/>
                <a:ea typeface="Microsoft YaHei" panose="020B0503020204020204" pitchFamily="34" charset="-122"/>
              </a:rPr>
              <a:t>的几率</a:t>
            </a:r>
            <a:r>
              <a:rPr lang="zh-CN" altLang="zh-CN" sz="1800" dirty="0">
                <a:effectLst/>
                <a:ea typeface="Microsoft YaHei" panose="020B0503020204020204" pitchFamily="34" charset="-122"/>
              </a:rPr>
              <a:t>，</a:t>
            </a:r>
            <a:r>
              <a:rPr lang="zh-CN" altLang="en-US" sz="1800" dirty="0">
                <a:effectLst/>
                <a:ea typeface="Microsoft YaHei" panose="020B0503020204020204" pitchFamily="34" charset="-122"/>
              </a:rPr>
              <a:t>同时</a:t>
            </a:r>
            <a:r>
              <a:rPr lang="zh-CN" altLang="zh-CN" sz="1800" dirty="0">
                <a:effectLst/>
                <a:ea typeface="Microsoft YaHei" panose="020B0503020204020204" pitchFamily="34" charset="-122"/>
              </a:rPr>
              <a:t>使置信度较低的</a:t>
            </a:r>
            <a:r>
              <a:rPr lang="zh-CN" altLang="en-US" sz="1800" dirty="0">
                <a:effectLst/>
                <a:ea typeface="Microsoft YaHei" panose="020B0503020204020204" pitchFamily="34" charset="-122"/>
              </a:rPr>
              <a:t>那些</a:t>
            </a:r>
            <a:r>
              <a:rPr lang="zh-CN" altLang="zh-CN" sz="1800" dirty="0">
                <a:effectLst/>
                <a:ea typeface="Microsoft YaHei" panose="020B0503020204020204" pitchFamily="34" charset="-122"/>
              </a:rPr>
              <a:t>positive anchor能够有</a:t>
            </a:r>
            <a:r>
              <a:rPr lang="zh-CN" altLang="en-US" sz="1800" dirty="0">
                <a:effectLst/>
                <a:ea typeface="Microsoft YaHei" panose="020B0503020204020204" pitchFamily="34" charset="-122"/>
              </a:rPr>
              <a:t>更多的</a:t>
            </a:r>
            <a:r>
              <a:rPr lang="zh-CN" altLang="zh-CN" sz="1800" dirty="0">
                <a:effectLst/>
                <a:ea typeface="Microsoft YaHei" panose="020B0503020204020204" pitchFamily="34" charset="-122"/>
              </a:rPr>
              <a:t>机会参与</a:t>
            </a:r>
            <a:r>
              <a:rPr lang="zh-CN" altLang="en-US" sz="1800" dirty="0">
                <a:effectLst/>
                <a:ea typeface="Microsoft YaHei" panose="020B0503020204020204" pitchFamily="34" charset="-122"/>
              </a:rPr>
              <a:t>到模型的</a:t>
            </a:r>
            <a:r>
              <a:rPr lang="zh-CN" altLang="zh-CN" sz="1800" dirty="0">
                <a:effectLst/>
                <a:ea typeface="Microsoft YaHei" panose="020B0503020204020204" pitchFamily="34" charset="-122"/>
              </a:rPr>
              <a:t>学习</a:t>
            </a:r>
            <a:r>
              <a:rPr lang="zh-CN" altLang="en-US" sz="1800" dirty="0">
                <a:effectLst/>
                <a:ea typeface="Microsoft YaHei" panose="020B0503020204020204" pitchFamily="34" charset="-122"/>
              </a:rPr>
              <a:t>中</a:t>
            </a:r>
            <a:r>
              <a:rPr lang="zh-CN" altLang="zh-CN" sz="1800" dirty="0">
                <a:effectLst/>
                <a:ea typeface="Microsoft YaHei" panose="020B0503020204020204" pitchFamily="34" charset="-122"/>
              </a:rPr>
              <a:t>。</a:t>
            </a:r>
            <a:endParaRPr lang="en-US" altLang="zh-CN" sz="1800" dirty="0">
              <a:effectLst/>
              <a:ea typeface="Microsoft YaHei" panose="020B0503020204020204" pitchFamily="34" charset="-122"/>
            </a:endParaRPr>
          </a:p>
        </p:txBody>
      </p:sp>
      <p:sp>
        <p:nvSpPr>
          <p:cNvPr id="4" name="灯片编号占位符 3"/>
          <p:cNvSpPr>
            <a:spLocks noGrp="1"/>
          </p:cNvSpPr>
          <p:nvPr>
            <p:ph type="sldNum" sz="quarter" idx="5"/>
          </p:nvPr>
        </p:nvSpPr>
        <p:spPr/>
        <p:txBody>
          <a:bodyPr/>
          <a:lstStyle/>
          <a:p>
            <a:fld id="{A0A69B11-BB70-4911-BF52-1EEFAAD4CA3D}" type="slidenum">
              <a:rPr lang="zh-CN" altLang="en-US" smtClean="0"/>
              <a:t>2</a:t>
            </a:fld>
            <a:endParaRPr lang="zh-CN" altLang="en-US"/>
          </a:p>
        </p:txBody>
      </p:sp>
    </p:spTree>
    <p:extLst>
      <p:ext uri="{BB962C8B-B14F-4D97-AF65-F5344CB8AC3E}">
        <p14:creationId xmlns:p14="http://schemas.microsoft.com/office/powerpoint/2010/main" val="657101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4D4D4D"/>
                </a:solidFill>
                <a:effectLst/>
                <a:latin typeface="Microsoft YaHei" panose="020B0503020204020204" pitchFamily="34" charset="-122"/>
                <a:ea typeface="Microsoft YaHei" panose="020B0503020204020204" pitchFamily="34" charset="-122"/>
              </a:rPr>
              <a:t>1</a:t>
            </a:r>
            <a:r>
              <a:rPr lang="zh-CN" altLang="en-US" b="0" i="0" dirty="0">
                <a:solidFill>
                  <a:srgbClr val="4D4D4D"/>
                </a:solidFill>
                <a:effectLst/>
                <a:latin typeface="Microsoft YaHei" panose="020B0503020204020204" pitchFamily="34" charset="-122"/>
                <a:ea typeface="Microsoft YaHei" panose="020B0503020204020204" pitchFamily="34" charset="-122"/>
              </a:rPr>
              <a:t>、提出一种多</a:t>
            </a:r>
            <a:r>
              <a:rPr lang="en-US" altLang="zh-CN" b="0" i="0" dirty="0">
                <a:solidFill>
                  <a:srgbClr val="4D4D4D"/>
                </a:solidFill>
                <a:effectLst/>
                <a:latin typeface="Microsoft YaHei" panose="020B0503020204020204" pitchFamily="34" charset="-122"/>
                <a:ea typeface="Microsoft YaHei" panose="020B0503020204020204" pitchFamily="34" charset="-122"/>
              </a:rPr>
              <a:t>anchor</a:t>
            </a:r>
            <a:r>
              <a:rPr lang="zh-CN" altLang="en-US" b="0" i="0" dirty="0">
                <a:solidFill>
                  <a:srgbClr val="4D4D4D"/>
                </a:solidFill>
                <a:effectLst/>
                <a:latin typeface="Microsoft YaHei" panose="020B0503020204020204" pitchFamily="34" charset="-122"/>
                <a:ea typeface="Microsoft YaHei" panose="020B0503020204020204" pitchFamily="34" charset="-122"/>
              </a:rPr>
              <a:t>学习方法，通过对</a:t>
            </a:r>
            <a:r>
              <a:rPr lang="en-US" altLang="zh-CN" b="0" i="0" dirty="0">
                <a:solidFill>
                  <a:srgbClr val="4D4D4D"/>
                </a:solidFill>
                <a:effectLst/>
                <a:latin typeface="Microsoft YaHei" panose="020B0503020204020204" pitchFamily="34" charset="-122"/>
                <a:ea typeface="Microsoft YaHei" panose="020B0503020204020204" pitchFamily="34" charset="-122"/>
              </a:rPr>
              <a:t>anchor</a:t>
            </a:r>
            <a:r>
              <a:rPr lang="zh-CN" altLang="en-US" b="0" i="0" dirty="0">
                <a:solidFill>
                  <a:srgbClr val="4D4D4D"/>
                </a:solidFill>
                <a:effectLst/>
                <a:latin typeface="Microsoft YaHei" panose="020B0503020204020204" pitchFamily="34" charset="-122"/>
                <a:ea typeface="Microsoft YaHei" panose="020B0503020204020204" pitchFamily="34" charset="-122"/>
              </a:rPr>
              <a:t>进行评估选择来联合优化分类和定位。</a:t>
            </a:r>
            <a:br>
              <a:rPr lang="zh-CN" altLang="en-US" dirty="0"/>
            </a:br>
            <a:r>
              <a:rPr lang="en-US" altLang="zh-CN" b="0" i="0" dirty="0">
                <a:solidFill>
                  <a:srgbClr val="4D4D4D"/>
                </a:solidFill>
                <a:effectLst/>
                <a:latin typeface="Microsoft YaHei" panose="020B0503020204020204" pitchFamily="34" charset="-122"/>
                <a:ea typeface="Microsoft YaHei" panose="020B0503020204020204" pitchFamily="34" charset="-122"/>
              </a:rPr>
              <a:t>2</a:t>
            </a:r>
            <a:r>
              <a:rPr lang="zh-CN" altLang="en-US" b="0" i="0" dirty="0">
                <a:solidFill>
                  <a:srgbClr val="4D4D4D"/>
                </a:solidFill>
                <a:effectLst/>
                <a:latin typeface="Microsoft YaHei" panose="020B0503020204020204" pitchFamily="34" charset="-122"/>
                <a:ea typeface="Microsoft YaHei" panose="020B0503020204020204" pitchFamily="34" charset="-122"/>
              </a:rPr>
              <a:t>、提出一种选择</a:t>
            </a:r>
            <a:r>
              <a:rPr lang="en-US" altLang="zh-CN" b="0" i="0" dirty="0">
                <a:solidFill>
                  <a:srgbClr val="4D4D4D"/>
                </a:solidFill>
                <a:effectLst/>
                <a:latin typeface="Microsoft YaHei" panose="020B0503020204020204" pitchFamily="34" charset="-122"/>
                <a:ea typeface="Microsoft YaHei" panose="020B0503020204020204" pitchFamily="34" charset="-122"/>
              </a:rPr>
              <a:t>-</a:t>
            </a:r>
            <a:r>
              <a:rPr lang="zh-CN" altLang="en-US" b="0" i="0" dirty="0">
                <a:solidFill>
                  <a:srgbClr val="4D4D4D"/>
                </a:solidFill>
                <a:effectLst/>
                <a:latin typeface="Microsoft YaHei" panose="020B0503020204020204" pitchFamily="34" charset="-122"/>
                <a:ea typeface="Microsoft YaHei" panose="020B0503020204020204" pitchFamily="34" charset="-122"/>
              </a:rPr>
              <a:t>抑制优化策略，防止</a:t>
            </a:r>
            <a:r>
              <a:rPr lang="en-US" altLang="zh-CN" b="0" i="0" dirty="0">
                <a:solidFill>
                  <a:srgbClr val="4D4D4D"/>
                </a:solidFill>
                <a:effectLst/>
                <a:latin typeface="Microsoft YaHei" panose="020B0503020204020204" pitchFamily="34" charset="-122"/>
                <a:ea typeface="Microsoft YaHei" panose="020B0503020204020204" pitchFamily="34" charset="-122"/>
              </a:rPr>
              <a:t>MAL</a:t>
            </a:r>
            <a:r>
              <a:rPr lang="zh-CN" altLang="en-US" b="0" i="0" dirty="0">
                <a:solidFill>
                  <a:srgbClr val="4D4D4D"/>
                </a:solidFill>
                <a:effectLst/>
                <a:latin typeface="Microsoft YaHei" panose="020B0503020204020204" pitchFamily="34" charset="-122"/>
                <a:ea typeface="Microsoft YaHei" panose="020B0503020204020204" pitchFamily="34" charset="-122"/>
              </a:rPr>
              <a:t>在检测器训练期间陷入次优解。</a:t>
            </a:r>
            <a:br>
              <a:rPr lang="zh-CN" altLang="en-US" dirty="0"/>
            </a:br>
            <a:r>
              <a:rPr lang="en-US" altLang="zh-CN" b="0" i="0" dirty="0">
                <a:solidFill>
                  <a:srgbClr val="4D4D4D"/>
                </a:solidFill>
                <a:effectLst/>
                <a:latin typeface="Microsoft YaHei" panose="020B0503020204020204" pitchFamily="34" charset="-122"/>
                <a:ea typeface="Microsoft YaHei" panose="020B0503020204020204" pitchFamily="34" charset="-122"/>
              </a:rPr>
              <a:t>3</a:t>
            </a:r>
            <a:r>
              <a:rPr lang="zh-CN" altLang="en-US" b="0" i="0" dirty="0">
                <a:solidFill>
                  <a:srgbClr val="4D4D4D"/>
                </a:solidFill>
                <a:effectLst/>
                <a:latin typeface="Microsoft YaHei" panose="020B0503020204020204" pitchFamily="34" charset="-122"/>
                <a:ea typeface="Microsoft YaHei" panose="020B0503020204020204" pitchFamily="34" charset="-122"/>
              </a:rPr>
              <a:t>、显著提升了</a:t>
            </a:r>
            <a:r>
              <a:rPr lang="en-US" altLang="zh-CN" b="0" i="0" dirty="0" err="1">
                <a:solidFill>
                  <a:srgbClr val="4D4D4D"/>
                </a:solidFill>
                <a:effectLst/>
                <a:latin typeface="Microsoft YaHei" panose="020B0503020204020204" pitchFamily="34" charset="-122"/>
                <a:ea typeface="Microsoft YaHei" panose="020B0503020204020204" pitchFamily="34" charset="-122"/>
              </a:rPr>
              <a:t>sota</a:t>
            </a:r>
            <a:r>
              <a:rPr lang="zh-CN" altLang="en-US" b="0" i="0" dirty="0">
                <a:solidFill>
                  <a:srgbClr val="4D4D4D"/>
                </a:solidFill>
                <a:effectLst/>
                <a:latin typeface="Microsoft YaHei" panose="020B0503020204020204" pitchFamily="34" charset="-122"/>
                <a:ea typeface="Microsoft YaHei" panose="020B0503020204020204" pitchFamily="34" charset="-122"/>
              </a:rPr>
              <a:t>方法的效果</a:t>
            </a:r>
            <a:endParaRPr lang="zh-CN" altLang="en-US" dirty="0"/>
          </a:p>
        </p:txBody>
      </p:sp>
      <p:sp>
        <p:nvSpPr>
          <p:cNvPr id="4" name="灯片编号占位符 3"/>
          <p:cNvSpPr>
            <a:spLocks noGrp="1"/>
          </p:cNvSpPr>
          <p:nvPr>
            <p:ph type="sldNum" sz="quarter" idx="5"/>
          </p:nvPr>
        </p:nvSpPr>
        <p:spPr/>
        <p:txBody>
          <a:bodyPr/>
          <a:lstStyle/>
          <a:p>
            <a:fld id="{A0A69B11-BB70-4911-BF52-1EEFAAD4CA3D}" type="slidenum">
              <a:rPr lang="zh-CN" altLang="en-US" smtClean="0"/>
              <a:t>3</a:t>
            </a:fld>
            <a:endParaRPr lang="zh-CN" altLang="en-US"/>
          </a:p>
        </p:txBody>
      </p:sp>
    </p:spTree>
    <p:extLst>
      <p:ext uri="{BB962C8B-B14F-4D97-AF65-F5344CB8AC3E}">
        <p14:creationId xmlns:p14="http://schemas.microsoft.com/office/powerpoint/2010/main" val="93625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err="1">
                <a:solidFill>
                  <a:srgbClr val="4D4D4D"/>
                </a:solidFill>
                <a:effectLst/>
                <a:latin typeface="-apple-system"/>
              </a:rPr>
              <a:t>retinanet</a:t>
            </a:r>
            <a:r>
              <a:rPr lang="zh-CN" altLang="en-US" b="0" i="0" dirty="0">
                <a:solidFill>
                  <a:srgbClr val="4D4D4D"/>
                </a:solidFill>
                <a:effectLst/>
                <a:latin typeface="-apple-system"/>
              </a:rPr>
              <a:t>主要是针对</a:t>
            </a:r>
            <a:r>
              <a:rPr lang="en-US" altLang="zh-CN" b="0" i="0" dirty="0">
                <a:solidFill>
                  <a:srgbClr val="4D4D4D"/>
                </a:solidFill>
                <a:effectLst/>
                <a:latin typeface="-apple-system"/>
              </a:rPr>
              <a:t>one-stage</a:t>
            </a:r>
            <a:r>
              <a:rPr lang="zh-CN" altLang="en-US" b="0" i="0" dirty="0">
                <a:solidFill>
                  <a:srgbClr val="4D4D4D"/>
                </a:solidFill>
                <a:effectLst/>
                <a:latin typeface="-apple-system"/>
              </a:rPr>
              <a:t>目标检测器存在的正负样本极端不平衡问题提出了</a:t>
            </a:r>
            <a:r>
              <a:rPr lang="en-US" altLang="zh-CN" b="0" i="0" dirty="0">
                <a:solidFill>
                  <a:srgbClr val="4D4D4D"/>
                </a:solidFill>
                <a:effectLst/>
                <a:latin typeface="-apple-system"/>
              </a:rPr>
              <a:t>focal loss</a:t>
            </a:r>
            <a:r>
              <a:rPr lang="zh-CN" altLang="en-US" b="0" i="0" dirty="0">
                <a:solidFill>
                  <a:srgbClr val="4D4D4D"/>
                </a:solidFill>
                <a:effectLst/>
                <a:latin typeface="-apple-system"/>
              </a:rPr>
              <a:t>，其目的是</a:t>
            </a:r>
            <a:r>
              <a:rPr lang="zh-CN" altLang="en-US" b="0" i="0" dirty="0">
                <a:solidFill>
                  <a:srgbClr val="121212"/>
                </a:solidFill>
                <a:effectLst/>
                <a:latin typeface="-apple-system"/>
              </a:rPr>
              <a:t>降低大量的简单负样本在训练中所占的权重，也可理解为一种困难样本挖掘。我们知道边界框可分为正负两类，当边界框与</a:t>
            </a:r>
            <a:r>
              <a:rPr lang="en-US" altLang="zh-CN" b="0" i="0" dirty="0">
                <a:solidFill>
                  <a:srgbClr val="121212"/>
                </a:solidFill>
                <a:effectLst/>
                <a:latin typeface="-apple-system"/>
              </a:rPr>
              <a:t>GT</a:t>
            </a:r>
            <a:r>
              <a:rPr lang="zh-CN" altLang="en-US" b="0" i="0" dirty="0">
                <a:solidFill>
                  <a:srgbClr val="121212"/>
                </a:solidFill>
                <a:effectLst/>
                <a:latin typeface="-apple-system"/>
              </a:rPr>
              <a:t>的</a:t>
            </a:r>
            <a:r>
              <a:rPr lang="en-US" altLang="zh-CN" b="0" i="0" dirty="0">
                <a:solidFill>
                  <a:srgbClr val="121212"/>
                </a:solidFill>
                <a:effectLst/>
                <a:latin typeface="-apple-system"/>
              </a:rPr>
              <a:t>IOU</a:t>
            </a:r>
            <a:r>
              <a:rPr lang="zh-CN" altLang="en-US" b="0" i="0" dirty="0">
                <a:solidFill>
                  <a:srgbClr val="121212"/>
                </a:solidFill>
                <a:effectLst/>
                <a:latin typeface="-apple-system"/>
              </a:rPr>
              <a:t>大于正样本阈值时属于正样本，</a:t>
            </a:r>
            <a:r>
              <a:rPr lang="en-US" altLang="zh-CN" b="0" i="0" dirty="0">
                <a:solidFill>
                  <a:srgbClr val="121212"/>
                </a:solidFill>
                <a:effectLst/>
                <a:latin typeface="-apple-system"/>
              </a:rPr>
              <a:t>IOU</a:t>
            </a:r>
            <a:r>
              <a:rPr lang="zh-CN" altLang="en-US" b="0" i="0" dirty="0">
                <a:solidFill>
                  <a:srgbClr val="121212"/>
                </a:solidFill>
                <a:effectLst/>
                <a:latin typeface="-apple-system"/>
              </a:rPr>
              <a:t>小于负样本阈值则属于负样本。由于一张图像中目标所占面积一般远小于背景，所以样本以负样本为主，这就引发了两个问题：</a:t>
            </a:r>
          </a:p>
          <a:p>
            <a:pPr algn="l">
              <a:buFont typeface="+mj-lt"/>
              <a:buAutoNum type="arabicPeriod"/>
            </a:pPr>
            <a:r>
              <a:rPr lang="zh-CN" altLang="en-US" b="0" i="0" dirty="0">
                <a:solidFill>
                  <a:srgbClr val="121212"/>
                </a:solidFill>
                <a:effectLst/>
                <a:latin typeface="-apple-system"/>
              </a:rPr>
              <a:t>负样本过多导致负样本总的</a:t>
            </a:r>
            <a:r>
              <a:rPr lang="en-US" altLang="zh-CN" b="0" i="0" dirty="0">
                <a:solidFill>
                  <a:srgbClr val="121212"/>
                </a:solidFill>
                <a:effectLst/>
                <a:latin typeface="-apple-system"/>
              </a:rPr>
              <a:t>loss</a:t>
            </a:r>
            <a:r>
              <a:rPr lang="zh-CN" altLang="en-US" b="0" i="0" dirty="0">
                <a:solidFill>
                  <a:srgbClr val="121212"/>
                </a:solidFill>
                <a:effectLst/>
                <a:latin typeface="-apple-system"/>
              </a:rPr>
              <a:t>太大，把正样本的</a:t>
            </a:r>
            <a:r>
              <a:rPr lang="en-US" altLang="zh-CN" b="0" i="0" dirty="0">
                <a:solidFill>
                  <a:srgbClr val="121212"/>
                </a:solidFill>
                <a:effectLst/>
                <a:latin typeface="-apple-system"/>
              </a:rPr>
              <a:t>loss</a:t>
            </a:r>
            <a:r>
              <a:rPr lang="zh-CN" altLang="en-US" b="0" i="0" dirty="0">
                <a:solidFill>
                  <a:srgbClr val="121212"/>
                </a:solidFill>
                <a:effectLst/>
                <a:latin typeface="-apple-system"/>
              </a:rPr>
              <a:t>都淹掉了，不利于目标的收敛；</a:t>
            </a:r>
          </a:p>
          <a:p>
            <a:pPr algn="l">
              <a:buFont typeface="+mj-lt"/>
              <a:buAutoNum type="arabicPeriod"/>
            </a:pPr>
            <a:r>
              <a:rPr lang="zh-CN" altLang="en-US" b="0" i="0" dirty="0">
                <a:solidFill>
                  <a:srgbClr val="121212"/>
                </a:solidFill>
                <a:effectLst/>
                <a:latin typeface="-apple-system"/>
              </a:rPr>
              <a:t>大多数负样本都不是在前景和背景的过渡区域上，它们的分类是很明确的</a:t>
            </a:r>
            <a:r>
              <a:rPr lang="en-US" altLang="zh-CN" b="0" i="0" dirty="0">
                <a:solidFill>
                  <a:srgbClr val="121212"/>
                </a:solidFill>
                <a:effectLst/>
                <a:latin typeface="-apple-system"/>
              </a:rPr>
              <a:t>(</a:t>
            </a:r>
            <a:r>
              <a:rPr lang="zh-CN" altLang="en-US" b="0" i="0" dirty="0">
                <a:solidFill>
                  <a:srgbClr val="121212"/>
                </a:solidFill>
                <a:effectLst/>
                <a:latin typeface="-apple-system"/>
              </a:rPr>
              <a:t>也就是简单负样本</a:t>
            </a:r>
            <a:r>
              <a:rPr lang="en-US" altLang="zh-CN" b="0" i="0" dirty="0">
                <a:solidFill>
                  <a:srgbClr val="121212"/>
                </a:solidFill>
                <a:effectLst/>
                <a:latin typeface="-apple-system"/>
              </a:rPr>
              <a:t>)</a:t>
            </a:r>
            <a:r>
              <a:rPr lang="zh-CN" altLang="en-US" b="0" i="0" dirty="0">
                <a:solidFill>
                  <a:srgbClr val="121212"/>
                </a:solidFill>
                <a:effectLst/>
                <a:latin typeface="-apple-system"/>
              </a:rPr>
              <a:t>，训练时其对应的背景类分数会很大，</a:t>
            </a:r>
            <a:r>
              <a:rPr lang="en-US" altLang="zh-CN" b="0" i="0" dirty="0">
                <a:solidFill>
                  <a:srgbClr val="121212"/>
                </a:solidFill>
                <a:effectLst/>
                <a:latin typeface="-apple-system"/>
              </a:rPr>
              <a:t>loss</a:t>
            </a:r>
            <a:r>
              <a:rPr lang="zh-CN" altLang="en-US" b="0" i="0" dirty="0">
                <a:solidFill>
                  <a:srgbClr val="121212"/>
                </a:solidFill>
                <a:effectLst/>
                <a:latin typeface="-apple-system"/>
              </a:rPr>
              <a:t>很小，反向传播时梯度也小，所以简单负样本对参数的收敛贡献是很小的，我们更需要的是困难正负样本这种对参数收敛贡献会比较大的样本。</a:t>
            </a:r>
          </a:p>
          <a:p>
            <a:endParaRPr lang="en-US" altLang="zh-CN" b="0" i="0" dirty="0">
              <a:solidFill>
                <a:srgbClr val="4D4D4D"/>
              </a:solidFill>
              <a:effectLst/>
              <a:latin typeface="-apple-system"/>
            </a:endParaRPr>
          </a:p>
          <a:p>
            <a:r>
              <a:rPr lang="en-US" altLang="zh-CN" b="0" i="0" dirty="0">
                <a:solidFill>
                  <a:srgbClr val="121212"/>
                </a:solidFill>
                <a:effectLst/>
                <a:latin typeface="-apple-system"/>
              </a:rPr>
              <a:t>Focal loss</a:t>
            </a:r>
            <a:r>
              <a:rPr lang="zh-CN" altLang="en-US" b="0" i="0" dirty="0">
                <a:solidFill>
                  <a:srgbClr val="121212"/>
                </a:solidFill>
                <a:effectLst/>
                <a:latin typeface="-apple-system"/>
              </a:rPr>
              <a:t>是在二元交叉熵损失上的改进，</a:t>
            </a:r>
            <a:r>
              <a:rPr lang="en-US" altLang="zh-CN" b="0" i="0" dirty="0">
                <a:solidFill>
                  <a:srgbClr val="121212"/>
                </a:solidFill>
                <a:effectLst/>
                <a:latin typeface="-apple-system"/>
              </a:rPr>
              <a:t>αt</a:t>
            </a:r>
            <a:r>
              <a:rPr lang="zh-CN" altLang="en-US" b="0" i="0" dirty="0">
                <a:solidFill>
                  <a:srgbClr val="121212"/>
                </a:solidFill>
                <a:effectLst/>
                <a:latin typeface="-apple-system"/>
              </a:rPr>
              <a:t>用于调节正负样本的比例，值∈</a:t>
            </a:r>
            <a:r>
              <a:rPr lang="en-US" altLang="zh-CN" b="0" i="0" dirty="0">
                <a:solidFill>
                  <a:srgbClr val="121212"/>
                </a:solidFill>
                <a:effectLst/>
                <a:latin typeface="-apple-system"/>
              </a:rPr>
              <a:t>[0,</a:t>
            </a:r>
            <a:r>
              <a:rPr lang="zh-CN" altLang="en-US" b="0" i="0" dirty="0">
                <a:solidFill>
                  <a:srgbClr val="121212"/>
                </a:solidFill>
                <a:effectLst/>
                <a:latin typeface="-apple-system"/>
              </a:rPr>
              <a:t> </a:t>
            </a:r>
            <a:r>
              <a:rPr lang="en-US" altLang="zh-CN" b="0" i="0" dirty="0">
                <a:solidFill>
                  <a:srgbClr val="121212"/>
                </a:solidFill>
                <a:effectLst/>
                <a:latin typeface="-apple-system"/>
              </a:rPr>
              <a:t>1]</a:t>
            </a:r>
            <a:r>
              <a:rPr lang="zh-CN" altLang="en-US" b="0" i="0" dirty="0">
                <a:solidFill>
                  <a:srgbClr val="121212"/>
                </a:solidFill>
                <a:effectLst/>
                <a:latin typeface="-apple-system"/>
              </a:rPr>
              <a:t>，前景类</a:t>
            </a:r>
            <a:r>
              <a:rPr lang="en-US" altLang="zh-CN" b="0" i="0" dirty="0">
                <a:solidFill>
                  <a:srgbClr val="121212"/>
                </a:solidFill>
                <a:effectLst/>
                <a:latin typeface="-apple-system"/>
              </a:rPr>
              <a:t>αt=a</a:t>
            </a:r>
            <a:r>
              <a:rPr lang="zh-CN" altLang="en-US" b="0" i="0" dirty="0">
                <a:solidFill>
                  <a:srgbClr val="121212"/>
                </a:solidFill>
                <a:effectLst/>
                <a:latin typeface="-apple-system"/>
              </a:rPr>
              <a:t>，背景类</a:t>
            </a:r>
            <a:r>
              <a:rPr lang="en-US" altLang="zh-CN" b="0" i="0" dirty="0">
                <a:solidFill>
                  <a:srgbClr val="121212"/>
                </a:solidFill>
                <a:effectLst/>
                <a:latin typeface="-apple-system"/>
              </a:rPr>
              <a:t>αt=1-a</a:t>
            </a:r>
            <a:r>
              <a:rPr lang="zh-CN" altLang="en-US" b="0" i="0" dirty="0">
                <a:solidFill>
                  <a:srgbClr val="121212"/>
                </a:solidFill>
                <a:effectLst/>
                <a:latin typeface="-apple-system"/>
              </a:rPr>
              <a:t>；</a:t>
            </a:r>
            <a:r>
              <a:rPr lang="en-US" altLang="zh-CN" b="0" i="0" dirty="0">
                <a:solidFill>
                  <a:srgbClr val="121212"/>
                </a:solidFill>
                <a:effectLst/>
                <a:latin typeface="-apple-system"/>
              </a:rPr>
              <a:t>Pt</a:t>
            </a:r>
            <a:r>
              <a:rPr lang="zh-CN" altLang="en-US" b="0" i="0" dirty="0">
                <a:solidFill>
                  <a:srgbClr val="121212"/>
                </a:solidFill>
                <a:effectLst/>
                <a:latin typeface="-apple-system"/>
              </a:rPr>
              <a:t>是当前框属于不同类的概率， </a:t>
            </a:r>
            <a:r>
              <a:rPr lang="en-US" altLang="zh-CN" b="0" i="0" dirty="0">
                <a:solidFill>
                  <a:srgbClr val="121212"/>
                </a:solidFill>
                <a:effectLst/>
                <a:latin typeface="-apple-system"/>
              </a:rPr>
              <a:t>γ</a:t>
            </a:r>
            <a:r>
              <a:rPr lang="zh-CN" altLang="en-US" b="0" i="0" dirty="0">
                <a:solidFill>
                  <a:srgbClr val="121212"/>
                </a:solidFill>
                <a:effectLst/>
                <a:latin typeface="-apple-system"/>
              </a:rPr>
              <a:t>大于</a:t>
            </a:r>
            <a:r>
              <a:rPr lang="en-US" altLang="zh-CN" b="0" i="0" dirty="0">
                <a:solidFill>
                  <a:srgbClr val="121212"/>
                </a:solidFill>
                <a:effectLst/>
                <a:latin typeface="-apple-system"/>
              </a:rPr>
              <a:t>0</a:t>
            </a:r>
            <a:r>
              <a:rPr lang="zh-CN" altLang="en-US" b="0" i="0" dirty="0">
                <a:solidFill>
                  <a:srgbClr val="121212"/>
                </a:solidFill>
                <a:effectLst/>
                <a:latin typeface="-apple-system"/>
              </a:rPr>
              <a:t>，无论是前景类还是背景类，</a:t>
            </a:r>
            <a:r>
              <a:rPr lang="en-US" altLang="zh-CN" b="0" i="0" dirty="0">
                <a:solidFill>
                  <a:srgbClr val="121212"/>
                </a:solidFill>
                <a:effectLst/>
                <a:latin typeface="-apple-system"/>
              </a:rPr>
              <a:t>Pt</a:t>
            </a:r>
            <a:r>
              <a:rPr lang="zh-CN" altLang="en-US" b="0" i="0" dirty="0">
                <a:solidFill>
                  <a:srgbClr val="121212"/>
                </a:solidFill>
                <a:effectLst/>
                <a:latin typeface="-apple-system"/>
              </a:rPr>
              <a:t>越大，</a:t>
            </a:r>
            <a:r>
              <a:rPr lang="en-US" altLang="zh-CN" b="0" i="0" dirty="0">
                <a:solidFill>
                  <a:srgbClr val="121212"/>
                </a:solidFill>
                <a:effectLst/>
                <a:latin typeface="-apple-system"/>
              </a:rPr>
              <a:t>1-Pt</a:t>
            </a:r>
            <a:r>
              <a:rPr lang="zh-CN" altLang="en-US" b="0" i="0" dirty="0">
                <a:solidFill>
                  <a:srgbClr val="121212"/>
                </a:solidFill>
                <a:effectLst/>
                <a:latin typeface="-apple-system"/>
              </a:rPr>
              <a:t>就越小，所以可以通过权重</a:t>
            </a:r>
            <a:r>
              <a:rPr lang="en-US" altLang="zh-CN" b="0" i="0" dirty="0">
                <a:solidFill>
                  <a:srgbClr val="121212"/>
                </a:solidFill>
                <a:effectLst/>
                <a:latin typeface="-apple-system"/>
              </a:rPr>
              <a:t>1-pt</a:t>
            </a:r>
            <a:r>
              <a:rPr lang="zh-CN" altLang="en-US" b="0" i="0" dirty="0">
                <a:solidFill>
                  <a:srgbClr val="121212"/>
                </a:solidFill>
                <a:effectLst/>
                <a:latin typeface="-apple-system"/>
              </a:rPr>
              <a:t>对简单样本起到一定程度的抑制作用。这样的</a:t>
            </a:r>
            <a:r>
              <a:rPr lang="en-US" altLang="zh-CN" b="0" i="0" dirty="0">
                <a:solidFill>
                  <a:srgbClr val="121212"/>
                </a:solidFill>
                <a:effectLst/>
                <a:latin typeface="-apple-system"/>
              </a:rPr>
              <a:t>loss</a:t>
            </a:r>
            <a:r>
              <a:rPr lang="zh-CN" altLang="en-US" b="0" i="0" dirty="0">
                <a:solidFill>
                  <a:srgbClr val="121212"/>
                </a:solidFill>
                <a:effectLst/>
                <a:latin typeface="-apple-system"/>
              </a:rPr>
              <a:t>能引导模型去更加关注那些困难样本，有效提升检测的精确度。文中</a:t>
            </a:r>
            <a:r>
              <a:rPr lang="en-US" altLang="zh-CN" b="0" i="0" dirty="0">
                <a:solidFill>
                  <a:srgbClr val="121212"/>
                </a:solidFill>
                <a:effectLst/>
                <a:latin typeface="-apple-system"/>
              </a:rPr>
              <a:t>γ=2</a:t>
            </a:r>
            <a:r>
              <a:rPr lang="zh-CN" altLang="en-US" b="0" i="0" dirty="0">
                <a:solidFill>
                  <a:srgbClr val="121212"/>
                </a:solidFill>
                <a:effectLst/>
                <a:latin typeface="-apple-system"/>
              </a:rPr>
              <a:t>、</a:t>
            </a:r>
            <a:r>
              <a:rPr lang="en-US" altLang="zh-CN" b="0" i="0" dirty="0">
                <a:solidFill>
                  <a:srgbClr val="121212"/>
                </a:solidFill>
                <a:effectLst/>
                <a:latin typeface="-apple-system"/>
              </a:rPr>
              <a:t>α=0.25</a:t>
            </a:r>
            <a:r>
              <a:rPr lang="zh-CN" altLang="en-US" b="0" i="0" dirty="0">
                <a:solidFill>
                  <a:srgbClr val="121212"/>
                </a:solidFill>
                <a:effectLst/>
                <a:latin typeface="-apple-system"/>
              </a:rPr>
              <a:t>。</a:t>
            </a:r>
            <a:br>
              <a:rPr lang="zh-CN" altLang="en-US" b="0" i="0" dirty="0">
                <a:solidFill>
                  <a:srgbClr val="121212"/>
                </a:solidFill>
                <a:effectLst/>
                <a:latin typeface="-apple-system"/>
              </a:rPr>
            </a:br>
            <a:endParaRPr lang="en-US" altLang="zh-CN" b="0" i="0" dirty="0">
              <a:solidFill>
                <a:srgbClr val="4D4D4D"/>
              </a:solidFill>
              <a:effectLst/>
              <a:latin typeface="-apple-system"/>
            </a:endParaRPr>
          </a:p>
          <a:p>
            <a:endParaRPr lang="en-US" altLang="zh-CN" b="0" i="0" dirty="0">
              <a:solidFill>
                <a:srgbClr val="4D4D4D"/>
              </a:solidFill>
              <a:effectLst/>
              <a:latin typeface="-apple-system"/>
            </a:endParaRPr>
          </a:p>
          <a:p>
            <a:endParaRPr lang="zh-CN" altLang="en-US" dirty="0"/>
          </a:p>
        </p:txBody>
      </p:sp>
      <p:sp>
        <p:nvSpPr>
          <p:cNvPr id="4" name="灯片编号占位符 3"/>
          <p:cNvSpPr>
            <a:spLocks noGrp="1"/>
          </p:cNvSpPr>
          <p:nvPr>
            <p:ph type="sldNum" sz="quarter" idx="5"/>
          </p:nvPr>
        </p:nvSpPr>
        <p:spPr/>
        <p:txBody>
          <a:bodyPr/>
          <a:lstStyle/>
          <a:p>
            <a:fld id="{A0A69B11-BB70-4911-BF52-1EEFAAD4CA3D}" type="slidenum">
              <a:rPr lang="zh-CN" altLang="en-US" smtClean="0"/>
              <a:t>4</a:t>
            </a:fld>
            <a:endParaRPr lang="zh-CN" altLang="en-US"/>
          </a:p>
        </p:txBody>
      </p:sp>
    </p:spTree>
    <p:extLst>
      <p:ext uri="{BB962C8B-B14F-4D97-AF65-F5344CB8AC3E}">
        <p14:creationId xmlns:p14="http://schemas.microsoft.com/office/powerpoint/2010/main" val="1589894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b="0" i="0" dirty="0">
                <a:solidFill>
                  <a:srgbClr val="4D4D4D"/>
                </a:solidFill>
                <a:effectLst/>
                <a:latin typeface="-apple-system"/>
              </a:rPr>
              <a:t>在</a:t>
            </a:r>
            <a:r>
              <a:rPr lang="en-US" altLang="zh-CN" sz="1800" b="0" i="0" dirty="0" err="1">
                <a:solidFill>
                  <a:srgbClr val="4D4D4D"/>
                </a:solidFill>
                <a:effectLst/>
                <a:latin typeface="-apple-system"/>
              </a:rPr>
              <a:t>retinanet</a:t>
            </a:r>
            <a:r>
              <a:rPr lang="zh-CN" altLang="en-US" sz="1800" b="0" i="0" dirty="0">
                <a:solidFill>
                  <a:srgbClr val="4D4D4D"/>
                </a:solidFill>
                <a:effectLst/>
                <a:latin typeface="-apple-system"/>
              </a:rPr>
              <a:t>中，每个有和</a:t>
            </a:r>
            <a:r>
              <a:rPr lang="en-US" altLang="zh-CN" sz="1800" b="0" i="0" dirty="0">
                <a:solidFill>
                  <a:srgbClr val="4D4D4D"/>
                </a:solidFill>
                <a:effectLst/>
                <a:latin typeface="-apple-system"/>
              </a:rPr>
              <a:t>GT</a:t>
            </a:r>
            <a:r>
              <a:rPr lang="zh-CN" altLang="en-US" sz="1800" b="0" i="0" dirty="0">
                <a:solidFill>
                  <a:srgbClr val="4D4D4D"/>
                </a:solidFill>
                <a:effectLst/>
                <a:latin typeface="-apple-system"/>
              </a:rPr>
              <a:t>成功匹配的</a:t>
            </a:r>
            <a:r>
              <a:rPr lang="en-US" altLang="zh-CN" sz="1800" b="0" i="0" dirty="0">
                <a:solidFill>
                  <a:srgbClr val="4D4D4D"/>
                </a:solidFill>
                <a:effectLst/>
                <a:latin typeface="-apple-system"/>
              </a:rPr>
              <a:t>anchor</a:t>
            </a:r>
            <a:r>
              <a:rPr lang="zh-CN" altLang="en-US" sz="1800" b="0" i="0" dirty="0">
                <a:solidFill>
                  <a:srgbClr val="4D4D4D"/>
                </a:solidFill>
                <a:effectLst/>
                <a:latin typeface="-apple-system"/>
              </a:rPr>
              <a:t>都是独立地监督分类和定位的学习，也没有考虑要对分类和定位进行联合优化，这可能会导致一些定位精确但分类置信度较低的</a:t>
            </a:r>
            <a:r>
              <a:rPr lang="en-US" altLang="zh-CN" sz="1800" b="0" i="0" dirty="0">
                <a:solidFill>
                  <a:srgbClr val="4D4D4D"/>
                </a:solidFill>
                <a:effectLst/>
                <a:latin typeface="-apple-system"/>
              </a:rPr>
              <a:t>anchor</a:t>
            </a:r>
            <a:r>
              <a:rPr lang="zh-CN" altLang="en-US" sz="1800" b="0" i="0" dirty="0">
                <a:solidFill>
                  <a:srgbClr val="4D4D4D"/>
                </a:solidFill>
                <a:effectLst/>
                <a:latin typeface="-apple-system"/>
              </a:rPr>
              <a:t>在</a:t>
            </a:r>
            <a:r>
              <a:rPr lang="en-US" altLang="zh-CN" sz="1800" b="0" i="0" dirty="0">
                <a:solidFill>
                  <a:srgbClr val="4D4D4D"/>
                </a:solidFill>
                <a:effectLst/>
                <a:latin typeface="-apple-system"/>
              </a:rPr>
              <a:t>NMS</a:t>
            </a:r>
            <a:r>
              <a:rPr lang="zh-CN" altLang="en-US" sz="1800" b="0" i="0" dirty="0">
                <a:solidFill>
                  <a:srgbClr val="4D4D4D"/>
                </a:solidFill>
                <a:effectLst/>
                <a:latin typeface="-apple-system"/>
              </a:rPr>
              <a:t>中被抑制掉。</a:t>
            </a:r>
            <a:endParaRPr lang="en-US" altLang="zh-CN" sz="1800" dirty="0">
              <a:effectLst/>
              <a:ea typeface="Microsoft YaHei" panose="020B0503020204020204" pitchFamily="34" charset="-122"/>
            </a:endParaRPr>
          </a:p>
          <a:p>
            <a:endParaRPr lang="en-US" altLang="zh-CN" sz="1800" dirty="0">
              <a:effectLst/>
              <a:ea typeface="Microsoft YaHei" panose="020B0503020204020204" pitchFamily="34" charset="-122"/>
            </a:endParaRPr>
          </a:p>
          <a:p>
            <a:r>
              <a:rPr lang="zh-CN" altLang="zh-CN" sz="1800" dirty="0">
                <a:effectLst/>
                <a:ea typeface="Microsoft YaHei" panose="020B0503020204020204" pitchFamily="34" charset="-122"/>
              </a:rPr>
              <a:t>为缓解各</a:t>
            </a:r>
            <a:r>
              <a:rPr lang="en-US" altLang="zh-CN" sz="1800" dirty="0">
                <a:effectLst/>
                <a:ea typeface="Microsoft YaHei" panose="020B0503020204020204" pitchFamily="34" charset="-122"/>
              </a:rPr>
              <a:t>anchor</a:t>
            </a:r>
            <a:r>
              <a:rPr lang="zh-CN" altLang="en-US" sz="1800" dirty="0">
                <a:effectLst/>
                <a:ea typeface="Microsoft YaHei" panose="020B0503020204020204" pitchFamily="34" charset="-122"/>
              </a:rPr>
              <a:t>都</a:t>
            </a:r>
            <a:r>
              <a:rPr lang="zh-CN" altLang="zh-CN" sz="1800" dirty="0">
                <a:effectLst/>
                <a:ea typeface="Microsoft YaHei" panose="020B0503020204020204" pitchFamily="34" charset="-122"/>
              </a:rPr>
              <a:t>独立优化的缺点，作者提</a:t>
            </a:r>
            <a:r>
              <a:rPr lang="zh-CN" altLang="en-US" sz="1800" dirty="0">
                <a:effectLst/>
                <a:ea typeface="Microsoft YaHei" panose="020B0503020204020204" pitchFamily="34" charset="-122"/>
              </a:rPr>
              <a:t>出了</a:t>
            </a:r>
            <a:r>
              <a:rPr lang="zh-CN" altLang="zh-CN" sz="1800" dirty="0">
                <a:effectLst/>
                <a:ea typeface="Microsoft YaHei" panose="020B0503020204020204" pitchFamily="34" charset="-122"/>
              </a:rPr>
              <a:t>MAL。</a:t>
            </a:r>
            <a:r>
              <a:rPr lang="zh-CN" altLang="en-US" sz="1800" dirty="0">
                <a:effectLst/>
                <a:ea typeface="Microsoft YaHei" panose="020B0503020204020204" pitchFamily="34" charset="-122"/>
              </a:rPr>
              <a:t>首先，</a:t>
            </a:r>
            <a:r>
              <a:rPr lang="zh-CN" altLang="zh-CN" sz="2800" dirty="0">
                <a:effectLst/>
                <a:ea typeface="Microsoft YaHei" panose="020B0503020204020204" pitchFamily="34" charset="-122"/>
              </a:rPr>
              <a:t>对</a:t>
            </a:r>
            <a:r>
              <a:rPr lang="zh-CN" altLang="en-US" sz="2800" dirty="0">
                <a:effectLst/>
                <a:ea typeface="Microsoft YaHei" panose="020B0503020204020204" pitchFamily="34" charset="-122"/>
              </a:rPr>
              <a:t>每个</a:t>
            </a:r>
            <a:r>
              <a:rPr lang="zh-CN" altLang="zh-CN" sz="2800" dirty="0">
                <a:effectLst/>
                <a:ea typeface="Microsoft YaHei" panose="020B0503020204020204" pitchFamily="34" charset="-122"/>
              </a:rPr>
              <a:t>目标构造</a:t>
            </a:r>
            <a:r>
              <a:rPr lang="en-US" altLang="zh-CN" sz="2800" dirty="0">
                <a:effectLst/>
                <a:ea typeface="Microsoft YaHei" panose="020B0503020204020204" pitchFamily="34" charset="-122"/>
              </a:rPr>
              <a:t>anchor bag</a:t>
            </a:r>
            <a:r>
              <a:rPr lang="zh-CN" altLang="en-US" sz="2800" dirty="0">
                <a:effectLst/>
                <a:ea typeface="Microsoft YaHei" panose="020B0503020204020204" pitchFamily="34" charset="-122"/>
              </a:rPr>
              <a:t>，</a:t>
            </a:r>
            <a:r>
              <a:rPr lang="en-US" altLang="zh-CN" sz="2800" dirty="0">
                <a:effectLst/>
                <a:ea typeface="Microsoft YaHei" panose="020B0503020204020204" pitchFamily="34" charset="-122"/>
              </a:rPr>
              <a:t>anchor bag</a:t>
            </a:r>
            <a:r>
              <a:rPr lang="zh-CN" altLang="zh-CN" sz="2800" dirty="0">
                <a:effectLst/>
                <a:ea typeface="Microsoft YaHei" panose="020B0503020204020204" pitchFamily="34" charset="-122"/>
              </a:rPr>
              <a:t>内包含</a:t>
            </a:r>
            <a:r>
              <a:rPr lang="zh-CN" altLang="en-US" sz="2800" dirty="0">
                <a:effectLst/>
                <a:ea typeface="Microsoft YaHei" panose="020B0503020204020204" pitchFamily="34" charset="-122"/>
              </a:rPr>
              <a:t>的是和当前目标的</a:t>
            </a:r>
            <a:r>
              <a:rPr lang="en-US" altLang="zh-CN" sz="2800" dirty="0" err="1">
                <a:effectLst/>
                <a:ea typeface="Microsoft YaHei" panose="020B0503020204020204" pitchFamily="34" charset="-122"/>
              </a:rPr>
              <a:t>IoU</a:t>
            </a:r>
            <a:r>
              <a:rPr lang="zh-CN" altLang="en-US" sz="2800" dirty="0">
                <a:effectLst/>
                <a:ea typeface="Microsoft YaHei" panose="020B0503020204020204" pitchFamily="34" charset="-122"/>
              </a:rPr>
              <a:t>值</a:t>
            </a:r>
            <a:r>
              <a:rPr lang="zh-CN" altLang="zh-CN" sz="2800" dirty="0">
                <a:effectLst/>
                <a:ea typeface="Microsoft YaHei" panose="020B0503020204020204" pitchFamily="34" charset="-122"/>
              </a:rPr>
              <a:t>在</a:t>
            </a:r>
            <a:r>
              <a:rPr lang="en-US" altLang="zh-CN" sz="2800" dirty="0">
                <a:effectLst/>
                <a:ea typeface="Microsoft YaHei" panose="020B0503020204020204" pitchFamily="34" charset="-122"/>
              </a:rPr>
              <a:t>top k</a:t>
            </a:r>
            <a:r>
              <a:rPr lang="zh-CN" altLang="zh-CN" sz="2800" dirty="0">
                <a:effectLst/>
                <a:ea typeface="Microsoft YaHei" panose="020B0503020204020204" pitchFamily="34" charset="-122"/>
              </a:rPr>
              <a:t>的</a:t>
            </a:r>
            <a:r>
              <a:rPr lang="en-US" altLang="zh-CN" sz="2800" dirty="0">
                <a:effectLst/>
                <a:ea typeface="Microsoft YaHei" panose="020B0503020204020204" pitchFamily="34" charset="-122"/>
              </a:rPr>
              <a:t>anchors</a:t>
            </a:r>
            <a:r>
              <a:rPr lang="zh-CN" altLang="en-US" sz="2800" dirty="0">
                <a:effectLst/>
                <a:ea typeface="Microsoft YaHei" panose="020B0503020204020204" pitchFamily="34" charset="-122"/>
              </a:rPr>
              <a:t>，把第</a:t>
            </a:r>
            <a:r>
              <a:rPr lang="en-US" altLang="zh-CN" sz="2800" dirty="0" err="1">
                <a:effectLst/>
                <a:ea typeface="Microsoft YaHei" panose="020B0503020204020204" pitchFamily="34" charset="-122"/>
              </a:rPr>
              <a:t>i</a:t>
            </a:r>
            <a:r>
              <a:rPr lang="zh-CN" altLang="en-US" sz="2800" dirty="0">
                <a:effectLst/>
                <a:ea typeface="Microsoft YaHei" panose="020B0503020204020204" pitchFamily="34" charset="-122"/>
              </a:rPr>
              <a:t>个目标的</a:t>
            </a:r>
            <a:r>
              <a:rPr lang="en-US" altLang="zh-CN" sz="2800" dirty="0">
                <a:effectLst/>
                <a:ea typeface="Microsoft YaHei" panose="020B0503020204020204" pitchFamily="34" charset="-122"/>
              </a:rPr>
              <a:t>anchor bag</a:t>
            </a:r>
            <a:r>
              <a:rPr lang="zh-CN" altLang="zh-CN" sz="2800" dirty="0">
                <a:effectLst/>
                <a:ea typeface="Microsoft YaHei" panose="020B0503020204020204" pitchFamily="34" charset="-122"/>
              </a:rPr>
              <a:t>记作</a:t>
            </a:r>
            <a:r>
              <a:rPr lang="en-US" altLang="zh-CN" sz="2800" dirty="0">
                <a:effectLst/>
                <a:ea typeface="Microsoft YaHei" panose="020B0503020204020204" pitchFamily="34" charset="-122"/>
              </a:rPr>
              <a:t>Ai</a:t>
            </a:r>
            <a:r>
              <a:rPr lang="zh-CN" altLang="zh-CN" sz="2800" dirty="0">
                <a:effectLst/>
                <a:ea typeface="Microsoft YaHei" panose="020B0503020204020204" pitchFamily="34" charset="-122"/>
              </a:rPr>
              <a:t>。</a:t>
            </a:r>
            <a:r>
              <a:rPr lang="zh-CN" altLang="en-US" sz="2800" dirty="0">
                <a:effectLst/>
                <a:ea typeface="Microsoft YaHei" panose="020B0503020204020204" pitchFamily="34" charset="-122"/>
              </a:rPr>
              <a:t>然后</a:t>
            </a:r>
            <a:r>
              <a:rPr lang="zh-CN" altLang="en-US" sz="4000" b="0" i="0" dirty="0">
                <a:solidFill>
                  <a:srgbClr val="333333"/>
                </a:solidFill>
                <a:effectLst/>
                <a:latin typeface="open sans"/>
              </a:rPr>
              <a:t>在网络参数的学习过程中</a:t>
            </a:r>
            <a:r>
              <a:rPr lang="zh-CN" altLang="en-US" sz="2800" dirty="0">
                <a:effectLst/>
                <a:ea typeface="Microsoft YaHei" panose="020B0503020204020204" pitchFamily="34" charset="-122"/>
              </a:rPr>
              <a:t>对</a:t>
            </a:r>
            <a:r>
              <a:rPr lang="en-US" altLang="zh-CN" sz="2800" dirty="0">
                <a:effectLst/>
                <a:ea typeface="Microsoft YaHei" panose="020B0503020204020204" pitchFamily="34" charset="-122"/>
              </a:rPr>
              <a:t>anchor bags Ai</a:t>
            </a:r>
            <a:r>
              <a:rPr lang="zh-CN" altLang="zh-CN" sz="2800" dirty="0">
                <a:effectLst/>
                <a:ea typeface="Microsoft YaHei" panose="020B0503020204020204" pitchFamily="34" charset="-122"/>
              </a:rPr>
              <a:t>中</a:t>
            </a:r>
            <a:r>
              <a:rPr lang="zh-CN" altLang="en-US" sz="2800" dirty="0">
                <a:effectLst/>
                <a:ea typeface="Microsoft YaHei" panose="020B0503020204020204" pitchFamily="34" charset="-122"/>
              </a:rPr>
              <a:t>的</a:t>
            </a:r>
            <a:r>
              <a:rPr lang="zh-CN" altLang="zh-CN" sz="2800" dirty="0">
                <a:effectLst/>
                <a:ea typeface="Microsoft YaHei" panose="020B0503020204020204" pitchFamily="34" charset="-122"/>
              </a:rPr>
              <a:t>每个</a:t>
            </a:r>
            <a:r>
              <a:rPr lang="en-US" altLang="zh-CN" sz="2800" dirty="0">
                <a:effectLst/>
                <a:ea typeface="Microsoft YaHei" panose="020B0503020204020204" pitchFamily="34" charset="-122"/>
              </a:rPr>
              <a:t>anchor</a:t>
            </a:r>
            <a:r>
              <a:rPr lang="zh-CN" altLang="en-US" sz="2800" dirty="0">
                <a:effectLst/>
                <a:ea typeface="Microsoft YaHei" panose="020B0503020204020204" pitchFamily="34" charset="-122"/>
              </a:rPr>
              <a:t>评估其</a:t>
            </a:r>
            <a:r>
              <a:rPr lang="zh-CN" altLang="zh-CN" sz="2800" dirty="0">
                <a:effectLst/>
                <a:ea typeface="Microsoft YaHei" panose="020B0503020204020204" pitchFamily="34" charset="-122"/>
              </a:rPr>
              <a:t>分类和定位</a:t>
            </a:r>
            <a:r>
              <a:rPr lang="zh-CN" altLang="en-US" sz="2800" dirty="0">
                <a:effectLst/>
                <a:ea typeface="Microsoft YaHei" panose="020B0503020204020204" pitchFamily="34" charset="-122"/>
              </a:rPr>
              <a:t>的联合</a:t>
            </a:r>
            <a:r>
              <a:rPr lang="zh-CN" altLang="zh-CN" sz="2800" dirty="0">
                <a:effectLst/>
                <a:ea typeface="Microsoft YaHei" panose="020B0503020204020204" pitchFamily="34" charset="-122"/>
              </a:rPr>
              <a:t>置信度，</a:t>
            </a:r>
            <a:r>
              <a:rPr lang="zh-CN" altLang="en-US" sz="2800" dirty="0">
                <a:effectLst/>
                <a:ea typeface="Microsoft YaHei" panose="020B0503020204020204" pitchFamily="34" charset="-122"/>
              </a:rPr>
              <a:t>根据联合置信度</a:t>
            </a:r>
            <a:r>
              <a:rPr lang="zh-CN" altLang="en-US" sz="2800" b="0" i="0" dirty="0">
                <a:solidFill>
                  <a:srgbClr val="4D4D4D"/>
                </a:solidFill>
                <a:effectLst/>
                <a:latin typeface="Microsoft YaHei" panose="020B0503020204020204" pitchFamily="34" charset="-122"/>
                <a:ea typeface="Microsoft YaHei" panose="020B0503020204020204" pitchFamily="34" charset="-122"/>
              </a:rPr>
              <a:t>选出分数较高的</a:t>
            </a:r>
            <a:r>
              <a:rPr lang="en-US" altLang="zh-CN" sz="2800" b="0" i="0" dirty="0">
                <a:solidFill>
                  <a:srgbClr val="4D4D4D"/>
                </a:solidFill>
                <a:effectLst/>
                <a:latin typeface="Microsoft YaHei" panose="020B0503020204020204" pitchFamily="34" charset="-122"/>
                <a:ea typeface="Microsoft YaHei" panose="020B0503020204020204" pitchFamily="34" charset="-122"/>
              </a:rPr>
              <a:t>anchors</a:t>
            </a:r>
            <a:r>
              <a:rPr lang="zh-CN" altLang="en-US" sz="2800" b="0" i="0" dirty="0">
                <a:solidFill>
                  <a:srgbClr val="4D4D4D"/>
                </a:solidFill>
                <a:effectLst/>
                <a:latin typeface="Microsoft YaHei" panose="020B0503020204020204" pitchFamily="34" charset="-122"/>
                <a:ea typeface="Microsoft YaHei" panose="020B0503020204020204" pitchFamily="34" charset="-122"/>
              </a:rPr>
              <a:t>来更新模型参数，再使用更新后的模型去对各</a:t>
            </a:r>
            <a:r>
              <a:rPr lang="en-US" altLang="zh-CN" sz="2800" b="0" i="0" dirty="0">
                <a:solidFill>
                  <a:srgbClr val="4D4D4D"/>
                </a:solidFill>
                <a:effectLst/>
                <a:latin typeface="Microsoft YaHei" panose="020B0503020204020204" pitchFamily="34" charset="-122"/>
                <a:ea typeface="Microsoft YaHei" panose="020B0503020204020204" pitchFamily="34" charset="-122"/>
              </a:rPr>
              <a:t>anchor</a:t>
            </a:r>
            <a:r>
              <a:rPr lang="zh-CN" altLang="en-US" sz="2800" b="0" i="0" dirty="0">
                <a:solidFill>
                  <a:srgbClr val="4D4D4D"/>
                </a:solidFill>
                <a:effectLst/>
                <a:latin typeface="Microsoft YaHei" panose="020B0503020204020204" pitchFamily="34" charset="-122"/>
                <a:ea typeface="Microsoft YaHei" panose="020B0503020204020204" pitchFamily="34" charset="-122"/>
              </a:rPr>
              <a:t>的分类和定位置信度进行重新评估，这样经过一次次的迭代最终得到最优</a:t>
            </a:r>
            <a:r>
              <a:rPr lang="en-US" altLang="zh-CN" sz="2800" b="0" i="0" dirty="0">
                <a:solidFill>
                  <a:srgbClr val="4D4D4D"/>
                </a:solidFill>
                <a:effectLst/>
                <a:latin typeface="Microsoft YaHei" panose="020B0503020204020204" pitchFamily="34" charset="-122"/>
                <a:ea typeface="Microsoft YaHei" panose="020B0503020204020204" pitchFamily="34" charset="-122"/>
              </a:rPr>
              <a:t>anchor</a:t>
            </a:r>
            <a:r>
              <a:rPr lang="zh-CN" altLang="en-US" sz="2800" b="0" i="0" dirty="0">
                <a:solidFill>
                  <a:srgbClr val="4D4D4D"/>
                </a:solidFill>
                <a:effectLst/>
                <a:latin typeface="Microsoft YaHei" panose="020B0503020204020204" pitchFamily="34" charset="-122"/>
                <a:ea typeface="Microsoft YaHei" panose="020B0503020204020204" pitchFamily="34" charset="-122"/>
              </a:rPr>
              <a:t>以及最优模型参数</a:t>
            </a:r>
            <a:r>
              <a:rPr lang="en-US" altLang="zh-CN" sz="2800" b="0" i="0" dirty="0">
                <a:solidFill>
                  <a:srgbClr val="4D4D4D"/>
                </a:solidFill>
                <a:effectLst/>
                <a:latin typeface="Microsoft YaHei" panose="020B0503020204020204" pitchFamily="34" charset="-122"/>
                <a:ea typeface="Microsoft YaHei" panose="020B0503020204020204" pitchFamily="34" charset="-122"/>
              </a:rPr>
              <a:t>θ</a:t>
            </a:r>
            <a:r>
              <a:rPr lang="zh-CN" altLang="en-US" sz="2800" b="0" i="0" dirty="0">
                <a:solidFill>
                  <a:srgbClr val="4D4D4D"/>
                </a:solidFill>
                <a:effectLst/>
                <a:latin typeface="Microsoft YaHei" panose="020B0503020204020204" pitchFamily="34" charset="-122"/>
                <a:ea typeface="Microsoft YaHei" panose="020B0503020204020204" pitchFamily="34" charset="-122"/>
              </a:rPr>
              <a:t>。</a:t>
            </a:r>
            <a:endParaRPr lang="zh-CN" altLang="en-US" sz="2800" b="0" dirty="0"/>
          </a:p>
          <a:p>
            <a:endParaRPr lang="en-US" altLang="zh-CN" sz="2800" b="0" i="0" dirty="0">
              <a:solidFill>
                <a:srgbClr val="333333"/>
              </a:solidFill>
              <a:effectLst/>
              <a:latin typeface="open sans"/>
            </a:endParaRPr>
          </a:p>
          <a:p>
            <a:r>
              <a:rPr lang="en-US" altLang="zh-CN" sz="1800" dirty="0">
                <a:effectLst/>
                <a:ea typeface="Microsoft YaHei" panose="020B0503020204020204" pitchFamily="34" charset="-122"/>
              </a:rPr>
              <a:t>MAL</a:t>
            </a:r>
            <a:r>
              <a:rPr lang="zh-CN" altLang="zh-CN" sz="1800" dirty="0">
                <a:effectLst/>
                <a:ea typeface="Microsoft YaHei" panose="020B0503020204020204" pitchFamily="34" charset="-122"/>
              </a:rPr>
              <a:t>的目标函数</a:t>
            </a:r>
            <a:r>
              <a:rPr lang="zh-CN" altLang="en-US" sz="1800" dirty="0">
                <a:effectLst/>
                <a:ea typeface="Microsoft YaHei" panose="020B0503020204020204" pitchFamily="34" charset="-122"/>
              </a:rPr>
              <a:t>为，这里简单起见只写了正样本的目标函数</a:t>
            </a:r>
            <a:r>
              <a:rPr lang="zh-CN" altLang="zh-CN" sz="1800" dirty="0">
                <a:effectLst/>
                <a:ea typeface="Microsoft YaHei" panose="020B0503020204020204" pitchFamily="34" charset="-122"/>
              </a:rPr>
              <a:t>：由</a:t>
            </a:r>
            <a:r>
              <a:rPr lang="en-US" altLang="zh-CN" sz="1800" dirty="0">
                <a:effectLst/>
                <a:ea typeface="Microsoft YaHei" panose="020B0503020204020204" pitchFamily="34" charset="-122"/>
              </a:rPr>
              <a:t>f(θ)</a:t>
            </a:r>
            <a:r>
              <a:rPr lang="zh-CN" altLang="zh-CN" sz="1800" dirty="0">
                <a:effectLst/>
                <a:ea typeface="Microsoft YaHei" panose="020B0503020204020204" pitchFamily="34" charset="-122"/>
              </a:rPr>
              <a:t>，</a:t>
            </a:r>
            <a:r>
              <a:rPr lang="en-US" altLang="zh-CN" sz="1800" dirty="0">
                <a:effectLst/>
                <a:ea typeface="Microsoft YaHei" panose="020B0503020204020204" pitchFamily="34" charset="-122"/>
              </a:rPr>
              <a:t>g(θ)</a:t>
            </a:r>
            <a:r>
              <a:rPr lang="zh-CN" altLang="zh-CN" sz="1800" dirty="0">
                <a:effectLst/>
                <a:ea typeface="Microsoft YaHei" panose="020B0503020204020204" pitchFamily="34" charset="-122"/>
              </a:rPr>
              <a:t>得到分类和定位分数，β是</a:t>
            </a:r>
            <a:r>
              <a:rPr lang="zh-CN" altLang="en-US" sz="1800" dirty="0">
                <a:effectLst/>
                <a:ea typeface="Microsoft YaHei" panose="020B0503020204020204" pitchFamily="34" charset="-122"/>
              </a:rPr>
              <a:t>正则化</a:t>
            </a:r>
            <a:r>
              <a:rPr lang="zh-CN" altLang="zh-CN" sz="1800" dirty="0">
                <a:effectLst/>
                <a:ea typeface="Microsoft YaHei" panose="020B0503020204020204" pitchFamily="34" charset="-122"/>
              </a:rPr>
              <a:t>因子</a:t>
            </a:r>
            <a:r>
              <a:rPr lang="zh-CN" altLang="en-US" sz="1800" dirty="0">
                <a:effectLst/>
                <a:ea typeface="Microsoft YaHei" panose="020B0503020204020204" pitchFamily="34" charset="-122"/>
              </a:rPr>
              <a:t>，最终的目的是要给每</a:t>
            </a:r>
            <a:r>
              <a:rPr lang="zh-CN" altLang="zh-CN" sz="1800" dirty="0">
                <a:effectLst/>
                <a:ea typeface="Microsoft YaHei" panose="020B0503020204020204" pitchFamily="34" charset="-122"/>
              </a:rPr>
              <a:t>个目标</a:t>
            </a:r>
            <a:r>
              <a:rPr lang="zh-CN" altLang="en-US" sz="1800" dirty="0">
                <a:effectLst/>
                <a:ea typeface="Microsoft YaHei" panose="020B0503020204020204" pitchFamily="34" charset="-122"/>
              </a:rPr>
              <a:t>选出</a:t>
            </a:r>
            <a:r>
              <a:rPr lang="zh-CN" altLang="zh-CN" sz="1800" dirty="0">
                <a:effectLst/>
                <a:ea typeface="Microsoft YaHei" panose="020B0503020204020204" pitchFamily="34" charset="-122"/>
              </a:rPr>
              <a:t>最优</a:t>
            </a:r>
            <a:r>
              <a:rPr lang="en-US" altLang="zh-CN" sz="1800" dirty="0">
                <a:effectLst/>
                <a:ea typeface="Microsoft YaHei" panose="020B0503020204020204" pitchFamily="34" charset="-122"/>
              </a:rPr>
              <a:t>anchor</a:t>
            </a:r>
            <a:r>
              <a:rPr lang="zh-CN" altLang="zh-CN" sz="1800" dirty="0">
                <a:effectLst/>
                <a:ea typeface="Microsoft YaHei" panose="020B0503020204020204" pitchFamily="34" charset="-122"/>
              </a:rPr>
              <a:t>，</a:t>
            </a:r>
            <a:r>
              <a:rPr lang="zh-CN" altLang="en-US" sz="1800" dirty="0">
                <a:effectLst/>
                <a:ea typeface="Microsoft YaHei" panose="020B0503020204020204" pitchFamily="34" charset="-122"/>
              </a:rPr>
              <a:t>同时</a:t>
            </a:r>
            <a:r>
              <a:rPr lang="zh-CN" altLang="zh-CN" sz="1800" dirty="0">
                <a:effectLst/>
                <a:ea typeface="Microsoft YaHei" panose="020B0503020204020204" pitchFamily="34" charset="-122"/>
              </a:rPr>
              <a:t>学习网络参数</a:t>
            </a:r>
            <a:r>
              <a:rPr lang="en-US" altLang="zh-CN" sz="1800" dirty="0">
                <a:effectLst/>
                <a:ea typeface="Microsoft YaHei" panose="020B0503020204020204" pitchFamily="34" charset="-122"/>
              </a:rPr>
              <a:t>θ*</a:t>
            </a:r>
            <a:r>
              <a:rPr lang="zh-CN" altLang="zh-CN" sz="1800" dirty="0">
                <a:effectLst/>
                <a:ea typeface="Microsoft YaHei" panose="020B0503020204020204" pitchFamily="34" charset="-122"/>
              </a:rPr>
              <a:t>。</a:t>
            </a:r>
            <a:endParaRPr lang="en-US" altLang="zh-CN" sz="1800" dirty="0">
              <a:effectLst/>
              <a:ea typeface="Microsoft YaHei" panose="020B0503020204020204" pitchFamily="34" charset="-122"/>
            </a:endParaRPr>
          </a:p>
          <a:p>
            <a:r>
              <a:rPr lang="zh-CN" altLang="en-US" sz="1800" dirty="0">
                <a:effectLst/>
                <a:ea typeface="Microsoft YaHei" panose="020B0503020204020204" pitchFamily="34" charset="-122"/>
              </a:rPr>
              <a:t>下面是</a:t>
            </a:r>
            <a:r>
              <a:rPr lang="zh-CN" altLang="zh-CN" sz="1800" dirty="0">
                <a:effectLst/>
                <a:ea typeface="Microsoft YaHei" panose="020B0503020204020204" pitchFamily="34" charset="-122"/>
              </a:rPr>
              <a:t>将目标函数转换为</a:t>
            </a:r>
            <a:r>
              <a:rPr lang="en-US" altLang="zh-CN" sz="1800" dirty="0">
                <a:effectLst/>
                <a:ea typeface="Microsoft YaHei" panose="020B0503020204020204" pitchFamily="34" charset="-122"/>
              </a:rPr>
              <a:t>loss</a:t>
            </a:r>
            <a:r>
              <a:rPr lang="zh-CN" altLang="en-US" sz="1800" dirty="0">
                <a:effectLst/>
                <a:ea typeface="Microsoft YaHei" panose="020B0503020204020204" pitchFamily="34" charset="-122"/>
              </a:rPr>
              <a:t>，一般是取负对数，</a:t>
            </a:r>
            <a:r>
              <a:rPr lang="en-US" altLang="zh-CN" sz="1800" dirty="0" err="1">
                <a:effectLst/>
                <a:ea typeface="Microsoft YaHei" panose="020B0503020204020204" pitchFamily="34" charset="-122"/>
              </a:rPr>
              <a:t>Lcls</a:t>
            </a:r>
            <a:r>
              <a:rPr lang="zh-CN" altLang="zh-CN" sz="1800" dirty="0">
                <a:effectLst/>
                <a:ea typeface="Microsoft YaHei" panose="020B0503020204020204" pitchFamily="34" charset="-122"/>
              </a:rPr>
              <a:t>和</a:t>
            </a:r>
            <a:r>
              <a:rPr lang="en-US" altLang="zh-CN" sz="1800" dirty="0" err="1">
                <a:effectLst/>
                <a:ea typeface="Microsoft YaHei" panose="020B0503020204020204" pitchFamily="34" charset="-122"/>
              </a:rPr>
              <a:t>Lreg</a:t>
            </a:r>
            <a:r>
              <a:rPr lang="zh-CN" altLang="zh-CN" sz="1800" dirty="0">
                <a:effectLst/>
                <a:ea typeface="Microsoft YaHei" panose="020B0503020204020204" pitchFamily="34" charset="-122"/>
              </a:rPr>
              <a:t>分别是分类损失</a:t>
            </a:r>
            <a:r>
              <a:rPr lang="en-US" altLang="zh-CN" sz="1800" dirty="0">
                <a:effectLst/>
                <a:ea typeface="Microsoft YaHei" panose="020B0503020204020204" pitchFamily="34" charset="-122"/>
              </a:rPr>
              <a:t>focal loss</a:t>
            </a:r>
            <a:r>
              <a:rPr lang="zh-CN" altLang="en-US" sz="1800" dirty="0">
                <a:effectLst/>
                <a:ea typeface="Microsoft YaHei" panose="020B0503020204020204" pitchFamily="34" charset="-122"/>
              </a:rPr>
              <a:t>和回归</a:t>
            </a:r>
            <a:r>
              <a:rPr lang="zh-CN" altLang="zh-CN" sz="1800" dirty="0">
                <a:effectLst/>
                <a:ea typeface="Microsoft YaHei" panose="020B0503020204020204" pitchFamily="34" charset="-122"/>
              </a:rPr>
              <a:t>损失</a:t>
            </a:r>
            <a:r>
              <a:rPr lang="en-US" altLang="zh-CN" sz="1800" dirty="0">
                <a:effectLst/>
                <a:ea typeface="Microsoft YaHei" panose="020B0503020204020204" pitchFamily="34" charset="-122"/>
              </a:rPr>
              <a:t>smooth l1 loss</a:t>
            </a:r>
            <a:r>
              <a:rPr lang="zh-CN" altLang="en-US" sz="1800" dirty="0">
                <a:effectLst/>
                <a:ea typeface="Microsoft YaHei" panose="020B0503020204020204" pitchFamily="34" charset="-122"/>
              </a:rPr>
              <a:t>。</a:t>
            </a:r>
            <a:endParaRPr lang="en-US" altLang="zh-CN" sz="1800" dirty="0">
              <a:effectLst/>
              <a:ea typeface="Microsoft YaHei" panose="020B0503020204020204" pitchFamily="34" charset="-122"/>
            </a:endParaRPr>
          </a:p>
          <a:p>
            <a:endParaRPr lang="en-US" altLang="zh-CN" sz="1800" b="1" dirty="0">
              <a:effectLst/>
              <a:ea typeface="Microsoft YaHei" panose="020B0503020204020204" pitchFamily="34" charset="-122"/>
            </a:endParaRPr>
          </a:p>
        </p:txBody>
      </p:sp>
      <p:sp>
        <p:nvSpPr>
          <p:cNvPr id="4" name="灯片编号占位符 3"/>
          <p:cNvSpPr>
            <a:spLocks noGrp="1"/>
          </p:cNvSpPr>
          <p:nvPr>
            <p:ph type="sldNum" sz="quarter" idx="5"/>
          </p:nvPr>
        </p:nvSpPr>
        <p:spPr/>
        <p:txBody>
          <a:bodyPr/>
          <a:lstStyle/>
          <a:p>
            <a:fld id="{A0A69B11-BB70-4911-BF52-1EEFAAD4CA3D}" type="slidenum">
              <a:rPr lang="zh-CN" altLang="en-US" smtClean="0"/>
              <a:t>5</a:t>
            </a:fld>
            <a:endParaRPr lang="zh-CN" altLang="en-US"/>
          </a:p>
        </p:txBody>
      </p:sp>
    </p:spTree>
    <p:extLst>
      <p:ext uri="{BB962C8B-B14F-4D97-AF65-F5344CB8AC3E}">
        <p14:creationId xmlns:p14="http://schemas.microsoft.com/office/powerpoint/2010/main" val="560679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2800" b="0" i="0" dirty="0">
                <a:solidFill>
                  <a:srgbClr val="2E3033"/>
                </a:solidFill>
                <a:effectLst/>
                <a:latin typeface="Arial" panose="020B0604020202020204" pitchFamily="34" charset="0"/>
              </a:rPr>
              <a:t>通过随机梯度下降来做优化可能会导致最终选择的是次优</a:t>
            </a:r>
            <a:r>
              <a:rPr lang="en-US" altLang="zh-CN" sz="2800" b="0" i="0" dirty="0">
                <a:solidFill>
                  <a:srgbClr val="2E3033"/>
                </a:solidFill>
                <a:effectLst/>
                <a:latin typeface="Arial" panose="020B0604020202020204" pitchFamily="34" charset="0"/>
              </a:rPr>
              <a:t>anchor</a:t>
            </a:r>
            <a:r>
              <a:rPr lang="zh-CN" altLang="en-US" sz="2800" b="0" i="0" dirty="0">
                <a:solidFill>
                  <a:srgbClr val="2E3033"/>
                </a:solidFill>
                <a:effectLst/>
                <a:latin typeface="Arial" panose="020B0604020202020204" pitchFamily="34" charset="0"/>
              </a:rPr>
              <a:t>。为找到最优</a:t>
            </a:r>
            <a:r>
              <a:rPr lang="en-US" altLang="zh-CN" sz="2800" b="0" i="0" dirty="0">
                <a:solidFill>
                  <a:srgbClr val="2E3033"/>
                </a:solidFill>
                <a:effectLst/>
                <a:latin typeface="Arial" panose="020B0604020202020204" pitchFamily="34" charset="0"/>
              </a:rPr>
              <a:t>anchor</a:t>
            </a:r>
            <a:r>
              <a:rPr lang="zh-CN" altLang="en-US" sz="2800" b="0" i="0" dirty="0">
                <a:solidFill>
                  <a:srgbClr val="2E3033"/>
                </a:solidFill>
                <a:effectLst/>
                <a:latin typeface="Arial" panose="020B0604020202020204" pitchFamily="34" charset="0"/>
              </a:rPr>
              <a:t>，作者提出一种选择</a:t>
            </a:r>
            <a:r>
              <a:rPr lang="en-US" altLang="zh-CN" sz="2800" b="0" i="0" dirty="0">
                <a:solidFill>
                  <a:srgbClr val="2E3033"/>
                </a:solidFill>
                <a:effectLst/>
                <a:latin typeface="Arial" panose="020B0604020202020204" pitchFamily="34" charset="0"/>
              </a:rPr>
              <a:t>-</a:t>
            </a:r>
            <a:r>
              <a:rPr lang="zh-CN" altLang="en-US" sz="2800" b="0" i="0" dirty="0">
                <a:solidFill>
                  <a:srgbClr val="2E3033"/>
                </a:solidFill>
                <a:effectLst/>
                <a:latin typeface="Arial" panose="020B0604020202020204" pitchFamily="34" charset="0"/>
              </a:rPr>
              <a:t>抑制优化的学习策略，对所选</a:t>
            </a:r>
            <a:r>
              <a:rPr lang="en-US" altLang="zh-CN" sz="2800" b="0" i="0" dirty="0">
                <a:solidFill>
                  <a:srgbClr val="2E3033"/>
                </a:solidFill>
                <a:effectLst/>
                <a:latin typeface="Arial" panose="020B0604020202020204" pitchFamily="34" charset="0"/>
              </a:rPr>
              <a:t>anchor</a:t>
            </a:r>
            <a:r>
              <a:rPr lang="zh-CN" altLang="en-US" sz="2800" b="0" i="0" dirty="0">
                <a:solidFill>
                  <a:srgbClr val="2E3033"/>
                </a:solidFill>
                <a:effectLst/>
                <a:latin typeface="Arial" panose="020B0604020202020204" pitchFamily="34" charset="0"/>
              </a:rPr>
              <a:t>的相应特征添加扰动来反复降低</a:t>
            </a:r>
            <a:r>
              <a:rPr lang="en-US" altLang="zh-CN" sz="2800" b="0" i="0" dirty="0">
                <a:solidFill>
                  <a:srgbClr val="2E3033"/>
                </a:solidFill>
                <a:effectLst/>
                <a:latin typeface="Arial" panose="020B0604020202020204" pitchFamily="34" charset="0"/>
              </a:rPr>
              <a:t>anchor</a:t>
            </a:r>
            <a:r>
              <a:rPr lang="zh-CN" altLang="en-US" sz="2800" b="0" i="0" dirty="0">
                <a:solidFill>
                  <a:srgbClr val="2E3033"/>
                </a:solidFill>
                <a:effectLst/>
                <a:latin typeface="Arial" panose="020B0604020202020204" pitchFamily="34" charset="0"/>
              </a:rPr>
              <a:t>的置信度。</a:t>
            </a:r>
            <a:endParaRPr lang="en-US" altLang="zh-CN" sz="1800" dirty="0">
              <a:effectLst/>
              <a:ea typeface="Microsoft YaHei" panose="020B0503020204020204" pitchFamily="34" charset="-122"/>
            </a:endParaRPr>
          </a:p>
          <a:p>
            <a:endParaRPr lang="en-US" altLang="zh-CN" sz="1800" dirty="0">
              <a:effectLst/>
              <a:ea typeface="Microsoft YaHei" panose="020B0503020204020204" pitchFamily="34" charset="-122"/>
            </a:endParaRPr>
          </a:p>
          <a:p>
            <a:r>
              <a:rPr lang="zh-CN" altLang="en-US" sz="1800" dirty="0">
                <a:effectLst/>
                <a:ea typeface="Microsoft YaHei" panose="020B0503020204020204" pitchFamily="34" charset="-122"/>
              </a:rPr>
              <a:t>首先，</a:t>
            </a:r>
            <a:r>
              <a:rPr lang="zh-CN" altLang="zh-CN" sz="1800" dirty="0">
                <a:effectLst/>
                <a:ea typeface="Microsoft YaHei" panose="020B0503020204020204" pitchFamily="34" charset="-122"/>
              </a:rPr>
              <a:t>根据</a:t>
            </a:r>
            <a:r>
              <a:rPr lang="zh-CN" altLang="en-US" sz="1800" dirty="0">
                <a:effectLst/>
                <a:ea typeface="Microsoft YaHei" panose="020B0503020204020204" pitchFamily="34" charset="-122"/>
              </a:rPr>
              <a:t>目标函数</a:t>
            </a:r>
            <a:r>
              <a:rPr lang="en-US" altLang="zh-CN" sz="1800" dirty="0">
                <a:effectLst/>
                <a:ea typeface="Microsoft YaHei" panose="020B0503020204020204" pitchFamily="34" charset="-122"/>
              </a:rPr>
              <a:t>F</a:t>
            </a:r>
            <a:r>
              <a:rPr lang="zh-CN" altLang="zh-CN" sz="1800" dirty="0">
                <a:effectLst/>
                <a:ea typeface="Microsoft YaHei" panose="020B0503020204020204" pitchFamily="34" charset="-122"/>
              </a:rPr>
              <a:t>θ</a:t>
            </a:r>
            <a:r>
              <a:rPr lang="en-US" altLang="zh-CN" sz="1800" dirty="0">
                <a:effectLst/>
                <a:ea typeface="Microsoft YaHei" panose="020B0503020204020204" pitchFamily="34" charset="-122"/>
              </a:rPr>
              <a:t>(</a:t>
            </a:r>
            <a:r>
              <a:rPr lang="en-US" altLang="zh-CN" sz="1800" dirty="0" err="1">
                <a:effectLst/>
                <a:ea typeface="Microsoft YaHei" panose="020B0503020204020204" pitchFamily="34" charset="-122"/>
              </a:rPr>
              <a:t>aj</a:t>
            </a:r>
            <a:r>
              <a:rPr lang="en-US" altLang="zh-CN" sz="1800" dirty="0">
                <a:effectLst/>
                <a:ea typeface="Microsoft YaHei" panose="020B0503020204020204" pitchFamily="34" charset="-122"/>
              </a:rPr>
              <a:t>, bi)</a:t>
            </a:r>
            <a:r>
              <a:rPr lang="zh-CN" altLang="zh-CN" sz="1800" dirty="0">
                <a:effectLst/>
                <a:ea typeface="Microsoft YaHei" panose="020B0503020204020204" pitchFamily="34" charset="-122"/>
              </a:rPr>
              <a:t>，传统算法会倾向于选择得分最高的</a:t>
            </a:r>
            <a:r>
              <a:rPr lang="en-US" altLang="zh-CN" sz="1800" dirty="0">
                <a:effectLst/>
                <a:ea typeface="Microsoft YaHei" panose="020B0503020204020204" pitchFamily="34" charset="-122"/>
              </a:rPr>
              <a:t>anchor</a:t>
            </a:r>
            <a:r>
              <a:rPr lang="zh-CN" altLang="zh-CN" sz="1800" dirty="0">
                <a:effectLst/>
                <a:ea typeface="Microsoft YaHei" panose="020B0503020204020204" pitchFamily="34" charset="-122"/>
              </a:rPr>
              <a:t>，</a:t>
            </a:r>
            <a:r>
              <a:rPr lang="zh-CN" altLang="en-US" sz="1800" dirty="0">
                <a:effectLst/>
                <a:ea typeface="Microsoft YaHei" panose="020B0503020204020204" pitchFamily="34" charset="-122"/>
              </a:rPr>
              <a:t>但想要</a:t>
            </a:r>
            <a:r>
              <a:rPr lang="zh-CN" altLang="zh-CN" sz="1800" dirty="0">
                <a:effectLst/>
                <a:ea typeface="Microsoft YaHei" panose="020B0503020204020204" pitchFamily="34" charset="-122"/>
              </a:rPr>
              <a:t>从每个</a:t>
            </a:r>
            <a:r>
              <a:rPr lang="en-US" altLang="zh-CN" sz="1800" dirty="0">
                <a:effectLst/>
                <a:ea typeface="Microsoft YaHei" panose="020B0503020204020204" pitchFamily="34" charset="-122"/>
              </a:rPr>
              <a:t>anchors bag</a:t>
            </a:r>
            <a:r>
              <a:rPr lang="zh-CN" altLang="zh-CN" sz="1800" dirty="0">
                <a:effectLst/>
                <a:ea typeface="Microsoft YaHei" panose="020B0503020204020204" pitchFamily="34" charset="-122"/>
              </a:rPr>
              <a:t>中选取得分最高的</a:t>
            </a:r>
            <a:r>
              <a:rPr lang="en-US" altLang="zh-CN" sz="1800" dirty="0">
                <a:effectLst/>
                <a:ea typeface="Microsoft YaHei" panose="020B0503020204020204" pitchFamily="34" charset="-122"/>
              </a:rPr>
              <a:t>anchor</a:t>
            </a:r>
            <a:r>
              <a:rPr lang="zh-CN" altLang="zh-CN" sz="1800" dirty="0">
                <a:effectLst/>
                <a:ea typeface="Microsoft YaHei" panose="020B0503020204020204" pitchFamily="34" charset="-122"/>
              </a:rPr>
              <a:t>是非常困难的</a:t>
            </a:r>
            <a:r>
              <a:rPr lang="zh-CN" altLang="en-US" sz="1800" dirty="0">
                <a:effectLst/>
                <a:ea typeface="Microsoft YaHei" panose="020B0503020204020204" pitchFamily="34" charset="-122"/>
              </a:rPr>
              <a:t>，所以</a:t>
            </a:r>
            <a:r>
              <a:rPr lang="zh-CN" altLang="zh-CN" sz="1800" dirty="0">
                <a:effectLst/>
                <a:ea typeface="Microsoft YaHei" panose="020B0503020204020204" pitchFamily="34" charset="-122"/>
              </a:rPr>
              <a:t>作者没有在训练阶段</a:t>
            </a:r>
            <a:r>
              <a:rPr lang="zh-CN" altLang="en-US" sz="1800" dirty="0">
                <a:effectLst/>
                <a:ea typeface="Microsoft YaHei" panose="020B0503020204020204" pitchFamily="34" charset="-122"/>
              </a:rPr>
              <a:t>直接去找</a:t>
            </a:r>
            <a:r>
              <a:rPr lang="zh-CN" altLang="zh-CN" sz="1800" dirty="0">
                <a:effectLst/>
                <a:ea typeface="Microsoft YaHei" panose="020B0503020204020204" pitchFamily="34" charset="-122"/>
              </a:rPr>
              <a:t>得分最高的</a:t>
            </a:r>
            <a:r>
              <a:rPr lang="en-US" altLang="zh-CN" sz="1800" dirty="0">
                <a:effectLst/>
                <a:ea typeface="Microsoft YaHei" panose="020B0503020204020204" pitchFamily="34" charset="-122"/>
              </a:rPr>
              <a:t>anchor</a:t>
            </a:r>
            <a:r>
              <a:rPr lang="zh-CN" altLang="zh-CN" sz="1800" dirty="0">
                <a:effectLst/>
                <a:ea typeface="Microsoft YaHei" panose="020B0503020204020204" pitchFamily="34" charset="-122"/>
              </a:rPr>
              <a:t>，而是提出了一种‘</a:t>
            </a:r>
            <a:r>
              <a:rPr lang="en-US" altLang="zh-CN" sz="1800" dirty="0">
                <a:effectLst/>
                <a:ea typeface="Microsoft YaHei" panose="020B0503020204020204" pitchFamily="34" charset="-122"/>
              </a:rPr>
              <a:t>all to top 1</a:t>
            </a:r>
            <a:r>
              <a:rPr lang="zh-CN" altLang="zh-CN" sz="1800" dirty="0">
                <a:effectLst/>
                <a:ea typeface="Microsoft YaHei" panose="020B0503020204020204" pitchFamily="34" charset="-122"/>
              </a:rPr>
              <a:t>’的选择策略，</a:t>
            </a:r>
            <a:r>
              <a:rPr lang="zh-CN" altLang="en-US" sz="1800" dirty="0">
                <a:effectLst/>
                <a:ea typeface="Microsoft YaHei" panose="020B0503020204020204" pitchFamily="34" charset="-122"/>
              </a:rPr>
              <a:t>也就是</a:t>
            </a:r>
            <a:r>
              <a:rPr lang="zh-CN" altLang="zh-CN" sz="1800" dirty="0">
                <a:effectLst/>
                <a:ea typeface="Microsoft YaHei" panose="020B0503020204020204" pitchFamily="34" charset="-122"/>
              </a:rPr>
              <a:t>在学习</a:t>
            </a:r>
            <a:r>
              <a:rPr lang="zh-CN" altLang="en-US" sz="1800" dirty="0">
                <a:effectLst/>
                <a:ea typeface="Microsoft YaHei" panose="020B0503020204020204" pitchFamily="34" charset="-122"/>
              </a:rPr>
              <a:t>的</a:t>
            </a:r>
            <a:r>
              <a:rPr lang="zh-CN" altLang="zh-CN" sz="1800" dirty="0">
                <a:effectLst/>
                <a:ea typeface="Microsoft YaHei" panose="020B0503020204020204" pitchFamily="34" charset="-122"/>
              </a:rPr>
              <a:t>过程中</a:t>
            </a:r>
            <a:r>
              <a:rPr lang="zh-CN" altLang="en-US" sz="1800" dirty="0">
                <a:effectLst/>
                <a:ea typeface="Microsoft YaHei" panose="020B0503020204020204" pitchFamily="34" charset="-122"/>
              </a:rPr>
              <a:t>去</a:t>
            </a:r>
            <a:r>
              <a:rPr lang="zh-CN" altLang="zh-CN" sz="1800" dirty="0">
                <a:effectLst/>
                <a:ea typeface="Microsoft YaHei" panose="020B0503020204020204" pitchFamily="34" charset="-122"/>
              </a:rPr>
              <a:t>线性</a:t>
            </a:r>
            <a:r>
              <a:rPr lang="zh-CN" altLang="en-US" sz="1800" dirty="0">
                <a:effectLst/>
                <a:ea typeface="Microsoft YaHei" panose="020B0503020204020204" pitchFamily="34" charset="-122"/>
              </a:rPr>
              <a:t>地</a:t>
            </a:r>
            <a:r>
              <a:rPr lang="zh-CN" altLang="zh-CN" sz="1800" dirty="0">
                <a:effectLst/>
                <a:ea typeface="Microsoft YaHei" panose="020B0503020204020204" pitchFamily="34" charset="-122"/>
              </a:rPr>
              <a:t>降低</a:t>
            </a:r>
            <a:r>
              <a:rPr lang="en-US" altLang="zh-CN" sz="1800" dirty="0">
                <a:effectLst/>
                <a:ea typeface="Microsoft YaHei" panose="020B0503020204020204" pitchFamily="34" charset="-122"/>
              </a:rPr>
              <a:t>anchor bag</a:t>
            </a:r>
            <a:r>
              <a:rPr lang="zh-CN" altLang="zh-CN" sz="1800" dirty="0">
                <a:effectLst/>
                <a:ea typeface="Microsoft YaHei" panose="020B0503020204020204" pitchFamily="34" charset="-122"/>
              </a:rPr>
              <a:t>中的</a:t>
            </a:r>
            <a:r>
              <a:rPr lang="en-US" altLang="zh-CN" sz="1800" dirty="0">
                <a:effectLst/>
                <a:ea typeface="Microsoft YaHei" panose="020B0503020204020204" pitchFamily="34" charset="-122"/>
              </a:rPr>
              <a:t>anchor</a:t>
            </a:r>
            <a:r>
              <a:rPr lang="zh-CN" altLang="zh-CN" sz="1800" dirty="0">
                <a:effectLst/>
                <a:ea typeface="Microsoft YaHei" panose="020B0503020204020204" pitchFamily="34" charset="-122"/>
              </a:rPr>
              <a:t>数量直至</a:t>
            </a:r>
            <a:r>
              <a:rPr lang="en-US" altLang="zh-CN" sz="1800" dirty="0">
                <a:effectLst/>
                <a:ea typeface="Microsoft YaHei" panose="020B0503020204020204" pitchFamily="34" charset="-122"/>
              </a:rPr>
              <a:t>1</a:t>
            </a:r>
            <a:r>
              <a:rPr lang="zh-CN" altLang="zh-CN" sz="1800" dirty="0">
                <a:effectLst/>
                <a:ea typeface="Microsoft YaHei" panose="020B0503020204020204" pitchFamily="34" charset="-122"/>
              </a:rPr>
              <a:t>。λ=</a:t>
            </a:r>
            <a:r>
              <a:rPr lang="en-US" altLang="zh-CN" sz="1800" dirty="0">
                <a:effectLst/>
                <a:ea typeface="Microsoft YaHei" panose="020B0503020204020204" pitchFamily="34" charset="-122"/>
              </a:rPr>
              <a:t>t/T</a:t>
            </a:r>
            <a:r>
              <a:rPr lang="zh-CN" altLang="zh-CN" sz="1800" dirty="0">
                <a:effectLst/>
                <a:ea typeface="Microsoft YaHei" panose="020B0503020204020204" pitchFamily="34" charset="-122"/>
              </a:rPr>
              <a:t>，</a:t>
            </a:r>
            <a:r>
              <a:rPr lang="en-US" altLang="zh-CN" sz="1800" dirty="0">
                <a:effectLst/>
                <a:ea typeface="Microsoft YaHei" panose="020B0503020204020204" pitchFamily="34" charset="-122"/>
              </a:rPr>
              <a:t>t</a:t>
            </a:r>
            <a:r>
              <a:rPr lang="zh-CN" altLang="zh-CN" sz="1800" dirty="0">
                <a:effectLst/>
                <a:ea typeface="Microsoft YaHei" panose="020B0503020204020204" pitchFamily="34" charset="-122"/>
              </a:rPr>
              <a:t>和</a:t>
            </a:r>
            <a:r>
              <a:rPr lang="en-US" altLang="zh-CN" sz="1800" dirty="0">
                <a:effectLst/>
                <a:ea typeface="Microsoft YaHei" panose="020B0503020204020204" pitchFamily="34" charset="-122"/>
              </a:rPr>
              <a:t>T</a:t>
            </a:r>
            <a:r>
              <a:rPr lang="zh-CN" altLang="zh-CN" sz="1800" dirty="0">
                <a:effectLst/>
                <a:ea typeface="Microsoft YaHei" panose="020B0503020204020204" pitchFamily="34" charset="-122"/>
              </a:rPr>
              <a:t>是当前的和总的迭代次数，</a:t>
            </a:r>
            <a:r>
              <a:rPr lang="en-US" altLang="zh-CN" sz="1800" dirty="0">
                <a:effectLst/>
                <a:ea typeface="Microsoft YaHei" panose="020B0503020204020204" pitchFamily="34" charset="-122"/>
              </a:rPr>
              <a:t>|</a:t>
            </a:r>
            <a:r>
              <a:rPr lang="zh-CN" altLang="zh-CN" sz="1800" dirty="0">
                <a:effectLst/>
                <a:ea typeface="Microsoft YaHei" panose="020B0503020204020204" pitchFamily="34" charset="-122"/>
              </a:rPr>
              <a:t>Φ</a:t>
            </a:r>
            <a:r>
              <a:rPr lang="en-US" altLang="zh-CN" sz="1800" dirty="0">
                <a:effectLst/>
                <a:ea typeface="Microsoft YaHei" panose="020B0503020204020204" pitchFamily="34" charset="-122"/>
              </a:rPr>
              <a:t>(</a:t>
            </a:r>
            <a:r>
              <a:rPr lang="zh-CN" altLang="zh-CN" sz="1800" dirty="0">
                <a:effectLst/>
                <a:ea typeface="Microsoft YaHei" panose="020B0503020204020204" pitchFamily="34" charset="-122"/>
              </a:rPr>
              <a:t>λ</a:t>
            </a:r>
            <a:r>
              <a:rPr lang="en-US" altLang="zh-CN" sz="1800" dirty="0">
                <a:effectLst/>
                <a:ea typeface="Microsoft YaHei" panose="020B0503020204020204" pitchFamily="34" charset="-122"/>
              </a:rPr>
              <a:t>)|</a:t>
            </a:r>
            <a:r>
              <a:rPr lang="zh-CN" altLang="zh-CN" sz="1800" dirty="0">
                <a:effectLst/>
                <a:ea typeface="Microsoft YaHei" panose="020B0503020204020204" pitchFamily="34" charset="-122"/>
              </a:rPr>
              <a:t>表示</a:t>
            </a:r>
            <a:r>
              <a:rPr lang="zh-CN" altLang="en-US" sz="1800" dirty="0">
                <a:effectLst/>
                <a:ea typeface="Microsoft YaHei" panose="020B0503020204020204" pitchFamily="34" charset="-122"/>
              </a:rPr>
              <a:t>每一次迭代选出的</a:t>
            </a:r>
            <a:r>
              <a:rPr lang="zh-CN" altLang="zh-CN" sz="1800" dirty="0">
                <a:effectLst/>
                <a:ea typeface="Microsoft YaHei" panose="020B0503020204020204" pitchFamily="34" charset="-122"/>
              </a:rPr>
              <a:t>排名较高的anchor</a:t>
            </a:r>
            <a:r>
              <a:rPr lang="en-US" altLang="zh-CN" sz="1800" dirty="0">
                <a:effectLst/>
                <a:ea typeface="Microsoft YaHei" panose="020B0503020204020204" pitchFamily="34" charset="-122"/>
              </a:rPr>
              <a:t>s</a:t>
            </a:r>
            <a:r>
              <a:rPr lang="zh-CN" altLang="zh-CN" sz="1800" dirty="0">
                <a:effectLst/>
                <a:ea typeface="Microsoft YaHei" panose="020B0503020204020204" pitchFamily="34" charset="-122"/>
              </a:rPr>
              <a:t>的</a:t>
            </a:r>
            <a:r>
              <a:rPr lang="zh-CN" altLang="en-US" sz="1800" dirty="0">
                <a:effectLst/>
                <a:ea typeface="Microsoft YaHei" panose="020B0503020204020204" pitchFamily="34" charset="-122"/>
              </a:rPr>
              <a:t>数量，其中</a:t>
            </a:r>
            <a:r>
              <a:rPr lang="en-US" altLang="zh-CN" sz="1800" dirty="0">
                <a:effectLst/>
                <a:ea typeface="Microsoft YaHei" panose="020B0503020204020204" pitchFamily="34" charset="-122"/>
              </a:rPr>
              <a:t>|Ai|</a:t>
            </a:r>
            <a:r>
              <a:rPr lang="zh-CN" altLang="en-US" sz="1800" dirty="0">
                <a:effectLst/>
                <a:ea typeface="Microsoft YaHei" panose="020B0503020204020204" pitchFamily="34" charset="-122"/>
              </a:rPr>
              <a:t>是</a:t>
            </a:r>
            <a:r>
              <a:rPr lang="en-US" altLang="zh-CN" sz="1800" dirty="0">
                <a:effectLst/>
                <a:ea typeface="Microsoft YaHei" panose="020B0503020204020204" pitchFamily="34" charset="-122"/>
              </a:rPr>
              <a:t>anchors bag</a:t>
            </a:r>
            <a:r>
              <a:rPr lang="zh-CN" altLang="zh-CN" sz="1800" dirty="0">
                <a:effectLst/>
                <a:ea typeface="Microsoft YaHei" panose="020B0503020204020204" pitchFamily="34" charset="-122"/>
              </a:rPr>
              <a:t>中的</a:t>
            </a:r>
            <a:r>
              <a:rPr lang="en-US" altLang="zh-CN" sz="1800" dirty="0">
                <a:effectLst/>
                <a:ea typeface="Microsoft YaHei" panose="020B0503020204020204" pitchFamily="34" charset="-122"/>
              </a:rPr>
              <a:t>anchor</a:t>
            </a:r>
            <a:r>
              <a:rPr lang="zh-CN" altLang="zh-CN" sz="1800" dirty="0">
                <a:effectLst/>
                <a:ea typeface="Microsoft YaHei" panose="020B0503020204020204" pitchFamily="34" charset="-122"/>
              </a:rPr>
              <a:t>数，</a:t>
            </a:r>
            <a:r>
              <a:rPr lang="zh-CN" altLang="en-US" sz="1800" dirty="0">
                <a:effectLst/>
                <a:ea typeface="Microsoft YaHei" panose="020B0503020204020204" pitchFamily="34" charset="-122"/>
              </a:rPr>
              <a:t>由这个式子可以看出所选</a:t>
            </a:r>
            <a:r>
              <a:rPr lang="en-US" altLang="zh-CN" sz="1800" dirty="0">
                <a:effectLst/>
                <a:ea typeface="Microsoft YaHei" panose="020B0503020204020204" pitchFamily="34" charset="-122"/>
              </a:rPr>
              <a:t>anchor</a:t>
            </a:r>
            <a:r>
              <a:rPr lang="zh-CN" altLang="en-US" sz="1800" dirty="0">
                <a:effectLst/>
                <a:ea typeface="Microsoft YaHei" panose="020B0503020204020204" pitchFamily="34" charset="-122"/>
              </a:rPr>
              <a:t>的数量会线性的降至</a:t>
            </a:r>
            <a:r>
              <a:rPr lang="en-US" altLang="zh-CN" sz="1800" dirty="0">
                <a:effectLst/>
                <a:ea typeface="Microsoft YaHei" panose="020B0503020204020204" pitchFamily="34" charset="-122"/>
              </a:rPr>
              <a:t>1</a:t>
            </a:r>
            <a:r>
              <a:rPr lang="zh-CN" altLang="zh-CN" sz="1800" dirty="0">
                <a:effectLst/>
                <a:ea typeface="Microsoft YaHei" panose="020B0503020204020204" pitchFamily="34" charset="-122"/>
              </a:rPr>
              <a:t>，</a:t>
            </a:r>
            <a:r>
              <a:rPr lang="zh-CN" altLang="en-US" sz="1800" dirty="0">
                <a:effectLst/>
                <a:ea typeface="Microsoft YaHei" panose="020B0503020204020204" pitchFamily="34" charset="-122"/>
              </a:rPr>
              <a:t>这样式</a:t>
            </a:r>
            <a:r>
              <a:rPr lang="en-US" altLang="zh-CN" sz="1800" dirty="0">
                <a:effectLst/>
                <a:ea typeface="Microsoft YaHei" panose="020B0503020204020204" pitchFamily="34" charset="-122"/>
              </a:rPr>
              <a:t>1</a:t>
            </a:r>
            <a:r>
              <a:rPr lang="zh-CN" altLang="en-US" sz="1800" dirty="0">
                <a:effectLst/>
                <a:ea typeface="Microsoft YaHei" panose="020B0503020204020204" pitchFamily="34" charset="-122"/>
              </a:rPr>
              <a:t>可改写为式</a:t>
            </a:r>
            <a:r>
              <a:rPr lang="en-US" altLang="zh-CN" sz="1800" dirty="0">
                <a:effectLst/>
                <a:ea typeface="Microsoft YaHei" panose="020B0503020204020204" pitchFamily="34" charset="-122"/>
              </a:rPr>
              <a:t>4</a:t>
            </a:r>
            <a:r>
              <a:rPr lang="zh-CN" altLang="en-US" sz="1800" dirty="0">
                <a:effectLst/>
                <a:ea typeface="Microsoft YaHei" panose="020B0503020204020204" pitchFamily="34" charset="-122"/>
              </a:rPr>
              <a:t>，式</a:t>
            </a:r>
            <a:r>
              <a:rPr lang="en-US" altLang="zh-CN" sz="1800" dirty="0">
                <a:effectLst/>
                <a:ea typeface="Microsoft YaHei" panose="020B0503020204020204" pitchFamily="34" charset="-122"/>
              </a:rPr>
              <a:t>1</a:t>
            </a:r>
            <a:r>
              <a:rPr lang="zh-CN" altLang="en-US" sz="1800" dirty="0">
                <a:effectLst/>
                <a:ea typeface="Microsoft YaHei" panose="020B0503020204020204" pitchFamily="34" charset="-122"/>
              </a:rPr>
              <a:t>中是每个</a:t>
            </a:r>
            <a:r>
              <a:rPr lang="en-US" altLang="zh-CN" sz="1800" dirty="0">
                <a:effectLst/>
                <a:ea typeface="Microsoft YaHei" panose="020B0503020204020204" pitchFamily="34" charset="-122"/>
              </a:rPr>
              <a:t>anchor</a:t>
            </a:r>
            <a:r>
              <a:rPr lang="zh-CN" altLang="en-US" sz="1800" dirty="0">
                <a:effectLst/>
                <a:ea typeface="Microsoft YaHei" panose="020B0503020204020204" pitchFamily="34" charset="-122"/>
              </a:rPr>
              <a:t>独立进行分类和回归的优化，这里变成了对</a:t>
            </a:r>
            <a:r>
              <a:rPr lang="en-US" altLang="zh-CN" sz="1800" dirty="0">
                <a:effectLst/>
                <a:ea typeface="Microsoft YaHei" panose="020B0503020204020204" pitchFamily="34" charset="-122"/>
              </a:rPr>
              <a:t>anchor bag</a:t>
            </a:r>
            <a:r>
              <a:rPr lang="zh-CN" altLang="en-US" sz="1800" dirty="0">
                <a:effectLst/>
                <a:ea typeface="Microsoft YaHei" panose="020B0503020204020204" pitchFamily="34" charset="-122"/>
              </a:rPr>
              <a:t>中每次选出的排名较高的</a:t>
            </a:r>
            <a:r>
              <a:rPr lang="zh-CN" altLang="zh-CN" sz="1800" dirty="0">
                <a:effectLst/>
                <a:ea typeface="Microsoft YaHei" panose="020B0503020204020204" pitchFamily="34" charset="-122"/>
              </a:rPr>
              <a:t>Φ</a:t>
            </a:r>
            <a:r>
              <a:rPr lang="en-US" altLang="zh-CN" sz="1800" dirty="0">
                <a:effectLst/>
                <a:ea typeface="Microsoft YaHei" panose="020B0503020204020204" pitchFamily="34" charset="-122"/>
              </a:rPr>
              <a:t>(</a:t>
            </a:r>
            <a:r>
              <a:rPr lang="zh-CN" altLang="zh-CN" sz="1800" dirty="0">
                <a:effectLst/>
                <a:ea typeface="Microsoft YaHei" panose="020B0503020204020204" pitchFamily="34" charset="-122"/>
              </a:rPr>
              <a:t>λ</a:t>
            </a:r>
            <a:r>
              <a:rPr lang="en-US" altLang="zh-CN" sz="1800" dirty="0">
                <a:effectLst/>
                <a:ea typeface="Microsoft YaHei" panose="020B0503020204020204" pitchFamily="34" charset="-122"/>
              </a:rPr>
              <a:t>)</a:t>
            </a:r>
            <a:r>
              <a:rPr lang="zh-CN" altLang="en-US" sz="1800" dirty="0">
                <a:effectLst/>
                <a:ea typeface="Microsoft YaHei" panose="020B0503020204020204" pitchFamily="34" charset="-122"/>
              </a:rPr>
              <a:t>个</a:t>
            </a:r>
            <a:r>
              <a:rPr lang="en-US" altLang="zh-CN" sz="1800" dirty="0">
                <a:effectLst/>
                <a:ea typeface="Microsoft YaHei" panose="020B0503020204020204" pitchFamily="34" charset="-122"/>
              </a:rPr>
              <a:t>anchor</a:t>
            </a:r>
            <a:r>
              <a:rPr lang="zh-CN" altLang="en-US" sz="1800" dirty="0">
                <a:effectLst/>
                <a:ea typeface="Microsoft YaHei" panose="020B0503020204020204" pitchFamily="34" charset="-122"/>
              </a:rPr>
              <a:t>进行一个联合优化：</a:t>
            </a:r>
            <a:endParaRPr lang="en-US" altLang="zh-CN" sz="1800" dirty="0">
              <a:effectLst/>
              <a:ea typeface="Microsoft YaHei" panose="020B0503020204020204" pitchFamily="34" charset="-122"/>
            </a:endParaRPr>
          </a:p>
          <a:p>
            <a:endParaRPr lang="en-US" altLang="zh-CN" sz="1800" dirty="0">
              <a:effectLst/>
              <a:ea typeface="Microsoft YaHei" panose="020B0503020204020204" pitchFamily="34" charset="-122"/>
            </a:endParaRPr>
          </a:p>
          <a:p>
            <a:r>
              <a:rPr lang="zh-CN" altLang="zh-CN" sz="1800" dirty="0">
                <a:effectLst/>
                <a:ea typeface="Microsoft YaHei" panose="020B0503020204020204" pitchFamily="34" charset="-122"/>
              </a:rPr>
              <a:t>这样就从求最小loss变成了最后找综合置信度最大的那个</a:t>
            </a:r>
            <a:r>
              <a:rPr lang="en-US" altLang="zh-CN" sz="1800" dirty="0">
                <a:effectLst/>
                <a:ea typeface="Microsoft YaHei" panose="020B0503020204020204" pitchFamily="34" charset="-122"/>
              </a:rPr>
              <a:t>anchor</a:t>
            </a:r>
            <a:r>
              <a:rPr lang="zh-CN" altLang="zh-CN" sz="1800" dirty="0">
                <a:effectLst/>
                <a:ea typeface="Microsoft YaHei" panose="020B0503020204020204" pitchFamily="34" charset="-122"/>
              </a:rPr>
              <a:t>。</a:t>
            </a:r>
            <a:r>
              <a:rPr lang="zh-CN" altLang="en-US" sz="1800" dirty="0">
                <a:effectLst/>
                <a:ea typeface="Microsoft YaHei" panose="020B0503020204020204" pitchFamily="34" charset="-122"/>
              </a:rPr>
              <a:t>并且</a:t>
            </a:r>
            <a:r>
              <a:rPr lang="zh-CN" altLang="zh-CN" sz="1800" dirty="0">
                <a:effectLst/>
                <a:ea typeface="Microsoft YaHei" panose="020B0503020204020204" pitchFamily="34" charset="-122"/>
              </a:rPr>
              <a:t>在训练早期，</a:t>
            </a:r>
            <a:r>
              <a:rPr lang="en-US" altLang="zh-CN" sz="1800" dirty="0">
                <a:effectLst/>
                <a:ea typeface="Microsoft YaHei" panose="020B0503020204020204" pitchFamily="34" charset="-122"/>
              </a:rPr>
              <a:t>MAL</a:t>
            </a:r>
            <a:r>
              <a:rPr lang="zh-CN" altLang="en-US" sz="1800" dirty="0">
                <a:effectLst/>
                <a:ea typeface="Microsoft YaHei" panose="020B0503020204020204" pitchFamily="34" charset="-122"/>
              </a:rPr>
              <a:t>能够</a:t>
            </a:r>
            <a:r>
              <a:rPr lang="zh-CN" altLang="zh-CN" sz="1800" dirty="0">
                <a:effectLst/>
                <a:ea typeface="Microsoft YaHei" panose="020B0503020204020204" pitchFamily="34" charset="-122"/>
              </a:rPr>
              <a:t>利用</a:t>
            </a:r>
            <a:r>
              <a:rPr lang="en-US" altLang="zh-CN" sz="1800" dirty="0">
                <a:effectLst/>
                <a:ea typeface="Microsoft YaHei" panose="020B0503020204020204" pitchFamily="34" charset="-122"/>
              </a:rPr>
              <a:t>anchor bag</a:t>
            </a:r>
            <a:r>
              <a:rPr lang="zh-CN" altLang="en-US" sz="1800" dirty="0">
                <a:effectLst/>
                <a:ea typeface="Microsoft YaHei" panose="020B0503020204020204" pitchFamily="34" charset="-122"/>
              </a:rPr>
              <a:t>内的</a:t>
            </a:r>
            <a:r>
              <a:rPr lang="zh-CN" altLang="zh-CN" sz="1800" dirty="0">
                <a:effectLst/>
                <a:ea typeface="Microsoft YaHei" panose="020B0503020204020204" pitchFamily="34" charset="-122"/>
              </a:rPr>
              <a:t>多个</a:t>
            </a:r>
            <a:r>
              <a:rPr lang="en-US" altLang="zh-CN" sz="1800" dirty="0">
                <a:effectLst/>
                <a:ea typeface="Microsoft YaHei" panose="020B0503020204020204" pitchFamily="34" charset="-122"/>
              </a:rPr>
              <a:t>anchors</a:t>
            </a:r>
            <a:r>
              <a:rPr lang="zh-CN" altLang="en-US" sz="1800" dirty="0">
                <a:effectLst/>
                <a:ea typeface="Microsoft YaHei" panose="020B0503020204020204" pitchFamily="34" charset="-122"/>
              </a:rPr>
              <a:t>对</a:t>
            </a:r>
            <a:r>
              <a:rPr lang="zh-CN" altLang="zh-CN" sz="1800" dirty="0">
                <a:effectLst/>
                <a:ea typeface="Microsoft YaHei" panose="020B0503020204020204" pitchFamily="34" charset="-122"/>
              </a:rPr>
              <a:t>模型</a:t>
            </a:r>
            <a:r>
              <a:rPr lang="zh-CN" altLang="en-US" sz="1800" dirty="0">
                <a:effectLst/>
                <a:ea typeface="Microsoft YaHei" panose="020B0503020204020204" pitchFamily="34" charset="-122"/>
              </a:rPr>
              <a:t>参数进行学习</a:t>
            </a:r>
            <a:r>
              <a:rPr lang="zh-CN" altLang="zh-CN" sz="1800" dirty="0">
                <a:effectLst/>
                <a:ea typeface="Microsoft YaHei" panose="020B0503020204020204" pitchFamily="34" charset="-122"/>
              </a:rPr>
              <a:t>，</a:t>
            </a:r>
            <a:r>
              <a:rPr lang="zh-CN" altLang="en-US" sz="1800" dirty="0">
                <a:effectLst/>
                <a:ea typeface="Microsoft YaHei" panose="020B0503020204020204" pitchFamily="34" charset="-122"/>
              </a:rPr>
              <a:t>避免了各</a:t>
            </a:r>
            <a:r>
              <a:rPr lang="en-US" altLang="zh-CN" sz="1800" dirty="0">
                <a:effectLst/>
                <a:ea typeface="Microsoft YaHei" panose="020B0503020204020204" pitchFamily="34" charset="-122"/>
              </a:rPr>
              <a:t>anchor</a:t>
            </a:r>
            <a:r>
              <a:rPr lang="zh-CN" altLang="en-US" sz="1800" dirty="0">
                <a:effectLst/>
                <a:ea typeface="Microsoft YaHei" panose="020B0503020204020204" pitchFamily="34" charset="-122"/>
              </a:rPr>
              <a:t>独立进行优化，</a:t>
            </a:r>
            <a:r>
              <a:rPr lang="zh-CN" altLang="zh-CN" sz="1800" dirty="0">
                <a:effectLst/>
                <a:ea typeface="Microsoft YaHei" panose="020B0503020204020204" pitchFamily="34" charset="-122"/>
              </a:rPr>
              <a:t>并在最后一个</a:t>
            </a:r>
            <a:r>
              <a:rPr lang="en-US" altLang="zh-CN" sz="1800" dirty="0">
                <a:effectLst/>
                <a:ea typeface="Microsoft YaHei" panose="020B0503020204020204" pitchFamily="34" charset="-122"/>
              </a:rPr>
              <a:t>epoch</a:t>
            </a:r>
            <a:r>
              <a:rPr lang="zh-CN" altLang="zh-CN" sz="1800" dirty="0">
                <a:effectLst/>
                <a:ea typeface="Microsoft YaHei" panose="020B0503020204020204" pitchFamily="34" charset="-122"/>
              </a:rPr>
              <a:t>收敛得到最优</a:t>
            </a:r>
            <a:r>
              <a:rPr lang="en-US" altLang="zh-CN" sz="1800" dirty="0">
                <a:effectLst/>
                <a:ea typeface="Microsoft YaHei" panose="020B0503020204020204" pitchFamily="34" charset="-122"/>
              </a:rPr>
              <a:t>anchor</a:t>
            </a:r>
            <a:r>
              <a:rPr lang="zh-CN" altLang="zh-CN" sz="1800" dirty="0">
                <a:effectLst/>
                <a:ea typeface="Microsoft YaHei" panose="020B0503020204020204" pitchFamily="34" charset="-122"/>
              </a:rPr>
              <a:t>。</a:t>
            </a:r>
            <a:r>
              <a:rPr lang="en-US" altLang="zh-CN" sz="1800" dirty="0">
                <a:effectLst/>
                <a:ea typeface="Microsoft YaHei" panose="020B0503020204020204" pitchFamily="34" charset="-122"/>
              </a:rPr>
              <a:t> </a:t>
            </a:r>
            <a:endParaRPr lang="zh-CN" altLang="en-US" dirty="0"/>
          </a:p>
        </p:txBody>
      </p:sp>
      <p:sp>
        <p:nvSpPr>
          <p:cNvPr id="4" name="灯片编号占位符 3"/>
          <p:cNvSpPr>
            <a:spLocks noGrp="1"/>
          </p:cNvSpPr>
          <p:nvPr>
            <p:ph type="sldNum" sz="quarter" idx="5"/>
          </p:nvPr>
        </p:nvSpPr>
        <p:spPr/>
        <p:txBody>
          <a:bodyPr/>
          <a:lstStyle/>
          <a:p>
            <a:fld id="{A0A69B11-BB70-4911-BF52-1EEFAAD4CA3D}" type="slidenum">
              <a:rPr lang="zh-CN" altLang="en-US" smtClean="0"/>
              <a:t>6</a:t>
            </a:fld>
            <a:endParaRPr lang="zh-CN" altLang="en-US"/>
          </a:p>
        </p:txBody>
      </p:sp>
    </p:spTree>
    <p:extLst>
      <p:ext uri="{BB962C8B-B14F-4D97-AF65-F5344CB8AC3E}">
        <p14:creationId xmlns:p14="http://schemas.microsoft.com/office/powerpoint/2010/main" val="1067470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effectLst/>
                <a:ea typeface="Microsoft YaHei" panose="020B0503020204020204" pitchFamily="34" charset="-122"/>
              </a:rPr>
              <a:t>为避免次优解以及</a:t>
            </a:r>
            <a:r>
              <a:rPr lang="zh-CN" altLang="en-US" sz="1800" b="0" i="0" dirty="0">
                <a:solidFill>
                  <a:srgbClr val="4D4D4D"/>
                </a:solidFill>
                <a:effectLst/>
                <a:latin typeface="Microsoft YaHei" panose="020B0503020204020204" pitchFamily="34" charset="-122"/>
                <a:ea typeface="Microsoft YaHei" panose="020B0503020204020204" pitchFamily="34" charset="-122"/>
              </a:rPr>
              <a:t>给未被选择的</a:t>
            </a:r>
            <a:r>
              <a:rPr lang="en-US" altLang="zh-CN" sz="1800" b="0" i="0" dirty="0">
                <a:solidFill>
                  <a:srgbClr val="4D4D4D"/>
                </a:solidFill>
                <a:effectLst/>
                <a:latin typeface="Microsoft YaHei" panose="020B0503020204020204" pitchFamily="34" charset="-122"/>
                <a:ea typeface="Microsoft YaHei" panose="020B0503020204020204" pitchFamily="34" charset="-122"/>
              </a:rPr>
              <a:t>anchor</a:t>
            </a:r>
            <a:r>
              <a:rPr lang="zh-CN" altLang="en-US" sz="1800" b="0" i="0" dirty="0">
                <a:solidFill>
                  <a:srgbClr val="4D4D4D"/>
                </a:solidFill>
                <a:effectLst/>
                <a:latin typeface="Microsoft YaHei" panose="020B0503020204020204" pitchFamily="34" charset="-122"/>
                <a:ea typeface="Microsoft YaHei" panose="020B0503020204020204" pitchFamily="34" charset="-122"/>
              </a:rPr>
              <a:t>更多参与训练的机会</a:t>
            </a:r>
            <a:r>
              <a:rPr lang="zh-CN" altLang="en-US" sz="1800" dirty="0">
                <a:effectLst/>
                <a:ea typeface="Microsoft YaHei" panose="020B0503020204020204" pitchFamily="34" charset="-122"/>
              </a:rPr>
              <a:t>，</a:t>
            </a:r>
            <a:r>
              <a:rPr lang="zh-CN" altLang="zh-CN" sz="1800" dirty="0">
                <a:effectLst/>
                <a:ea typeface="Microsoft YaHei" panose="020B0503020204020204" pitchFamily="34" charset="-122"/>
              </a:rPr>
              <a:t>作者提出对</a:t>
            </a:r>
            <a:r>
              <a:rPr lang="en-US" altLang="zh-CN" sz="1800" dirty="0">
                <a:effectLst/>
                <a:ea typeface="Microsoft YaHei" panose="020B0503020204020204" pitchFamily="34" charset="-122"/>
              </a:rPr>
              <a:t>anchor</a:t>
            </a:r>
            <a:r>
              <a:rPr lang="zh-CN" altLang="zh-CN" sz="1800" dirty="0">
                <a:effectLst/>
                <a:ea typeface="Microsoft YaHei" panose="020B0503020204020204" pitchFamily="34" charset="-122"/>
              </a:rPr>
              <a:t>进行抑制</a:t>
            </a:r>
            <a:r>
              <a:rPr lang="zh-CN" altLang="en-US" sz="1800" dirty="0">
                <a:effectLst/>
                <a:ea typeface="Microsoft YaHei" panose="020B0503020204020204" pitchFamily="34" charset="-122"/>
              </a:rPr>
              <a:t>操作</a:t>
            </a:r>
            <a:r>
              <a:rPr lang="zh-CN" altLang="zh-CN" sz="1800" dirty="0">
                <a:effectLst/>
                <a:ea typeface="Microsoft YaHei" panose="020B0503020204020204" pitchFamily="34" charset="-122"/>
              </a:rPr>
              <a:t>，</a:t>
            </a:r>
            <a:r>
              <a:rPr lang="zh-CN" altLang="en-US" sz="1800" dirty="0">
                <a:effectLst/>
                <a:ea typeface="Microsoft YaHei" panose="020B0503020204020204" pitchFamily="34" charset="-122"/>
              </a:rPr>
              <a:t>也就是对每次迭代</a:t>
            </a:r>
            <a:r>
              <a:rPr lang="zh-CN" altLang="zh-CN" sz="1800" dirty="0">
                <a:effectLst/>
                <a:ea typeface="Microsoft YaHei" panose="020B0503020204020204" pitchFamily="34" charset="-122"/>
              </a:rPr>
              <a:t>所选</a:t>
            </a:r>
            <a:r>
              <a:rPr lang="zh-CN" altLang="en-US" sz="1800" dirty="0">
                <a:effectLst/>
                <a:ea typeface="Microsoft YaHei" panose="020B0503020204020204" pitchFamily="34" charset="-122"/>
              </a:rPr>
              <a:t>的</a:t>
            </a:r>
            <a:r>
              <a:rPr lang="zh-CN" altLang="zh-CN" sz="1800" dirty="0">
                <a:effectLst/>
                <a:ea typeface="Microsoft YaHei" panose="020B0503020204020204" pitchFamily="34" charset="-122"/>
              </a:rPr>
              <a:t>Φ</a:t>
            </a:r>
            <a:r>
              <a:rPr lang="en-US" altLang="zh-CN" sz="1800" dirty="0">
                <a:effectLst/>
                <a:ea typeface="Microsoft YaHei" panose="020B0503020204020204" pitchFamily="34" charset="-122"/>
              </a:rPr>
              <a:t>(</a:t>
            </a:r>
            <a:r>
              <a:rPr lang="zh-CN" altLang="zh-CN" sz="1800" dirty="0">
                <a:effectLst/>
                <a:ea typeface="Microsoft YaHei" panose="020B0503020204020204" pitchFamily="34" charset="-122"/>
              </a:rPr>
              <a:t>λ</a:t>
            </a:r>
            <a:r>
              <a:rPr lang="en-US" altLang="zh-CN" sz="1800" dirty="0">
                <a:effectLst/>
                <a:ea typeface="Microsoft YaHei" panose="020B0503020204020204" pitchFamily="34" charset="-122"/>
              </a:rPr>
              <a:t>)</a:t>
            </a:r>
            <a:r>
              <a:rPr lang="zh-CN" altLang="en-US" sz="1800" dirty="0">
                <a:effectLst/>
                <a:ea typeface="Microsoft YaHei" panose="020B0503020204020204" pitchFamily="34" charset="-122"/>
              </a:rPr>
              <a:t>个</a:t>
            </a:r>
            <a:r>
              <a:rPr lang="en-US" altLang="zh-CN" sz="1800" dirty="0">
                <a:effectLst/>
                <a:ea typeface="Microsoft YaHei" panose="020B0503020204020204" pitchFamily="34" charset="-122"/>
              </a:rPr>
              <a:t>anchor</a:t>
            </a:r>
            <a:r>
              <a:rPr lang="zh-CN" altLang="zh-CN" sz="1800" dirty="0">
                <a:effectLst/>
                <a:ea typeface="Microsoft YaHei" panose="020B0503020204020204" pitchFamily="34" charset="-122"/>
              </a:rPr>
              <a:t>的特征</a:t>
            </a:r>
            <a:r>
              <a:rPr lang="zh-CN" altLang="en-US" sz="1800" dirty="0">
                <a:effectLst/>
                <a:ea typeface="Microsoft YaHei" panose="020B0503020204020204" pitchFamily="34" charset="-122"/>
              </a:rPr>
              <a:t>添加扰动</a:t>
            </a:r>
            <a:r>
              <a:rPr lang="zh-CN" altLang="zh-CN" sz="1800" dirty="0">
                <a:effectLst/>
                <a:ea typeface="Microsoft YaHei" panose="020B0503020204020204" pitchFamily="34" charset="-122"/>
              </a:rPr>
              <a:t>，</a:t>
            </a:r>
            <a:r>
              <a:rPr lang="zh-CN" altLang="en-US" sz="1800" dirty="0">
                <a:effectLst/>
                <a:ea typeface="Microsoft YaHei" panose="020B0503020204020204" pitchFamily="34" charset="-122"/>
              </a:rPr>
              <a:t>从而</a:t>
            </a:r>
            <a:r>
              <a:rPr lang="zh-CN" altLang="zh-CN" sz="1800" dirty="0">
                <a:effectLst/>
                <a:ea typeface="Microsoft YaHei" panose="020B0503020204020204" pitchFamily="34" charset="-122"/>
              </a:rPr>
              <a:t>降低其置信度。</a:t>
            </a:r>
            <a:r>
              <a:rPr lang="zh-CN" altLang="en-US" sz="1800" dirty="0">
                <a:effectLst/>
                <a:ea typeface="Microsoft YaHei" panose="020B0503020204020204" pitchFamily="34" charset="-122"/>
              </a:rPr>
              <a:t>这样为了优化损失，网络就会被强迫着去对所选</a:t>
            </a:r>
            <a:r>
              <a:rPr lang="en-US" altLang="zh-CN" sz="1800" dirty="0">
                <a:effectLst/>
                <a:ea typeface="Microsoft YaHei" panose="020B0503020204020204" pitchFamily="34" charset="-122"/>
              </a:rPr>
              <a:t>anchor</a:t>
            </a:r>
            <a:r>
              <a:rPr lang="zh-CN" altLang="en-US" sz="1800" dirty="0">
                <a:effectLst/>
                <a:ea typeface="Microsoft YaHei" panose="020B0503020204020204" pitchFamily="34" charset="-122"/>
              </a:rPr>
              <a:t>学习更强的特征。</a:t>
            </a:r>
            <a:endParaRPr lang="en-US" altLang="zh-CN" sz="1800" dirty="0">
              <a:effectLst/>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effectLst/>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effectLst/>
                <a:ea typeface="Microsoft YaHei" panose="020B0503020204020204" pitchFamily="34" charset="-122"/>
              </a:rPr>
              <a:t>其中</a:t>
            </a:r>
            <a:r>
              <a:rPr lang="en-US" altLang="zh-CN" sz="1800" dirty="0">
                <a:effectLst/>
                <a:ea typeface="Microsoft YaHei" panose="020B0503020204020204" pitchFamily="34" charset="-122"/>
              </a:rPr>
              <a:t>M</a:t>
            </a:r>
            <a:r>
              <a:rPr lang="zh-CN" altLang="en-US" sz="1800" dirty="0">
                <a:effectLst/>
                <a:ea typeface="Microsoft YaHei" panose="020B0503020204020204" pitchFamily="34" charset="-122"/>
              </a:rPr>
              <a:t>是注意力图，</a:t>
            </a:r>
            <a:r>
              <a:rPr lang="en-US" altLang="zh-CN" sz="1800" dirty="0" err="1">
                <a:effectLst/>
                <a:ea typeface="Microsoft YaHei" panose="020B0503020204020204" pitchFamily="34" charset="-122"/>
              </a:rPr>
              <a:t>wl</a:t>
            </a:r>
            <a:r>
              <a:rPr lang="zh-CN" altLang="zh-CN" sz="1800" dirty="0">
                <a:effectLst/>
                <a:ea typeface="Microsoft YaHei" panose="020B0503020204020204" pitchFamily="34" charset="-122"/>
              </a:rPr>
              <a:t>是</a:t>
            </a:r>
            <a:r>
              <a:rPr lang="en-US" altLang="zh-CN" sz="1800" dirty="0">
                <a:effectLst/>
                <a:ea typeface="Microsoft YaHei" panose="020B0503020204020204" pitchFamily="34" charset="-122"/>
              </a:rPr>
              <a:t>Ul</a:t>
            </a:r>
            <a:r>
              <a:rPr lang="zh-CN" altLang="zh-CN" sz="1800" dirty="0">
                <a:effectLst/>
                <a:ea typeface="Microsoft YaHei" panose="020B0503020204020204" pitchFamily="34" charset="-122"/>
              </a:rPr>
              <a:t>经全局平均池化得到，</a:t>
            </a:r>
            <a:r>
              <a:rPr lang="en-US" altLang="zh-CN" sz="1800" dirty="0">
                <a:effectLst/>
                <a:ea typeface="Microsoft YaHei" panose="020B0503020204020204" pitchFamily="34" charset="-122"/>
              </a:rPr>
              <a:t>l</a:t>
            </a:r>
            <a:r>
              <a:rPr lang="zh-CN" altLang="zh-CN" sz="1800" dirty="0">
                <a:effectLst/>
                <a:ea typeface="Microsoft YaHei" panose="020B0503020204020204" pitchFamily="34" charset="-122"/>
              </a:rPr>
              <a:t>是</a:t>
            </a:r>
            <a:r>
              <a:rPr lang="zh-CN" altLang="en-US" sz="1800" dirty="0">
                <a:effectLst/>
                <a:ea typeface="Microsoft YaHei" panose="020B0503020204020204" pitchFamily="34" charset="-122"/>
              </a:rPr>
              <a:t>特征图</a:t>
            </a:r>
            <a:r>
              <a:rPr lang="en-US" altLang="zh-CN" sz="1800" dirty="0">
                <a:effectLst/>
                <a:ea typeface="Microsoft YaHei" panose="020B0503020204020204" pitchFamily="34" charset="-122"/>
              </a:rPr>
              <a:t>U</a:t>
            </a:r>
            <a:r>
              <a:rPr lang="zh-CN" altLang="zh-CN" sz="1800" dirty="0">
                <a:effectLst/>
                <a:ea typeface="Microsoft YaHei" panose="020B0503020204020204" pitchFamily="34" charset="-122"/>
              </a:rPr>
              <a:t>的通道索引</a:t>
            </a:r>
            <a:r>
              <a:rPr lang="zh-CN" altLang="en-US" sz="1800" dirty="0">
                <a:effectLst/>
                <a:ea typeface="Microsoft YaHei" panose="020B0503020204020204" pitchFamily="34" charset="-122"/>
              </a:rPr>
              <a:t>。</a:t>
            </a:r>
            <a:r>
              <a:rPr lang="en-US" altLang="zh-CN" sz="1800" dirty="0">
                <a:effectLst/>
                <a:ea typeface="Microsoft YaHei" panose="020B0503020204020204" pitchFamily="34" charset="-122"/>
              </a:rPr>
              <a:t>M‘</a:t>
            </a:r>
            <a:r>
              <a:rPr lang="zh-CN" altLang="en-US" sz="1800" dirty="0">
                <a:effectLst/>
                <a:ea typeface="Microsoft YaHei" panose="020B0503020204020204" pitchFamily="34" charset="-122"/>
              </a:rPr>
              <a:t>是</a:t>
            </a:r>
            <a:r>
              <a:rPr lang="zh-CN" altLang="zh-CN" sz="1800" dirty="0">
                <a:effectLst/>
                <a:ea typeface="Microsoft YaHei" panose="020B0503020204020204" pitchFamily="34" charset="-122"/>
              </a:rPr>
              <a:t>抑制</a:t>
            </a:r>
            <a:r>
              <a:rPr lang="zh-CN" altLang="en-US" sz="1800" dirty="0">
                <a:effectLst/>
                <a:ea typeface="Microsoft YaHei" panose="020B0503020204020204" pitchFamily="34" charset="-122"/>
              </a:rPr>
              <a:t>后的</a:t>
            </a:r>
            <a:r>
              <a:rPr lang="zh-CN" altLang="zh-CN" sz="1800" dirty="0">
                <a:effectLst/>
                <a:ea typeface="Microsoft YaHei" panose="020B0503020204020204" pitchFamily="34" charset="-122"/>
              </a:rPr>
              <a:t>注意力图</a:t>
            </a:r>
            <a:r>
              <a:rPr lang="zh-CN" altLang="en-US" sz="1800" dirty="0">
                <a:effectLst/>
                <a:ea typeface="Microsoft YaHei" panose="020B0503020204020204" pitchFamily="34" charset="-122"/>
              </a:rPr>
              <a:t>，</a:t>
            </a:r>
            <a:r>
              <a:rPr lang="zh-CN" altLang="zh-CN" sz="1800" dirty="0">
                <a:effectLst/>
                <a:ea typeface="Microsoft YaHei" panose="020B0503020204020204" pitchFamily="34" charset="-122"/>
              </a:rPr>
              <a:t>通过将</a:t>
            </a:r>
            <a:r>
              <a:rPr lang="en-US" altLang="zh-CN" sz="1800" dirty="0">
                <a:effectLst/>
                <a:ea typeface="Microsoft YaHei" panose="020B0503020204020204" pitchFamily="34" charset="-122"/>
              </a:rPr>
              <a:t>M</a:t>
            </a:r>
            <a:r>
              <a:rPr lang="zh-CN" altLang="zh-CN" sz="1800" dirty="0">
                <a:effectLst/>
                <a:ea typeface="Microsoft YaHei" panose="020B0503020204020204" pitchFamily="34" charset="-122"/>
              </a:rPr>
              <a:t>中的较高值降为</a:t>
            </a:r>
            <a:r>
              <a:rPr lang="en-US" altLang="zh-CN" sz="1800" dirty="0">
                <a:effectLst/>
                <a:ea typeface="Microsoft YaHei" panose="020B0503020204020204" pitchFamily="34" charset="-122"/>
              </a:rPr>
              <a:t>0</a:t>
            </a:r>
            <a:r>
              <a:rPr lang="zh-CN" altLang="zh-CN" sz="1800" dirty="0">
                <a:effectLst/>
                <a:ea typeface="Microsoft YaHei" panose="020B0503020204020204" pitchFamily="34" charset="-122"/>
              </a:rPr>
              <a:t>得到，其中大</a:t>
            </a:r>
            <a:r>
              <a:rPr lang="en-US" altLang="zh-CN" sz="1800" dirty="0">
                <a:effectLst/>
                <a:ea typeface="Microsoft YaHei" panose="020B0503020204020204" pitchFamily="34" charset="-122"/>
              </a:rPr>
              <a:t>1</a:t>
            </a:r>
            <a:r>
              <a:rPr lang="zh-CN" altLang="zh-CN" sz="1800" dirty="0">
                <a:effectLst/>
                <a:ea typeface="Microsoft YaHei" panose="020B0503020204020204" pitchFamily="34" charset="-122"/>
              </a:rPr>
              <a:t>表示</a:t>
            </a:r>
            <a:r>
              <a:rPr lang="en-US" altLang="zh-CN" sz="1800" dirty="0">
                <a:effectLst/>
                <a:ea typeface="Microsoft YaHei" panose="020B0503020204020204" pitchFamily="34" charset="-122"/>
              </a:rPr>
              <a:t>01</a:t>
            </a:r>
            <a:r>
              <a:rPr lang="zh-CN" altLang="zh-CN" sz="1800" dirty="0">
                <a:effectLst/>
                <a:ea typeface="Microsoft YaHei" panose="020B0503020204020204" pitchFamily="34" charset="-122"/>
              </a:rPr>
              <a:t>指示函数，</a:t>
            </a:r>
            <a:r>
              <a:rPr lang="en-US" altLang="zh-CN" sz="1800" dirty="0">
                <a:effectLst/>
                <a:ea typeface="Microsoft YaHei" panose="020B0503020204020204" pitchFamily="34" charset="-122"/>
              </a:rPr>
              <a:t>P</a:t>
            </a:r>
            <a:r>
              <a:rPr lang="zh-CN" altLang="en-US" sz="1800" dirty="0">
                <a:effectLst/>
                <a:ea typeface="Microsoft YaHei" panose="020B0503020204020204" pitchFamily="34" charset="-122"/>
              </a:rPr>
              <a:t>表示那些</a:t>
            </a:r>
            <a:r>
              <a:rPr lang="zh-CN" altLang="zh-CN" sz="1800" dirty="0">
                <a:effectLst/>
                <a:ea typeface="Microsoft YaHei" panose="020B0503020204020204" pitchFamily="34" charset="-122"/>
              </a:rPr>
              <a:t>具有较高值的位置。</a:t>
            </a:r>
            <a:endParaRPr lang="en-US" altLang="zh-CN" sz="1800" dirty="0">
              <a:effectLst/>
              <a:ea typeface="Microsoft YaHei" panose="020B0503020204020204" pitchFamily="34" charset="-122"/>
            </a:endParaRPr>
          </a:p>
          <a:p>
            <a:r>
              <a:rPr lang="en-US" altLang="zh-CN" sz="1800" dirty="0">
                <a:effectLst/>
                <a:ea typeface="Microsoft YaHei" panose="020B0503020204020204" pitchFamily="34" charset="-122"/>
              </a:rPr>
              <a:t>U</a:t>
            </a:r>
            <a:r>
              <a:rPr lang="zh-CN" altLang="zh-CN" sz="1800" dirty="0">
                <a:effectLst/>
                <a:ea typeface="Microsoft YaHei" panose="020B0503020204020204" pitchFamily="34" charset="-122"/>
              </a:rPr>
              <a:t>和</a:t>
            </a:r>
            <a:r>
              <a:rPr lang="en-US" altLang="zh-CN" sz="1800" dirty="0">
                <a:effectLst/>
                <a:ea typeface="Microsoft YaHei" panose="020B0503020204020204" pitchFamily="34" charset="-122"/>
              </a:rPr>
              <a:t>V</a:t>
            </a:r>
            <a:r>
              <a:rPr lang="zh-CN" altLang="zh-CN" sz="1800" dirty="0">
                <a:effectLst/>
                <a:ea typeface="Microsoft YaHei" panose="020B0503020204020204" pitchFamily="34" charset="-122"/>
              </a:rPr>
              <a:t>分别表示抑制前和抑制后的特征图，</a:t>
            </a:r>
            <a:r>
              <a:rPr lang="zh-CN" altLang="en-US" sz="1800" dirty="0">
                <a:effectLst/>
                <a:ea typeface="Microsoft YaHei" panose="020B0503020204020204" pitchFamily="34" charset="-122"/>
              </a:rPr>
              <a:t>添加</a:t>
            </a:r>
            <a:r>
              <a:rPr lang="zh-CN" altLang="zh-CN" sz="1800" dirty="0">
                <a:effectLst/>
                <a:ea typeface="Microsoft YaHei" panose="020B0503020204020204" pitchFamily="34" charset="-122"/>
              </a:rPr>
              <a:t>扰动后的特征图</a:t>
            </a:r>
            <a:r>
              <a:rPr lang="zh-CN" altLang="en-US" sz="1800" dirty="0">
                <a:effectLst/>
                <a:ea typeface="Microsoft YaHei" panose="020B0503020204020204" pitchFamily="34" charset="-122"/>
              </a:rPr>
              <a:t>还会有一个类似残差连接的操作，所以最终输出的特征图</a:t>
            </a:r>
            <a:r>
              <a:rPr lang="en-US" altLang="zh-CN" sz="1800" dirty="0">
                <a:effectLst/>
                <a:ea typeface="Microsoft YaHei" panose="020B0503020204020204" pitchFamily="34" charset="-122"/>
              </a:rPr>
              <a:t>V=</a:t>
            </a:r>
            <a:r>
              <a:rPr lang="zh-CN" altLang="en-US" sz="1800" dirty="0">
                <a:effectLst/>
                <a:ea typeface="Microsoft YaHei" panose="020B0503020204020204" pitchFamily="34" charset="-122"/>
              </a:rPr>
              <a:t>，其中</a:t>
            </a:r>
            <a:r>
              <a:rPr lang="en-US" altLang="zh-CN" sz="1800" dirty="0">
                <a:effectLst/>
                <a:ea typeface="Microsoft YaHei" panose="020B0503020204020204" pitchFamily="34" charset="-122"/>
              </a:rPr>
              <a:t>1</a:t>
            </a:r>
            <a:r>
              <a:rPr lang="zh-CN" altLang="zh-CN" sz="1800" dirty="0">
                <a:effectLst/>
                <a:ea typeface="Microsoft YaHei" panose="020B0503020204020204" pitchFamily="34" charset="-122"/>
              </a:rPr>
              <a:t>是单位矩阵，◦表示各元素相乘</a:t>
            </a:r>
            <a:r>
              <a:rPr lang="zh-CN" altLang="en-US" sz="1800" dirty="0">
                <a:effectLst/>
                <a:ea typeface="Microsoft YaHei" panose="020B0503020204020204" pitchFamily="34" charset="-122"/>
              </a:rPr>
              <a:t>，</a:t>
            </a:r>
            <a:r>
              <a:rPr lang="zh-CN" altLang="zh-CN" sz="1800" dirty="0">
                <a:effectLst/>
                <a:ea typeface="Calibri" panose="020F0502020204030204" pitchFamily="34" charset="0"/>
              </a:rPr>
              <a:t>Ψ</a:t>
            </a:r>
            <a:r>
              <a:rPr lang="en-US" altLang="zh-CN" sz="1800" dirty="0">
                <a:effectLst/>
                <a:ea typeface="Microsoft YaHei" panose="020B0503020204020204" pitchFamily="34" charset="-122"/>
              </a:rPr>
              <a:t>(</a:t>
            </a:r>
            <a:r>
              <a:rPr lang="zh-CN" altLang="zh-CN" sz="1800" dirty="0">
                <a:effectLst/>
                <a:ea typeface="Calibri" panose="020F0502020204030204" pitchFamily="34" charset="0"/>
              </a:rPr>
              <a:t>λ</a:t>
            </a:r>
            <a:r>
              <a:rPr lang="en-US" altLang="zh-CN" sz="1800" dirty="0">
                <a:effectLst/>
                <a:ea typeface="Microsoft YaHei" panose="020B0503020204020204" pitchFamily="34" charset="-122"/>
              </a:rPr>
              <a:t>)</a:t>
            </a:r>
            <a:r>
              <a:rPr lang="zh-CN" altLang="zh-CN" sz="1800" dirty="0">
                <a:effectLst/>
                <a:ea typeface="Microsoft YaHei" panose="020B0503020204020204" pitchFamily="34" charset="-122"/>
              </a:rPr>
              <a:t>表示有多少像素被扰动</a:t>
            </a:r>
            <a:r>
              <a:rPr lang="zh-CN" altLang="en-US" sz="1800" dirty="0">
                <a:effectLst/>
                <a:ea typeface="Microsoft YaHei" panose="020B0503020204020204" pitchFamily="34" charset="-122"/>
              </a:rPr>
              <a:t>。</a:t>
            </a:r>
            <a:endParaRPr lang="en-US" altLang="zh-CN" sz="1800" dirty="0">
              <a:effectLst/>
              <a:ea typeface="Microsoft YaHei" panose="020B0503020204020204" pitchFamily="34" charset="-122"/>
            </a:endParaRPr>
          </a:p>
          <a:p>
            <a:endParaRPr lang="en-US" altLang="zh-CN" sz="1800" dirty="0">
              <a:effectLst/>
              <a:ea typeface="Microsoft YaHei"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A0A69B11-BB70-4911-BF52-1EEFAAD4CA3D}" type="slidenum">
              <a:rPr lang="zh-CN" altLang="en-US" smtClean="0"/>
              <a:t>7</a:t>
            </a:fld>
            <a:endParaRPr lang="zh-CN" altLang="en-US"/>
          </a:p>
        </p:txBody>
      </p:sp>
    </p:spTree>
    <p:extLst>
      <p:ext uri="{BB962C8B-B14F-4D97-AF65-F5344CB8AC3E}">
        <p14:creationId xmlns:p14="http://schemas.microsoft.com/office/powerpoint/2010/main" val="570107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effectLst/>
                <a:ea typeface="Microsoft YaHei" panose="020B0503020204020204" pitchFamily="34" charset="-122"/>
              </a:rPr>
              <a:t>所以，</a:t>
            </a:r>
            <a:r>
              <a:rPr lang="en-US" altLang="zh-CN" sz="1800" dirty="0" err="1">
                <a:effectLst/>
                <a:ea typeface="Microsoft YaHei" panose="020B0503020204020204" pitchFamily="34" charset="-122"/>
              </a:rPr>
              <a:t>选择-抑制策略</a:t>
            </a:r>
            <a:r>
              <a:rPr lang="zh-CN" altLang="en-US" sz="1800" dirty="0">
                <a:effectLst/>
                <a:ea typeface="Microsoft YaHei" panose="020B0503020204020204" pitchFamily="34" charset="-122"/>
              </a:rPr>
              <a:t>可以看作</a:t>
            </a:r>
            <a:r>
              <a:rPr lang="en-US" altLang="zh-CN" sz="1800" dirty="0" err="1">
                <a:effectLst/>
                <a:ea typeface="Microsoft YaHei" panose="020B0503020204020204" pitchFamily="34" charset="-122"/>
              </a:rPr>
              <a:t>一个对抗的过程</a:t>
            </a:r>
            <a:r>
              <a:rPr lang="en-US" altLang="zh-CN" sz="1800" dirty="0">
                <a:effectLst/>
                <a:ea typeface="Microsoft YaHei" panose="020B0503020204020204" pitchFamily="34" charset="-122"/>
              </a:rPr>
              <a:t>。</a:t>
            </a:r>
            <a:r>
              <a:rPr lang="zh-CN" altLang="zh-CN" sz="1800" dirty="0">
                <a:effectLst/>
                <a:ea typeface="Microsoft YaHei" panose="020B0503020204020204" pitchFamily="34" charset="-122"/>
              </a:rPr>
              <a:t>先是通过</a:t>
            </a:r>
            <a:r>
              <a:rPr lang="en-US" altLang="zh-CN" sz="1800" dirty="0" err="1">
                <a:effectLst/>
                <a:ea typeface="Microsoft YaHei" panose="020B0503020204020204" pitchFamily="34" charset="-122"/>
              </a:rPr>
              <a:t>选择操作</a:t>
            </a:r>
            <a:r>
              <a:rPr lang="zh-CN" altLang="en-US" sz="1800" dirty="0">
                <a:effectLst/>
                <a:ea typeface="Microsoft YaHei" panose="020B0503020204020204" pitchFamily="34" charset="-122"/>
              </a:rPr>
              <a:t>去</a:t>
            </a:r>
            <a:r>
              <a:rPr lang="en-US" altLang="zh-CN" sz="1800" dirty="0" err="1">
                <a:effectLst/>
                <a:ea typeface="Microsoft YaHei" panose="020B0503020204020204" pitchFamily="34" charset="-122"/>
              </a:rPr>
              <a:t>找到</a:t>
            </a:r>
            <a:r>
              <a:rPr lang="zh-CN" altLang="zh-CN" sz="1800" dirty="0">
                <a:effectLst/>
                <a:ea typeface="Microsoft YaHei" panose="020B0503020204020204" pitchFamily="34" charset="-122"/>
              </a:rPr>
              <a:t>能够</a:t>
            </a:r>
            <a:r>
              <a:rPr lang="zh-CN" altLang="en-US" sz="1800" dirty="0">
                <a:effectLst/>
                <a:ea typeface="Microsoft YaHei" panose="020B0503020204020204" pitchFamily="34" charset="-122"/>
              </a:rPr>
              <a:t>最小化</a:t>
            </a:r>
            <a:r>
              <a:rPr lang="en-US" altLang="zh-CN" sz="1800" dirty="0" err="1">
                <a:effectLst/>
                <a:ea typeface="Microsoft YaHei" panose="020B0503020204020204" pitchFamily="34" charset="-122"/>
              </a:rPr>
              <a:t>损失的</a:t>
            </a:r>
            <a:r>
              <a:rPr lang="zh-CN" altLang="zh-CN" sz="1800" dirty="0">
                <a:effectLst/>
                <a:ea typeface="Microsoft YaHei" panose="020B0503020204020204" pitchFamily="34" charset="-122"/>
              </a:rPr>
              <a:t>高分anchor</a:t>
            </a:r>
            <a:r>
              <a:rPr lang="zh-CN" altLang="en-US" sz="1800" dirty="0">
                <a:effectLst/>
                <a:ea typeface="Microsoft YaHei" panose="020B0503020204020204" pitchFamily="34" charset="-122"/>
              </a:rPr>
              <a:t>，然后通过</a:t>
            </a:r>
            <a:r>
              <a:rPr lang="en-US" altLang="zh-CN" sz="1800" dirty="0" err="1">
                <a:effectLst/>
                <a:ea typeface="Microsoft YaHei" panose="020B0503020204020204" pitchFamily="34" charset="-122"/>
              </a:rPr>
              <a:t>抑制操作</a:t>
            </a:r>
            <a:r>
              <a:rPr lang="zh-CN" altLang="zh-CN" sz="1800" dirty="0">
                <a:effectLst/>
                <a:ea typeface="Microsoft YaHei" panose="020B0503020204020204" pitchFamily="34" charset="-122"/>
              </a:rPr>
              <a:t>对</a:t>
            </a:r>
            <a:r>
              <a:rPr lang="en-US" altLang="zh-CN" sz="1800" dirty="0" err="1">
                <a:effectLst/>
                <a:ea typeface="Microsoft YaHei" panose="020B0503020204020204" pitchFamily="34" charset="-122"/>
              </a:rPr>
              <a:t>所选anchor的相应</a:t>
            </a:r>
            <a:r>
              <a:rPr lang="zh-CN" altLang="zh-CN" sz="1800" dirty="0">
                <a:effectLst/>
                <a:ea typeface="Microsoft YaHei" panose="020B0503020204020204" pitchFamily="34" charset="-122"/>
              </a:rPr>
              <a:t>特征添加扰动</a:t>
            </a:r>
            <a:r>
              <a:rPr lang="en-US" altLang="zh-CN" sz="1800" dirty="0">
                <a:effectLst/>
                <a:ea typeface="Microsoft YaHei" panose="020B0503020204020204" pitchFamily="34" charset="-122"/>
              </a:rPr>
              <a:t>，</a:t>
            </a:r>
            <a:r>
              <a:rPr lang="en-US" altLang="zh-CN" sz="1800" dirty="0" err="1">
                <a:effectLst/>
                <a:ea typeface="Microsoft YaHei" panose="020B0503020204020204" pitchFamily="34" charset="-122"/>
              </a:rPr>
              <a:t>使anchor的置信度降低</a:t>
            </a:r>
            <a:r>
              <a:rPr lang="en-US" altLang="zh-CN" sz="1800" dirty="0">
                <a:effectLst/>
                <a:ea typeface="Microsoft YaHei" panose="020B0503020204020204" pitchFamily="34" charset="-122"/>
              </a:rPr>
              <a:t>，</a:t>
            </a:r>
            <a:r>
              <a:rPr lang="zh-CN" altLang="zh-CN" sz="1800" dirty="0">
                <a:effectLst/>
                <a:ea typeface="Microsoft YaHei" panose="020B0503020204020204" pitchFamily="34" charset="-122"/>
              </a:rPr>
              <a:t>再次增大</a:t>
            </a:r>
            <a:r>
              <a:rPr lang="en-US" altLang="zh-CN" sz="1800" dirty="0" err="1">
                <a:effectLst/>
                <a:ea typeface="Microsoft YaHei" panose="020B0503020204020204" pitchFamily="34" charset="-122"/>
              </a:rPr>
              <a:t>损失</a:t>
            </a:r>
            <a:r>
              <a:rPr lang="en-US" altLang="zh-CN" sz="1800" dirty="0">
                <a:effectLst/>
                <a:ea typeface="Microsoft YaHei" panose="020B0503020204020204" pitchFamily="34" charset="-122"/>
              </a:rPr>
              <a:t>。</a:t>
            </a:r>
          </a:p>
          <a:p>
            <a:endParaRPr lang="en-US" altLang="zh-CN" sz="1800" dirty="0">
              <a:effectLst/>
              <a:ea typeface="Microsoft YaHei" panose="020B0503020204020204" pitchFamily="34" charset="-122"/>
            </a:endParaRPr>
          </a:p>
          <a:p>
            <a:r>
              <a:rPr lang="en-US" altLang="zh-CN" sz="1800" dirty="0">
                <a:effectLst/>
                <a:ea typeface="Microsoft YaHei" panose="020B0503020204020204" pitchFamily="34" charset="-122"/>
              </a:rPr>
              <a:t>如</a:t>
            </a:r>
            <a:r>
              <a:rPr lang="zh-CN" altLang="zh-CN" sz="1800" dirty="0">
                <a:effectLst/>
                <a:ea typeface="Microsoft YaHei" panose="020B0503020204020204" pitchFamily="34" charset="-122"/>
              </a:rPr>
              <a:t>下图</a:t>
            </a:r>
            <a:r>
              <a:rPr lang="en-US" altLang="zh-CN" sz="1800" dirty="0" err="1">
                <a:effectLst/>
                <a:ea typeface="Microsoft YaHei" panose="020B0503020204020204" pitchFamily="34" charset="-122"/>
              </a:rPr>
              <a:t>第一条曲线所示，MAL选择了一个次优anchor</a:t>
            </a:r>
            <a:r>
              <a:rPr lang="zh-CN" altLang="en-US" sz="1800" dirty="0">
                <a:effectLst/>
                <a:ea typeface="Microsoft YaHei" panose="020B0503020204020204" pitchFamily="34" charset="-122"/>
              </a:rPr>
              <a:t>，</a:t>
            </a:r>
            <a:r>
              <a:rPr lang="en-US" altLang="zh-CN" sz="1800" dirty="0" err="1">
                <a:effectLst/>
                <a:ea typeface="Microsoft YaHei" panose="020B0503020204020204" pitchFamily="34" charset="-122"/>
              </a:rPr>
              <a:t>陷入了损失函数的局部最小值</a:t>
            </a:r>
            <a:r>
              <a:rPr lang="en-US" altLang="zh-CN" sz="1800" dirty="0">
                <a:effectLst/>
                <a:ea typeface="Microsoft YaHei" panose="020B0503020204020204" pitchFamily="34" charset="-122"/>
              </a:rPr>
              <a:t>。</a:t>
            </a:r>
            <a:r>
              <a:rPr lang="zh-CN" altLang="zh-CN" sz="1800" dirty="0">
                <a:effectLst/>
                <a:ea typeface="Microsoft YaHei" panose="020B0503020204020204" pitchFamily="34" charset="-122"/>
              </a:rPr>
              <a:t>在第二条曲线中，</a:t>
            </a:r>
            <a:r>
              <a:rPr lang="zh-CN" altLang="en-US" sz="1800" dirty="0">
                <a:effectLst/>
                <a:ea typeface="Microsoft YaHei" panose="020B0503020204020204" pitchFamily="34" charset="-122"/>
              </a:rPr>
              <a:t>经</a:t>
            </a:r>
            <a:r>
              <a:rPr lang="zh-CN" altLang="zh-CN" sz="1800" dirty="0">
                <a:effectLst/>
                <a:ea typeface="Microsoft YaHei" panose="020B0503020204020204" pitchFamily="34" charset="-122"/>
              </a:rPr>
              <a:t>anchor depression增</a:t>
            </a:r>
            <a:r>
              <a:rPr lang="zh-CN" altLang="en-US" sz="1800" dirty="0">
                <a:effectLst/>
                <a:ea typeface="Microsoft YaHei" panose="020B0503020204020204" pitchFamily="34" charset="-122"/>
              </a:rPr>
              <a:t>大</a:t>
            </a:r>
            <a:r>
              <a:rPr lang="zh-CN" altLang="zh-CN" sz="1800" dirty="0">
                <a:effectLst/>
                <a:ea typeface="Microsoft YaHei" panose="020B0503020204020204" pitchFamily="34" charset="-122"/>
              </a:rPr>
              <a:t>了损失，使局部最小值被“填充”</a:t>
            </a:r>
            <a:r>
              <a:rPr lang="zh-CN" altLang="en-US" sz="1800" dirty="0">
                <a:effectLst/>
                <a:ea typeface="Microsoft YaHei" panose="020B0503020204020204" pitchFamily="34" charset="-122"/>
              </a:rPr>
              <a:t>，从而</a:t>
            </a:r>
            <a:r>
              <a:rPr lang="zh-CN" altLang="zh-CN" sz="1800" dirty="0">
                <a:effectLst/>
                <a:ea typeface="Microsoft YaHei" panose="020B0503020204020204" pitchFamily="34" charset="-122"/>
              </a:rPr>
              <a:t>MAL会继续</a:t>
            </a:r>
            <a:r>
              <a:rPr lang="zh-CN" altLang="en-US" sz="1800" dirty="0">
                <a:effectLst/>
                <a:ea typeface="Microsoft YaHei" panose="020B0503020204020204" pitchFamily="34" charset="-122"/>
              </a:rPr>
              <a:t>优化去</a:t>
            </a:r>
            <a:r>
              <a:rPr lang="zh-CN" altLang="zh-CN" sz="1800" dirty="0">
                <a:effectLst/>
                <a:ea typeface="Microsoft YaHei" panose="020B0503020204020204" pitchFamily="34" charset="-122"/>
              </a:rPr>
              <a:t>寻找下一个局部最小值。</a:t>
            </a:r>
            <a:r>
              <a:rPr lang="zh-CN" altLang="en-US" sz="1800" dirty="0">
                <a:effectLst/>
                <a:ea typeface="Microsoft YaHei" panose="020B0503020204020204" pitchFamily="34" charset="-122"/>
              </a:rPr>
              <a:t>通过这种选择</a:t>
            </a:r>
            <a:r>
              <a:rPr lang="en-US" altLang="zh-CN" sz="1800" dirty="0">
                <a:effectLst/>
                <a:ea typeface="Microsoft YaHei" panose="020B0503020204020204" pitchFamily="34" charset="-122"/>
              </a:rPr>
              <a:t>-</a:t>
            </a:r>
            <a:r>
              <a:rPr lang="zh-CN" altLang="en-US" sz="1800" dirty="0">
                <a:effectLst/>
                <a:ea typeface="Microsoft YaHei" panose="020B0503020204020204" pitchFamily="34" charset="-122"/>
              </a:rPr>
              <a:t>抑制操作，</a:t>
            </a:r>
            <a:r>
              <a:rPr lang="zh-CN" altLang="zh-CN" sz="1800" dirty="0">
                <a:effectLst/>
                <a:ea typeface="Microsoft YaHei" panose="020B0503020204020204" pitchFamily="34" charset="-122"/>
              </a:rPr>
              <a:t>在最终收敛时</a:t>
            </a:r>
            <a:r>
              <a:rPr lang="en-US" altLang="zh-CN" sz="1800" dirty="0">
                <a:effectLst/>
                <a:ea typeface="Microsoft YaHei" panose="020B0503020204020204" pitchFamily="34" charset="-122"/>
              </a:rPr>
              <a:t>MAL</a:t>
            </a:r>
            <a:r>
              <a:rPr lang="zh-CN" altLang="zh-CN" sz="1800" dirty="0">
                <a:effectLst/>
                <a:ea typeface="Microsoft YaHei" panose="020B0503020204020204" pitchFamily="34" charset="-122"/>
              </a:rPr>
              <a:t>能够有更大的可能找到最优解。</a:t>
            </a:r>
            <a:endParaRPr lang="zh-CN" altLang="en-US" dirty="0"/>
          </a:p>
        </p:txBody>
      </p:sp>
      <p:sp>
        <p:nvSpPr>
          <p:cNvPr id="4" name="灯片编号占位符 3"/>
          <p:cNvSpPr>
            <a:spLocks noGrp="1"/>
          </p:cNvSpPr>
          <p:nvPr>
            <p:ph type="sldNum" sz="quarter" idx="5"/>
          </p:nvPr>
        </p:nvSpPr>
        <p:spPr/>
        <p:txBody>
          <a:bodyPr/>
          <a:lstStyle/>
          <a:p>
            <a:fld id="{A0A69B11-BB70-4911-BF52-1EEFAAD4CA3D}" type="slidenum">
              <a:rPr lang="zh-CN" altLang="en-US" smtClean="0"/>
              <a:t>8</a:t>
            </a:fld>
            <a:endParaRPr lang="zh-CN" altLang="en-US"/>
          </a:p>
        </p:txBody>
      </p:sp>
    </p:spTree>
    <p:extLst>
      <p:ext uri="{BB962C8B-B14F-4D97-AF65-F5344CB8AC3E}">
        <p14:creationId xmlns:p14="http://schemas.microsoft.com/office/powerpoint/2010/main" val="1745524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E3033"/>
                </a:solidFill>
                <a:effectLst/>
                <a:latin typeface="Arial" panose="020B0604020202020204" pitchFamily="34" charset="0"/>
              </a:rPr>
              <a:t>这是</a:t>
            </a:r>
            <a:r>
              <a:rPr lang="en-US" altLang="zh-CN" b="0" i="0" dirty="0" err="1">
                <a:solidFill>
                  <a:srgbClr val="2E3033"/>
                </a:solidFill>
                <a:effectLst/>
                <a:latin typeface="Arial" panose="020B0604020202020204" pitchFamily="34" charset="0"/>
              </a:rPr>
              <a:t>RetinaNet</a:t>
            </a:r>
            <a:r>
              <a:rPr lang="zh-CN" altLang="en-US" b="0" i="0" dirty="0">
                <a:solidFill>
                  <a:srgbClr val="2E3033"/>
                </a:solidFill>
                <a:effectLst/>
                <a:latin typeface="Arial" panose="020B0604020202020204" pitchFamily="34" charset="0"/>
              </a:rPr>
              <a:t>和</a:t>
            </a:r>
            <a:r>
              <a:rPr lang="en-US" altLang="zh-CN" b="0" i="0" dirty="0">
                <a:solidFill>
                  <a:srgbClr val="2E3033"/>
                </a:solidFill>
                <a:effectLst/>
                <a:latin typeface="Arial" panose="020B0604020202020204" pitchFamily="34" charset="0"/>
              </a:rPr>
              <a:t>MAL</a:t>
            </a:r>
            <a:r>
              <a:rPr lang="zh-CN" altLang="en-US" b="0" i="0" dirty="0">
                <a:solidFill>
                  <a:srgbClr val="2E3033"/>
                </a:solidFill>
                <a:effectLst/>
                <a:latin typeface="Arial" panose="020B0604020202020204" pitchFamily="34" charset="0"/>
              </a:rPr>
              <a:t>在</a:t>
            </a:r>
            <a:r>
              <a:rPr lang="en-US" altLang="zh-CN" b="0" i="0" dirty="0">
                <a:solidFill>
                  <a:srgbClr val="2E3033"/>
                </a:solidFill>
                <a:effectLst/>
                <a:latin typeface="Arial" panose="020B0604020202020204" pitchFamily="34" charset="0"/>
              </a:rPr>
              <a:t>NMS</a:t>
            </a:r>
            <a:r>
              <a:rPr lang="zh-CN" altLang="en-US" b="0" i="0" dirty="0">
                <a:solidFill>
                  <a:srgbClr val="2E3033"/>
                </a:solidFill>
                <a:effectLst/>
                <a:latin typeface="Arial" panose="020B0604020202020204" pitchFamily="34" charset="0"/>
              </a:rPr>
              <a:t>前后的检测的一个可视化，可以看到，</a:t>
            </a:r>
            <a:r>
              <a:rPr lang="en-US" altLang="zh-CN" b="0" i="0" dirty="0" err="1">
                <a:solidFill>
                  <a:srgbClr val="2E3033"/>
                </a:solidFill>
                <a:effectLst/>
                <a:latin typeface="Arial" panose="020B0604020202020204" pitchFamily="34" charset="0"/>
              </a:rPr>
              <a:t>RetinaNet</a:t>
            </a:r>
            <a:r>
              <a:rPr lang="zh-CN" altLang="en-US" b="0" i="0" dirty="0">
                <a:solidFill>
                  <a:srgbClr val="2E3033"/>
                </a:solidFill>
                <a:effectLst/>
                <a:latin typeface="Arial" panose="020B0604020202020204" pitchFamily="34" charset="0"/>
              </a:rPr>
              <a:t>可能会产生分类分数较低而</a:t>
            </a:r>
            <a:r>
              <a:rPr lang="en-US" altLang="zh-CN" b="0" i="0" dirty="0" err="1">
                <a:solidFill>
                  <a:srgbClr val="2E3033"/>
                </a:solidFill>
                <a:effectLst/>
                <a:latin typeface="Arial" panose="020B0604020202020204" pitchFamily="34" charset="0"/>
              </a:rPr>
              <a:t>IoU</a:t>
            </a:r>
            <a:r>
              <a:rPr lang="zh-CN" altLang="en-US" b="0" i="0" dirty="0">
                <a:solidFill>
                  <a:srgbClr val="2E3033"/>
                </a:solidFill>
                <a:effectLst/>
                <a:latin typeface="Arial" panose="020B0604020202020204" pitchFamily="34" charset="0"/>
              </a:rPr>
              <a:t>值高的边界框</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黄色框</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或分类分数较高而</a:t>
            </a:r>
            <a:r>
              <a:rPr lang="en-US" altLang="zh-CN" b="0" i="0" dirty="0" err="1">
                <a:solidFill>
                  <a:srgbClr val="2E3033"/>
                </a:solidFill>
                <a:effectLst/>
                <a:latin typeface="Arial" panose="020B0604020202020204" pitchFamily="34" charset="0"/>
              </a:rPr>
              <a:t>IoU</a:t>
            </a:r>
            <a:r>
              <a:rPr lang="zh-CN" altLang="en-US" b="0" i="0" dirty="0">
                <a:solidFill>
                  <a:srgbClr val="2E3033"/>
                </a:solidFill>
                <a:effectLst/>
                <a:latin typeface="Arial" panose="020B0604020202020204" pitchFamily="34" charset="0"/>
              </a:rPr>
              <a:t>值低的边界框</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红色框</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，导致</a:t>
            </a:r>
            <a:r>
              <a:rPr lang="en-US" altLang="zh-CN" b="0" i="0" dirty="0">
                <a:solidFill>
                  <a:srgbClr val="2E3033"/>
                </a:solidFill>
                <a:effectLst/>
                <a:latin typeface="Arial" panose="020B0604020202020204" pitchFamily="34" charset="0"/>
              </a:rPr>
              <a:t>NMS</a:t>
            </a:r>
            <a:r>
              <a:rPr lang="zh-CN" altLang="en-US" b="0" i="0" dirty="0">
                <a:solidFill>
                  <a:srgbClr val="2E3033"/>
                </a:solidFill>
                <a:effectLst/>
                <a:latin typeface="Arial" panose="020B0604020202020204" pitchFamily="34" charset="0"/>
              </a:rPr>
              <a:t>后的结果不是很理想。而</a:t>
            </a:r>
            <a:r>
              <a:rPr lang="en-US" altLang="zh-CN" b="0" i="0" dirty="0">
                <a:solidFill>
                  <a:srgbClr val="2E3033"/>
                </a:solidFill>
                <a:effectLst/>
                <a:latin typeface="Arial" panose="020B0604020202020204" pitchFamily="34" charset="0"/>
              </a:rPr>
              <a:t>MAL</a:t>
            </a:r>
            <a:r>
              <a:rPr lang="zh-CN" altLang="en-US" b="0" i="0" dirty="0">
                <a:solidFill>
                  <a:srgbClr val="2E3033"/>
                </a:solidFill>
                <a:effectLst/>
                <a:latin typeface="Arial" panose="020B0604020202020204" pitchFamily="34" charset="0"/>
              </a:rPr>
              <a:t>能够得到分类和定位分数都较高的边界框，</a:t>
            </a:r>
            <a:r>
              <a:rPr lang="en-US" altLang="zh-CN" b="0" i="0" dirty="0">
                <a:solidFill>
                  <a:srgbClr val="2E3033"/>
                </a:solidFill>
                <a:effectLst/>
                <a:latin typeface="Arial" panose="020B0604020202020204" pitchFamily="34" charset="0"/>
              </a:rPr>
              <a:t>NMS</a:t>
            </a:r>
            <a:r>
              <a:rPr lang="zh-CN" altLang="en-US" b="0" i="0" dirty="0">
                <a:solidFill>
                  <a:srgbClr val="2E3033"/>
                </a:solidFill>
                <a:effectLst/>
                <a:latin typeface="Arial" panose="020B0604020202020204" pitchFamily="34" charset="0"/>
              </a:rPr>
              <a:t>后的检测结果更好。</a:t>
            </a:r>
            <a:endParaRPr lang="zh-CN" altLang="en-US" dirty="0"/>
          </a:p>
        </p:txBody>
      </p:sp>
      <p:sp>
        <p:nvSpPr>
          <p:cNvPr id="4" name="灯片编号占位符 3"/>
          <p:cNvSpPr>
            <a:spLocks noGrp="1"/>
          </p:cNvSpPr>
          <p:nvPr>
            <p:ph type="sldNum" sz="quarter" idx="5"/>
          </p:nvPr>
        </p:nvSpPr>
        <p:spPr/>
        <p:txBody>
          <a:bodyPr/>
          <a:lstStyle/>
          <a:p>
            <a:fld id="{A0A69B11-BB70-4911-BF52-1EEFAAD4CA3D}" type="slidenum">
              <a:rPr lang="zh-CN" altLang="en-US" smtClean="0"/>
              <a:t>9</a:t>
            </a:fld>
            <a:endParaRPr lang="zh-CN" altLang="en-US"/>
          </a:p>
        </p:txBody>
      </p:sp>
    </p:spTree>
    <p:extLst>
      <p:ext uri="{BB962C8B-B14F-4D97-AF65-F5344CB8AC3E}">
        <p14:creationId xmlns:p14="http://schemas.microsoft.com/office/powerpoint/2010/main" val="2208251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39C154-F216-4AB3-A818-6DDD9A63D92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C36B81B-78E1-4897-9B55-14DFB6400F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D6BCA88-9147-4F3C-A318-EE12D8418E63}"/>
              </a:ext>
            </a:extLst>
          </p:cNvPr>
          <p:cNvSpPr>
            <a:spLocks noGrp="1"/>
          </p:cNvSpPr>
          <p:nvPr>
            <p:ph type="dt" sz="half" idx="10"/>
          </p:nvPr>
        </p:nvSpPr>
        <p:spPr/>
        <p:txBody>
          <a:bodyPr/>
          <a:lstStyle/>
          <a:p>
            <a:fld id="{19175C78-AA77-452E-8562-3BB2F208BF4E}" type="datetimeFigureOut">
              <a:rPr lang="zh-CN" altLang="en-US" smtClean="0"/>
              <a:t>2020/9/13</a:t>
            </a:fld>
            <a:endParaRPr lang="zh-CN" altLang="en-US"/>
          </a:p>
        </p:txBody>
      </p:sp>
      <p:sp>
        <p:nvSpPr>
          <p:cNvPr id="5" name="页脚占位符 4">
            <a:extLst>
              <a:ext uri="{FF2B5EF4-FFF2-40B4-BE49-F238E27FC236}">
                <a16:creationId xmlns:a16="http://schemas.microsoft.com/office/drawing/2014/main" id="{3D1663FE-6A25-43F4-998C-C432E3BD973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7B0C58-3BEC-41E2-BDA0-ED5AE86E7FB6}"/>
              </a:ext>
            </a:extLst>
          </p:cNvPr>
          <p:cNvSpPr>
            <a:spLocks noGrp="1"/>
          </p:cNvSpPr>
          <p:nvPr>
            <p:ph type="sldNum" sz="quarter" idx="12"/>
          </p:nvPr>
        </p:nvSpPr>
        <p:spPr/>
        <p:txBody>
          <a:bodyPr/>
          <a:lstStyle/>
          <a:p>
            <a:fld id="{7A354A9D-B8D7-47EB-80B8-4E0C64ADB0D1}" type="slidenum">
              <a:rPr lang="zh-CN" altLang="en-US" smtClean="0"/>
              <a:t>‹#›</a:t>
            </a:fld>
            <a:endParaRPr lang="zh-CN" altLang="en-US"/>
          </a:p>
        </p:txBody>
      </p:sp>
    </p:spTree>
    <p:extLst>
      <p:ext uri="{BB962C8B-B14F-4D97-AF65-F5344CB8AC3E}">
        <p14:creationId xmlns:p14="http://schemas.microsoft.com/office/powerpoint/2010/main" val="1291188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7EA62B-62A0-42F4-A090-80673CDD7A5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CFFF7AE-9063-440A-A165-96BA24F7EA0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051DFD-0411-44B7-BAA7-5F402EAA39A3}"/>
              </a:ext>
            </a:extLst>
          </p:cNvPr>
          <p:cNvSpPr>
            <a:spLocks noGrp="1"/>
          </p:cNvSpPr>
          <p:nvPr>
            <p:ph type="dt" sz="half" idx="10"/>
          </p:nvPr>
        </p:nvSpPr>
        <p:spPr/>
        <p:txBody>
          <a:bodyPr/>
          <a:lstStyle/>
          <a:p>
            <a:fld id="{19175C78-AA77-452E-8562-3BB2F208BF4E}" type="datetimeFigureOut">
              <a:rPr lang="zh-CN" altLang="en-US" smtClean="0"/>
              <a:t>2020/9/13</a:t>
            </a:fld>
            <a:endParaRPr lang="zh-CN" altLang="en-US"/>
          </a:p>
        </p:txBody>
      </p:sp>
      <p:sp>
        <p:nvSpPr>
          <p:cNvPr id="5" name="页脚占位符 4">
            <a:extLst>
              <a:ext uri="{FF2B5EF4-FFF2-40B4-BE49-F238E27FC236}">
                <a16:creationId xmlns:a16="http://schemas.microsoft.com/office/drawing/2014/main" id="{60DED0BC-D39C-4ABB-845B-6AAF7A7C5F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BBFB7F-AA3A-4E95-9341-DDD4F3D9897A}"/>
              </a:ext>
            </a:extLst>
          </p:cNvPr>
          <p:cNvSpPr>
            <a:spLocks noGrp="1"/>
          </p:cNvSpPr>
          <p:nvPr>
            <p:ph type="sldNum" sz="quarter" idx="12"/>
          </p:nvPr>
        </p:nvSpPr>
        <p:spPr/>
        <p:txBody>
          <a:bodyPr/>
          <a:lstStyle/>
          <a:p>
            <a:fld id="{7A354A9D-B8D7-47EB-80B8-4E0C64ADB0D1}" type="slidenum">
              <a:rPr lang="zh-CN" altLang="en-US" smtClean="0"/>
              <a:t>‹#›</a:t>
            </a:fld>
            <a:endParaRPr lang="zh-CN" altLang="en-US"/>
          </a:p>
        </p:txBody>
      </p:sp>
    </p:spTree>
    <p:extLst>
      <p:ext uri="{BB962C8B-B14F-4D97-AF65-F5344CB8AC3E}">
        <p14:creationId xmlns:p14="http://schemas.microsoft.com/office/powerpoint/2010/main" val="3985742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825E205-4673-426D-B55C-D5F7AF64376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1437B62-4398-4AB1-8B81-9E77B87695F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9296557-5137-41F1-8950-A0EBD4653A26}"/>
              </a:ext>
            </a:extLst>
          </p:cNvPr>
          <p:cNvSpPr>
            <a:spLocks noGrp="1"/>
          </p:cNvSpPr>
          <p:nvPr>
            <p:ph type="dt" sz="half" idx="10"/>
          </p:nvPr>
        </p:nvSpPr>
        <p:spPr/>
        <p:txBody>
          <a:bodyPr/>
          <a:lstStyle/>
          <a:p>
            <a:fld id="{19175C78-AA77-452E-8562-3BB2F208BF4E}" type="datetimeFigureOut">
              <a:rPr lang="zh-CN" altLang="en-US" smtClean="0"/>
              <a:t>2020/9/13</a:t>
            </a:fld>
            <a:endParaRPr lang="zh-CN" altLang="en-US"/>
          </a:p>
        </p:txBody>
      </p:sp>
      <p:sp>
        <p:nvSpPr>
          <p:cNvPr id="5" name="页脚占位符 4">
            <a:extLst>
              <a:ext uri="{FF2B5EF4-FFF2-40B4-BE49-F238E27FC236}">
                <a16:creationId xmlns:a16="http://schemas.microsoft.com/office/drawing/2014/main" id="{CC59DFF8-C778-46F7-A433-3BE26F7F54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1FDDB5-3CD1-4424-8B4B-87D076ACE542}"/>
              </a:ext>
            </a:extLst>
          </p:cNvPr>
          <p:cNvSpPr>
            <a:spLocks noGrp="1"/>
          </p:cNvSpPr>
          <p:nvPr>
            <p:ph type="sldNum" sz="quarter" idx="12"/>
          </p:nvPr>
        </p:nvSpPr>
        <p:spPr/>
        <p:txBody>
          <a:bodyPr/>
          <a:lstStyle/>
          <a:p>
            <a:fld id="{7A354A9D-B8D7-47EB-80B8-4E0C64ADB0D1}" type="slidenum">
              <a:rPr lang="zh-CN" altLang="en-US" smtClean="0"/>
              <a:t>‹#›</a:t>
            </a:fld>
            <a:endParaRPr lang="zh-CN" altLang="en-US"/>
          </a:p>
        </p:txBody>
      </p:sp>
    </p:spTree>
    <p:extLst>
      <p:ext uri="{BB962C8B-B14F-4D97-AF65-F5344CB8AC3E}">
        <p14:creationId xmlns:p14="http://schemas.microsoft.com/office/powerpoint/2010/main" val="3168149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CA0491-2AA9-492C-B167-A0F5A6B7F45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2503B4B-090C-48BE-8D10-7A384D8E4F5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C4225E-0183-4BA5-9A74-CC57FE55C3EE}"/>
              </a:ext>
            </a:extLst>
          </p:cNvPr>
          <p:cNvSpPr>
            <a:spLocks noGrp="1"/>
          </p:cNvSpPr>
          <p:nvPr>
            <p:ph type="dt" sz="half" idx="10"/>
          </p:nvPr>
        </p:nvSpPr>
        <p:spPr/>
        <p:txBody>
          <a:bodyPr/>
          <a:lstStyle/>
          <a:p>
            <a:fld id="{19175C78-AA77-452E-8562-3BB2F208BF4E}" type="datetimeFigureOut">
              <a:rPr lang="zh-CN" altLang="en-US" smtClean="0"/>
              <a:t>2020/9/13</a:t>
            </a:fld>
            <a:endParaRPr lang="zh-CN" altLang="en-US"/>
          </a:p>
        </p:txBody>
      </p:sp>
      <p:sp>
        <p:nvSpPr>
          <p:cNvPr id="5" name="页脚占位符 4">
            <a:extLst>
              <a:ext uri="{FF2B5EF4-FFF2-40B4-BE49-F238E27FC236}">
                <a16:creationId xmlns:a16="http://schemas.microsoft.com/office/drawing/2014/main" id="{D4980A37-40FE-457C-AD92-0C74F7F9FC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43F71A-81B8-4A40-950C-AFC2537FC6CD}"/>
              </a:ext>
            </a:extLst>
          </p:cNvPr>
          <p:cNvSpPr>
            <a:spLocks noGrp="1"/>
          </p:cNvSpPr>
          <p:nvPr>
            <p:ph type="sldNum" sz="quarter" idx="12"/>
          </p:nvPr>
        </p:nvSpPr>
        <p:spPr/>
        <p:txBody>
          <a:bodyPr/>
          <a:lstStyle/>
          <a:p>
            <a:fld id="{7A354A9D-B8D7-47EB-80B8-4E0C64ADB0D1}" type="slidenum">
              <a:rPr lang="zh-CN" altLang="en-US" smtClean="0"/>
              <a:t>‹#›</a:t>
            </a:fld>
            <a:endParaRPr lang="zh-CN" altLang="en-US"/>
          </a:p>
        </p:txBody>
      </p:sp>
    </p:spTree>
    <p:extLst>
      <p:ext uri="{BB962C8B-B14F-4D97-AF65-F5344CB8AC3E}">
        <p14:creationId xmlns:p14="http://schemas.microsoft.com/office/powerpoint/2010/main" val="2196178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A4EB68-0A73-4BE6-BDA8-D95115E713B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56B188B-0894-4966-BF92-05C2F7AF4D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33D06AE-4014-4224-89A0-012F30CB4357}"/>
              </a:ext>
            </a:extLst>
          </p:cNvPr>
          <p:cNvSpPr>
            <a:spLocks noGrp="1"/>
          </p:cNvSpPr>
          <p:nvPr>
            <p:ph type="dt" sz="half" idx="10"/>
          </p:nvPr>
        </p:nvSpPr>
        <p:spPr/>
        <p:txBody>
          <a:bodyPr/>
          <a:lstStyle/>
          <a:p>
            <a:fld id="{19175C78-AA77-452E-8562-3BB2F208BF4E}" type="datetimeFigureOut">
              <a:rPr lang="zh-CN" altLang="en-US" smtClean="0"/>
              <a:t>2020/9/13</a:t>
            </a:fld>
            <a:endParaRPr lang="zh-CN" altLang="en-US"/>
          </a:p>
        </p:txBody>
      </p:sp>
      <p:sp>
        <p:nvSpPr>
          <p:cNvPr id="5" name="页脚占位符 4">
            <a:extLst>
              <a:ext uri="{FF2B5EF4-FFF2-40B4-BE49-F238E27FC236}">
                <a16:creationId xmlns:a16="http://schemas.microsoft.com/office/drawing/2014/main" id="{14461472-1FE2-4B4D-B42C-4571C546D3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A7BC21-4C01-4072-B1F5-E093B88B93B1}"/>
              </a:ext>
            </a:extLst>
          </p:cNvPr>
          <p:cNvSpPr>
            <a:spLocks noGrp="1"/>
          </p:cNvSpPr>
          <p:nvPr>
            <p:ph type="sldNum" sz="quarter" idx="12"/>
          </p:nvPr>
        </p:nvSpPr>
        <p:spPr/>
        <p:txBody>
          <a:bodyPr/>
          <a:lstStyle/>
          <a:p>
            <a:fld id="{7A354A9D-B8D7-47EB-80B8-4E0C64ADB0D1}" type="slidenum">
              <a:rPr lang="zh-CN" altLang="en-US" smtClean="0"/>
              <a:t>‹#›</a:t>
            </a:fld>
            <a:endParaRPr lang="zh-CN" altLang="en-US"/>
          </a:p>
        </p:txBody>
      </p:sp>
    </p:spTree>
    <p:extLst>
      <p:ext uri="{BB962C8B-B14F-4D97-AF65-F5344CB8AC3E}">
        <p14:creationId xmlns:p14="http://schemas.microsoft.com/office/powerpoint/2010/main" val="2788320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F3C82-D518-4E57-8D04-44B4220B56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08772A7-E876-4B9F-9C3B-581D048E407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0690F83-4DB9-4FB9-AE47-C9D8F9315AF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FDC532A-FAD9-438F-8098-78DC1C4C5D21}"/>
              </a:ext>
            </a:extLst>
          </p:cNvPr>
          <p:cNvSpPr>
            <a:spLocks noGrp="1"/>
          </p:cNvSpPr>
          <p:nvPr>
            <p:ph type="dt" sz="half" idx="10"/>
          </p:nvPr>
        </p:nvSpPr>
        <p:spPr/>
        <p:txBody>
          <a:bodyPr/>
          <a:lstStyle/>
          <a:p>
            <a:fld id="{19175C78-AA77-452E-8562-3BB2F208BF4E}" type="datetimeFigureOut">
              <a:rPr lang="zh-CN" altLang="en-US" smtClean="0"/>
              <a:t>2020/9/13</a:t>
            </a:fld>
            <a:endParaRPr lang="zh-CN" altLang="en-US"/>
          </a:p>
        </p:txBody>
      </p:sp>
      <p:sp>
        <p:nvSpPr>
          <p:cNvPr id="6" name="页脚占位符 5">
            <a:extLst>
              <a:ext uri="{FF2B5EF4-FFF2-40B4-BE49-F238E27FC236}">
                <a16:creationId xmlns:a16="http://schemas.microsoft.com/office/drawing/2014/main" id="{AE3D7E04-A742-42AF-B6FB-691AD6A9D7D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3F27FC-5930-4C17-86E8-42ACC062A2FB}"/>
              </a:ext>
            </a:extLst>
          </p:cNvPr>
          <p:cNvSpPr>
            <a:spLocks noGrp="1"/>
          </p:cNvSpPr>
          <p:nvPr>
            <p:ph type="sldNum" sz="quarter" idx="12"/>
          </p:nvPr>
        </p:nvSpPr>
        <p:spPr/>
        <p:txBody>
          <a:bodyPr/>
          <a:lstStyle/>
          <a:p>
            <a:fld id="{7A354A9D-B8D7-47EB-80B8-4E0C64ADB0D1}" type="slidenum">
              <a:rPr lang="zh-CN" altLang="en-US" smtClean="0"/>
              <a:t>‹#›</a:t>
            </a:fld>
            <a:endParaRPr lang="zh-CN" altLang="en-US"/>
          </a:p>
        </p:txBody>
      </p:sp>
    </p:spTree>
    <p:extLst>
      <p:ext uri="{BB962C8B-B14F-4D97-AF65-F5344CB8AC3E}">
        <p14:creationId xmlns:p14="http://schemas.microsoft.com/office/powerpoint/2010/main" val="1189341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B6DDCC-A5DE-4345-95E1-CF0AC94B905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B06AF69-0B6C-4E8F-AA95-8B446144E9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84AEC4B-7506-45FC-A2E5-8E1365AF4DB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DAB093E-579E-45C7-8D77-8F21831621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705964E-02F8-44D9-984C-7DE340C391E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066C4EB-678F-4879-8351-6A1C94D15891}"/>
              </a:ext>
            </a:extLst>
          </p:cNvPr>
          <p:cNvSpPr>
            <a:spLocks noGrp="1"/>
          </p:cNvSpPr>
          <p:nvPr>
            <p:ph type="dt" sz="half" idx="10"/>
          </p:nvPr>
        </p:nvSpPr>
        <p:spPr/>
        <p:txBody>
          <a:bodyPr/>
          <a:lstStyle/>
          <a:p>
            <a:fld id="{19175C78-AA77-452E-8562-3BB2F208BF4E}" type="datetimeFigureOut">
              <a:rPr lang="zh-CN" altLang="en-US" smtClean="0"/>
              <a:t>2020/9/13</a:t>
            </a:fld>
            <a:endParaRPr lang="zh-CN" altLang="en-US"/>
          </a:p>
        </p:txBody>
      </p:sp>
      <p:sp>
        <p:nvSpPr>
          <p:cNvPr id="8" name="页脚占位符 7">
            <a:extLst>
              <a:ext uri="{FF2B5EF4-FFF2-40B4-BE49-F238E27FC236}">
                <a16:creationId xmlns:a16="http://schemas.microsoft.com/office/drawing/2014/main" id="{1F88D222-7A13-451F-9C73-D40EF8FEC02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A440BC1-00CD-4FDD-850A-11616912F22B}"/>
              </a:ext>
            </a:extLst>
          </p:cNvPr>
          <p:cNvSpPr>
            <a:spLocks noGrp="1"/>
          </p:cNvSpPr>
          <p:nvPr>
            <p:ph type="sldNum" sz="quarter" idx="12"/>
          </p:nvPr>
        </p:nvSpPr>
        <p:spPr/>
        <p:txBody>
          <a:bodyPr/>
          <a:lstStyle/>
          <a:p>
            <a:fld id="{7A354A9D-B8D7-47EB-80B8-4E0C64ADB0D1}" type="slidenum">
              <a:rPr lang="zh-CN" altLang="en-US" smtClean="0"/>
              <a:t>‹#›</a:t>
            </a:fld>
            <a:endParaRPr lang="zh-CN" altLang="en-US"/>
          </a:p>
        </p:txBody>
      </p:sp>
    </p:spTree>
    <p:extLst>
      <p:ext uri="{BB962C8B-B14F-4D97-AF65-F5344CB8AC3E}">
        <p14:creationId xmlns:p14="http://schemas.microsoft.com/office/powerpoint/2010/main" val="140571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9F3E83-7352-4B33-A480-E008ED97ECB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49C3664-422C-4E16-AC16-ABFFF3023C5A}"/>
              </a:ext>
            </a:extLst>
          </p:cNvPr>
          <p:cNvSpPr>
            <a:spLocks noGrp="1"/>
          </p:cNvSpPr>
          <p:nvPr>
            <p:ph type="dt" sz="half" idx="10"/>
          </p:nvPr>
        </p:nvSpPr>
        <p:spPr/>
        <p:txBody>
          <a:bodyPr/>
          <a:lstStyle/>
          <a:p>
            <a:fld id="{19175C78-AA77-452E-8562-3BB2F208BF4E}" type="datetimeFigureOut">
              <a:rPr lang="zh-CN" altLang="en-US" smtClean="0"/>
              <a:t>2020/9/13</a:t>
            </a:fld>
            <a:endParaRPr lang="zh-CN" altLang="en-US"/>
          </a:p>
        </p:txBody>
      </p:sp>
      <p:sp>
        <p:nvSpPr>
          <p:cNvPr id="4" name="页脚占位符 3">
            <a:extLst>
              <a:ext uri="{FF2B5EF4-FFF2-40B4-BE49-F238E27FC236}">
                <a16:creationId xmlns:a16="http://schemas.microsoft.com/office/drawing/2014/main" id="{CA20E0AD-B51F-42CA-A847-741F98B9EEA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09E6CF0-9AEC-44A0-9C91-ABFD1778DC30}"/>
              </a:ext>
            </a:extLst>
          </p:cNvPr>
          <p:cNvSpPr>
            <a:spLocks noGrp="1"/>
          </p:cNvSpPr>
          <p:nvPr>
            <p:ph type="sldNum" sz="quarter" idx="12"/>
          </p:nvPr>
        </p:nvSpPr>
        <p:spPr/>
        <p:txBody>
          <a:bodyPr/>
          <a:lstStyle/>
          <a:p>
            <a:fld id="{7A354A9D-B8D7-47EB-80B8-4E0C64ADB0D1}" type="slidenum">
              <a:rPr lang="zh-CN" altLang="en-US" smtClean="0"/>
              <a:t>‹#›</a:t>
            </a:fld>
            <a:endParaRPr lang="zh-CN" altLang="en-US"/>
          </a:p>
        </p:txBody>
      </p:sp>
    </p:spTree>
    <p:extLst>
      <p:ext uri="{BB962C8B-B14F-4D97-AF65-F5344CB8AC3E}">
        <p14:creationId xmlns:p14="http://schemas.microsoft.com/office/powerpoint/2010/main" val="1146697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A3F9FB1-A2D6-49C2-87D6-69363E265AB5}"/>
              </a:ext>
            </a:extLst>
          </p:cNvPr>
          <p:cNvSpPr>
            <a:spLocks noGrp="1"/>
          </p:cNvSpPr>
          <p:nvPr>
            <p:ph type="dt" sz="half" idx="10"/>
          </p:nvPr>
        </p:nvSpPr>
        <p:spPr/>
        <p:txBody>
          <a:bodyPr/>
          <a:lstStyle/>
          <a:p>
            <a:fld id="{19175C78-AA77-452E-8562-3BB2F208BF4E}" type="datetimeFigureOut">
              <a:rPr lang="zh-CN" altLang="en-US" smtClean="0"/>
              <a:t>2020/9/13</a:t>
            </a:fld>
            <a:endParaRPr lang="zh-CN" altLang="en-US"/>
          </a:p>
        </p:txBody>
      </p:sp>
      <p:sp>
        <p:nvSpPr>
          <p:cNvPr id="3" name="页脚占位符 2">
            <a:extLst>
              <a:ext uri="{FF2B5EF4-FFF2-40B4-BE49-F238E27FC236}">
                <a16:creationId xmlns:a16="http://schemas.microsoft.com/office/drawing/2014/main" id="{E0420CAE-C120-4F7C-BE7A-1ED942A547C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8E4E209-8278-46AA-936D-EFD16A713674}"/>
              </a:ext>
            </a:extLst>
          </p:cNvPr>
          <p:cNvSpPr>
            <a:spLocks noGrp="1"/>
          </p:cNvSpPr>
          <p:nvPr>
            <p:ph type="sldNum" sz="quarter" idx="12"/>
          </p:nvPr>
        </p:nvSpPr>
        <p:spPr/>
        <p:txBody>
          <a:bodyPr/>
          <a:lstStyle/>
          <a:p>
            <a:fld id="{7A354A9D-B8D7-47EB-80B8-4E0C64ADB0D1}" type="slidenum">
              <a:rPr lang="zh-CN" altLang="en-US" smtClean="0"/>
              <a:t>‹#›</a:t>
            </a:fld>
            <a:endParaRPr lang="zh-CN" altLang="en-US"/>
          </a:p>
        </p:txBody>
      </p:sp>
    </p:spTree>
    <p:extLst>
      <p:ext uri="{BB962C8B-B14F-4D97-AF65-F5344CB8AC3E}">
        <p14:creationId xmlns:p14="http://schemas.microsoft.com/office/powerpoint/2010/main" val="4221103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2D47E6-3F50-4734-861C-CE2139A6E59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023724B-3AEE-49D1-8E87-3EE485BE88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BF52719-ACCA-4CE3-941A-F6DB977C05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E862848-CC1C-41F2-9A63-114BB854044F}"/>
              </a:ext>
            </a:extLst>
          </p:cNvPr>
          <p:cNvSpPr>
            <a:spLocks noGrp="1"/>
          </p:cNvSpPr>
          <p:nvPr>
            <p:ph type="dt" sz="half" idx="10"/>
          </p:nvPr>
        </p:nvSpPr>
        <p:spPr/>
        <p:txBody>
          <a:bodyPr/>
          <a:lstStyle/>
          <a:p>
            <a:fld id="{19175C78-AA77-452E-8562-3BB2F208BF4E}" type="datetimeFigureOut">
              <a:rPr lang="zh-CN" altLang="en-US" smtClean="0"/>
              <a:t>2020/9/13</a:t>
            </a:fld>
            <a:endParaRPr lang="zh-CN" altLang="en-US"/>
          </a:p>
        </p:txBody>
      </p:sp>
      <p:sp>
        <p:nvSpPr>
          <p:cNvPr id="6" name="页脚占位符 5">
            <a:extLst>
              <a:ext uri="{FF2B5EF4-FFF2-40B4-BE49-F238E27FC236}">
                <a16:creationId xmlns:a16="http://schemas.microsoft.com/office/drawing/2014/main" id="{63D1C442-D54A-40B6-B9E8-E387C408CAA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051C6A-7C83-49E3-8934-3F245E3F1383}"/>
              </a:ext>
            </a:extLst>
          </p:cNvPr>
          <p:cNvSpPr>
            <a:spLocks noGrp="1"/>
          </p:cNvSpPr>
          <p:nvPr>
            <p:ph type="sldNum" sz="quarter" idx="12"/>
          </p:nvPr>
        </p:nvSpPr>
        <p:spPr/>
        <p:txBody>
          <a:bodyPr/>
          <a:lstStyle/>
          <a:p>
            <a:fld id="{7A354A9D-B8D7-47EB-80B8-4E0C64ADB0D1}" type="slidenum">
              <a:rPr lang="zh-CN" altLang="en-US" smtClean="0"/>
              <a:t>‹#›</a:t>
            </a:fld>
            <a:endParaRPr lang="zh-CN" altLang="en-US"/>
          </a:p>
        </p:txBody>
      </p:sp>
    </p:spTree>
    <p:extLst>
      <p:ext uri="{BB962C8B-B14F-4D97-AF65-F5344CB8AC3E}">
        <p14:creationId xmlns:p14="http://schemas.microsoft.com/office/powerpoint/2010/main" val="3210792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BD486A-0B79-4AED-8F73-AE5FE9D39B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2F9E8F4-CEB7-489B-B9AB-CAC61FF1C6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660E888-0FC5-4917-B029-3179281EFA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4DAF998-63AE-47A7-8F47-541D7030DEF3}"/>
              </a:ext>
            </a:extLst>
          </p:cNvPr>
          <p:cNvSpPr>
            <a:spLocks noGrp="1"/>
          </p:cNvSpPr>
          <p:nvPr>
            <p:ph type="dt" sz="half" idx="10"/>
          </p:nvPr>
        </p:nvSpPr>
        <p:spPr/>
        <p:txBody>
          <a:bodyPr/>
          <a:lstStyle/>
          <a:p>
            <a:fld id="{19175C78-AA77-452E-8562-3BB2F208BF4E}" type="datetimeFigureOut">
              <a:rPr lang="zh-CN" altLang="en-US" smtClean="0"/>
              <a:t>2020/9/13</a:t>
            </a:fld>
            <a:endParaRPr lang="zh-CN" altLang="en-US"/>
          </a:p>
        </p:txBody>
      </p:sp>
      <p:sp>
        <p:nvSpPr>
          <p:cNvPr id="6" name="页脚占位符 5">
            <a:extLst>
              <a:ext uri="{FF2B5EF4-FFF2-40B4-BE49-F238E27FC236}">
                <a16:creationId xmlns:a16="http://schemas.microsoft.com/office/drawing/2014/main" id="{33E8A6F0-4181-4367-94A1-D3E6BA06B6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55AACF-8756-41A3-B7AD-4B5A3837C6D9}"/>
              </a:ext>
            </a:extLst>
          </p:cNvPr>
          <p:cNvSpPr>
            <a:spLocks noGrp="1"/>
          </p:cNvSpPr>
          <p:nvPr>
            <p:ph type="sldNum" sz="quarter" idx="12"/>
          </p:nvPr>
        </p:nvSpPr>
        <p:spPr/>
        <p:txBody>
          <a:bodyPr/>
          <a:lstStyle/>
          <a:p>
            <a:fld id="{7A354A9D-B8D7-47EB-80B8-4E0C64ADB0D1}" type="slidenum">
              <a:rPr lang="zh-CN" altLang="en-US" smtClean="0"/>
              <a:t>‹#›</a:t>
            </a:fld>
            <a:endParaRPr lang="zh-CN" altLang="en-US"/>
          </a:p>
        </p:txBody>
      </p:sp>
    </p:spTree>
    <p:extLst>
      <p:ext uri="{BB962C8B-B14F-4D97-AF65-F5344CB8AC3E}">
        <p14:creationId xmlns:p14="http://schemas.microsoft.com/office/powerpoint/2010/main" val="2688301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4FAEA03-1C3D-45ED-84AE-206D4B0DB5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25F8A41-0B03-43BE-995C-2C4EE7E8FB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D032852-CD2D-4E76-8522-5FD9133856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175C78-AA77-452E-8562-3BB2F208BF4E}" type="datetimeFigureOut">
              <a:rPr lang="zh-CN" altLang="en-US" smtClean="0"/>
              <a:t>2020/9/13</a:t>
            </a:fld>
            <a:endParaRPr lang="zh-CN" altLang="en-US"/>
          </a:p>
        </p:txBody>
      </p:sp>
      <p:sp>
        <p:nvSpPr>
          <p:cNvPr id="5" name="页脚占位符 4">
            <a:extLst>
              <a:ext uri="{FF2B5EF4-FFF2-40B4-BE49-F238E27FC236}">
                <a16:creationId xmlns:a16="http://schemas.microsoft.com/office/drawing/2014/main" id="{9259CEF0-3715-4EE2-AB9D-F1892C6799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AC755F3-3450-4723-A0F1-9787809C5E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354A9D-B8D7-47EB-80B8-4E0C64ADB0D1}" type="slidenum">
              <a:rPr lang="zh-CN" altLang="en-US" smtClean="0"/>
              <a:t>‹#›</a:t>
            </a:fld>
            <a:endParaRPr lang="zh-CN" altLang="en-US"/>
          </a:p>
        </p:txBody>
      </p:sp>
    </p:spTree>
    <p:extLst>
      <p:ext uri="{BB962C8B-B14F-4D97-AF65-F5344CB8AC3E}">
        <p14:creationId xmlns:p14="http://schemas.microsoft.com/office/powerpoint/2010/main" val="3401023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DFFD4B64-0A9E-47A7-B616-AE574C307D17}"/>
              </a:ext>
            </a:extLst>
          </p:cNvPr>
          <p:cNvSpPr txBox="1"/>
          <p:nvPr/>
        </p:nvSpPr>
        <p:spPr>
          <a:xfrm>
            <a:off x="1860633" y="3167390"/>
            <a:ext cx="8470733" cy="523220"/>
          </a:xfrm>
          <a:prstGeom prst="rect">
            <a:avLst/>
          </a:prstGeom>
          <a:noFill/>
        </p:spPr>
        <p:txBody>
          <a:bodyPr wrap="square">
            <a:spAutoFit/>
          </a:bodyPr>
          <a:lstStyle/>
          <a:p>
            <a:r>
              <a:rPr lang="en-US" altLang="zh-CN" sz="2800" b="1" dirty="0">
                <a:latin typeface="Times New Roman" panose="02020603050405020304" pitchFamily="18" charset="0"/>
                <a:cs typeface="Times New Roman" panose="02020603050405020304" pitchFamily="18" charset="0"/>
              </a:rPr>
              <a:t>Multiple Anchor Learning for Visual Object Detection</a:t>
            </a:r>
            <a:endParaRPr lang="zh-CN" altLang="en-US" sz="2800" b="1"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7DAD568D-AFCC-4550-B393-0C4358F68C77}"/>
              </a:ext>
            </a:extLst>
          </p:cNvPr>
          <p:cNvSpPr txBox="1"/>
          <p:nvPr/>
        </p:nvSpPr>
        <p:spPr>
          <a:xfrm>
            <a:off x="292100" y="6111012"/>
            <a:ext cx="11607800" cy="584775"/>
          </a:xfrm>
          <a:prstGeom prst="rect">
            <a:avLst/>
          </a:prstGeom>
          <a:noFill/>
        </p:spPr>
        <p:txBody>
          <a:bodyPr wrap="square">
            <a:spAutoFit/>
          </a:bodyPr>
          <a:lstStyle/>
          <a:p>
            <a:r>
              <a:rPr lang="en-US" altLang="zh-CN" sz="1600" b="0" dirty="0">
                <a:solidFill>
                  <a:srgbClr val="333333"/>
                </a:solidFill>
                <a:effectLst/>
                <a:latin typeface="Arial" panose="020B0604020202020204" pitchFamily="34" charset="0"/>
              </a:rPr>
              <a:t>W. </a:t>
            </a:r>
            <a:r>
              <a:rPr lang="en-US" altLang="zh-CN" sz="1600" b="0" dirty="0" err="1">
                <a:solidFill>
                  <a:srgbClr val="333333"/>
                </a:solidFill>
                <a:effectLst/>
                <a:latin typeface="Arial" panose="020B0604020202020204" pitchFamily="34" charset="0"/>
              </a:rPr>
              <a:t>Ke</a:t>
            </a:r>
            <a:r>
              <a:rPr lang="en-US" altLang="zh-CN" sz="1600" b="0" dirty="0">
                <a:solidFill>
                  <a:srgbClr val="333333"/>
                </a:solidFill>
                <a:effectLst/>
                <a:latin typeface="Arial" panose="020B0604020202020204" pitchFamily="34" charset="0"/>
              </a:rPr>
              <a:t>, T. Zhang, Z. Huang, Q. Ye, J. Liu and D. Huang, “Multiple Anchor Learning for Visual Object Detection,” 2020 IEEE/CVF Conference on Computer Vision and Pattern Recognition (CVPR), 10203-10212</a:t>
            </a:r>
            <a:r>
              <a:rPr lang="en-US" altLang="zh-CN" sz="1600" dirty="0">
                <a:solidFill>
                  <a:srgbClr val="333333"/>
                </a:solidFill>
                <a:latin typeface="Arial" panose="020B0604020202020204" pitchFamily="34" charset="0"/>
              </a:rPr>
              <a:t>.</a:t>
            </a:r>
            <a:endParaRPr lang="zh-CN" altLang="en-US" sz="1600" dirty="0"/>
          </a:p>
        </p:txBody>
      </p:sp>
    </p:spTree>
    <p:extLst>
      <p:ext uri="{BB962C8B-B14F-4D97-AF65-F5344CB8AC3E}">
        <p14:creationId xmlns:p14="http://schemas.microsoft.com/office/powerpoint/2010/main" val="1578401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F291735-BB7B-4567-9B43-DF87E399CD4E}"/>
              </a:ext>
            </a:extLst>
          </p:cNvPr>
          <p:cNvPicPr>
            <a:picLocks noChangeAspect="1"/>
          </p:cNvPicPr>
          <p:nvPr/>
        </p:nvPicPr>
        <p:blipFill>
          <a:blip r:embed="rId2"/>
          <a:stretch>
            <a:fillRect/>
          </a:stretch>
        </p:blipFill>
        <p:spPr>
          <a:xfrm>
            <a:off x="3194182" y="2282603"/>
            <a:ext cx="5803636" cy="2292794"/>
          </a:xfrm>
          <a:prstGeom prst="rect">
            <a:avLst/>
          </a:prstGeom>
        </p:spPr>
      </p:pic>
      <p:sp>
        <p:nvSpPr>
          <p:cNvPr id="5" name="文本框 4">
            <a:extLst>
              <a:ext uri="{FF2B5EF4-FFF2-40B4-BE49-F238E27FC236}">
                <a16:creationId xmlns:a16="http://schemas.microsoft.com/office/drawing/2014/main" id="{E1F45059-B099-4A7D-B703-477FB384C1C4}"/>
              </a:ext>
            </a:extLst>
          </p:cNvPr>
          <p:cNvSpPr txBox="1"/>
          <p:nvPr/>
        </p:nvSpPr>
        <p:spPr>
          <a:xfrm>
            <a:off x="0" y="0"/>
            <a:ext cx="1651000" cy="400110"/>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Experiments</a:t>
            </a:r>
          </a:p>
        </p:txBody>
      </p:sp>
    </p:spTree>
    <p:extLst>
      <p:ext uri="{BB962C8B-B14F-4D97-AF65-F5344CB8AC3E}">
        <p14:creationId xmlns:p14="http://schemas.microsoft.com/office/powerpoint/2010/main" val="2228624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descr="Method &#10;Two-stage methods &#10;Faster R-CNN+++ [1 1] &#10;Faster R-CNN w FPN [17] &#10;Faster R-CNN w TDM [28] &#10;Deformable R-FCN [4] &#10;Mask R-CNN [10] &#10;Cascade RCNN [l] &#10;Grid R-CNN w/ FPN [22] &#10;One-stage methods &#10;YOLOv2 [25] &#10;SSD513 [21] &#10;YOLOv3 [26] &#10;DSSD513 [21 &#10;GA-RetinaNet [31] &#10;MetaAnchor [32 &#10;RetinaNet [18] &#10;CornerNet [15] &#10;RetinaNet [18] &#10;FCOS [29] &#10;FoveaBox [14] &#10;AB+FSAF [36] &#10;FreeAnchor [34] &#10;CenterNet [5] &#10;ours &#10;MAL &#10;MAL &#10;MAL (multi-scale) &#10;MAL (multi-scale) &#10;Backbone &#10;ResNet-101 &#10;ResNet-101 &#10;Inception-ResNet-v2-TDM &#10;Inception-ResNet-v2 &#10;ResNeXt-101 &#10;ResNet-101 &#10;ResNet-101 &#10;ResNeXt-101 &#10;DarkNet-19 &#10;ResNet-101 &#10;Darknet-53 &#10;ResNet-101 &#10;ResNet-50 &#10;ResNet-50 &#10;ResNet101 &#10;Hourglass-104 &#10;ResNeXt-101 &#10;ResNet-101 &#10;ResNeXt-101 &#10;ResNeXt-101 &#10;ResNeXt-101 &#10;Hourglass-104 &#10;ResNet-101 &#10;ResNeXt-101 &#10;ResNet-101 &#10;ResNeXt-101 &#10;AP &#10;34.9 &#10;36.2 &#10;36.8 &#10;37.5 &#10;39.8 &#10;40.6 &#10;42.8 &#10;43.2 &#10;21.6 &#10;31.2 &#10;33.0 &#10;33.2 &#10;37.1 &#10;37.9 &#10;39.1 &#10;40.6 &#10;40.8 &#10;41.5 &#10;42.1 &#10;42.9 &#10;44.8 &#10;44.9 &#10;43.6 &#10;45.9 &#10;45.0 &#10;47.0 &#10;AP50 &#10;55.7 &#10;59.1 &#10;57.7 &#10;58.0 &#10;62.3 &#10;59.0 &#10;62.1 &#10;63.0 &#10;44.0 &#10;50.4 &#10;57.9 &#10;53.3 &#10;56.9 &#10;59.1 &#10;56.4 &#10;61.1 &#10;60.7 &#10;61.9 &#10;63.8 &#10;64.3 &#10;62.4 &#10;62.8 &#10;65.4 &#10;63.7 &#10;66. I &#10;AP75 &#10;37.4 &#10;39.0 &#10;39.2 &#10;40.8 &#10;43.4 &#10;46.3 &#10;46.6 &#10;19.2 &#10;33.3 &#10;34.4 &#10;35.2 &#10;40.0 &#10;42.3 &#10;43.2 &#10;44.1 &#10;45.0 &#10;45.2 &#10;46.3 &#10;48.4 &#10;48.1 &#10;47.1 &#10;49.7 &#10;48.9 &#10;51.2 &#10;APS &#10;15.6 &#10;18.2 &#10;16.2 &#10;19.4 &#10;22.1 &#10;23.7 &#10;25.1 &#10;5.0 &#10;10.2 &#10;18.3 &#10;13.0 &#10;20.1 &#10;21.8 &#10;19.1 &#10;24.1 &#10;24.4 &#10;24.9 &#10;26.6 &#10;27.0 &#10;25.6 &#10;27.8 &#10;28.0 &#10;30.2 &#10;APM &#10;38.7 &#10;39.0 &#10;39.8 &#10;40.1 &#10;45.5 &#10;46.5 &#10;22.4 &#10;34.5 &#10;35.4 &#10;35.4 &#10;40.1 &#10;42.7 &#10;42.8 &#10;44.2 &#10;44.8 &#10;46.8 &#10;46.2 &#10;47.9 &#10;47.4 &#10;46.9 &#10;49.1 &#10;48.0 &#10;50.1 &#10;APL &#10;50.9 &#10;48.2 &#10;52.1 &#10;52.5 &#10;51.2 &#10;55.2 &#10;55.2 &#10;35.5 &#10;49.8 &#10;41.9 &#10;51.1 &#10;48.0 &#10;50.2 &#10;54.3 &#10;51.2 &#10;51.6 &#10;55.6 &#10;52.7 &#10;56.0 &#10;57.4 &#10;55.8 &#10;57.8 &#10;57.0 &#10;58.9 ">
            <a:extLst>
              <a:ext uri="{FF2B5EF4-FFF2-40B4-BE49-F238E27FC236}">
                <a16:creationId xmlns:a16="http://schemas.microsoft.com/office/drawing/2014/main" id="{1534A3AF-2062-43A3-A2F0-4F40850E5D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817" y="139700"/>
            <a:ext cx="8244365" cy="67183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410C180C-095F-40E6-A1F7-FB1092D761F3}"/>
              </a:ext>
            </a:extLst>
          </p:cNvPr>
          <p:cNvSpPr txBox="1"/>
          <p:nvPr/>
        </p:nvSpPr>
        <p:spPr>
          <a:xfrm>
            <a:off x="0" y="0"/>
            <a:ext cx="1651000" cy="400110"/>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Experiments</a:t>
            </a:r>
          </a:p>
        </p:txBody>
      </p:sp>
    </p:spTree>
    <p:extLst>
      <p:ext uri="{BB962C8B-B14F-4D97-AF65-F5344CB8AC3E}">
        <p14:creationId xmlns:p14="http://schemas.microsoft.com/office/powerpoint/2010/main" val="1086663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Меап-тах(Х) ">
            <a:extLst>
              <a:ext uri="{FF2B5EF4-FFF2-40B4-BE49-F238E27FC236}">
                <a16:creationId xmlns:a16="http://schemas.microsoft.com/office/drawing/2014/main" id="{3F9B07FD-6A39-44D0-8A89-7474C7F4EA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310" y="2906094"/>
            <a:ext cx="3416070" cy="122713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log (Mean-max(Xi)) + ">
            <a:extLst>
              <a:ext uri="{FF2B5EF4-FFF2-40B4-BE49-F238E27FC236}">
                <a16:creationId xmlns:a16="http://schemas.microsoft.com/office/drawing/2014/main" id="{6C644604-D8E2-4CA1-9478-F0B78BB839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0310" y="4639925"/>
            <a:ext cx="7458075" cy="6667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ΡΙ(θ) = χ p &#10;precls10Tl &#10;- Π max χ ΓΙ (1 &#10;P{aj Ε A ">
            <a:extLst>
              <a:ext uri="{FF2B5EF4-FFF2-40B4-BE49-F238E27FC236}">
                <a16:creationId xmlns:a16="http://schemas.microsoft.com/office/drawing/2014/main" id="{F64167AC-67D3-4583-822B-8EBED33C84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0310" y="1413303"/>
            <a:ext cx="7478126" cy="1123279"/>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BCC601DF-2992-4B24-8485-70C6DAC2741D}"/>
              </a:ext>
            </a:extLst>
          </p:cNvPr>
          <p:cNvSpPr txBox="1"/>
          <p:nvPr/>
        </p:nvSpPr>
        <p:spPr>
          <a:xfrm>
            <a:off x="0" y="35626"/>
            <a:ext cx="1396800" cy="369332"/>
          </a:xfrm>
          <a:prstGeom prst="rect">
            <a:avLst/>
          </a:prstGeom>
          <a:noFill/>
        </p:spPr>
        <p:txBody>
          <a:bodyPr wrap="square">
            <a:spAutoFit/>
          </a:bodyPr>
          <a:lstStyle/>
          <a:p>
            <a:pPr algn="l"/>
            <a:r>
              <a:rPr lang="en-US" altLang="zh-CN" sz="1800" b="1" i="0" u="none" strike="noStrike" baseline="0" dirty="0" err="1">
                <a:latin typeface="Times New Roman" panose="02020603050405020304" pitchFamily="18" charset="0"/>
                <a:cs typeface="Times New Roman" panose="02020603050405020304" pitchFamily="18" charset="0"/>
              </a:rPr>
              <a:t>FreeAnchor</a:t>
            </a:r>
            <a:endParaRPr lang="zh-CN"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2830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E4B8ACB-E3D1-4B09-B9E7-F66F59F91150}"/>
              </a:ext>
            </a:extLst>
          </p:cNvPr>
          <p:cNvSpPr txBox="1"/>
          <p:nvPr/>
        </p:nvSpPr>
        <p:spPr>
          <a:xfrm>
            <a:off x="0" y="0"/>
            <a:ext cx="813600" cy="369332"/>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ATSS</a:t>
            </a:r>
          </a:p>
        </p:txBody>
      </p:sp>
      <p:pic>
        <p:nvPicPr>
          <p:cNvPr id="7" name="图片 6">
            <a:extLst>
              <a:ext uri="{FF2B5EF4-FFF2-40B4-BE49-F238E27FC236}">
                <a16:creationId xmlns:a16="http://schemas.microsoft.com/office/drawing/2014/main" id="{1E98F471-144E-4290-ACB4-83AA5B07562B}"/>
              </a:ext>
            </a:extLst>
          </p:cNvPr>
          <p:cNvPicPr>
            <a:picLocks noChangeAspect="1"/>
          </p:cNvPicPr>
          <p:nvPr/>
        </p:nvPicPr>
        <p:blipFill>
          <a:blip r:embed="rId3"/>
          <a:stretch>
            <a:fillRect/>
          </a:stretch>
        </p:blipFill>
        <p:spPr>
          <a:xfrm>
            <a:off x="3662423" y="156368"/>
            <a:ext cx="4867154" cy="6701632"/>
          </a:xfrm>
          <a:prstGeom prst="rect">
            <a:avLst/>
          </a:prstGeom>
        </p:spPr>
      </p:pic>
    </p:spTree>
    <p:extLst>
      <p:ext uri="{BB962C8B-B14F-4D97-AF65-F5344CB8AC3E}">
        <p14:creationId xmlns:p14="http://schemas.microsoft.com/office/powerpoint/2010/main" val="4277136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4D5F89E-CBA3-4F8E-95B8-150B49254C7E}"/>
              </a:ext>
            </a:extLst>
          </p:cNvPr>
          <p:cNvSpPr txBox="1"/>
          <p:nvPr/>
        </p:nvSpPr>
        <p:spPr>
          <a:xfrm>
            <a:off x="-1978" y="0"/>
            <a:ext cx="3137064" cy="369332"/>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Learning from Noisy Anchors</a:t>
            </a:r>
          </a:p>
        </p:txBody>
      </p:sp>
      <p:pic>
        <p:nvPicPr>
          <p:cNvPr id="1026" name="Picture 2" descr="a • loc &#10;a) &#10;•cls &#10;C &#10;c &#10;for b e &#10;for b e Aneg. ">
            <a:extLst>
              <a:ext uri="{FF2B5EF4-FFF2-40B4-BE49-F238E27FC236}">
                <a16:creationId xmlns:a16="http://schemas.microsoft.com/office/drawing/2014/main" id="{4B0E2DE6-61E0-4A4C-A378-22D2E47582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4275" y="1625435"/>
            <a:ext cx="4743450" cy="6858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1BDA8B28-2433-4CDC-801E-A72010BC35EE}"/>
              </a:ext>
            </a:extLst>
          </p:cNvPr>
          <p:cNvPicPr>
            <a:picLocks noChangeAspect="1"/>
          </p:cNvPicPr>
          <p:nvPr/>
        </p:nvPicPr>
        <p:blipFill>
          <a:blip r:embed="rId4"/>
          <a:stretch>
            <a:fillRect/>
          </a:stretch>
        </p:blipFill>
        <p:spPr>
          <a:xfrm>
            <a:off x="3724275" y="3065874"/>
            <a:ext cx="5381625" cy="409575"/>
          </a:xfrm>
          <a:prstGeom prst="rect">
            <a:avLst/>
          </a:prstGeom>
        </p:spPr>
      </p:pic>
      <p:pic>
        <p:nvPicPr>
          <p:cNvPr id="1029" name="Picture 5" descr="cls &#10;reg &#10;pos &#10;pos &#10;BCE(pj, q), &#10;smooth_C1. ">
            <a:extLst>
              <a:ext uri="{FF2B5EF4-FFF2-40B4-BE49-F238E27FC236}">
                <a16:creationId xmlns:a16="http://schemas.microsoft.com/office/drawing/2014/main" id="{3AB281F3-130C-4B18-BDE6-7AE3762C70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4275" y="4190009"/>
            <a:ext cx="4030815" cy="1433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127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AF395BA-DB07-4C16-815E-640AD37224DF}"/>
              </a:ext>
            </a:extLst>
          </p:cNvPr>
          <p:cNvSpPr txBox="1"/>
          <p:nvPr/>
        </p:nvSpPr>
        <p:spPr>
          <a:xfrm>
            <a:off x="0" y="0"/>
            <a:ext cx="644236" cy="369332"/>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PAA</a:t>
            </a:r>
            <a:endParaRPr lang="zh-CN" altLang="en-US" b="1"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CF4CFF17-6E2D-43E9-A284-5D19E04C00BE}"/>
              </a:ext>
            </a:extLst>
          </p:cNvPr>
          <p:cNvPicPr>
            <a:picLocks noChangeAspect="1"/>
          </p:cNvPicPr>
          <p:nvPr/>
        </p:nvPicPr>
        <p:blipFill>
          <a:blip r:embed="rId3"/>
          <a:stretch>
            <a:fillRect/>
          </a:stretch>
        </p:blipFill>
        <p:spPr>
          <a:xfrm>
            <a:off x="3054928" y="1157103"/>
            <a:ext cx="6248400" cy="571500"/>
          </a:xfrm>
          <a:prstGeom prst="rect">
            <a:avLst/>
          </a:prstGeom>
        </p:spPr>
      </p:pic>
      <p:pic>
        <p:nvPicPr>
          <p:cNvPr id="2052" name="Picture 4" descr="Negative &#10;Negative &#10;Positive &#10;Anchor Score &#10;PO sitive &#10;Anchor Score &#10;Negative &#10;Anchor S core &#10;(b) &#10;Negative &#10;Anchor Score &#10;(d) ">
            <a:extLst>
              <a:ext uri="{FF2B5EF4-FFF2-40B4-BE49-F238E27FC236}">
                <a16:creationId xmlns:a16="http://schemas.microsoft.com/office/drawing/2014/main" id="{40AB8302-F4A0-4A0F-8825-974E01E3FF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749" y="2093766"/>
            <a:ext cx="10942764" cy="3321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325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A088294-047B-4495-BB47-734984553E3E}"/>
              </a:ext>
            </a:extLst>
          </p:cNvPr>
          <p:cNvSpPr txBox="1"/>
          <p:nvPr/>
        </p:nvSpPr>
        <p:spPr>
          <a:xfrm>
            <a:off x="4540333" y="2967335"/>
            <a:ext cx="3111334" cy="1200329"/>
          </a:xfrm>
          <a:prstGeom prst="rect">
            <a:avLst/>
          </a:prstGeom>
          <a:noFill/>
        </p:spPr>
        <p:txBody>
          <a:bodyPr wrap="square" rtlCol="0">
            <a:spAutoFit/>
          </a:bodyPr>
          <a:lstStyle/>
          <a:p>
            <a:r>
              <a:rPr lang="en-US" altLang="zh-CN" dirty="0"/>
              <a:t>1</a:t>
            </a:r>
            <a:r>
              <a:rPr lang="zh-CN" altLang="en-US" dirty="0"/>
              <a:t>、联合分类分数和定位分数</a:t>
            </a:r>
            <a:endParaRPr lang="en-US" altLang="zh-CN" dirty="0"/>
          </a:p>
          <a:p>
            <a:r>
              <a:rPr lang="en-US" altLang="zh-CN" dirty="0"/>
              <a:t>2</a:t>
            </a:r>
            <a:r>
              <a:rPr lang="zh-CN" altLang="en-US" dirty="0"/>
              <a:t>、测试和训练保持一致</a:t>
            </a:r>
            <a:endParaRPr lang="en-US" altLang="zh-CN" dirty="0"/>
          </a:p>
          <a:p>
            <a:r>
              <a:rPr lang="en-US" altLang="zh-CN" dirty="0"/>
              <a:t>3</a:t>
            </a:r>
            <a:r>
              <a:rPr lang="zh-CN" altLang="en-US" dirty="0"/>
              <a:t>、正负样本的划分</a:t>
            </a:r>
            <a:endParaRPr lang="en-US" altLang="zh-CN" dirty="0"/>
          </a:p>
          <a:p>
            <a:r>
              <a:rPr lang="en-US" altLang="zh-CN" dirty="0"/>
              <a:t>4</a:t>
            </a:r>
            <a:r>
              <a:rPr lang="zh-CN" altLang="en-US" dirty="0"/>
              <a:t>、损失重加权</a:t>
            </a:r>
            <a:endParaRPr lang="en-US" altLang="zh-CN" dirty="0"/>
          </a:p>
        </p:txBody>
      </p:sp>
    </p:spTree>
    <p:extLst>
      <p:ext uri="{BB962C8B-B14F-4D97-AF65-F5344CB8AC3E}">
        <p14:creationId xmlns:p14="http://schemas.microsoft.com/office/powerpoint/2010/main" val="173466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a:extLst>
              <a:ext uri="{FF2B5EF4-FFF2-40B4-BE49-F238E27FC236}">
                <a16:creationId xmlns:a16="http://schemas.microsoft.com/office/drawing/2014/main" id="{7BC6ED84-C264-486F-8CF9-BF250464200C}"/>
              </a:ext>
            </a:extLst>
          </p:cNvPr>
          <p:cNvGrpSpPr/>
          <p:nvPr/>
        </p:nvGrpSpPr>
        <p:grpSpPr>
          <a:xfrm>
            <a:off x="1815248" y="2435096"/>
            <a:ext cx="1146517" cy="1074552"/>
            <a:chOff x="1367246" y="2593476"/>
            <a:chExt cx="1146517" cy="1151340"/>
          </a:xfrm>
        </p:grpSpPr>
        <p:sp>
          <p:nvSpPr>
            <p:cNvPr id="5" name="矩形 4">
              <a:extLst>
                <a:ext uri="{FF2B5EF4-FFF2-40B4-BE49-F238E27FC236}">
                  <a16:creationId xmlns:a16="http://schemas.microsoft.com/office/drawing/2014/main" id="{8FF57131-EA2B-441D-8099-D2053A0BF189}"/>
                </a:ext>
              </a:extLst>
            </p:cNvPr>
            <p:cNvSpPr/>
            <p:nvPr/>
          </p:nvSpPr>
          <p:spPr>
            <a:xfrm>
              <a:off x="1478674" y="2709167"/>
              <a:ext cx="930995" cy="9289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BA3D2B6C-3242-421D-ADAB-1037C27526CF}"/>
                </a:ext>
              </a:extLst>
            </p:cNvPr>
            <p:cNvSpPr/>
            <p:nvPr/>
          </p:nvSpPr>
          <p:spPr>
            <a:xfrm>
              <a:off x="1367246" y="2897346"/>
              <a:ext cx="1146517" cy="5834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D282E5A9-EFFC-4EB1-B9DE-7124DBC3C43F}"/>
                </a:ext>
              </a:extLst>
            </p:cNvPr>
            <p:cNvSpPr/>
            <p:nvPr/>
          </p:nvSpPr>
          <p:spPr>
            <a:xfrm>
              <a:off x="1597101" y="2593476"/>
              <a:ext cx="718675" cy="11513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a:extLst>
              <a:ext uri="{FF2B5EF4-FFF2-40B4-BE49-F238E27FC236}">
                <a16:creationId xmlns:a16="http://schemas.microsoft.com/office/drawing/2014/main" id="{2DB8A15E-6EAD-4162-8801-697BB460BC22}"/>
              </a:ext>
            </a:extLst>
          </p:cNvPr>
          <p:cNvGrpSpPr/>
          <p:nvPr/>
        </p:nvGrpSpPr>
        <p:grpSpPr>
          <a:xfrm>
            <a:off x="4464655" y="2100076"/>
            <a:ext cx="1911981" cy="1744592"/>
            <a:chOff x="4658211" y="872344"/>
            <a:chExt cx="1911981" cy="1811637"/>
          </a:xfrm>
        </p:grpSpPr>
        <p:sp>
          <p:nvSpPr>
            <p:cNvPr id="2" name="矩形 1">
              <a:extLst>
                <a:ext uri="{FF2B5EF4-FFF2-40B4-BE49-F238E27FC236}">
                  <a16:creationId xmlns:a16="http://schemas.microsoft.com/office/drawing/2014/main" id="{19DFB86B-19D3-40C0-AEB2-920C80597272}"/>
                </a:ext>
              </a:extLst>
            </p:cNvPr>
            <p:cNvSpPr/>
            <p:nvPr/>
          </p:nvSpPr>
          <p:spPr>
            <a:xfrm>
              <a:off x="4658211" y="1225180"/>
              <a:ext cx="1911981" cy="11158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E3346B1B-035A-4918-851B-B5ACBC553C0D}"/>
                </a:ext>
              </a:extLst>
            </p:cNvPr>
            <p:cNvSpPr/>
            <p:nvPr/>
          </p:nvSpPr>
          <p:spPr>
            <a:xfrm>
              <a:off x="4995813" y="872344"/>
              <a:ext cx="1176626" cy="18116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5B45A4DC-9696-48B4-BFF4-7A2F09001FF1}"/>
                </a:ext>
              </a:extLst>
            </p:cNvPr>
            <p:cNvSpPr/>
            <p:nvPr/>
          </p:nvSpPr>
          <p:spPr>
            <a:xfrm>
              <a:off x="4839638" y="1034652"/>
              <a:ext cx="1549129" cy="14969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a:extLst>
              <a:ext uri="{FF2B5EF4-FFF2-40B4-BE49-F238E27FC236}">
                <a16:creationId xmlns:a16="http://schemas.microsoft.com/office/drawing/2014/main" id="{7B726B11-63D0-450F-AC81-8EC544F4EA51}"/>
              </a:ext>
            </a:extLst>
          </p:cNvPr>
          <p:cNvGrpSpPr/>
          <p:nvPr/>
        </p:nvGrpSpPr>
        <p:grpSpPr>
          <a:xfrm>
            <a:off x="7983620" y="1612335"/>
            <a:ext cx="2825436" cy="2757267"/>
            <a:chOff x="4254627" y="3324070"/>
            <a:chExt cx="2966286" cy="2819717"/>
          </a:xfrm>
        </p:grpSpPr>
        <p:sp>
          <p:nvSpPr>
            <p:cNvPr id="13" name="矩形 12">
              <a:extLst>
                <a:ext uri="{FF2B5EF4-FFF2-40B4-BE49-F238E27FC236}">
                  <a16:creationId xmlns:a16="http://schemas.microsoft.com/office/drawing/2014/main" id="{96BB7395-A0C1-46A9-95A1-B2F8751FCB88}"/>
                </a:ext>
              </a:extLst>
            </p:cNvPr>
            <p:cNvSpPr/>
            <p:nvPr/>
          </p:nvSpPr>
          <p:spPr>
            <a:xfrm>
              <a:off x="4254627" y="3820196"/>
              <a:ext cx="2966286" cy="1873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2757E886-D207-4C0D-93D5-6BE9C9F26171}"/>
                </a:ext>
              </a:extLst>
            </p:cNvPr>
            <p:cNvSpPr/>
            <p:nvPr/>
          </p:nvSpPr>
          <p:spPr>
            <a:xfrm>
              <a:off x="4566436" y="3593128"/>
              <a:ext cx="2337609" cy="22744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C8B5461F-8B8D-47FE-8F5C-8D3F9E4DA99F}"/>
                </a:ext>
              </a:extLst>
            </p:cNvPr>
            <p:cNvSpPr/>
            <p:nvPr/>
          </p:nvSpPr>
          <p:spPr>
            <a:xfrm>
              <a:off x="4839639" y="3324070"/>
              <a:ext cx="1791202" cy="28197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文本框 24">
            <a:extLst>
              <a:ext uri="{FF2B5EF4-FFF2-40B4-BE49-F238E27FC236}">
                <a16:creationId xmlns:a16="http://schemas.microsoft.com/office/drawing/2014/main" id="{299593ED-45FB-4C72-9795-CA66945AB412}"/>
              </a:ext>
            </a:extLst>
          </p:cNvPr>
          <p:cNvSpPr txBox="1"/>
          <p:nvPr/>
        </p:nvSpPr>
        <p:spPr>
          <a:xfrm>
            <a:off x="127000" y="120134"/>
            <a:ext cx="1003968" cy="400110"/>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Anchor</a:t>
            </a:r>
          </a:p>
        </p:txBody>
      </p:sp>
      <p:sp>
        <p:nvSpPr>
          <p:cNvPr id="4" name="文本框 3">
            <a:extLst>
              <a:ext uri="{FF2B5EF4-FFF2-40B4-BE49-F238E27FC236}">
                <a16:creationId xmlns:a16="http://schemas.microsoft.com/office/drawing/2014/main" id="{8BF37A1E-2647-41DC-965D-AF607F42AFCD}"/>
              </a:ext>
            </a:extLst>
          </p:cNvPr>
          <p:cNvSpPr txBox="1"/>
          <p:nvPr/>
        </p:nvSpPr>
        <p:spPr>
          <a:xfrm>
            <a:off x="4426857" y="5110901"/>
            <a:ext cx="3338286" cy="584775"/>
          </a:xfrm>
          <a:prstGeom prst="rect">
            <a:avLst/>
          </a:prstGeom>
          <a:noFill/>
        </p:spPr>
        <p:txBody>
          <a:bodyPr wrap="square" rtlCol="0">
            <a:spAutoFit/>
          </a:bodyPr>
          <a:lstStyle/>
          <a:p>
            <a:r>
              <a:rPr lang="en-US" altLang="zh-CN" sz="1600" dirty="0"/>
              <a:t>1</a:t>
            </a:r>
            <a:r>
              <a:rPr lang="zh-CN" altLang="en-US" sz="1600" dirty="0"/>
              <a:t>、</a:t>
            </a:r>
            <a:r>
              <a:rPr lang="zh-CN" altLang="zh-CN" sz="1600" dirty="0">
                <a:effectLst/>
                <a:ea typeface="Microsoft YaHei" panose="020B0503020204020204" pitchFamily="34" charset="-122"/>
              </a:rPr>
              <a:t>Multiple Anchor Learning</a:t>
            </a:r>
            <a:r>
              <a:rPr lang="zh-CN" altLang="en-US" sz="1600" dirty="0">
                <a:effectLst/>
                <a:ea typeface="Microsoft YaHei" panose="020B0503020204020204" pitchFamily="34" charset="-122"/>
              </a:rPr>
              <a:t>（</a:t>
            </a:r>
            <a:r>
              <a:rPr lang="en-US" altLang="zh-CN" sz="1600" dirty="0">
                <a:effectLst/>
                <a:ea typeface="Microsoft YaHei" panose="020B0503020204020204" pitchFamily="34" charset="-122"/>
              </a:rPr>
              <a:t>MAL</a:t>
            </a:r>
            <a:r>
              <a:rPr lang="zh-CN" altLang="en-US" sz="1600" dirty="0">
                <a:effectLst/>
                <a:ea typeface="Microsoft YaHei" panose="020B0503020204020204" pitchFamily="34" charset="-122"/>
              </a:rPr>
              <a:t>）</a:t>
            </a:r>
            <a:endParaRPr lang="en-US" altLang="zh-CN" sz="1600" dirty="0"/>
          </a:p>
          <a:p>
            <a:r>
              <a:rPr lang="en-US" altLang="zh-CN" sz="1600" dirty="0"/>
              <a:t>2</a:t>
            </a:r>
            <a:r>
              <a:rPr lang="zh-CN" altLang="en-US" sz="1600" dirty="0"/>
              <a:t>、选择</a:t>
            </a:r>
            <a:r>
              <a:rPr lang="en-US" altLang="zh-CN" sz="1600" dirty="0"/>
              <a:t>-</a:t>
            </a:r>
            <a:r>
              <a:rPr lang="zh-CN" altLang="en-US" sz="1600" dirty="0"/>
              <a:t>抑制优化策略</a:t>
            </a:r>
          </a:p>
        </p:txBody>
      </p:sp>
    </p:spTree>
    <p:extLst>
      <p:ext uri="{BB962C8B-B14F-4D97-AF65-F5344CB8AC3E}">
        <p14:creationId xmlns:p14="http://schemas.microsoft.com/office/powerpoint/2010/main" val="408581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A9E20C6-37AC-4FFF-AC61-6ED5C9043B39}"/>
              </a:ext>
            </a:extLst>
          </p:cNvPr>
          <p:cNvSpPr txBox="1"/>
          <p:nvPr/>
        </p:nvSpPr>
        <p:spPr>
          <a:xfrm>
            <a:off x="127000" y="120134"/>
            <a:ext cx="1752600" cy="400110"/>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C</a:t>
            </a:r>
            <a:r>
              <a:rPr lang="en-US" altLang="zh-CN" sz="2000" b="1" i="0" u="none" strike="noStrike" baseline="0" dirty="0">
                <a:latin typeface="Times New Roman" panose="02020603050405020304" pitchFamily="18" charset="0"/>
                <a:cs typeface="Times New Roman" panose="02020603050405020304" pitchFamily="18" charset="0"/>
              </a:rPr>
              <a:t>ontributions</a:t>
            </a:r>
            <a:endParaRPr lang="zh-CN" altLang="en-US" sz="2000"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A127D5AB-715F-4D42-B8BA-34A42A706C7B}"/>
              </a:ext>
            </a:extLst>
          </p:cNvPr>
          <p:cNvSpPr txBox="1"/>
          <p:nvPr/>
        </p:nvSpPr>
        <p:spPr>
          <a:xfrm>
            <a:off x="1384300" y="2366016"/>
            <a:ext cx="9423400" cy="2125967"/>
          </a:xfrm>
          <a:prstGeom prst="rect">
            <a:avLst/>
          </a:prstGeom>
          <a:noFill/>
        </p:spPr>
        <p:txBody>
          <a:bodyPr wrap="square">
            <a:spAutoFit/>
          </a:bodyPr>
          <a:lstStyle/>
          <a:p>
            <a:pPr algn="l">
              <a:lnSpc>
                <a:spcPct val="150000"/>
              </a:lnSpc>
            </a:pPr>
            <a:r>
              <a:rPr lang="en-US" altLang="zh-CN" sz="1800" b="0" i="0" u="none" strike="noStrike" baseline="0" dirty="0">
                <a:latin typeface="Times New Roman" panose="02020603050405020304" pitchFamily="18" charset="0"/>
                <a:cs typeface="Times New Roman" panose="02020603050405020304" pitchFamily="18" charset="0"/>
              </a:rPr>
              <a:t>1</a:t>
            </a:r>
            <a:r>
              <a:rPr lang="zh-CN" altLang="en-US" sz="1800" b="0" i="0" u="none" strike="noStrike" baseline="0" dirty="0">
                <a:latin typeface="Times New Roman" panose="02020603050405020304" pitchFamily="18" charset="0"/>
                <a:cs typeface="Times New Roman" panose="02020603050405020304" pitchFamily="18" charset="0"/>
              </a:rPr>
              <a:t>、</a:t>
            </a:r>
            <a:r>
              <a:rPr lang="en-US" altLang="zh-CN" sz="1800" b="0" i="0" u="none" strike="noStrike" baseline="0" dirty="0">
                <a:latin typeface="Times New Roman" panose="02020603050405020304" pitchFamily="18" charset="0"/>
                <a:cs typeface="Times New Roman" panose="02020603050405020304" pitchFamily="18" charset="0"/>
              </a:rPr>
              <a:t>We propose an Multiple Anchor Learning (MAL) approach, jointly optimizing classification and localization modules for object detection by evaluating and selecting anchors.</a:t>
            </a:r>
          </a:p>
          <a:p>
            <a:pPr algn="l">
              <a:lnSpc>
                <a:spcPct val="150000"/>
              </a:lnSpc>
            </a:pP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sz="1800" b="0" i="0" u="none" strike="noStrike" baseline="0" dirty="0">
                <a:latin typeface="Times New Roman" panose="02020603050405020304" pitchFamily="18" charset="0"/>
                <a:cs typeface="Times New Roman" panose="02020603050405020304" pitchFamily="18" charset="0"/>
              </a:rPr>
              <a:t>We propose a selection-depression optimization strategy, providing an elegant-yet-effective way to prevent MAL from getting stuck into sub-optimal solutions during detector training.</a:t>
            </a:r>
          </a:p>
          <a:p>
            <a:pPr algn="l">
              <a:lnSpc>
                <a:spcPct val="150000"/>
              </a:lnSpc>
            </a:pPr>
            <a:r>
              <a:rPr lang="en-US" altLang="zh-CN" sz="1800" b="0" i="0" u="none" strike="noStrike" baseline="0" dirty="0">
                <a:latin typeface="Times New Roman" panose="02020603050405020304" pitchFamily="18" charset="0"/>
                <a:cs typeface="Times New Roman" panose="02020603050405020304" pitchFamily="18" charset="0"/>
              </a:rPr>
              <a:t>3</a:t>
            </a:r>
            <a:r>
              <a:rPr lang="zh-CN" altLang="en-US" sz="1800" b="0" i="0" u="none" strike="noStrike" baseline="0" dirty="0">
                <a:latin typeface="Times New Roman" panose="02020603050405020304" pitchFamily="18" charset="0"/>
                <a:cs typeface="Times New Roman" panose="02020603050405020304" pitchFamily="18" charset="0"/>
              </a:rPr>
              <a:t>、</a:t>
            </a:r>
            <a:r>
              <a:rPr lang="en-US" altLang="zh-CN" sz="1800" b="0" i="0" u="none" strike="noStrike" baseline="0" dirty="0">
                <a:latin typeface="Times New Roman" panose="02020603050405020304" pitchFamily="18" charset="0"/>
                <a:cs typeface="Times New Roman" panose="02020603050405020304" pitchFamily="18" charset="0"/>
              </a:rPr>
              <a:t>We improve state-of-the-arts with significant margins on the commonly used MS COCO dataset.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9899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7D3EEA5-7DB5-46B4-B6DF-40C40B7FCE89}"/>
              </a:ext>
            </a:extLst>
          </p:cNvPr>
          <p:cNvSpPr txBox="1"/>
          <p:nvPr/>
        </p:nvSpPr>
        <p:spPr>
          <a:xfrm>
            <a:off x="86400" y="118587"/>
            <a:ext cx="1431758" cy="400110"/>
          </a:xfrm>
          <a:prstGeom prst="rect">
            <a:avLst/>
          </a:prstGeom>
          <a:noFill/>
        </p:spPr>
        <p:txBody>
          <a:bodyPr wrap="square">
            <a:spAutoFit/>
          </a:bodyPr>
          <a:lstStyle/>
          <a:p>
            <a:r>
              <a:rPr lang="en-US" altLang="zh-CN" sz="2000" b="1" dirty="0" err="1">
                <a:latin typeface="Times New Roman" panose="02020603050405020304" pitchFamily="18" charset="0"/>
                <a:cs typeface="Times New Roman" panose="02020603050405020304" pitchFamily="18" charset="0"/>
              </a:rPr>
              <a:t>RetinaNet</a:t>
            </a:r>
            <a:r>
              <a:rPr lang="en-US" altLang="zh-CN" sz="2000" b="1" dirty="0">
                <a:latin typeface="Times New Roman" panose="02020603050405020304" pitchFamily="18" charset="0"/>
                <a:cs typeface="Times New Roman" panose="02020603050405020304" pitchFamily="18" charset="0"/>
              </a:rPr>
              <a:t> </a:t>
            </a:r>
          </a:p>
        </p:txBody>
      </p:sp>
      <p:pic>
        <p:nvPicPr>
          <p:cNvPr id="5" name="图片 4">
            <a:extLst>
              <a:ext uri="{FF2B5EF4-FFF2-40B4-BE49-F238E27FC236}">
                <a16:creationId xmlns:a16="http://schemas.microsoft.com/office/drawing/2014/main" id="{F645D2C7-8E6B-4A6F-84B2-EDCFA302DD34}"/>
              </a:ext>
            </a:extLst>
          </p:cNvPr>
          <p:cNvPicPr>
            <a:picLocks noChangeAspect="1"/>
          </p:cNvPicPr>
          <p:nvPr/>
        </p:nvPicPr>
        <p:blipFill>
          <a:blip r:embed="rId3"/>
          <a:stretch>
            <a:fillRect/>
          </a:stretch>
        </p:blipFill>
        <p:spPr>
          <a:xfrm>
            <a:off x="1491167" y="1910705"/>
            <a:ext cx="9209661" cy="2387348"/>
          </a:xfrm>
          <a:prstGeom prst="rect">
            <a:avLst/>
          </a:prstGeom>
        </p:spPr>
      </p:pic>
      <p:grpSp>
        <p:nvGrpSpPr>
          <p:cNvPr id="15" name="组合 14">
            <a:extLst>
              <a:ext uri="{FF2B5EF4-FFF2-40B4-BE49-F238E27FC236}">
                <a16:creationId xmlns:a16="http://schemas.microsoft.com/office/drawing/2014/main" id="{38A003AE-6F79-4591-9358-25A4BD2EEFDB}"/>
              </a:ext>
            </a:extLst>
          </p:cNvPr>
          <p:cNvGrpSpPr/>
          <p:nvPr/>
        </p:nvGrpSpPr>
        <p:grpSpPr>
          <a:xfrm>
            <a:off x="4488345" y="5087849"/>
            <a:ext cx="3215303" cy="531141"/>
            <a:chOff x="3717033" y="3770745"/>
            <a:chExt cx="3215303" cy="531141"/>
          </a:xfrm>
        </p:grpSpPr>
        <p:pic>
          <p:nvPicPr>
            <p:cNvPr id="2" name="图片 1">
              <a:extLst>
                <a:ext uri="{FF2B5EF4-FFF2-40B4-BE49-F238E27FC236}">
                  <a16:creationId xmlns:a16="http://schemas.microsoft.com/office/drawing/2014/main" id="{81971929-AE21-4A19-A38A-306F9FE9F788}"/>
                </a:ext>
              </a:extLst>
            </p:cNvPr>
            <p:cNvPicPr>
              <a:picLocks noChangeAspect="1"/>
            </p:cNvPicPr>
            <p:nvPr/>
          </p:nvPicPr>
          <p:blipFill>
            <a:blip r:embed="rId4"/>
            <a:stretch>
              <a:fillRect/>
            </a:stretch>
          </p:blipFill>
          <p:spPr>
            <a:xfrm>
              <a:off x="3717033" y="3770745"/>
              <a:ext cx="3215303" cy="531141"/>
            </a:xfrm>
            <a:prstGeom prst="rect">
              <a:avLst/>
            </a:prstGeom>
          </p:spPr>
        </p:pic>
        <p:sp>
          <p:nvSpPr>
            <p:cNvPr id="8" name="矩形 7">
              <a:extLst>
                <a:ext uri="{FF2B5EF4-FFF2-40B4-BE49-F238E27FC236}">
                  <a16:creationId xmlns:a16="http://schemas.microsoft.com/office/drawing/2014/main" id="{59B46E61-6D8D-457B-9FD1-DE3E8454D1BA}"/>
                </a:ext>
              </a:extLst>
            </p:cNvPr>
            <p:cNvSpPr/>
            <p:nvPr/>
          </p:nvSpPr>
          <p:spPr>
            <a:xfrm>
              <a:off x="4960012" y="3935186"/>
              <a:ext cx="195943" cy="2367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56922371-CE10-4B32-8D28-9330B6159C11}"/>
                </a:ext>
              </a:extLst>
            </p:cNvPr>
            <p:cNvSpPr/>
            <p:nvPr/>
          </p:nvSpPr>
          <p:spPr>
            <a:xfrm>
              <a:off x="5180449" y="3935186"/>
              <a:ext cx="783771" cy="2367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931457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put Image &#10;Anchor Bag &#10;Construction &#10;Anchor Bags &#10;Multiple Anchor &#10;Learning (MAL) &#10;Selected Anchors &#10;Detected Objects ">
            <a:extLst>
              <a:ext uri="{FF2B5EF4-FFF2-40B4-BE49-F238E27FC236}">
                <a16:creationId xmlns:a16="http://schemas.microsoft.com/office/drawing/2014/main" id="{4CF365C8-C4BE-4080-B564-8294BDB0E5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75" y="826420"/>
            <a:ext cx="10610850" cy="294322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40BC3A73-C25C-4B59-AC56-AEEDE8F537F8}"/>
              </a:ext>
            </a:extLst>
          </p:cNvPr>
          <p:cNvSpPr txBox="1"/>
          <p:nvPr/>
        </p:nvSpPr>
        <p:spPr>
          <a:xfrm>
            <a:off x="0" y="88900"/>
            <a:ext cx="2921000" cy="400110"/>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The Proposed Approach</a:t>
            </a:r>
            <a:endParaRPr lang="zh-CN" altLang="en-US" sz="2000" b="1" dirty="0">
              <a:latin typeface="Times New Roman" panose="02020603050405020304" pitchFamily="18" charset="0"/>
              <a:cs typeface="Times New Roman" panose="02020603050405020304" pitchFamily="18" charset="0"/>
            </a:endParaRPr>
          </a:p>
        </p:txBody>
      </p:sp>
      <p:pic>
        <p:nvPicPr>
          <p:cNvPr id="2" name="Picture 2" descr="arg maxo,a, GA i Fo(aj , bi) &#10;arg maxo,a, GA ifo(aj, bic s) + /3go(aj, bli0C), ">
            <a:extLst>
              <a:ext uri="{FF2B5EF4-FFF2-40B4-BE49-F238E27FC236}">
                <a16:creationId xmlns:a16="http://schemas.microsoft.com/office/drawing/2014/main" id="{63478E28-88D3-418B-99B3-2BA0305B76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1954" y="4360695"/>
            <a:ext cx="5308092" cy="771525"/>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AA933474-0AE3-4EA4-8618-53859AEA1F56}"/>
              </a:ext>
            </a:extLst>
          </p:cNvPr>
          <p:cNvPicPr>
            <a:picLocks noChangeAspect="1"/>
          </p:cNvPicPr>
          <p:nvPr/>
        </p:nvPicPr>
        <p:blipFill>
          <a:blip r:embed="rId5"/>
          <a:stretch>
            <a:fillRect/>
          </a:stretch>
        </p:blipFill>
        <p:spPr>
          <a:xfrm>
            <a:off x="3441954" y="5506702"/>
            <a:ext cx="5257800" cy="771525"/>
          </a:xfrm>
          <a:prstGeom prst="rect">
            <a:avLst/>
          </a:prstGeom>
        </p:spPr>
      </p:pic>
    </p:spTree>
    <p:extLst>
      <p:ext uri="{BB962C8B-B14F-4D97-AF65-F5344CB8AC3E}">
        <p14:creationId xmlns:p14="http://schemas.microsoft.com/office/powerpoint/2010/main" val="2422498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EA5D84D-A248-44CD-B03E-C0AD94191A2D}"/>
              </a:ext>
            </a:extLst>
          </p:cNvPr>
          <p:cNvSpPr txBox="1"/>
          <p:nvPr/>
        </p:nvSpPr>
        <p:spPr>
          <a:xfrm>
            <a:off x="0" y="114300"/>
            <a:ext cx="3962400" cy="400110"/>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Selection-Depression Optimization</a:t>
            </a:r>
            <a:endParaRPr lang="zh-CN" altLang="en-US" sz="2000"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2CE32E80-4FFA-4974-A040-55BC7A98C5FB}"/>
              </a:ext>
            </a:extLst>
          </p:cNvPr>
          <p:cNvSpPr txBox="1"/>
          <p:nvPr/>
        </p:nvSpPr>
        <p:spPr>
          <a:xfrm>
            <a:off x="736600" y="761484"/>
            <a:ext cx="2475832" cy="369332"/>
          </a:xfrm>
          <a:prstGeom prst="rect">
            <a:avLst/>
          </a:prstGeom>
          <a:noFill/>
        </p:spPr>
        <p:txBody>
          <a:bodyPr wrap="square">
            <a:spAutoFit/>
          </a:bodyPr>
          <a:lstStyle/>
          <a:p>
            <a:r>
              <a:rPr lang="en-US" altLang="zh-CN" sz="1800" dirty="0">
                <a:effectLst/>
                <a:latin typeface="Times New Roman" panose="02020603050405020304" pitchFamily="18" charset="0"/>
                <a:ea typeface="Microsoft YaHei" panose="020B0503020204020204" pitchFamily="34" charset="-122"/>
                <a:cs typeface="Times New Roman" panose="02020603050405020304" pitchFamily="18" charset="0"/>
              </a:rPr>
              <a:t>1</a:t>
            </a:r>
            <a:r>
              <a:rPr lang="zh-CN" altLang="zh-CN" sz="1800" dirty="0">
                <a:effectLst/>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800" dirty="0">
                <a:effectLst/>
                <a:latin typeface="Times New Roman" panose="02020603050405020304" pitchFamily="18" charset="0"/>
                <a:ea typeface="Microsoft YaHei" panose="020B0503020204020204" pitchFamily="34" charset="-122"/>
                <a:cs typeface="Times New Roman" panose="02020603050405020304" pitchFamily="18" charset="0"/>
              </a:rPr>
              <a:t>Anchor Selection.</a:t>
            </a:r>
            <a:endParaRPr lang="zh-CN" altLang="en-US"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933976F6-A713-4333-8376-8E250D0F1EE9}"/>
              </a:ext>
            </a:extLst>
          </p:cNvPr>
          <p:cNvPicPr>
            <a:picLocks noChangeAspect="1"/>
          </p:cNvPicPr>
          <p:nvPr/>
        </p:nvPicPr>
        <p:blipFill>
          <a:blip r:embed="rId3"/>
          <a:stretch>
            <a:fillRect/>
          </a:stretch>
        </p:blipFill>
        <p:spPr>
          <a:xfrm>
            <a:off x="3837433" y="3879417"/>
            <a:ext cx="2920046" cy="328834"/>
          </a:xfrm>
          <a:prstGeom prst="rect">
            <a:avLst/>
          </a:prstGeom>
        </p:spPr>
      </p:pic>
      <p:pic>
        <p:nvPicPr>
          <p:cNvPr id="2052" name="Picture 4" descr="= argrnaxt„aje-Al ">
            <a:extLst>
              <a:ext uri="{FF2B5EF4-FFF2-40B4-BE49-F238E27FC236}">
                <a16:creationId xmlns:a16="http://schemas.microsoft.com/office/drawing/2014/main" id="{6995704D-A814-4BB2-A06B-0BADA1BC85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5558" y="4714998"/>
            <a:ext cx="4923713" cy="83161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arg maxo,a, GA i Fo(aj , bi) &#10;arg maxo,a, GA ifo(aj, bic s) + /3go(aj, bli0C), ">
            <a:extLst>
              <a:ext uri="{FF2B5EF4-FFF2-40B4-BE49-F238E27FC236}">
                <a16:creationId xmlns:a16="http://schemas.microsoft.com/office/drawing/2014/main" id="{6C84E463-CC75-4769-AE1F-8442932AEE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394" y="1756932"/>
            <a:ext cx="5721539" cy="831619"/>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a:extLst>
              <a:ext uri="{FF2B5EF4-FFF2-40B4-BE49-F238E27FC236}">
                <a16:creationId xmlns:a16="http://schemas.microsoft.com/office/drawing/2014/main" id="{860D8B31-71D8-4A8A-BE90-FB2BBBE0C27F}"/>
              </a:ext>
            </a:extLst>
          </p:cNvPr>
          <p:cNvSpPr txBox="1"/>
          <p:nvPr/>
        </p:nvSpPr>
        <p:spPr>
          <a:xfrm>
            <a:off x="3742433" y="2923971"/>
            <a:ext cx="1125956" cy="369332"/>
          </a:xfrm>
          <a:prstGeom prst="rect">
            <a:avLst/>
          </a:prstGeom>
          <a:noFill/>
        </p:spPr>
        <p:txBody>
          <a:bodyPr wrap="square">
            <a:spAutoFit/>
          </a:bodyPr>
          <a:lstStyle/>
          <a:p>
            <a:r>
              <a:rPr lang="en-US" altLang="zh-CN" sz="1800" dirty="0">
                <a:effectLst/>
                <a:ea typeface="Microsoft YaHei" panose="020B0503020204020204" pitchFamily="34" charset="-122"/>
              </a:rPr>
              <a:t> </a:t>
            </a:r>
            <a:r>
              <a:rPr lang="zh-CN" altLang="zh-CN" sz="1800" dirty="0">
                <a:effectLst/>
                <a:ea typeface="Microsoft YaHei" panose="020B0503020204020204" pitchFamily="34" charset="-122"/>
              </a:rPr>
              <a:t>λ</a:t>
            </a:r>
            <a:r>
              <a:rPr lang="en-US" altLang="zh-CN" sz="1800" dirty="0">
                <a:effectLst/>
                <a:ea typeface="Microsoft YaHei" panose="020B0503020204020204" pitchFamily="34" charset="-122"/>
              </a:rPr>
              <a:t> </a:t>
            </a:r>
            <a:r>
              <a:rPr lang="zh-CN" altLang="zh-CN" sz="1800" dirty="0">
                <a:effectLst/>
                <a:ea typeface="Microsoft YaHei" panose="020B0503020204020204" pitchFamily="34" charset="-122"/>
              </a:rPr>
              <a:t>=</a:t>
            </a:r>
            <a:r>
              <a:rPr lang="en-US" altLang="zh-CN" sz="1800" dirty="0">
                <a:effectLst/>
                <a:ea typeface="Microsoft YaHei" panose="020B0503020204020204" pitchFamily="34" charset="-122"/>
              </a:rPr>
              <a:t> t / T</a:t>
            </a:r>
            <a:endParaRPr lang="zh-CN" altLang="en-US" dirty="0"/>
          </a:p>
        </p:txBody>
      </p:sp>
      <p:sp>
        <p:nvSpPr>
          <p:cNvPr id="3" name="左大括号 2">
            <a:extLst>
              <a:ext uri="{FF2B5EF4-FFF2-40B4-BE49-F238E27FC236}">
                <a16:creationId xmlns:a16="http://schemas.microsoft.com/office/drawing/2014/main" id="{83D3C3FD-DF2D-4E42-8DA1-D14384BEA156}"/>
              </a:ext>
            </a:extLst>
          </p:cNvPr>
          <p:cNvSpPr/>
          <p:nvPr/>
        </p:nvSpPr>
        <p:spPr>
          <a:xfrm>
            <a:off x="3171025" y="3108637"/>
            <a:ext cx="403760" cy="190183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9785739A-AB76-45CF-959C-79CF65FFDBD9}"/>
              </a:ext>
            </a:extLst>
          </p:cNvPr>
          <p:cNvSpPr txBox="1"/>
          <p:nvPr/>
        </p:nvSpPr>
        <p:spPr>
          <a:xfrm>
            <a:off x="1708967" y="3874887"/>
            <a:ext cx="1294410" cy="369332"/>
          </a:xfrm>
          <a:prstGeom prst="rect">
            <a:avLst/>
          </a:prstGeom>
          <a:noFill/>
        </p:spPr>
        <p:txBody>
          <a:bodyPr wrap="square" rtlCol="0">
            <a:spAutoFit/>
          </a:bodyPr>
          <a:lstStyle/>
          <a:p>
            <a:r>
              <a:rPr lang="en-US" altLang="zh-CN" dirty="0"/>
              <a:t>All to top 1</a:t>
            </a:r>
            <a:endParaRPr lang="zh-CN" altLang="en-US" dirty="0"/>
          </a:p>
        </p:txBody>
      </p:sp>
    </p:spTree>
    <p:extLst>
      <p:ext uri="{BB962C8B-B14F-4D97-AF65-F5344CB8AC3E}">
        <p14:creationId xmlns:p14="http://schemas.microsoft.com/office/powerpoint/2010/main" val="3342693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nchor Depression &#10;Perturbation &#10;Anchor Selection &#10;Classificati on &#10;Selective anchors &#10;ccls &#10;creg ">
            <a:extLst>
              <a:ext uri="{FF2B5EF4-FFF2-40B4-BE49-F238E27FC236}">
                <a16:creationId xmlns:a16="http://schemas.microsoft.com/office/drawing/2014/main" id="{0710A7D9-1F6B-48F7-B3A4-45BFF7728B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623" y="3530621"/>
            <a:ext cx="10080754" cy="3006189"/>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5EA5D84D-A248-44CD-B03E-C0AD94191A2D}"/>
              </a:ext>
            </a:extLst>
          </p:cNvPr>
          <p:cNvSpPr txBox="1"/>
          <p:nvPr/>
        </p:nvSpPr>
        <p:spPr>
          <a:xfrm>
            <a:off x="0" y="114300"/>
            <a:ext cx="3962400" cy="400110"/>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Selection-Depression Optimization</a:t>
            </a:r>
            <a:endParaRPr lang="zh-CN" altLang="en-US" sz="2000" b="1"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A581ABC4-6A78-4BA7-8E04-988725E3D0C6}"/>
              </a:ext>
            </a:extLst>
          </p:cNvPr>
          <p:cNvSpPr txBox="1"/>
          <p:nvPr/>
        </p:nvSpPr>
        <p:spPr>
          <a:xfrm>
            <a:off x="743284" y="636463"/>
            <a:ext cx="2475832" cy="369332"/>
          </a:xfrm>
          <a:prstGeom prst="rect">
            <a:avLst/>
          </a:prstGeom>
          <a:noFill/>
        </p:spPr>
        <p:txBody>
          <a:bodyPr wrap="square">
            <a:spAutoFit/>
          </a:bodyPr>
          <a:lstStyle/>
          <a:p>
            <a:r>
              <a:rPr lang="en-US" altLang="zh-CN" sz="1800" dirty="0">
                <a:effectLst/>
                <a:latin typeface="Times New Roman" panose="02020603050405020304" pitchFamily="18" charset="0"/>
                <a:ea typeface="Microsoft YaHei" panose="020B0503020204020204" pitchFamily="34" charset="-122"/>
                <a:cs typeface="Times New Roman" panose="02020603050405020304" pitchFamily="18" charset="0"/>
              </a:rPr>
              <a:t>2</a:t>
            </a:r>
            <a:r>
              <a:rPr lang="zh-CN" altLang="zh-CN" sz="1800" dirty="0">
                <a:effectLst/>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800" dirty="0">
                <a:effectLst/>
                <a:latin typeface="Times New Roman" panose="02020603050405020304" pitchFamily="18" charset="0"/>
                <a:ea typeface="Microsoft YaHei" panose="020B0503020204020204" pitchFamily="34" charset="-122"/>
                <a:cs typeface="Times New Roman" panose="02020603050405020304" pitchFamily="18" charset="0"/>
              </a:rPr>
              <a:t>Anchor Depression</a:t>
            </a:r>
            <a:endParaRPr lang="zh-CN" altLang="en-US" dirty="0">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0DDCB9DE-F4CD-44A5-B935-4788CB20DA17}"/>
              </a:ext>
            </a:extLst>
          </p:cNvPr>
          <p:cNvPicPr>
            <a:picLocks noChangeAspect="1"/>
          </p:cNvPicPr>
          <p:nvPr/>
        </p:nvPicPr>
        <p:blipFill>
          <a:blip r:embed="rId4"/>
          <a:stretch>
            <a:fillRect/>
          </a:stretch>
        </p:blipFill>
        <p:spPr>
          <a:xfrm>
            <a:off x="5099298" y="1267626"/>
            <a:ext cx="1993404" cy="352425"/>
          </a:xfrm>
          <a:prstGeom prst="rect">
            <a:avLst/>
          </a:prstGeom>
        </p:spPr>
      </p:pic>
      <p:pic>
        <p:nvPicPr>
          <p:cNvPr id="13" name="图片 12">
            <a:extLst>
              <a:ext uri="{FF2B5EF4-FFF2-40B4-BE49-F238E27FC236}">
                <a16:creationId xmlns:a16="http://schemas.microsoft.com/office/drawing/2014/main" id="{107B4512-4A73-417E-AD50-9B6C00C91940}"/>
              </a:ext>
            </a:extLst>
          </p:cNvPr>
          <p:cNvPicPr>
            <a:picLocks noChangeAspect="1"/>
          </p:cNvPicPr>
          <p:nvPr/>
        </p:nvPicPr>
        <p:blipFill>
          <a:blip r:embed="rId5"/>
          <a:stretch>
            <a:fillRect/>
          </a:stretch>
        </p:blipFill>
        <p:spPr>
          <a:xfrm>
            <a:off x="5128154" y="1980274"/>
            <a:ext cx="1935692" cy="295275"/>
          </a:xfrm>
          <a:prstGeom prst="rect">
            <a:avLst/>
          </a:prstGeom>
        </p:spPr>
      </p:pic>
      <p:grpSp>
        <p:nvGrpSpPr>
          <p:cNvPr id="7" name="组合 6">
            <a:extLst>
              <a:ext uri="{FF2B5EF4-FFF2-40B4-BE49-F238E27FC236}">
                <a16:creationId xmlns:a16="http://schemas.microsoft.com/office/drawing/2014/main" id="{2B171E59-1A88-4A28-8AC1-9D952F073932}"/>
              </a:ext>
            </a:extLst>
          </p:cNvPr>
          <p:cNvGrpSpPr/>
          <p:nvPr/>
        </p:nvGrpSpPr>
        <p:grpSpPr>
          <a:xfrm>
            <a:off x="3580111" y="2495933"/>
            <a:ext cx="5031777" cy="666667"/>
            <a:chOff x="3099658" y="2405645"/>
            <a:chExt cx="5031777" cy="666667"/>
          </a:xfrm>
        </p:grpSpPr>
        <p:pic>
          <p:nvPicPr>
            <p:cNvPr id="17" name="图片 16">
              <a:extLst>
                <a:ext uri="{FF2B5EF4-FFF2-40B4-BE49-F238E27FC236}">
                  <a16:creationId xmlns:a16="http://schemas.microsoft.com/office/drawing/2014/main" id="{24E01DE3-5F08-4DD7-B2F2-190BBF494C75}"/>
                </a:ext>
              </a:extLst>
            </p:cNvPr>
            <p:cNvPicPr>
              <a:picLocks noChangeAspect="1"/>
            </p:cNvPicPr>
            <p:nvPr/>
          </p:nvPicPr>
          <p:blipFill>
            <a:blip r:embed="rId6"/>
            <a:stretch>
              <a:fillRect/>
            </a:stretch>
          </p:blipFill>
          <p:spPr>
            <a:xfrm>
              <a:off x="4916831" y="2604682"/>
              <a:ext cx="3214604" cy="378791"/>
            </a:xfrm>
            <a:prstGeom prst="rect">
              <a:avLst/>
            </a:prstGeom>
          </p:spPr>
        </p:pic>
        <p:pic>
          <p:nvPicPr>
            <p:cNvPr id="15" name="图片 14">
              <a:extLst>
                <a:ext uri="{FF2B5EF4-FFF2-40B4-BE49-F238E27FC236}">
                  <a16:creationId xmlns:a16="http://schemas.microsoft.com/office/drawing/2014/main" id="{9DE7A0D5-4A24-42A0-9380-B1FBDC6F1987}"/>
                </a:ext>
              </a:extLst>
            </p:cNvPr>
            <p:cNvPicPr>
              <a:picLocks noChangeAspect="1"/>
            </p:cNvPicPr>
            <p:nvPr/>
          </p:nvPicPr>
          <p:blipFill>
            <a:blip r:embed="rId7"/>
            <a:stretch>
              <a:fillRect/>
            </a:stretch>
          </p:blipFill>
          <p:spPr>
            <a:xfrm>
              <a:off x="3099658" y="2604682"/>
              <a:ext cx="2148659" cy="352425"/>
            </a:xfrm>
            <a:prstGeom prst="rect">
              <a:avLst/>
            </a:prstGeom>
          </p:spPr>
        </p:pic>
        <p:pic>
          <p:nvPicPr>
            <p:cNvPr id="6" name="图片 5">
              <a:extLst>
                <a:ext uri="{FF2B5EF4-FFF2-40B4-BE49-F238E27FC236}">
                  <a16:creationId xmlns:a16="http://schemas.microsoft.com/office/drawing/2014/main" id="{02B922BF-7A16-4365-945F-8E44BA8A756B}"/>
                </a:ext>
              </a:extLst>
            </p:cNvPr>
            <p:cNvPicPr>
              <a:picLocks noChangeAspect="1"/>
            </p:cNvPicPr>
            <p:nvPr/>
          </p:nvPicPr>
          <p:blipFill>
            <a:blip r:embed="rId8"/>
            <a:stretch>
              <a:fillRect/>
            </a:stretch>
          </p:blipFill>
          <p:spPr>
            <a:xfrm>
              <a:off x="5150571" y="2405645"/>
              <a:ext cx="85714" cy="666667"/>
            </a:xfrm>
            <a:prstGeom prst="rect">
              <a:avLst/>
            </a:prstGeom>
          </p:spPr>
        </p:pic>
      </p:grpSp>
    </p:spTree>
    <p:extLst>
      <p:ext uri="{BB962C8B-B14F-4D97-AF65-F5344CB8AC3E}">
        <p14:creationId xmlns:p14="http://schemas.microsoft.com/office/powerpoint/2010/main" val="2465014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Loss function &#10;Anchor Selection &#10;Anchor Depression &#10;Anchor Selection &#10;Selected anchor &#10;(in red) ">
            <a:extLst>
              <a:ext uri="{FF2B5EF4-FFF2-40B4-BE49-F238E27FC236}">
                <a16:creationId xmlns:a16="http://schemas.microsoft.com/office/drawing/2014/main" id="{9EB715D6-55D0-494E-9720-CA43E4756E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9896" y="3075580"/>
            <a:ext cx="4552208" cy="378242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4710025A-B97D-455F-8960-394232C3A2D9}"/>
              </a:ext>
            </a:extLst>
          </p:cNvPr>
          <p:cNvSpPr txBox="1"/>
          <p:nvPr/>
        </p:nvSpPr>
        <p:spPr>
          <a:xfrm>
            <a:off x="0" y="114300"/>
            <a:ext cx="3962400" cy="400110"/>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Selection-Depression Optimization</a:t>
            </a:r>
            <a:endParaRPr lang="zh-CN" altLang="en-US" sz="2000" b="1" dirty="0">
              <a:latin typeface="Times New Roman" panose="02020603050405020304" pitchFamily="18" charset="0"/>
              <a:cs typeface="Times New Roman" panose="02020603050405020304" pitchFamily="18" charset="0"/>
            </a:endParaRPr>
          </a:p>
        </p:txBody>
      </p:sp>
      <p:pic>
        <p:nvPicPr>
          <p:cNvPr id="3" name="Picture 2" descr="Anchor Depression &#10;Perturbation &#10;Anchor Selection &#10;Classificati on &#10;Selective anchors &#10;ccls &#10;creg ">
            <a:extLst>
              <a:ext uri="{FF2B5EF4-FFF2-40B4-BE49-F238E27FC236}">
                <a16:creationId xmlns:a16="http://schemas.microsoft.com/office/drawing/2014/main" id="{194D9B5F-625F-441B-95D3-BD7B4BD1D6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7022" y="514410"/>
            <a:ext cx="9072968" cy="2705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766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5A9525D-22E6-4566-97E4-9F97DF50AAA6}"/>
              </a:ext>
            </a:extLst>
          </p:cNvPr>
          <p:cNvSpPr txBox="1"/>
          <p:nvPr/>
        </p:nvSpPr>
        <p:spPr>
          <a:xfrm>
            <a:off x="0" y="0"/>
            <a:ext cx="1651000" cy="400110"/>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Experiments</a:t>
            </a:r>
          </a:p>
        </p:txBody>
      </p:sp>
      <p:pic>
        <p:nvPicPr>
          <p:cNvPr id="5" name="图片 4">
            <a:extLst>
              <a:ext uri="{FF2B5EF4-FFF2-40B4-BE49-F238E27FC236}">
                <a16:creationId xmlns:a16="http://schemas.microsoft.com/office/drawing/2014/main" id="{9156C662-2144-4011-BB8C-93644FAF983B}"/>
              </a:ext>
            </a:extLst>
          </p:cNvPr>
          <p:cNvPicPr>
            <a:picLocks noChangeAspect="1"/>
          </p:cNvPicPr>
          <p:nvPr/>
        </p:nvPicPr>
        <p:blipFill>
          <a:blip r:embed="rId3"/>
          <a:stretch>
            <a:fillRect/>
          </a:stretch>
        </p:blipFill>
        <p:spPr>
          <a:xfrm>
            <a:off x="2753636" y="553779"/>
            <a:ext cx="6853629" cy="6304221"/>
          </a:xfrm>
          <a:prstGeom prst="rect">
            <a:avLst/>
          </a:prstGeom>
        </p:spPr>
      </p:pic>
    </p:spTree>
    <p:extLst>
      <p:ext uri="{BB962C8B-B14F-4D97-AF65-F5344CB8AC3E}">
        <p14:creationId xmlns:p14="http://schemas.microsoft.com/office/powerpoint/2010/main" val="84233140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2450</TotalTime>
  <Words>2585</Words>
  <Application>Microsoft Office PowerPoint</Application>
  <PresentationFormat>宽屏</PresentationFormat>
  <Paragraphs>86</Paragraphs>
  <Slides>16</Slides>
  <Notes>14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-apple-system</vt:lpstr>
      <vt:lpstr>open sans</vt:lpstr>
      <vt:lpstr>等线</vt:lpstr>
      <vt:lpstr>等线 Light</vt:lpstr>
      <vt:lpstr>Microsoft YaHei</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ee L</dc:creator>
  <cp:lastModifiedBy>ee L</cp:lastModifiedBy>
  <cp:revision>123</cp:revision>
  <dcterms:created xsi:type="dcterms:W3CDTF">2020-09-09T09:04:28Z</dcterms:created>
  <dcterms:modified xsi:type="dcterms:W3CDTF">2020-09-13T02:53:43Z</dcterms:modified>
</cp:coreProperties>
</file>