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1" r:id="rId3"/>
    <p:sldId id="264" r:id="rId4"/>
    <p:sldId id="265" r:id="rId5"/>
    <p:sldId id="266" r:id="rId6"/>
    <p:sldId id="259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87380" autoAdjust="0"/>
  </p:normalViewPr>
  <p:slideViewPr>
    <p:cSldViewPr snapToGrid="0">
      <p:cViewPr varScale="1">
        <p:scale>
          <a:sx n="147" d="100"/>
          <a:sy n="147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B1F6-2D7A-41C5-81DD-14CCDD1F9244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5770A-CA72-477C-AB5D-C4078A92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3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58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6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3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不是一个</a:t>
            </a:r>
            <a:r>
              <a:rPr lang="en-US" altLang="zh-CN" dirty="0"/>
              <a:t>GT</a:t>
            </a:r>
            <a:r>
              <a:rPr lang="zh-CN" altLang="en-US" dirty="0"/>
              <a:t>匹配多个</a:t>
            </a:r>
            <a:r>
              <a:rPr lang="en-US" altLang="zh-CN" dirty="0"/>
              <a:t>anchor</a:t>
            </a:r>
            <a:r>
              <a:rPr lang="zh-CN" altLang="en-US" dirty="0"/>
              <a:t>然后</a:t>
            </a:r>
            <a:r>
              <a:rPr lang="en-US" altLang="zh-CN" dirty="0"/>
              <a:t>NMS</a:t>
            </a:r>
            <a:r>
              <a:rPr lang="zh-CN" altLang="en-US" dirty="0"/>
              <a:t>取最优，通过</a:t>
            </a:r>
            <a:r>
              <a:rPr lang="en-US" altLang="zh-CN" dirty="0" err="1"/>
              <a:t>transfomer</a:t>
            </a:r>
            <a:r>
              <a:rPr lang="zh-CN" altLang="en-US" dirty="0"/>
              <a:t>，直接每一个</a:t>
            </a:r>
            <a:r>
              <a:rPr lang="en-US" altLang="zh-CN" dirty="0" err="1"/>
              <a:t>gt</a:t>
            </a:r>
            <a:r>
              <a:rPr lang="zh-CN" altLang="en-US" dirty="0"/>
              <a:t>匹配一个框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、效率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、适应性的问题，白天用的检测</a:t>
            </a:r>
            <a:r>
              <a:rPr lang="en-US" altLang="zh-CN" dirty="0"/>
              <a:t>-&gt;</a:t>
            </a:r>
            <a:r>
              <a:rPr lang="zh-CN" altLang="en-US" dirty="0"/>
              <a:t>晚上 </a:t>
            </a:r>
            <a:r>
              <a:rPr lang="en-US" altLang="zh-CN" dirty="0"/>
              <a:t>(</a:t>
            </a:r>
            <a:r>
              <a:rPr lang="zh-CN" altLang="en-US" dirty="0"/>
              <a:t>应用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、少样本检测器。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为什么没人做小样本检测，</a:t>
            </a:r>
            <a:r>
              <a:rPr lang="zh-CN" altLang="en-US" dirty="0"/>
              <a:t>因为</a:t>
            </a: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图片中会包含不相关类别的干扰，或者根本就没有目标类别，所以不容易去构建目标原型和位置原型。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去掉了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CNN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中最后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两个下采样，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得到一个较大的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输出特征图。降维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后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输入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CC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注意力模块，将每个像素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交叉路径中的上下文信息聚合在一起得到新的特征图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H‘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。不过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H‘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只获取了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水平和垂直方向的语义信息，为了获得更加丰富和密集的上下文信息，作者将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H’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又输入一个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CC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注意力模块，输出特征图为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H’‘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，这样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H’‘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中的每个位置都能从所有像素中获取信息。然后将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H’‘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与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X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进行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concatenate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，接几个卷积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进行了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特征融合，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最后在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融合后的特征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上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预测分割结果。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当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θ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在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u’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的交叉路径上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，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信息可以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先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由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θ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传递至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u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’，这样</a:t>
            </a:r>
            <a:r>
              <a:rPr lang="zh-CN" altLang="zh-CN" sz="1200" dirty="0">
                <a:effectLst/>
                <a:ea typeface="Calibri" panose="020F0502020204030204" pitchFamily="34" charset="0"/>
              </a:rPr>
              <a:t>θ</a:t>
            </a:r>
            <a:r>
              <a:rPr lang="zh-CN" altLang="en-US" sz="1200" dirty="0">
                <a:effectLst/>
                <a:ea typeface="Calibri" panose="020F0502020204030204" pitchFamily="34" charset="0"/>
              </a:rPr>
              <a:t>的信息在第二个循环中就能传递信息到</a:t>
            </a:r>
            <a:r>
              <a:rPr lang="en-US" altLang="zh-CN" sz="1200" dirty="0">
                <a:effectLst/>
                <a:ea typeface="Calibri" panose="020F0502020204030204" pitchFamily="34" charset="0"/>
              </a:rPr>
              <a:t>u</a:t>
            </a:r>
            <a:r>
              <a:rPr lang="zh-CN" altLang="en-US" sz="1200" dirty="0">
                <a:effectLst/>
                <a:ea typeface="Calibri" panose="020F0502020204030204" pitchFamily="34" charset="0"/>
              </a:rPr>
              <a:t>，这样就能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从所有像素上获取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上下文信息。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5770A-CA72-477C-AB5D-C4078A926A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D221-7ADF-4FFD-A97D-D89B52095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CA383-5797-4ABC-A2DE-A2B85856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C88A1-E864-4E21-98D9-1DEB7B7C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5EA23-94FE-46EE-97D6-E656C35C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A624C-57C2-4D29-AA01-C1DD97E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3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700DB-E9FA-4014-A787-559E766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F5879-C073-4241-879E-0A239AE16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03ADB-222D-45AF-9D80-ECC0CABF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F07AA-483A-48D0-ACE1-C093700A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84D52-A746-4784-9B42-DCAED513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1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D99A1-4A3C-4AFE-83A2-FF503B92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EBB84-BAE1-47D9-ADE7-1C7F452D9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8A53B-4C2E-4C00-B5FC-0AAB8D74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1EF68-C1F0-4047-95A7-6D4390E4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D9C36-0918-4403-AE8B-5D847570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4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47B77-B888-4FE2-8703-B4529571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E252D-33BB-4394-8850-A0749B83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B67EB-C25F-40A4-8A18-95470014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4892D-98B6-488B-9BE7-6C8CCF3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E8D16-0A86-4444-AC56-86E9C613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B463-F407-4865-B386-0BA781FD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A3626-520F-4F8A-951F-D089FAA4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EB1DB-E94C-41E6-B43C-2EF44ECC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387F-4B7C-4ADE-8ED7-D37F7368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CDD7B-BDE3-4531-B95F-986BB35B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9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657F5-AB4D-433A-90C7-3E02C381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2B5-D5CC-4138-B8FF-98EAA7726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1523A-9384-4FA1-8D94-2705927D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62493-D6F7-48BB-B239-A8F6672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9CFC3-57F4-4EFF-8620-60A7AD05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547F3-91D9-4051-990F-97F66C63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4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F1E7-A705-480C-AEA3-B846E694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E6E45-5E8D-4591-B7D1-227C4E58C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22F11-5A9D-4ED9-A550-DECCFB619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30E324-EC7E-49B9-A4A2-3801AA650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21DB9-58A8-40AF-9E13-BE2E20317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FAF3D-9E82-4DA9-BB08-A3B14F72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0D9E54-1361-48DF-B40E-3301BC23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8B407-9061-49CC-BCAC-F4ACCA6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3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3A1A-9827-418F-824C-7ADA284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B37C9-0316-4C79-B251-F4DA1862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A5CDC-2E74-429A-8D1B-F7B7467D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19FF8-3DFA-4AE0-8EAF-0C74A8E7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76697-C9AE-4882-B352-5C8549CB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D935A-E64A-4A13-ADD2-E17873CA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D65D9-A9F3-42A2-A419-908B7636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9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1826-F860-4873-8ED3-EEAB5C64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84BDD-6058-460A-B9E4-60AE80DF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CD22E-BE97-4487-9334-C82E69A8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97BFC-24EB-4B5E-9C52-C525BDC9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C1E64-4B6C-43A8-8CAF-09FC11D8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FBA50-FA06-4A43-969C-012B213E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896A-52EB-409E-AE85-6B7B5888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59DB1-0882-4666-98E8-F683CBC7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823F6-487D-4059-B594-FCA7FE4A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78040-06AE-42D2-B569-DD1D33B2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8570F-413E-4643-8A79-643DDFF7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3C21E-8BFA-4150-904B-FF14FB96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4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AD336E-C3B9-4C6C-9EEF-04C1B63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13172-9F0D-409C-B208-E9D50ECD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CDB4B-E51E-4AE2-87BE-963372E1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EB75-23F2-4C0A-8E0D-A7AA4279ABE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DFC78-4B00-4501-BD6F-FC861FE7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8DDC-73FE-4EE5-B8F7-8CA13ADE8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95E-1863-46B0-B722-059605790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2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691A35-A99B-4B51-AE6E-95608B535F14}"/>
              </a:ext>
            </a:extLst>
          </p:cNvPr>
          <p:cNvSpPr txBox="1"/>
          <p:nvPr/>
        </p:nvSpPr>
        <p:spPr>
          <a:xfrm>
            <a:off x="4759124" y="3075057"/>
            <a:ext cx="2673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目 标 检 测</a:t>
            </a:r>
          </a:p>
        </p:txBody>
      </p:sp>
    </p:spTree>
    <p:extLst>
      <p:ext uri="{BB962C8B-B14F-4D97-AF65-F5344CB8AC3E}">
        <p14:creationId xmlns:p14="http://schemas.microsoft.com/office/powerpoint/2010/main" val="7448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4FA0B1-190D-477D-BB36-6BC736AD6F83}"/>
              </a:ext>
            </a:extLst>
          </p:cNvPr>
          <p:cNvSpPr txBox="1"/>
          <p:nvPr/>
        </p:nvSpPr>
        <p:spPr>
          <a:xfrm>
            <a:off x="2488629" y="1210760"/>
            <a:ext cx="721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CornerNet</a:t>
            </a:r>
            <a:r>
              <a:rPr lang="en-US" altLang="zh-CN" dirty="0"/>
              <a:t> – </a:t>
            </a:r>
            <a:r>
              <a:rPr lang="en-US" altLang="zh-CN" dirty="0" err="1"/>
              <a:t>CenterNet</a:t>
            </a:r>
            <a:r>
              <a:rPr lang="en-US" altLang="zh-CN" dirty="0"/>
              <a:t> - </a:t>
            </a:r>
            <a:r>
              <a:rPr lang="en-US" altLang="zh-CN" dirty="0" err="1"/>
              <a:t>Extremenet</a:t>
            </a:r>
            <a:r>
              <a:rPr lang="en-US" altLang="zh-CN" dirty="0"/>
              <a:t>– FCOS - </a:t>
            </a:r>
            <a:r>
              <a:rPr lang="en-US" altLang="zh-CN" dirty="0" err="1"/>
              <a:t>RepPoint</a:t>
            </a:r>
            <a:r>
              <a:rPr lang="en-US" altLang="zh-CN" dirty="0"/>
              <a:t> – </a:t>
            </a:r>
            <a:r>
              <a:rPr lang="en-US" altLang="zh-CN" dirty="0" err="1"/>
              <a:t>RepPoint</a:t>
            </a:r>
            <a:r>
              <a:rPr lang="en-US" altLang="zh-CN" dirty="0"/>
              <a:t> V2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42C26-323C-487B-9F84-4270E2B7CF5E}"/>
              </a:ext>
            </a:extLst>
          </p:cNvPr>
          <p:cNvSpPr txBox="1"/>
          <p:nvPr/>
        </p:nvSpPr>
        <p:spPr>
          <a:xfrm>
            <a:off x="234388" y="330407"/>
            <a:ext cx="1872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AnchorFree</a:t>
            </a:r>
            <a:endParaRPr lang="en-US" altLang="zh-CN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F5EF60-8133-433D-9140-8B7E9D81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82" y="2672095"/>
            <a:ext cx="3023729" cy="21901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E51985-C2BD-4BFA-A626-F7270698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57" y="1931543"/>
            <a:ext cx="7066667" cy="41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16BAD-EF8B-49D8-A0EB-C8CE0DA98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46" y="2533585"/>
            <a:ext cx="7200000" cy="34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A6D08-04DC-4F2A-9567-885D1C207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668" y="2187659"/>
            <a:ext cx="7610057" cy="34095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EDF215-F38E-4B05-89FB-69ADC5699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98" y="2062399"/>
            <a:ext cx="11025604" cy="3409524"/>
          </a:xfrm>
          <a:prstGeom prst="rect">
            <a:avLst/>
          </a:prstGeom>
        </p:spPr>
      </p:pic>
      <p:pic>
        <p:nvPicPr>
          <p:cNvPr id="1026" name="Picture 2" descr="Verification &#10;Branch &#10;Foreground Corner &#10;Module &#10;bed Co ">
            <a:extLst>
              <a:ext uri="{FF2B5EF4-FFF2-40B4-BE49-F238E27FC236}">
                <a16:creationId xmlns:a16="http://schemas.microsoft.com/office/drawing/2014/main" id="{A4126798-5C30-4F01-885D-8A3B45F6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3" y="2075826"/>
            <a:ext cx="10946906" cy="363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4FA0B1-190D-477D-BB36-6BC736AD6F83}"/>
              </a:ext>
            </a:extLst>
          </p:cNvPr>
          <p:cNvSpPr txBox="1"/>
          <p:nvPr/>
        </p:nvSpPr>
        <p:spPr>
          <a:xfrm>
            <a:off x="4394557" y="757348"/>
            <a:ext cx="34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FreeAnchor</a:t>
            </a:r>
            <a:r>
              <a:rPr lang="en-US" altLang="zh-CN" dirty="0"/>
              <a:t> – ATSS - </a:t>
            </a:r>
            <a:r>
              <a:rPr lang="en-US" altLang="zh-CN" dirty="0" err="1"/>
              <a:t>Autoassign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CC6D7-B980-4CC8-8626-8873DDE1C236}"/>
              </a:ext>
            </a:extLst>
          </p:cNvPr>
          <p:cNvSpPr txBox="1"/>
          <p:nvPr/>
        </p:nvSpPr>
        <p:spPr>
          <a:xfrm>
            <a:off x="83917" y="295683"/>
            <a:ext cx="2856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Learning to match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F91230-63B9-466C-B246-872F580A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9" y="1244427"/>
            <a:ext cx="3970600" cy="5700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D6029F-8F4E-4653-B96C-74417779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667" y="1960563"/>
            <a:ext cx="773333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4FA0B1-190D-477D-BB36-6BC736AD6F83}"/>
              </a:ext>
            </a:extLst>
          </p:cNvPr>
          <p:cNvSpPr txBox="1"/>
          <p:nvPr/>
        </p:nvSpPr>
        <p:spPr>
          <a:xfrm>
            <a:off x="4834395" y="1500127"/>
            <a:ext cx="252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NAS-FPN – </a:t>
            </a:r>
            <a:r>
              <a:rPr lang="en-US" altLang="zh-CN" dirty="0" err="1"/>
              <a:t>EfficientDet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FB9BC-8372-4DC4-ACFB-E0C4B7181CEB}"/>
              </a:ext>
            </a:extLst>
          </p:cNvPr>
          <p:cNvSpPr txBox="1"/>
          <p:nvPr/>
        </p:nvSpPr>
        <p:spPr>
          <a:xfrm>
            <a:off x="138897" y="428263"/>
            <a:ext cx="87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NAS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6046C9-B12B-4E3F-9C77-7371EAC8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125"/>
            <a:ext cx="2491221" cy="321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836372-8471-4E54-B727-5186343EA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750" y="2205125"/>
            <a:ext cx="9403708" cy="32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4FA0B1-190D-477D-BB36-6BC736AD6F83}"/>
              </a:ext>
            </a:extLst>
          </p:cNvPr>
          <p:cNvSpPr txBox="1"/>
          <p:nvPr/>
        </p:nvSpPr>
        <p:spPr>
          <a:xfrm>
            <a:off x="266290" y="354233"/>
            <a:ext cx="103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B66FA9-2CEA-4730-B7D6-308EF770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54" y="2028464"/>
            <a:ext cx="10116491" cy="2801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EA1B83-7787-472D-8075-D150920C8DF6}"/>
              </a:ext>
            </a:extLst>
          </p:cNvPr>
          <p:cNvSpPr txBox="1"/>
          <p:nvPr/>
        </p:nvSpPr>
        <p:spPr>
          <a:xfrm>
            <a:off x="3863532" y="6042102"/>
            <a:ext cx="4464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End-to-End Object Detection with Transformers</a:t>
            </a:r>
          </a:p>
        </p:txBody>
      </p:sp>
    </p:spTree>
    <p:extLst>
      <p:ext uri="{BB962C8B-B14F-4D97-AF65-F5344CB8AC3E}">
        <p14:creationId xmlns:p14="http://schemas.microsoft.com/office/powerpoint/2010/main" val="38862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7E9F0D-45A9-4E1A-B822-466984516C6C}"/>
              </a:ext>
            </a:extLst>
          </p:cNvPr>
          <p:cNvSpPr txBox="1"/>
          <p:nvPr/>
        </p:nvSpPr>
        <p:spPr>
          <a:xfrm>
            <a:off x="1981178" y="3078856"/>
            <a:ext cx="384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 Adaptive Detection</a:t>
            </a:r>
          </a:p>
          <a:p>
            <a:endParaRPr lang="en-US" altLang="zh-CN" dirty="0"/>
          </a:p>
          <a:p>
            <a:r>
              <a:rPr lang="en-US" altLang="zh-CN" b="1" dirty="0"/>
              <a:t>Few-shot Object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6016F-86C3-4F68-9A3F-9A9D4E647F8D}"/>
              </a:ext>
            </a:extLst>
          </p:cNvPr>
          <p:cNvSpPr txBox="1"/>
          <p:nvPr/>
        </p:nvSpPr>
        <p:spPr>
          <a:xfrm>
            <a:off x="831432" y="5793155"/>
            <a:ext cx="10529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err="1">
                <a:latin typeface="Times New Roman" panose="02020603050405020304" pitchFamily="18" charset="0"/>
              </a:rPr>
              <a:t>Bingyi</a:t>
            </a:r>
            <a:r>
              <a:rPr lang="en-US" altLang="zh-CN" sz="1800" dirty="0">
                <a:latin typeface="Times New Roman" panose="02020603050405020304" pitchFamily="18" charset="0"/>
              </a:rPr>
              <a:t> Kang, Zhuang Liu, Xin Wang, Fisher Yu,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Jiashi</a:t>
            </a:r>
            <a:r>
              <a:rPr lang="en-US" altLang="zh-CN" sz="1800" dirty="0">
                <a:latin typeface="Times New Roman" panose="02020603050405020304" pitchFamily="18" charset="0"/>
              </a:rPr>
              <a:t> Feng, Trevor Darrell: Few-Shot Object Detection via Feature Reweighting. ICCV 2019:8419-8428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1800" dirty="0">
                <a:latin typeface="Times New Roman" panose="02020603050405020304" pitchFamily="18" charset="0"/>
              </a:rPr>
              <a:t>Xin Wang, Trevor Darrell, Fisher Yu, Frustratingly Simple Few-Shot Object Detection, ICML 2020.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500370-FE93-482A-8D7B-027A9896E099}"/>
              </a:ext>
            </a:extLst>
          </p:cNvPr>
          <p:cNvSpPr txBox="1"/>
          <p:nvPr/>
        </p:nvSpPr>
        <p:spPr>
          <a:xfrm>
            <a:off x="7241870" y="2773981"/>
            <a:ext cx="270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Dense Object Detection</a:t>
            </a:r>
          </a:p>
          <a:p>
            <a:endParaRPr lang="en-US" altLang="zh-CN" b="1" dirty="0"/>
          </a:p>
          <a:p>
            <a:r>
              <a:rPr lang="en-US" altLang="zh-CN" b="1" dirty="0"/>
              <a:t>Small Object Detection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56B37E-ADC4-4547-8093-172EBB55081A}"/>
              </a:ext>
            </a:extLst>
          </p:cNvPr>
          <p:cNvSpPr txBox="1"/>
          <p:nvPr/>
        </p:nvSpPr>
        <p:spPr>
          <a:xfrm>
            <a:off x="1981178" y="2127650"/>
            <a:ext cx="257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Efficiency: </a:t>
            </a:r>
          </a:p>
          <a:p>
            <a:r>
              <a:rPr lang="en-US" altLang="zh-CN" dirty="0"/>
              <a:t>   YOLO-V4 – YOLO-V5</a:t>
            </a:r>
          </a:p>
        </p:txBody>
      </p:sp>
    </p:spTree>
    <p:extLst>
      <p:ext uri="{BB962C8B-B14F-4D97-AF65-F5344CB8AC3E}">
        <p14:creationId xmlns:p14="http://schemas.microsoft.com/office/powerpoint/2010/main" val="15126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43EDBAEA-4F12-4B00-AACC-F87277F2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2" y="3732258"/>
            <a:ext cx="4550483" cy="2740731"/>
          </a:xfrm>
          <a:prstGeom prst="rect">
            <a:avLst/>
          </a:prstGeom>
        </p:spPr>
      </p:pic>
      <p:pic>
        <p:nvPicPr>
          <p:cNvPr id="1026" name="Picture 2" descr="CNN &#10;Input/output &#10;Criss-Cross &#10;Attention Module &#10;Criss-Cross &#10;Attention Module &#10;Recurrent Criss-Cross Attention (R=2) &#10;feature extraction &#10;Operation &#10;Concatenation ">
            <a:extLst>
              <a:ext uri="{FF2B5EF4-FFF2-40B4-BE49-F238E27FC236}">
                <a16:creationId xmlns:a16="http://schemas.microsoft.com/office/drawing/2014/main" id="{AE882829-02DD-4798-A0CD-485B5686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02" y="1121538"/>
            <a:ext cx="9255970" cy="230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5F594DE-4E55-47B3-BE7E-C941E9D40407}"/>
              </a:ext>
            </a:extLst>
          </p:cNvPr>
          <p:cNvSpPr txBox="1"/>
          <p:nvPr/>
        </p:nvSpPr>
        <p:spPr>
          <a:xfrm>
            <a:off x="391027" y="277412"/>
            <a:ext cx="1164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CCNet</a:t>
            </a:r>
            <a:endParaRPr lang="zh-CN" altLang="en-US" sz="2400" b="1" dirty="0"/>
          </a:p>
        </p:txBody>
      </p:sp>
      <p:pic>
        <p:nvPicPr>
          <p:cNvPr id="22" name="Picture 4" descr="Τ doon &#10;(Κη'Χθ) &#10;Ζ doon &#10;κη'Χη) &#10;(Κθ'Χη) &#10;(Κη'Χθ) &#10;κη'Χη) &#10;(Κθ'Χη) ">
            <a:extLst>
              <a:ext uri="{FF2B5EF4-FFF2-40B4-BE49-F238E27FC236}">
                <a16:creationId xmlns:a16="http://schemas.microsoft.com/office/drawing/2014/main" id="{37E59743-5CEF-4E45-9107-B2D51553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2258"/>
            <a:ext cx="5286119" cy="28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376</Words>
  <Application>Microsoft Office PowerPoint</Application>
  <PresentationFormat>宽屏</PresentationFormat>
  <Paragraphs>37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 L</dc:creator>
  <cp:lastModifiedBy>ee L</cp:lastModifiedBy>
  <cp:revision>40</cp:revision>
  <dcterms:created xsi:type="dcterms:W3CDTF">2020-08-07T03:26:38Z</dcterms:created>
  <dcterms:modified xsi:type="dcterms:W3CDTF">2020-08-09T09:06:16Z</dcterms:modified>
</cp:coreProperties>
</file>