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1" r:id="rId2"/>
    <p:sldId id="274" r:id="rId3"/>
    <p:sldId id="258" r:id="rId4"/>
    <p:sldId id="256" r:id="rId5"/>
    <p:sldId id="267" r:id="rId6"/>
    <p:sldId id="268" r:id="rId7"/>
    <p:sldId id="260" r:id="rId8"/>
    <p:sldId id="259" r:id="rId9"/>
    <p:sldId id="273" r:id="rId10"/>
    <p:sldId id="262" r:id="rId11"/>
    <p:sldId id="272" r:id="rId12"/>
    <p:sldId id="264" r:id="rId13"/>
    <p:sldId id="275" r:id="rId14"/>
    <p:sldId id="276" r:id="rId15"/>
    <p:sldId id="277" r:id="rId16"/>
    <p:sldId id="278" r:id="rId17"/>
    <p:sldId id="27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62588" autoAdjust="0"/>
  </p:normalViewPr>
  <p:slideViewPr>
    <p:cSldViewPr snapToGrid="0">
      <p:cViewPr varScale="1">
        <p:scale>
          <a:sx n="57" d="100"/>
          <a:sy n="57" d="100"/>
        </p:scale>
        <p:origin x="13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AA712-F17F-4381-A73F-A9CE52CC5D0A}" type="datetimeFigureOut">
              <a:rPr lang="zh-CN" altLang="en-US" smtClean="0"/>
              <a:t>2020/5/10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C8CA2-BEE4-4CAF-A31A-5AF8C0855F90}" type="slidenum">
              <a:rPr lang="zh-CN" altLang="en-US" smtClean="0"/>
              <a:t>‹#›</a:t>
            </a:fld>
            <a:endParaRPr lang="zh-CN" altLang="en-US"/>
          </a:p>
        </p:txBody>
      </p:sp>
    </p:spTree>
    <p:extLst>
      <p:ext uri="{BB962C8B-B14F-4D97-AF65-F5344CB8AC3E}">
        <p14:creationId xmlns:p14="http://schemas.microsoft.com/office/powerpoint/2010/main" val="413930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C8CA2-BEE4-4CAF-A31A-5AF8C0855F90}" type="slidenum">
              <a:rPr lang="zh-CN" altLang="en-US" smtClean="0"/>
              <a:t>1</a:t>
            </a:fld>
            <a:endParaRPr lang="zh-CN" altLang="en-US"/>
          </a:p>
        </p:txBody>
      </p:sp>
    </p:spTree>
    <p:extLst>
      <p:ext uri="{BB962C8B-B14F-4D97-AF65-F5344CB8AC3E}">
        <p14:creationId xmlns:p14="http://schemas.microsoft.com/office/powerpoint/2010/main" val="1575688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作者提出了</a:t>
            </a:r>
            <a:r>
              <a:rPr lang="en-US" altLang="zh-CN" dirty="0"/>
              <a:t>SNIP</a:t>
            </a:r>
            <a:r>
              <a:rPr lang="zh-CN" altLang="en-US" dirty="0"/>
              <a:t>这样一种改进了多尺度训练的训练方法</a:t>
            </a:r>
            <a:endParaRPr lang="en-US" altLang="zh-CN" dirty="0"/>
          </a:p>
          <a:p>
            <a:r>
              <a:rPr lang="en-US" altLang="zh-CN" dirty="0"/>
              <a:t>1</a:t>
            </a:r>
            <a:r>
              <a:rPr lang="zh-CN" altLang="en-US" dirty="0"/>
              <a:t>、首先，生成多尺度的图像金字塔</a:t>
            </a:r>
            <a:endParaRPr lang="en-US" altLang="zh-CN" dirty="0"/>
          </a:p>
          <a:p>
            <a:r>
              <a:rPr lang="en-US" altLang="zh-CN" dirty="0"/>
              <a:t>2</a:t>
            </a:r>
            <a:r>
              <a:rPr lang="zh-CN" altLang="en-US" dirty="0"/>
              <a:t>、由</a:t>
            </a:r>
            <a:r>
              <a:rPr lang="en-US" altLang="zh-CN" dirty="0"/>
              <a:t>RPN</a:t>
            </a:r>
            <a:r>
              <a:rPr lang="zh-CN" altLang="en-US" dirty="0"/>
              <a:t>对不同分辨率的图像提取候选区域，在第</a:t>
            </a:r>
            <a:r>
              <a:rPr lang="en-US" altLang="zh-CN" dirty="0" err="1"/>
              <a:t>i</a:t>
            </a:r>
            <a:r>
              <a:rPr lang="zh-CN" altLang="en-US" dirty="0"/>
              <a:t>个尺度上，若</a:t>
            </a:r>
            <a:r>
              <a:rPr lang="en-US" altLang="zh-CN" dirty="0"/>
              <a:t>GT</a:t>
            </a:r>
            <a:r>
              <a:rPr lang="zh-CN" altLang="en-US" dirty="0"/>
              <a:t>的大小在指定有效范围</a:t>
            </a:r>
            <a:r>
              <a:rPr lang="en-US" altLang="zh-CN" dirty="0"/>
              <a:t>[</a:t>
            </a:r>
            <a:r>
              <a:rPr lang="en-US" altLang="zh-CN" dirty="0" err="1"/>
              <a:t>si,ei</a:t>
            </a:r>
            <a:r>
              <a:rPr lang="en-US" altLang="zh-CN" dirty="0"/>
              <a:t>]</a:t>
            </a:r>
            <a:r>
              <a:rPr lang="zh-CN" altLang="en-US" dirty="0"/>
              <a:t>内，这个</a:t>
            </a:r>
            <a:r>
              <a:rPr lang="en-US" altLang="zh-CN" dirty="0"/>
              <a:t>GT </a:t>
            </a:r>
            <a:r>
              <a:rPr lang="zh-CN" altLang="en-US" dirty="0"/>
              <a:t>标记为有效，否则标记为无效。在</a:t>
            </a:r>
            <a:r>
              <a:rPr lang="en-US" altLang="zh-CN" dirty="0"/>
              <a:t>RPN</a:t>
            </a:r>
            <a:r>
              <a:rPr lang="zh-CN" altLang="en-US" dirty="0"/>
              <a:t>生成</a:t>
            </a:r>
            <a:r>
              <a:rPr lang="en-US" altLang="zh-CN" dirty="0"/>
              <a:t>anchor</a:t>
            </a:r>
            <a:r>
              <a:rPr lang="zh-CN" altLang="en-US" dirty="0"/>
              <a:t>时，若</a:t>
            </a:r>
            <a:r>
              <a:rPr lang="en-US" altLang="zh-CN" dirty="0"/>
              <a:t>anchor</a:t>
            </a:r>
            <a:r>
              <a:rPr lang="zh-CN" altLang="en-US" dirty="0"/>
              <a:t>与无效</a:t>
            </a:r>
            <a:r>
              <a:rPr lang="en-US" altLang="zh-CN" dirty="0"/>
              <a:t>GT</a:t>
            </a:r>
            <a:r>
              <a:rPr lang="zh-CN" altLang="en-US" dirty="0"/>
              <a:t>的重叠区域大于</a:t>
            </a:r>
            <a:r>
              <a:rPr lang="en-US" altLang="zh-CN" dirty="0"/>
              <a:t>anchor</a:t>
            </a:r>
            <a:r>
              <a:rPr lang="zh-CN" altLang="en-US" dirty="0"/>
              <a:t>面积的</a:t>
            </a:r>
            <a:r>
              <a:rPr lang="en-US" altLang="zh-CN" dirty="0"/>
              <a:t>0.3</a:t>
            </a:r>
            <a:r>
              <a:rPr lang="zh-CN" altLang="en-US" dirty="0"/>
              <a:t>，</a:t>
            </a:r>
            <a:r>
              <a:rPr lang="en-US" altLang="zh-CN" dirty="0"/>
              <a:t>anchor</a:t>
            </a:r>
            <a:r>
              <a:rPr lang="zh-CN" altLang="en-US" dirty="0"/>
              <a:t>被标为无效</a:t>
            </a:r>
            <a:r>
              <a:rPr lang="en-US" altLang="zh-CN" dirty="0"/>
              <a:t>anchor</a:t>
            </a:r>
            <a:r>
              <a:rPr lang="zh-CN" altLang="en-US" dirty="0"/>
              <a:t>，在后续训练过程中直接忽略，不参与模型的</a:t>
            </a:r>
            <a:r>
              <a:rPr lang="en-US" altLang="zh-CN" dirty="0"/>
              <a:t>back-propagation</a:t>
            </a:r>
            <a:r>
              <a:rPr lang="zh-CN" altLang="en-US" dirty="0"/>
              <a:t>更新，</a:t>
            </a:r>
            <a:r>
              <a:rPr lang="zh-CN" altLang="en-US" sz="1200" b="0" i="0" kern="1200" dirty="0">
                <a:solidFill>
                  <a:schemeClr val="tx1"/>
                </a:solidFill>
                <a:effectLst/>
                <a:latin typeface="+mn-lt"/>
                <a:ea typeface="+mn-ea"/>
                <a:cs typeface="+mn-cs"/>
              </a:rPr>
              <a:t>相当于在每个分辨率的图像上只对大小合适的目标进行训练，</a:t>
            </a:r>
            <a:r>
              <a:rPr lang="zh-CN" altLang="en-US" dirty="0"/>
              <a:t>这样能够消除模型训练中的极端尺度目标带来的影响。</a:t>
            </a:r>
            <a:endParaRPr lang="en-US" altLang="zh-CN" dirty="0"/>
          </a:p>
          <a:p>
            <a:r>
              <a:rPr lang="en-US" altLang="zh-CN" dirty="0"/>
              <a:t>3</a:t>
            </a:r>
            <a:r>
              <a:rPr lang="zh-CN" altLang="en-US" dirty="0"/>
              <a:t>、由</a:t>
            </a:r>
            <a:r>
              <a:rPr lang="en-US" altLang="zh-CN" dirty="0"/>
              <a:t>R-FCN</a:t>
            </a:r>
            <a:r>
              <a:rPr lang="zh-CN" altLang="en-US" dirty="0"/>
              <a:t>对生成的</a:t>
            </a:r>
            <a:r>
              <a:rPr lang="en-US" altLang="zh-CN" dirty="0"/>
              <a:t>anchor</a:t>
            </a:r>
            <a:r>
              <a:rPr lang="zh-CN" altLang="en-US" dirty="0"/>
              <a:t>进行分类，并弃用不在范围内的</a:t>
            </a:r>
            <a:r>
              <a:rPr lang="en-US" altLang="zh-CN" dirty="0"/>
              <a:t>GT</a:t>
            </a:r>
            <a:r>
              <a:rPr lang="zh-CN" altLang="en-US" dirty="0"/>
              <a:t>和</a:t>
            </a:r>
            <a:r>
              <a:rPr lang="en-US" altLang="zh-CN" dirty="0"/>
              <a:t>anchor</a:t>
            </a:r>
            <a:r>
              <a:rPr lang="zh-CN" altLang="en-US" dirty="0"/>
              <a:t>，若无</a:t>
            </a:r>
            <a:r>
              <a:rPr lang="en-US" altLang="zh-CN" dirty="0"/>
              <a:t>GT</a:t>
            </a:r>
            <a:r>
              <a:rPr lang="zh-CN" altLang="en-US" dirty="0"/>
              <a:t>在有效范围内，则</a:t>
            </a:r>
            <a:r>
              <a:rPr lang="zh-CN" altLang="en-US" sz="1200" b="0" i="0" kern="1200" dirty="0">
                <a:solidFill>
                  <a:schemeClr val="tx1"/>
                </a:solidFill>
                <a:effectLst/>
                <a:latin typeface="+mn-lt"/>
                <a:ea typeface="+mn-ea"/>
                <a:cs typeface="+mn-cs"/>
              </a:rPr>
              <a:t>这个分辨率下的图片被忽略</a:t>
            </a:r>
            <a:r>
              <a:rPr lang="zh-CN" altLang="en-US" dirty="0"/>
              <a:t>。（大体是一个卷积层在整幅图像上为每个类生成</a:t>
            </a:r>
            <a:r>
              <a:rPr lang="en-US" altLang="zh-CN" dirty="0"/>
              <a:t>k^2</a:t>
            </a:r>
            <a:r>
              <a:rPr lang="zh-CN" altLang="en-US" dirty="0"/>
              <a:t>个位置敏感分数图，有</a:t>
            </a:r>
            <a:r>
              <a:rPr lang="en-US" altLang="zh-CN" dirty="0"/>
              <a:t>C</a:t>
            </a:r>
            <a:r>
              <a:rPr lang="zh-CN" altLang="en-US" dirty="0"/>
              <a:t>类物体加一个背景，因此输出层通道数为</a:t>
            </a:r>
            <a:r>
              <a:rPr lang="en-US" altLang="zh-CN" dirty="0"/>
              <a:t>k^2(C+1)</a:t>
            </a:r>
            <a:r>
              <a:rPr lang="zh-CN" altLang="en-US" dirty="0"/>
              <a:t>）。</a:t>
            </a:r>
            <a:endParaRPr lang="en-US" altLang="zh-CN" dirty="0"/>
          </a:p>
          <a:p>
            <a:r>
              <a:rPr lang="en-US" altLang="zh-CN" dirty="0"/>
              <a:t>4</a:t>
            </a:r>
            <a:r>
              <a:rPr lang="zh-CN" altLang="en-US" dirty="0"/>
              <a:t>、各尺度上的有效</a:t>
            </a:r>
            <a:r>
              <a:rPr lang="en-US" altLang="zh-CN" dirty="0"/>
              <a:t>anchor boxes</a:t>
            </a:r>
            <a:r>
              <a:rPr lang="zh-CN" altLang="en-US" dirty="0"/>
              <a:t>做</a:t>
            </a:r>
            <a:r>
              <a:rPr lang="en-US" altLang="zh-CN" dirty="0"/>
              <a:t>rescale</a:t>
            </a:r>
            <a:r>
              <a:rPr lang="zh-CN" altLang="en-US" dirty="0"/>
              <a:t>映射至同一尺度，然后通过</a:t>
            </a:r>
            <a:r>
              <a:rPr lang="en-US" altLang="zh-CN" dirty="0"/>
              <a:t>NMS</a:t>
            </a:r>
            <a:r>
              <a:rPr lang="zh-CN" altLang="en-US" dirty="0"/>
              <a:t>得到各目标的最优边界框。</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F33B45"/>
                </a:solidFill>
                <a:latin typeface="Microsoft YaHei" panose="020B0503020204020204" pitchFamily="34" charset="-122"/>
                <a:ea typeface="Microsoft YaHei" panose="020B0503020204020204" pitchFamily="34" charset="-122"/>
              </a:rPr>
              <a:t>--</a:t>
            </a:r>
            <a:r>
              <a:rPr lang="zh-CN" altLang="en-US" dirty="0">
                <a:solidFill>
                  <a:srgbClr val="F33B45"/>
                </a:solidFill>
                <a:latin typeface="Microsoft YaHei" panose="020B0503020204020204" pitchFamily="34" charset="-122"/>
                <a:ea typeface="Microsoft YaHei" panose="020B0503020204020204" pitchFamily="34" charset="-122"/>
              </a:rPr>
              <a:t>对于大尺度的特征图，对应的</a:t>
            </a:r>
            <a:r>
              <a:rPr lang="en-US" altLang="zh-CN" dirty="0">
                <a:solidFill>
                  <a:srgbClr val="F33B45"/>
                </a:solidFill>
                <a:latin typeface="Microsoft YaHei" panose="020B0503020204020204" pitchFamily="34" charset="-122"/>
                <a:ea typeface="Microsoft YaHei" panose="020B0503020204020204" pitchFamily="34" charset="-122"/>
              </a:rPr>
              <a:t>RPN</a:t>
            </a:r>
            <a:r>
              <a:rPr lang="zh-CN" altLang="en-US" dirty="0">
                <a:solidFill>
                  <a:srgbClr val="F33B45"/>
                </a:solidFill>
                <a:latin typeface="Microsoft YaHei" panose="020B0503020204020204" pitchFamily="34" charset="-122"/>
                <a:ea typeface="Microsoft YaHei" panose="020B0503020204020204" pitchFamily="34" charset="-122"/>
              </a:rPr>
              <a:t>只负责预测被放大的小物体，此时原来的大目标因为太大已经不在有效范围内；对于小尺度的特征图，对应的</a:t>
            </a:r>
            <a:r>
              <a:rPr lang="en-US" altLang="zh-CN" dirty="0">
                <a:solidFill>
                  <a:srgbClr val="F33B45"/>
                </a:solidFill>
                <a:latin typeface="Microsoft YaHei" panose="020B0503020204020204" pitchFamily="34" charset="-122"/>
                <a:ea typeface="Microsoft YaHei" panose="020B0503020204020204" pitchFamily="34" charset="-122"/>
              </a:rPr>
              <a:t>RPN</a:t>
            </a:r>
            <a:r>
              <a:rPr lang="zh-CN" altLang="en-US" dirty="0">
                <a:solidFill>
                  <a:srgbClr val="F33B45"/>
                </a:solidFill>
                <a:latin typeface="Microsoft YaHei" panose="020B0503020204020204" pitchFamily="34" charset="-122"/>
                <a:ea typeface="Microsoft YaHei" panose="020B0503020204020204" pitchFamily="34" charset="-122"/>
              </a:rPr>
              <a:t>只负责预测被缩小的大物体，此时原来的小目标因为太小已经不在有效范围内。</a:t>
            </a:r>
            <a:r>
              <a:rPr lang="zh-CN" altLang="en-US" dirty="0"/>
              <a:t>消除极端尺度目标</a:t>
            </a:r>
            <a:r>
              <a:rPr lang="zh-CN" altLang="en-US" b="0" dirty="0"/>
              <a:t>给</a:t>
            </a:r>
            <a:r>
              <a:rPr lang="zh-CN" altLang="en-US" dirty="0"/>
              <a:t>模型训练带来的影响</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在训练中，每次只回传那些大小在一个预先指定范围内的</a:t>
            </a:r>
            <a:r>
              <a:rPr lang="en-US" altLang="zh-CN" sz="1200" b="0" i="0" kern="1200" dirty="0">
                <a:solidFill>
                  <a:schemeClr val="tx1"/>
                </a:solidFill>
                <a:effectLst/>
                <a:latin typeface="+mn-lt"/>
                <a:ea typeface="+mn-ea"/>
                <a:cs typeface="+mn-cs"/>
              </a:rPr>
              <a:t>proposal</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gradient</a:t>
            </a:r>
            <a:r>
              <a:rPr lang="zh-CN" altLang="en-US" sz="1200" b="0" i="0" kern="1200" dirty="0">
                <a:solidFill>
                  <a:schemeClr val="tx1"/>
                </a:solidFill>
                <a:effectLst/>
                <a:latin typeface="+mn-lt"/>
                <a:ea typeface="+mn-ea"/>
                <a:cs typeface="+mn-cs"/>
              </a:rPr>
              <a:t>，而忽略掉过大或者过小的</a:t>
            </a:r>
            <a:r>
              <a:rPr lang="en-US" altLang="zh-CN" sz="1200" b="0" i="0" kern="1200" dirty="0">
                <a:solidFill>
                  <a:schemeClr val="tx1"/>
                </a:solidFill>
                <a:effectLst/>
                <a:latin typeface="+mn-lt"/>
                <a:ea typeface="+mn-ea"/>
                <a:cs typeface="+mn-cs"/>
              </a:rPr>
              <a:t>proposal</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在测试中，建立大小不同的</a:t>
            </a:r>
            <a:r>
              <a:rPr lang="en-US" altLang="zh-CN" sz="1200" b="0" i="0" kern="1200" dirty="0">
                <a:solidFill>
                  <a:schemeClr val="tx1"/>
                </a:solidFill>
                <a:effectLst/>
                <a:latin typeface="+mn-lt"/>
                <a:ea typeface="+mn-ea"/>
                <a:cs typeface="+mn-cs"/>
              </a:rPr>
              <a:t>Image Pyramid</a:t>
            </a:r>
            <a:r>
              <a:rPr lang="zh-CN" altLang="en-US" sz="1200" b="0" i="0" kern="1200" dirty="0">
                <a:solidFill>
                  <a:schemeClr val="tx1"/>
                </a:solidFill>
                <a:effectLst/>
                <a:latin typeface="+mn-lt"/>
                <a:ea typeface="+mn-ea"/>
                <a:cs typeface="+mn-cs"/>
              </a:rPr>
              <a:t>，在每张图上都运行这样一个</a:t>
            </a:r>
            <a:r>
              <a:rPr lang="en-US" altLang="zh-CN" sz="1200" b="0" i="0" kern="1200" dirty="0">
                <a:solidFill>
                  <a:schemeClr val="tx1"/>
                </a:solidFill>
                <a:effectLst/>
                <a:latin typeface="+mn-lt"/>
                <a:ea typeface="+mn-ea"/>
                <a:cs typeface="+mn-cs"/>
              </a:rPr>
              <a:t>detector</a:t>
            </a:r>
            <a:r>
              <a:rPr lang="zh-CN" altLang="en-US" sz="1200" b="0" i="0" kern="1200" dirty="0">
                <a:solidFill>
                  <a:schemeClr val="tx1"/>
                </a:solidFill>
                <a:effectLst/>
                <a:latin typeface="+mn-lt"/>
                <a:ea typeface="+mn-ea"/>
                <a:cs typeface="+mn-cs"/>
              </a:rPr>
              <a:t>，同样只保留那些大小在指定范围之内的输出结果，最终在一起</a:t>
            </a:r>
            <a:r>
              <a:rPr lang="en-US" altLang="zh-CN" sz="1200" b="0" i="0" kern="1200" dirty="0">
                <a:solidFill>
                  <a:schemeClr val="tx1"/>
                </a:solidFill>
                <a:effectLst/>
                <a:latin typeface="+mn-lt"/>
                <a:ea typeface="+mn-ea"/>
                <a:cs typeface="+mn-cs"/>
              </a:rPr>
              <a:t>NMS</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8E1C8CA2-BEE4-4CAF-A31A-5AF8C0855F90}" type="slidenum">
              <a:rPr lang="zh-CN" altLang="en-US" smtClean="0"/>
              <a:t>10</a:t>
            </a:fld>
            <a:endParaRPr lang="zh-CN" altLang="en-US"/>
          </a:p>
        </p:txBody>
      </p:sp>
    </p:spTree>
    <p:extLst>
      <p:ext uri="{BB962C8B-B14F-4D97-AF65-F5344CB8AC3E}">
        <p14:creationId xmlns:p14="http://schemas.microsoft.com/office/powerpoint/2010/main" val="1134322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a:t>
            </a:r>
            <a:r>
              <a:rPr lang="zh-CN" altLang="en-US" dirty="0"/>
              <a:t>年</a:t>
            </a:r>
            <a:r>
              <a:rPr lang="en-US" altLang="zh-CN" dirty="0"/>
              <a:t>2</a:t>
            </a:r>
            <a:r>
              <a:rPr lang="zh-CN" altLang="en-US" dirty="0"/>
              <a:t>月</a:t>
            </a:r>
            <a:r>
              <a:rPr lang="en-US" altLang="zh-CN" dirty="0" err="1"/>
              <a:t>tensorflight</a:t>
            </a:r>
            <a:r>
              <a:rPr lang="zh-CN" altLang="en-US" dirty="0"/>
              <a:t>发表</a:t>
            </a:r>
            <a:endParaRPr lang="en-US" altLang="zh-CN" dirty="0"/>
          </a:p>
          <a:p>
            <a:endParaRPr lang="en-US" altLang="zh-CN" dirty="0"/>
          </a:p>
          <a:p>
            <a:r>
              <a:rPr lang="zh-CN" altLang="en-US" sz="1200" b="1" i="0" kern="1200" dirty="0">
                <a:solidFill>
                  <a:schemeClr val="tx1"/>
                </a:solidFill>
                <a:effectLst/>
                <a:latin typeface="+mn-lt"/>
                <a:ea typeface="+mn-ea"/>
                <a:cs typeface="+mn-cs"/>
              </a:rPr>
              <a:t>权重平衡法：</a:t>
            </a:r>
            <a:r>
              <a:rPr lang="zh-CN" altLang="en-US" sz="1200" b="0" i="0" kern="1200" dirty="0">
                <a:solidFill>
                  <a:schemeClr val="tx1"/>
                </a:solidFill>
                <a:effectLst/>
                <a:latin typeface="+mn-lt"/>
                <a:ea typeface="+mn-ea"/>
                <a:cs typeface="+mn-cs"/>
              </a:rPr>
              <a:t>通过改变训练样本在计算损失时的权重来平衡我们的数据。</a:t>
            </a:r>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过采样和欠采样：</a:t>
            </a:r>
            <a:r>
              <a:rPr lang="zh-CN" altLang="en-US" sz="1200" b="0" i="0" kern="1200" dirty="0">
                <a:solidFill>
                  <a:schemeClr val="tx1"/>
                </a:solidFill>
                <a:effectLst/>
                <a:latin typeface="+mn-lt"/>
                <a:ea typeface="+mn-ea"/>
                <a:cs typeface="+mn-cs"/>
              </a:rPr>
              <a:t>过采样是指给少数类创建多个副本，使少数类和多数类的数量大体相同。欠采样是从多数类中随机选取部分数据，使其与少数类数量达到平衡。</a:t>
            </a:r>
            <a:endParaRPr lang="zh-CN" altLang="en-US" dirty="0"/>
          </a:p>
          <a:p>
            <a:endParaRPr lang="en-US" altLang="zh-CN" dirty="0"/>
          </a:p>
        </p:txBody>
      </p:sp>
      <p:sp>
        <p:nvSpPr>
          <p:cNvPr id="4" name="灯片编号占位符 3"/>
          <p:cNvSpPr>
            <a:spLocks noGrp="1"/>
          </p:cNvSpPr>
          <p:nvPr>
            <p:ph type="sldNum" sz="quarter" idx="5"/>
          </p:nvPr>
        </p:nvSpPr>
        <p:spPr/>
        <p:txBody>
          <a:bodyPr/>
          <a:lstStyle/>
          <a:p>
            <a:fld id="{8E1C8CA2-BEE4-4CAF-A31A-5AF8C0855F90}" type="slidenum">
              <a:rPr lang="zh-CN" altLang="en-US" smtClean="0"/>
              <a:t>11</a:t>
            </a:fld>
            <a:endParaRPr lang="zh-CN" altLang="en-US"/>
          </a:p>
        </p:txBody>
      </p:sp>
    </p:spTree>
    <p:extLst>
      <p:ext uri="{BB962C8B-B14F-4D97-AF65-F5344CB8AC3E}">
        <p14:creationId xmlns:p14="http://schemas.microsoft.com/office/powerpoint/2010/main" val="3804013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小型物体在训练时对计算损失的贡献要小得多，使整个网络偏向于检测大中型物体。</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--COCO</a:t>
            </a:r>
            <a:r>
              <a:rPr lang="zh-CN" altLang="en-US" sz="1200" b="0" i="0" kern="1200" dirty="0">
                <a:solidFill>
                  <a:schemeClr val="tx1"/>
                </a:solidFill>
                <a:effectLst/>
                <a:latin typeface="+mn-lt"/>
                <a:ea typeface="+mn-ea"/>
                <a:cs typeface="+mn-cs"/>
              </a:rPr>
              <a:t>数据集为每个实例对象提供了分割掩码，</a:t>
            </a:r>
            <a:r>
              <a:rPr lang="zh-CN" altLang="en-US" sz="800" b="0" i="0" kern="1200" dirty="0">
                <a:solidFill>
                  <a:srgbClr val="000000"/>
                </a:solidFill>
                <a:effectLst/>
                <a:latin typeface="微软雅黑" panose="020B0503020204020204" pitchFamily="34" charset="-122"/>
                <a:ea typeface="微软雅黑" panose="020B0503020204020204" pitchFamily="34" charset="-122"/>
                <a:cs typeface="+mn-cs"/>
              </a:rPr>
              <a:t>这样</a:t>
            </a:r>
            <a:r>
              <a:rPr lang="zh-CN" altLang="en-US" sz="800" dirty="0">
                <a:solidFill>
                  <a:srgbClr val="000000"/>
                </a:solidFill>
                <a:latin typeface="微软雅黑" panose="020B0503020204020204" pitchFamily="34" charset="-122"/>
                <a:ea typeface="微软雅黑" panose="020B0503020204020204" pitchFamily="34" charset="-122"/>
              </a:rPr>
              <a:t>我们可以将任何标注目标复制到图像中任意位置，而通过增加图像中小目标的数量，也就是增加了小目标位置的多样性，随之匹配的</a:t>
            </a:r>
            <a:r>
              <a:rPr lang="en-US" altLang="zh-CN" sz="800" dirty="0">
                <a:solidFill>
                  <a:srgbClr val="000000"/>
                </a:solidFill>
                <a:latin typeface="微软雅黑" panose="020B0503020204020204" pitchFamily="34" charset="-122"/>
                <a:ea typeface="微软雅黑" panose="020B0503020204020204" pitchFamily="34" charset="-122"/>
              </a:rPr>
              <a:t>anchor</a:t>
            </a:r>
            <a:r>
              <a:rPr lang="zh-CN" altLang="en-US" sz="800" dirty="0">
                <a:solidFill>
                  <a:srgbClr val="000000"/>
                </a:solidFill>
                <a:latin typeface="微软雅黑" panose="020B0503020204020204" pitchFamily="34" charset="-122"/>
                <a:ea typeface="微软雅黑" panose="020B0503020204020204" pitchFamily="34" charset="-122"/>
              </a:rPr>
              <a:t>数也会增加，进而改善小目标在训练阶段对计算损失的贡献。</a:t>
            </a:r>
            <a:r>
              <a:rPr lang="zh-CN" altLang="zh-CN" sz="800" dirty="0">
                <a:solidFill>
                  <a:srgbClr val="000000"/>
                </a:solidFill>
                <a:latin typeface="微软雅黑" panose="020B0503020204020204" pitchFamily="34" charset="-122"/>
                <a:ea typeface="微软雅黑" panose="020B0503020204020204" pitchFamily="34" charset="-122"/>
              </a:rPr>
              <a:t>复制时我们只考虑无遮挡的目标，防止</a:t>
            </a:r>
            <a:r>
              <a:rPr lang="zh-CN" altLang="en-US" sz="800" dirty="0">
                <a:solidFill>
                  <a:srgbClr val="000000"/>
                </a:solidFill>
                <a:latin typeface="微软雅黑" panose="020B0503020204020204" pitchFamily="34" charset="-122"/>
                <a:ea typeface="微软雅黑" panose="020B0503020204020204" pitchFamily="34" charset="-122"/>
              </a:rPr>
              <a:t>复制后的</a:t>
            </a:r>
            <a:r>
              <a:rPr lang="zh-CN" altLang="zh-CN" sz="800" dirty="0">
                <a:solidFill>
                  <a:srgbClr val="000000"/>
                </a:solidFill>
                <a:latin typeface="微软雅黑" panose="020B0503020204020204" pitchFamily="34" charset="-122"/>
                <a:ea typeface="微软雅黑" panose="020B0503020204020204" pitchFamily="34" charset="-122"/>
              </a:rPr>
              <a:t>图像不真实。粘贴时确保新粘贴的目标不会与任何现有的对象发生重叠，并且距离图像边界至少5个像素。</a:t>
            </a:r>
            <a:endParaRPr lang="en-US" altLang="zh-CN" sz="8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通过实验，作者选择同时保留原始图像和增广图像，这相当于对包含小目标的图像进行两倍过采样，同时对复制的副本进行扩充，因为当将所有小尺度目标复制一次时所得实验结果最好，</a:t>
            </a:r>
            <a:r>
              <a:rPr lang="zh-CN" altLang="en-US" sz="1200" b="1" i="0" kern="1200" dirty="0">
                <a:solidFill>
                  <a:schemeClr val="tx1"/>
                </a:solidFill>
                <a:effectLst/>
                <a:latin typeface="+mn-lt"/>
                <a:ea typeface="+mn-ea"/>
                <a:cs typeface="+mn-cs"/>
              </a:rPr>
              <a:t>这样原始存在的小尺度目标的数量与复制的小尺度目标的数量比为</a:t>
            </a:r>
            <a:r>
              <a:rPr lang="en-US" altLang="zh-CN" sz="1200" b="1"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谷歌大脑，</a:t>
            </a:r>
            <a:r>
              <a:rPr lang="en-US" altLang="zh-CN" sz="1200" b="0" i="0" kern="1200" dirty="0">
                <a:solidFill>
                  <a:schemeClr val="tx1"/>
                </a:solidFill>
                <a:effectLst/>
                <a:latin typeface="+mn-lt"/>
                <a:ea typeface="+mn-ea"/>
                <a:cs typeface="+mn-cs"/>
              </a:rPr>
              <a:t>NAS</a:t>
            </a:r>
            <a:r>
              <a:rPr lang="zh-CN" altLang="en-US" sz="1200" b="0" i="0" kern="1200" dirty="0">
                <a:solidFill>
                  <a:schemeClr val="tx1"/>
                </a:solidFill>
                <a:effectLst/>
                <a:latin typeface="+mn-lt"/>
                <a:ea typeface="+mn-ea"/>
                <a:cs typeface="+mn-cs"/>
              </a:rPr>
              <a:t>搜索数据增强策略</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sng"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E1C8CA2-BEE4-4CAF-A31A-5AF8C0855F90}" type="slidenum">
              <a:rPr lang="zh-CN" altLang="en-US" smtClean="0"/>
              <a:t>12</a:t>
            </a:fld>
            <a:endParaRPr lang="zh-CN" altLang="en-US"/>
          </a:p>
        </p:txBody>
      </p:sp>
    </p:spTree>
    <p:extLst>
      <p:ext uri="{BB962C8B-B14F-4D97-AF65-F5344CB8AC3E}">
        <p14:creationId xmlns:p14="http://schemas.microsoft.com/office/powerpoint/2010/main" val="1252324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作者以快速检测小目标为目标，提出一种在</a:t>
            </a:r>
            <a:r>
              <a:rPr lang="en-US" altLang="zh-CN" sz="1200" b="0" i="0" kern="1200" dirty="0">
                <a:solidFill>
                  <a:schemeClr val="tx1"/>
                </a:solidFill>
                <a:effectLst/>
                <a:latin typeface="+mn-lt"/>
                <a:ea typeface="+mn-ea"/>
                <a:cs typeface="+mn-cs"/>
              </a:rPr>
              <a:t>SSD</a:t>
            </a:r>
            <a:r>
              <a:rPr lang="zh-CN" altLang="en-US" sz="1200" b="0" i="0" kern="1200" dirty="0">
                <a:solidFill>
                  <a:schemeClr val="tx1"/>
                </a:solidFill>
                <a:effectLst/>
                <a:latin typeface="+mn-lt"/>
                <a:ea typeface="+mn-ea"/>
                <a:cs typeface="+mn-cs"/>
              </a:rPr>
              <a:t>中进行多层特征融合引入</a:t>
            </a:r>
            <a:r>
              <a:rPr lang="en-US" altLang="zh-CN" sz="1200" b="0" i="0" kern="1200" dirty="0">
                <a:solidFill>
                  <a:schemeClr val="tx1"/>
                </a:solidFill>
                <a:effectLst/>
                <a:latin typeface="+mn-lt"/>
                <a:ea typeface="+mn-ea"/>
                <a:cs typeface="+mn-cs"/>
              </a:rPr>
              <a:t>context</a:t>
            </a:r>
            <a:r>
              <a:rPr lang="zh-CN" altLang="en-US" sz="1200" b="0" i="0" kern="1200" dirty="0">
                <a:solidFill>
                  <a:schemeClr val="tx1"/>
                </a:solidFill>
                <a:effectLst/>
                <a:latin typeface="+mn-lt"/>
                <a:ea typeface="+mn-ea"/>
                <a:cs typeface="+mn-cs"/>
              </a:rPr>
              <a:t>信息，兼顾速度和准确度的方法。</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8E1C8CA2-BEE4-4CAF-A31A-5AF8C0855F90}" type="slidenum">
              <a:rPr lang="zh-CN" altLang="en-US" smtClean="0"/>
              <a:t>14</a:t>
            </a:fld>
            <a:endParaRPr lang="zh-CN" altLang="en-US"/>
          </a:p>
        </p:txBody>
      </p:sp>
    </p:spTree>
    <p:extLst>
      <p:ext uri="{BB962C8B-B14F-4D97-AF65-F5344CB8AC3E}">
        <p14:creationId xmlns:p14="http://schemas.microsoft.com/office/powerpoint/2010/main" val="1112536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算法框架和</a:t>
            </a:r>
            <a:r>
              <a:rPr lang="en-US" altLang="zh-CN" sz="1200" b="0" i="0" kern="1200" dirty="0">
                <a:solidFill>
                  <a:schemeClr val="tx1"/>
                </a:solidFill>
                <a:effectLst/>
                <a:latin typeface="+mn-lt"/>
                <a:ea typeface="+mn-ea"/>
                <a:cs typeface="+mn-cs"/>
              </a:rPr>
              <a:t>SSD</a:t>
            </a:r>
            <a:r>
              <a:rPr lang="zh-CN" altLang="en-US" sz="1200" b="0" i="0" kern="1200" dirty="0">
                <a:solidFill>
                  <a:schemeClr val="tx1"/>
                </a:solidFill>
                <a:effectLst/>
                <a:latin typeface="+mn-lt"/>
                <a:ea typeface="+mn-ea"/>
                <a:cs typeface="+mn-cs"/>
              </a:rPr>
              <a:t>大致相同，不同点在于</a:t>
            </a:r>
            <a:r>
              <a:rPr lang="en-US" altLang="zh-CN" sz="1200" b="0" i="0" kern="1200" dirty="0">
                <a:solidFill>
                  <a:schemeClr val="tx1"/>
                </a:solidFill>
                <a:effectLst/>
                <a:latin typeface="+mn-lt"/>
                <a:ea typeface="+mn-ea"/>
                <a:cs typeface="+mn-cs"/>
              </a:rPr>
              <a:t>SSD</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conv4_3</a:t>
            </a:r>
            <a:r>
              <a:rPr lang="zh-CN" altLang="en-US" sz="1200" b="0" i="0" kern="1200" dirty="0">
                <a:solidFill>
                  <a:schemeClr val="tx1"/>
                </a:solidFill>
                <a:effectLst/>
                <a:latin typeface="+mn-lt"/>
                <a:ea typeface="+mn-ea"/>
                <a:cs typeface="+mn-cs"/>
              </a:rPr>
              <a:t>是直接用于预测，而本文是将</a:t>
            </a:r>
            <a:r>
              <a:rPr lang="en-US" altLang="zh-CN" sz="1200" b="0" i="0" kern="1200" dirty="0">
                <a:solidFill>
                  <a:schemeClr val="tx1"/>
                </a:solidFill>
                <a:effectLst/>
                <a:latin typeface="+mn-lt"/>
                <a:ea typeface="+mn-ea"/>
                <a:cs typeface="+mn-cs"/>
              </a:rPr>
              <a:t>conv4_3</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conv5_3</a:t>
            </a:r>
            <a:r>
              <a:rPr lang="zh-CN" altLang="en-US" sz="1200" b="0" i="0" kern="1200" dirty="0">
                <a:solidFill>
                  <a:schemeClr val="tx1"/>
                </a:solidFill>
                <a:effectLst/>
                <a:latin typeface="+mn-lt"/>
                <a:ea typeface="+mn-ea"/>
                <a:cs typeface="+mn-cs"/>
              </a:rPr>
              <a:t>输出的特征进行融合后再用于预测，能够</a:t>
            </a:r>
            <a:r>
              <a:rPr lang="zh-CN" altLang="en-US" dirty="0"/>
              <a:t>对小目标有更好的检测效果</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dirty="0"/>
              <a:t>--</a:t>
            </a:r>
            <a:r>
              <a:rPr lang="zh-CN" altLang="en-US" dirty="0"/>
              <a:t>因为浅层的感受野较小，但浅层特征缺乏语义信息，语义信息能够影响检测器判断检测区域是目标还是背景。因此将高层特征与低层特征融合，会得到感受野适当而又不缺乏语义信息的特征。</a:t>
            </a:r>
          </a:p>
        </p:txBody>
      </p:sp>
      <p:sp>
        <p:nvSpPr>
          <p:cNvPr id="4" name="灯片编号占位符 3"/>
          <p:cNvSpPr>
            <a:spLocks noGrp="1"/>
          </p:cNvSpPr>
          <p:nvPr>
            <p:ph type="sldNum" sz="quarter" idx="5"/>
          </p:nvPr>
        </p:nvSpPr>
        <p:spPr/>
        <p:txBody>
          <a:bodyPr/>
          <a:lstStyle/>
          <a:p>
            <a:fld id="{8E1C8CA2-BEE4-4CAF-A31A-5AF8C0855F90}" type="slidenum">
              <a:rPr lang="zh-CN" altLang="en-US" smtClean="0"/>
              <a:t>15</a:t>
            </a:fld>
            <a:endParaRPr lang="zh-CN" altLang="en-US"/>
          </a:p>
        </p:txBody>
      </p:sp>
    </p:spTree>
    <p:extLst>
      <p:ext uri="{BB962C8B-B14F-4D97-AF65-F5344CB8AC3E}">
        <p14:creationId xmlns:p14="http://schemas.microsoft.com/office/powerpoint/2010/main" val="1285632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三张图的</a:t>
            </a:r>
            <a:r>
              <a:rPr lang="en-US" altLang="zh-CN" dirty="0"/>
              <a:t>Conv3_3</a:t>
            </a:r>
            <a:r>
              <a:rPr lang="zh-CN" altLang="en-US" dirty="0"/>
              <a:t>到</a:t>
            </a:r>
            <a:r>
              <a:rPr lang="en-US" altLang="zh-CN" dirty="0"/>
              <a:t>Fc6</a:t>
            </a:r>
            <a:r>
              <a:rPr lang="zh-CN" altLang="en-US" dirty="0"/>
              <a:t>的感受野比较。最顶行，</a:t>
            </a:r>
            <a:r>
              <a:rPr lang="en-US" altLang="zh-CN" dirty="0"/>
              <a:t>Conv3_3</a:t>
            </a:r>
            <a:r>
              <a:rPr lang="zh-CN" altLang="en-US" dirty="0"/>
              <a:t>的感受野中包含有远处的小帆船，随着网络加深，感受野范围越来越大，背景噪声也越来越多，</a:t>
            </a:r>
            <a:r>
              <a:rPr lang="zh-CN" altLang="en-US" sz="1200" b="0" i="0" kern="1200" dirty="0">
                <a:solidFill>
                  <a:schemeClr val="tx1"/>
                </a:solidFill>
                <a:effectLst/>
                <a:latin typeface="+mn-lt"/>
                <a:ea typeface="+mn-ea"/>
                <a:cs typeface="+mn-cs"/>
              </a:rPr>
              <a:t>影响小物体的检测</a:t>
            </a:r>
            <a:r>
              <a:rPr lang="zh-CN" altLang="en-US" dirty="0"/>
              <a:t>。中间一行酒瓶，最后一行最右侧的车手。原作者选择了相邻两层</a:t>
            </a:r>
            <a:r>
              <a:rPr lang="en-US" altLang="zh-CN" dirty="0"/>
              <a:t>conv4_3</a:t>
            </a:r>
            <a:r>
              <a:rPr lang="zh-CN" altLang="en-US" dirty="0"/>
              <a:t>和</a:t>
            </a:r>
            <a:r>
              <a:rPr lang="en-US" altLang="zh-CN" dirty="0"/>
              <a:t>conv5_3</a:t>
            </a:r>
            <a:r>
              <a:rPr lang="zh-CN" altLang="en-US" dirty="0"/>
              <a:t>的输出特征融合，实验发现这种组合最后得到的</a:t>
            </a:r>
            <a:r>
              <a:rPr lang="en-US" altLang="zh-CN" dirty="0" err="1"/>
              <a:t>mAP</a:t>
            </a:r>
            <a:r>
              <a:rPr lang="zh-CN" altLang="en-US" dirty="0"/>
              <a:t>最高。</a:t>
            </a:r>
            <a:r>
              <a:rPr lang="zh-CN" altLang="en-US" sz="1200" b="0" i="0" kern="1200" dirty="0">
                <a:solidFill>
                  <a:schemeClr val="tx1"/>
                </a:solidFill>
                <a:effectLst/>
                <a:latin typeface="+mn-lt"/>
                <a:ea typeface="+mn-ea"/>
                <a:cs typeface="+mn-cs"/>
              </a:rPr>
              <a:t>且为了检测速度，作者不考虑对更高层的特征进行融合。</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E1C8CA2-BEE4-4CAF-A31A-5AF8C0855F90}" type="slidenum">
              <a:rPr lang="zh-CN" altLang="en-US" smtClean="0"/>
              <a:t>16</a:t>
            </a:fld>
            <a:endParaRPr lang="zh-CN" altLang="en-US"/>
          </a:p>
        </p:txBody>
      </p:sp>
    </p:spTree>
    <p:extLst>
      <p:ext uri="{BB962C8B-B14F-4D97-AF65-F5344CB8AC3E}">
        <p14:creationId xmlns:p14="http://schemas.microsoft.com/office/powerpoint/2010/main" val="950320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作者尝试了两种融合策略。 两种方法在</a:t>
            </a:r>
            <a:r>
              <a:rPr lang="zh-CN" altLang="en-US" dirty="0"/>
              <a:t>在融合前</a:t>
            </a:r>
            <a:r>
              <a:rPr lang="en-US" altLang="zh-CN" dirty="0"/>
              <a:t>conv5_3</a:t>
            </a:r>
            <a:r>
              <a:rPr lang="zh-CN" altLang="en-US" dirty="0"/>
              <a:t>的输出都会先进行反卷积，使特征图大小与</a:t>
            </a:r>
            <a:r>
              <a:rPr lang="en-US" altLang="zh-CN" dirty="0"/>
              <a:t>con4_3</a:t>
            </a:r>
            <a:r>
              <a:rPr lang="zh-CN" altLang="en-US" dirty="0"/>
              <a:t>相同。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a:t>concatenation module</a:t>
            </a:r>
            <a:r>
              <a:rPr lang="zh-CN" altLang="en-US" dirty="0"/>
              <a:t>中，先</a:t>
            </a:r>
            <a:r>
              <a:rPr lang="zh-CN" altLang="en-US" sz="1200" b="0" i="0" kern="1200" dirty="0">
                <a:solidFill>
                  <a:schemeClr val="tx1"/>
                </a:solidFill>
                <a:effectLst/>
                <a:latin typeface="+mn-lt"/>
                <a:ea typeface="+mn-ea"/>
                <a:cs typeface="+mn-cs"/>
              </a:rPr>
              <a:t>进行</a:t>
            </a:r>
            <a:r>
              <a:rPr lang="en-US" altLang="zh-CN" sz="1200" b="0" i="0" kern="1200" dirty="0">
                <a:solidFill>
                  <a:schemeClr val="tx1"/>
                </a:solidFill>
                <a:effectLst/>
                <a:latin typeface="+mn-lt"/>
                <a:ea typeface="+mn-ea"/>
                <a:cs typeface="+mn-cs"/>
              </a:rPr>
              <a:t>3*3</a:t>
            </a:r>
            <a:r>
              <a:rPr lang="zh-CN" altLang="en-US" sz="1200" b="0" i="0" kern="1200" dirty="0">
                <a:solidFill>
                  <a:schemeClr val="tx1"/>
                </a:solidFill>
                <a:effectLst/>
                <a:latin typeface="+mn-lt"/>
                <a:ea typeface="+mn-ea"/>
                <a:cs typeface="+mn-cs"/>
              </a:rPr>
              <a:t>卷积（</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卷积的</a:t>
            </a:r>
            <a:r>
              <a:rPr lang="en-US" altLang="zh-CN" sz="1200" b="0" i="0" kern="1200" dirty="0">
                <a:solidFill>
                  <a:schemeClr val="tx1"/>
                </a:solidFill>
                <a:effectLst/>
                <a:latin typeface="+mn-lt"/>
                <a:ea typeface="+mn-ea"/>
                <a:cs typeface="+mn-cs"/>
              </a:rPr>
              <a:t>padding=1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((38-3+2*1)/1)+1=38</a:t>
            </a:r>
            <a:r>
              <a:rPr lang="zh-CN" altLang="en-US" sz="1200" b="0" i="0" kern="1200" dirty="0">
                <a:solidFill>
                  <a:schemeClr val="tx1"/>
                </a:solidFill>
                <a:effectLst/>
                <a:latin typeface="+mn-lt"/>
                <a:ea typeface="+mn-ea"/>
                <a:cs typeface="+mn-cs"/>
              </a:rPr>
              <a:t>）然后是归一化，</a:t>
            </a:r>
            <a:r>
              <a:rPr lang="en-US" altLang="zh-CN" sz="1200" b="0" i="0" kern="1200" dirty="0" err="1">
                <a:solidFill>
                  <a:schemeClr val="tx1"/>
                </a:solidFill>
                <a:effectLst/>
                <a:latin typeface="+mn-lt"/>
                <a:ea typeface="+mn-ea"/>
                <a:cs typeface="+mn-cs"/>
              </a:rPr>
              <a:t>relu</a:t>
            </a:r>
            <a:r>
              <a:rPr lang="zh-CN" altLang="en-US" sz="1200" b="0" i="0" kern="1200" dirty="0">
                <a:solidFill>
                  <a:schemeClr val="tx1"/>
                </a:solidFill>
                <a:effectLst/>
                <a:latin typeface="+mn-lt"/>
                <a:ea typeface="+mn-ea"/>
                <a:cs typeface="+mn-cs"/>
              </a:rPr>
              <a:t>。然后</a:t>
            </a:r>
            <a:r>
              <a:rPr lang="zh-CN" altLang="en-US" dirty="0"/>
              <a:t>两个通道为</a:t>
            </a:r>
            <a:r>
              <a:rPr lang="en-US" altLang="zh-CN" dirty="0"/>
              <a:t>512</a:t>
            </a:r>
            <a:r>
              <a:rPr lang="zh-CN" altLang="en-US" dirty="0"/>
              <a:t>的特征图进行</a:t>
            </a:r>
            <a:r>
              <a:rPr lang="en-US" altLang="zh-CN" dirty="0" err="1"/>
              <a:t>concat</a:t>
            </a:r>
            <a:r>
              <a:rPr lang="zh-CN" altLang="en-US" dirty="0"/>
              <a:t>，形成一个通道为</a:t>
            </a:r>
            <a:r>
              <a:rPr lang="en-US" altLang="zh-CN" dirty="0"/>
              <a:t>1024</a:t>
            </a:r>
            <a:r>
              <a:rPr lang="zh-CN" altLang="en-US" dirty="0"/>
              <a:t>的特征图。</a:t>
            </a:r>
            <a:r>
              <a:rPr lang="zh-CN" altLang="en-US" sz="1200" b="0" i="0" kern="1200" dirty="0">
                <a:solidFill>
                  <a:schemeClr val="tx1"/>
                </a:solidFill>
                <a:effectLst/>
                <a:latin typeface="+mn-lt"/>
                <a:ea typeface="+mn-ea"/>
                <a:cs typeface="+mn-cs"/>
              </a:rPr>
              <a:t>由于上下文信息的使用会引入噪声，使用</a:t>
            </a:r>
            <a:r>
              <a:rPr lang="en-US" altLang="zh-CN" sz="1200" b="0" i="0" kern="1200" dirty="0">
                <a:solidFill>
                  <a:schemeClr val="tx1"/>
                </a:solidFill>
                <a:effectLst/>
                <a:latin typeface="+mn-lt"/>
                <a:ea typeface="+mn-ea"/>
                <a:cs typeface="+mn-cs"/>
              </a:rPr>
              <a:t>1x1</a:t>
            </a:r>
            <a:r>
              <a:rPr lang="zh-CN" altLang="en-US" sz="1200" b="0" i="0" kern="1200" dirty="0">
                <a:solidFill>
                  <a:schemeClr val="tx1"/>
                </a:solidFill>
                <a:effectLst/>
                <a:latin typeface="+mn-lt"/>
                <a:ea typeface="+mn-ea"/>
                <a:cs typeface="+mn-cs"/>
              </a:rPr>
              <a:t>卷积</a:t>
            </a:r>
            <a:r>
              <a:rPr lang="zh-CN" altLang="en-US" dirty="0"/>
              <a:t>将通道数降为</a:t>
            </a:r>
            <a:r>
              <a:rPr lang="en-US" altLang="zh-CN" dirty="0"/>
              <a:t>512</a:t>
            </a:r>
            <a:r>
              <a:rPr lang="zh-CN" altLang="en-US" dirty="0"/>
              <a:t>，</a:t>
            </a:r>
            <a:r>
              <a:rPr lang="zh-CN" altLang="en-US" sz="1200" b="0" i="0" kern="1200" dirty="0">
                <a:solidFill>
                  <a:schemeClr val="tx1"/>
                </a:solidFill>
                <a:effectLst/>
                <a:latin typeface="+mn-lt"/>
                <a:ea typeface="+mn-ea"/>
                <a:cs typeface="+mn-cs"/>
              </a:rPr>
              <a:t>减少无用的背景的干扰。</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element-sum module</a:t>
            </a:r>
            <a:r>
              <a:rPr lang="zh-CN" altLang="en-US" sz="1200" b="0" i="0" kern="1200" dirty="0">
                <a:solidFill>
                  <a:schemeClr val="tx1"/>
                </a:solidFill>
                <a:effectLst/>
                <a:latin typeface="+mn-lt"/>
                <a:ea typeface="+mn-ea"/>
                <a:cs typeface="+mn-cs"/>
              </a:rPr>
              <a:t>是将两种不同层次特征图以手动设置的相同的权重进行点对点的整合，增强上下文信息的有效性。</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实验证明，两种</a:t>
            </a:r>
            <a:r>
              <a:rPr lang="en-US" altLang="zh-CN" sz="1200" b="0" i="0" kern="1200" dirty="0">
                <a:solidFill>
                  <a:schemeClr val="tx1"/>
                </a:solidFill>
                <a:effectLst/>
                <a:latin typeface="+mn-lt"/>
                <a:ea typeface="+mn-ea"/>
                <a:cs typeface="+mn-cs"/>
              </a:rPr>
              <a:t>module</a:t>
            </a:r>
            <a:r>
              <a:rPr lang="zh-CN" altLang="en-US" sz="1200" b="0" i="0" kern="1200" dirty="0">
                <a:solidFill>
                  <a:schemeClr val="tx1"/>
                </a:solidFill>
                <a:effectLst/>
                <a:latin typeface="+mn-lt"/>
                <a:ea typeface="+mn-ea"/>
                <a:cs typeface="+mn-cs"/>
              </a:rPr>
              <a:t>不但精度比</a:t>
            </a:r>
            <a:r>
              <a:rPr lang="en-US" altLang="zh-CN" sz="1200" b="0" i="0" kern="1200" dirty="0">
                <a:solidFill>
                  <a:schemeClr val="tx1"/>
                </a:solidFill>
                <a:effectLst/>
                <a:latin typeface="+mn-lt"/>
                <a:ea typeface="+mn-ea"/>
                <a:cs typeface="+mn-cs"/>
              </a:rPr>
              <a:t>SSD</a:t>
            </a:r>
            <a:r>
              <a:rPr lang="zh-CN" altLang="en-US" sz="1200" b="0" i="0" kern="1200" dirty="0">
                <a:solidFill>
                  <a:schemeClr val="tx1"/>
                </a:solidFill>
                <a:effectLst/>
                <a:latin typeface="+mn-lt"/>
                <a:ea typeface="+mn-ea"/>
                <a:cs typeface="+mn-cs"/>
              </a:rPr>
              <a:t>更高，小目标类的精度也高出了</a:t>
            </a:r>
            <a:r>
              <a:rPr lang="en-US" altLang="zh-CN" sz="1200" b="0" i="0" kern="1200" dirty="0">
                <a:solidFill>
                  <a:schemeClr val="tx1"/>
                </a:solidFill>
                <a:effectLst/>
                <a:latin typeface="+mn-lt"/>
                <a:ea typeface="+mn-ea"/>
                <a:cs typeface="+mn-cs"/>
              </a:rPr>
              <a:t>2-3</a:t>
            </a:r>
            <a:r>
              <a:rPr lang="zh-CN" altLang="en-US" sz="1200" b="0" i="0" kern="1200" dirty="0">
                <a:solidFill>
                  <a:schemeClr val="tx1"/>
                </a:solidFill>
                <a:effectLst/>
                <a:latin typeface="+mn-lt"/>
                <a:ea typeface="+mn-ea"/>
                <a:cs typeface="+mn-cs"/>
              </a:rPr>
              <a:t>个百分点。</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latin typeface="Times New Roman" panose="02020603050405020304" pitchFamily="18" charset="0"/>
              </a:rPr>
              <a:t>PyramidBox</a:t>
            </a:r>
            <a:r>
              <a:rPr lang="zh-CN" altLang="en-US" sz="1200" dirty="0">
                <a:latin typeface="Times New Roman" panose="02020603050405020304" pitchFamily="18" charset="0"/>
              </a:rPr>
              <a:t>：</a:t>
            </a:r>
            <a:r>
              <a:rPr lang="en-US" altLang="zh-CN" sz="1200" dirty="0">
                <a:latin typeface="Times New Roman" panose="02020603050405020304" pitchFamily="18" charset="0"/>
              </a:rPr>
              <a:t>1000</a:t>
            </a:r>
            <a:r>
              <a:rPr lang="zh-CN" altLang="en-US" sz="1200" dirty="0">
                <a:latin typeface="Times New Roman" panose="02020603050405020304" pitchFamily="18" charset="0"/>
              </a:rPr>
              <a:t>张人脸能检测到</a:t>
            </a:r>
            <a:r>
              <a:rPr lang="en-US" altLang="zh-CN" sz="1200" dirty="0">
                <a:latin typeface="Times New Roman" panose="02020603050405020304" pitchFamily="18" charset="0"/>
              </a:rPr>
              <a:t>880</a:t>
            </a:r>
            <a:r>
              <a:rPr lang="zh-CN" altLang="en-US" sz="1200" dirty="0">
                <a:latin typeface="Times New Roman" panose="02020603050405020304" pitchFamily="18" charset="0"/>
              </a:rPr>
              <a:t>张，</a:t>
            </a:r>
            <a:r>
              <a:rPr lang="en-US" altLang="zh-CN" sz="1200" dirty="0">
                <a:latin typeface="Times New Roman" panose="02020603050405020304" pitchFamily="18" charset="0"/>
              </a:rPr>
              <a:t>1</a:t>
            </a:r>
            <a:r>
              <a:rPr lang="zh-CN" altLang="en-US" sz="1200" dirty="0">
                <a:latin typeface="Times New Roman" panose="02020603050405020304" pitchFamily="18" charset="0"/>
              </a:rPr>
              <a:t>）</a:t>
            </a:r>
            <a:r>
              <a:rPr lang="zh-CN" altLang="en-US" sz="1200" b="0" i="0" kern="1200" dirty="0">
                <a:solidFill>
                  <a:schemeClr val="tx1"/>
                </a:solidFill>
                <a:effectLst/>
                <a:latin typeface="+mn-lt"/>
                <a:ea typeface="+mn-ea"/>
                <a:cs typeface="+mn-cs"/>
              </a:rPr>
              <a:t>使用半监督方法去生成人脸上下文部分的相似标签和一系列锚</a:t>
            </a:r>
            <a:r>
              <a:rPr lang="zh-CN" altLang="en-US" sz="1200" dirty="0">
                <a:latin typeface="Times New Roman" panose="02020603050405020304" pitchFamily="18" charset="0"/>
              </a:rPr>
              <a:t>。</a:t>
            </a:r>
            <a:r>
              <a:rPr lang="en-US" altLang="zh-CN" sz="1200" dirty="0">
                <a:latin typeface="Times New Roman" panose="02020603050405020304" pitchFamily="18" charset="0"/>
              </a:rPr>
              <a:t>2</a:t>
            </a:r>
            <a:r>
              <a:rPr lang="zh-CN" altLang="en-US" sz="1200" dirty="0">
                <a:latin typeface="Times New Roman" panose="02020603050405020304" pitchFamily="18" charset="0"/>
              </a:rPr>
              <a:t>）</a:t>
            </a:r>
            <a:r>
              <a:rPr lang="zh-CN" altLang="en-US" sz="1200" b="0" i="0" kern="1200" dirty="0">
                <a:solidFill>
                  <a:schemeClr val="tx1"/>
                </a:solidFill>
                <a:effectLst/>
                <a:latin typeface="+mn-lt"/>
                <a:ea typeface="+mn-ea"/>
                <a:cs typeface="+mn-cs"/>
              </a:rPr>
              <a:t>引入上下文敏感预测模块并与网络相结合，从而合并目标人脸周围的上下文信息</a:t>
            </a:r>
            <a:endParaRPr lang="en-US" altLang="zh-CN" sz="1200" b="0" i="0" kern="1200" dirty="0">
              <a:solidFill>
                <a:schemeClr val="tx1"/>
              </a:solidFill>
              <a:effectLst/>
              <a:latin typeface="+mn-lt"/>
              <a:ea typeface="+mn-ea"/>
              <a:cs typeface="+mn-cs"/>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8E1C8CA2-BEE4-4CAF-A31A-5AF8C0855F90}" type="slidenum">
              <a:rPr lang="zh-CN" altLang="en-US" smtClean="0"/>
              <a:t>17</a:t>
            </a:fld>
            <a:endParaRPr lang="zh-CN" altLang="en-US"/>
          </a:p>
        </p:txBody>
      </p:sp>
    </p:spTree>
    <p:extLst>
      <p:ext uri="{BB962C8B-B14F-4D97-AF65-F5344CB8AC3E}">
        <p14:creationId xmlns:p14="http://schemas.microsoft.com/office/powerpoint/2010/main" val="338512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小目标有两种定义方式，一种是绝对尺寸的定义，即图像中尺寸小于</a:t>
            </a:r>
            <a:r>
              <a:rPr lang="en-US" altLang="zh-CN" sz="1200" b="0" i="0" kern="1200" dirty="0">
                <a:solidFill>
                  <a:schemeClr val="tx1"/>
                </a:solidFill>
                <a:effectLst/>
                <a:latin typeface="+mn-lt"/>
                <a:ea typeface="+mn-ea"/>
                <a:cs typeface="+mn-cs"/>
              </a:rPr>
              <a:t>32*32</a:t>
            </a:r>
            <a:r>
              <a:rPr lang="zh-CN" altLang="en-US" sz="1200" b="0" i="0" kern="1200" dirty="0">
                <a:solidFill>
                  <a:schemeClr val="tx1"/>
                </a:solidFill>
                <a:effectLst/>
                <a:latin typeface="+mn-lt"/>
                <a:ea typeface="+mn-ea"/>
                <a:cs typeface="+mn-cs"/>
              </a:rPr>
              <a:t>像素的物体是小目标。一种是相对尺寸大小，如果物体的尺寸与整个图像的尺寸比小于</a:t>
            </a:r>
            <a:r>
              <a:rPr lang="en-US" altLang="zh-CN" sz="1200" b="0" i="0" kern="1200" dirty="0">
                <a:solidFill>
                  <a:schemeClr val="tx1"/>
                </a:solidFill>
                <a:effectLst/>
                <a:latin typeface="+mn-lt"/>
                <a:ea typeface="+mn-ea"/>
                <a:cs typeface="+mn-cs"/>
              </a:rPr>
              <a:t>0.1</a:t>
            </a:r>
            <a:r>
              <a:rPr lang="zh-CN" altLang="en-US" sz="1200" b="0" i="0" kern="1200" dirty="0">
                <a:solidFill>
                  <a:schemeClr val="tx1"/>
                </a:solidFill>
                <a:effectLst/>
                <a:latin typeface="+mn-lt"/>
                <a:ea typeface="+mn-ea"/>
                <a:cs typeface="+mn-cs"/>
              </a:rPr>
              <a:t>，即可认为是小目标。</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小目标检测由于</a:t>
            </a:r>
            <a:r>
              <a:rPr lang="zh-CN" altLang="en-US" sz="1200" b="1" i="0" kern="1200" dirty="0">
                <a:solidFill>
                  <a:schemeClr val="tx1"/>
                </a:solidFill>
                <a:effectLst/>
                <a:latin typeface="+mn-lt"/>
                <a:ea typeface="+mn-ea"/>
                <a:cs typeface="+mn-cs"/>
              </a:rPr>
              <a:t>分辨率低，信息少</a:t>
            </a:r>
            <a:r>
              <a:rPr lang="zh-CN" altLang="en-US" sz="1200" b="0" i="0" kern="1200" dirty="0">
                <a:solidFill>
                  <a:schemeClr val="tx1"/>
                </a:solidFill>
                <a:effectLst/>
                <a:latin typeface="+mn-lt"/>
                <a:ea typeface="+mn-ea"/>
                <a:cs typeface="+mn-cs"/>
              </a:rPr>
              <a:t>，同时数据集中带小目标图像数量少，小目标在图像中面积占比较低，因此一直是目标检测中的一个难点。</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8E1C8CA2-BEE4-4CAF-A31A-5AF8C0855F90}" type="slidenum">
              <a:rPr lang="zh-CN" altLang="en-US" smtClean="0"/>
              <a:t>2</a:t>
            </a:fld>
            <a:endParaRPr lang="zh-CN" altLang="en-US"/>
          </a:p>
        </p:txBody>
      </p:sp>
    </p:spTree>
    <p:extLst>
      <p:ext uri="{BB962C8B-B14F-4D97-AF65-F5344CB8AC3E}">
        <p14:creationId xmlns:p14="http://schemas.microsoft.com/office/powerpoint/2010/main" val="342569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、生成特征金字塔，</a:t>
            </a:r>
            <a:r>
              <a:rPr lang="zh-CN" altLang="en-US" dirty="0"/>
              <a:t>把低分辨率、高语义信息的高层特征进行上采样后，和高分辨率、低语义信息的低层特征进行自上而下的侧边连接，使得所有尺度的特征都具有丰富的语义信息。</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、生成图像</a:t>
            </a:r>
            <a:r>
              <a:rPr lang="zh-CN" altLang="en-US" sz="1200" kern="1200" dirty="0">
                <a:solidFill>
                  <a:schemeClr val="tx1"/>
                </a:solidFill>
                <a:latin typeface="+mn-lt"/>
                <a:ea typeface="+mn-ea"/>
                <a:cs typeface="+mn-cs"/>
              </a:rPr>
              <a:t>金字塔，训练时只使用在指定尺寸范围内的</a:t>
            </a:r>
            <a:r>
              <a:rPr lang="en-US" altLang="zh-CN" sz="1200" kern="1200" dirty="0">
                <a:solidFill>
                  <a:schemeClr val="tx1"/>
                </a:solidFill>
                <a:latin typeface="+mn-lt"/>
                <a:ea typeface="+mn-ea"/>
                <a:cs typeface="+mn-cs"/>
              </a:rPr>
              <a:t>GT</a:t>
            </a:r>
            <a:r>
              <a:rPr lang="zh-CN" altLang="en-US" sz="1200" kern="1200" dirty="0">
                <a:solidFill>
                  <a:schemeClr val="tx1"/>
                </a:solidFill>
                <a:latin typeface="+mn-lt"/>
                <a:ea typeface="+mn-ea"/>
                <a:cs typeface="+mn-cs"/>
              </a:rPr>
              <a:t>和</a:t>
            </a:r>
            <a:r>
              <a:rPr lang="en-US" altLang="zh-CN" sz="1200" kern="1200" dirty="0">
                <a:solidFill>
                  <a:schemeClr val="tx1"/>
                </a:solidFill>
                <a:latin typeface="+mn-lt"/>
                <a:ea typeface="+mn-ea"/>
                <a:cs typeface="+mn-cs"/>
              </a:rPr>
              <a:t>anchor</a:t>
            </a:r>
            <a:r>
              <a:rPr lang="zh-CN" altLang="en-US" sz="1200" kern="1200" dirty="0">
                <a:solidFill>
                  <a:schemeClr val="tx1"/>
                </a:solidFill>
                <a:latin typeface="+mn-lt"/>
                <a:ea typeface="+mn-ea"/>
                <a:cs typeface="+mn-cs"/>
              </a:rPr>
              <a:t>进行训练，</a:t>
            </a:r>
            <a:r>
              <a:rPr lang="zh-CN" altLang="en-US" sz="1200" b="0" i="0" kern="1200" dirty="0">
                <a:solidFill>
                  <a:schemeClr val="tx1"/>
                </a:solidFill>
                <a:effectLst/>
                <a:latin typeface="+mn-lt"/>
                <a:ea typeface="+mn-ea"/>
                <a:cs typeface="+mn-cs"/>
              </a:rPr>
              <a:t>缺点是速度太慢，每个尺度的图片的每个像素都要参与训练。提出</a:t>
            </a:r>
            <a:r>
              <a:rPr lang="en-US" altLang="zh-CN" sz="1200" b="0" i="0" kern="1200" dirty="0">
                <a:solidFill>
                  <a:schemeClr val="tx1"/>
                </a:solidFill>
                <a:effectLst/>
                <a:latin typeface="+mn-lt"/>
                <a:ea typeface="+mn-ea"/>
                <a:cs typeface="+mn-cs"/>
              </a:rPr>
              <a:t>SNIPER</a:t>
            </a:r>
            <a:r>
              <a:rPr lang="zh-CN" altLang="en-US" sz="1200" b="0" i="0" kern="1200" dirty="0">
                <a:solidFill>
                  <a:schemeClr val="tx1"/>
                </a:solidFill>
                <a:effectLst/>
                <a:latin typeface="+mn-lt"/>
                <a:ea typeface="+mn-ea"/>
                <a:cs typeface="+mn-cs"/>
              </a:rPr>
              <a:t>，提升了速度。</a:t>
            </a:r>
            <a:endParaRPr lang="en-US" altLang="zh-CN" sz="1200" kern="1200" dirty="0">
              <a:solidFill>
                <a:schemeClr val="tx1"/>
              </a:solidFill>
              <a:latin typeface="+mn-lt"/>
              <a:ea typeface="+mn-ea"/>
              <a:cs typeface="+mn-cs"/>
            </a:endParaRP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、增加训练集中小目标样本的种类和数量来提升小目标检测性能。</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、利用上下文信息提升检测性能。例如人脸这样的小目标，我们加上头发、肩膀这样的上下文信息，相当于将目标变大一些。（</a:t>
            </a:r>
            <a:r>
              <a:rPr lang="en-US" altLang="zh-CN" sz="1200" b="0" i="0" kern="1200" dirty="0">
                <a:solidFill>
                  <a:schemeClr val="tx1"/>
                </a:solidFill>
                <a:effectLst/>
                <a:latin typeface="+mn-lt"/>
                <a:ea typeface="+mn-ea"/>
                <a:cs typeface="+mn-cs"/>
              </a:rPr>
              <a:t>ICGIP</a:t>
            </a:r>
            <a:r>
              <a:rPr lang="zh-CN" altLang="en-US" sz="1200" b="0" i="0" kern="1200" dirty="0">
                <a:solidFill>
                  <a:schemeClr val="tx1"/>
                </a:solidFill>
                <a:effectLst/>
                <a:latin typeface="+mn-lt"/>
                <a:ea typeface="+mn-ea"/>
                <a:cs typeface="+mn-cs"/>
              </a:rPr>
              <a:t>图形图像处理国际会议）</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、增加负责检测小目标的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数量使训练时对于小目标的学习更加充分。对检测小目标的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使用较宽松的匹配策略，如降低</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阈值。</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、利用</a:t>
            </a:r>
            <a:r>
              <a:rPr lang="en-US" altLang="zh-CN" sz="1200" b="0" i="0" kern="1200" dirty="0">
                <a:solidFill>
                  <a:schemeClr val="tx1"/>
                </a:solidFill>
                <a:effectLst/>
                <a:latin typeface="+mn-lt"/>
                <a:ea typeface="+mn-ea"/>
                <a:cs typeface="+mn-cs"/>
              </a:rPr>
              <a:t>GAN</a:t>
            </a:r>
            <a:r>
              <a:rPr lang="zh-CN" altLang="en-US" sz="1200" b="0" i="0" kern="1200" dirty="0">
                <a:solidFill>
                  <a:schemeClr val="tx1"/>
                </a:solidFill>
                <a:effectLst/>
                <a:latin typeface="+mn-lt"/>
                <a:ea typeface="+mn-ea"/>
                <a:cs typeface="+mn-cs"/>
              </a:rPr>
              <a:t>选择性地提高小目标的分辨率，将模糊的小目标放大清晰化。</a:t>
            </a:r>
            <a:endParaRPr lang="zh-CN" altLang="en-US" dirty="0"/>
          </a:p>
        </p:txBody>
      </p:sp>
      <p:sp>
        <p:nvSpPr>
          <p:cNvPr id="4" name="灯片编号占位符 3"/>
          <p:cNvSpPr>
            <a:spLocks noGrp="1"/>
          </p:cNvSpPr>
          <p:nvPr>
            <p:ph type="sldNum" sz="quarter" idx="5"/>
          </p:nvPr>
        </p:nvSpPr>
        <p:spPr/>
        <p:txBody>
          <a:bodyPr/>
          <a:lstStyle/>
          <a:p>
            <a:fld id="{8E1C8CA2-BEE4-4CAF-A31A-5AF8C0855F90}" type="slidenum">
              <a:rPr lang="zh-CN" altLang="en-US" smtClean="0"/>
              <a:t>3</a:t>
            </a:fld>
            <a:endParaRPr lang="zh-CN" altLang="en-US"/>
          </a:p>
        </p:txBody>
      </p:sp>
    </p:spTree>
    <p:extLst>
      <p:ext uri="{BB962C8B-B14F-4D97-AF65-F5344CB8AC3E}">
        <p14:creationId xmlns:p14="http://schemas.microsoft.com/office/powerpoint/2010/main" val="105692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2017CVPR </a:t>
            </a:r>
            <a:r>
              <a:rPr lang="en-US" altLang="zh-CN" dirty="0" err="1"/>
              <a:t>facebook</a:t>
            </a:r>
            <a:r>
              <a:rPr lang="en-US" altLang="zh-CN" dirty="0"/>
              <a:t> ai</a:t>
            </a:r>
            <a:r>
              <a:rPr lang="zh-CN" altLang="en-US" dirty="0"/>
              <a:t>实验室</a:t>
            </a:r>
            <a:endParaRPr lang="en-US" altLang="zh-CN" dirty="0"/>
          </a:p>
        </p:txBody>
      </p:sp>
      <p:sp>
        <p:nvSpPr>
          <p:cNvPr id="4" name="灯片编号占位符 3"/>
          <p:cNvSpPr>
            <a:spLocks noGrp="1"/>
          </p:cNvSpPr>
          <p:nvPr>
            <p:ph type="sldNum" sz="quarter" idx="5"/>
          </p:nvPr>
        </p:nvSpPr>
        <p:spPr/>
        <p:txBody>
          <a:bodyPr/>
          <a:lstStyle/>
          <a:p>
            <a:fld id="{8E1C8CA2-BEE4-4CAF-A31A-5AF8C0855F90}" type="slidenum">
              <a:rPr lang="zh-CN" altLang="en-US" smtClean="0"/>
              <a:t>4</a:t>
            </a:fld>
            <a:endParaRPr lang="zh-CN" altLang="en-US"/>
          </a:p>
        </p:txBody>
      </p:sp>
    </p:spTree>
    <p:extLst>
      <p:ext uri="{BB962C8B-B14F-4D97-AF65-F5344CB8AC3E}">
        <p14:creationId xmlns:p14="http://schemas.microsoft.com/office/powerpoint/2010/main" val="4092247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）将原图按比例缩放得到图像金字塔，依次送入网络提取特征并进行相应预测。这种方法比较繁琐耗时。</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）利用卷积网络对输入图像进行卷积池化等操作，在最后一层输出的特征图上进行预测（</a:t>
            </a:r>
            <a:r>
              <a:rPr lang="en-US" altLang="zh-CN" sz="1200" b="0" i="0" kern="1200" dirty="0">
                <a:solidFill>
                  <a:schemeClr val="tx1"/>
                </a:solidFill>
                <a:effectLst/>
                <a:latin typeface="+mn-lt"/>
                <a:ea typeface="+mn-ea"/>
                <a:cs typeface="+mn-cs"/>
              </a:rPr>
              <a:t>RCNN</a:t>
            </a:r>
            <a:r>
              <a:rPr lang="zh-CN" altLang="en-US" sz="1200" b="0" i="0" kern="1200" dirty="0">
                <a:solidFill>
                  <a:schemeClr val="tx1"/>
                </a:solidFill>
                <a:effectLst/>
                <a:latin typeface="+mn-lt"/>
                <a:ea typeface="+mn-ea"/>
                <a:cs typeface="+mn-cs"/>
              </a:rPr>
              <a:t>系列）。但由于浅层的网络更关注细节信息，高层的网络更关注语义信息，因此该方法容易漏掉小目标物体。</a:t>
            </a:r>
            <a:endParaRPr lang="en-US" altLang="zh-CN" dirty="0"/>
          </a:p>
          <a:p>
            <a:r>
              <a:rPr lang="en-US" altLang="zh-CN" dirty="0"/>
              <a:t>c</a:t>
            </a:r>
            <a:r>
              <a:rPr lang="zh-CN" altLang="en-US" dirty="0"/>
              <a:t>）</a:t>
            </a:r>
            <a:r>
              <a:rPr lang="en-US" altLang="zh-CN" dirty="0"/>
              <a:t>b</a:t>
            </a:r>
            <a:r>
              <a:rPr lang="zh-CN" altLang="en-US" dirty="0"/>
              <a:t>的改进，即对</a:t>
            </a:r>
            <a:r>
              <a:rPr lang="zh-CN" altLang="en-US" sz="1200" b="0" i="0" kern="1200" dirty="0">
                <a:solidFill>
                  <a:schemeClr val="tx1"/>
                </a:solidFill>
                <a:effectLst/>
                <a:latin typeface="+mn-lt"/>
                <a:ea typeface="+mn-ea"/>
                <a:cs typeface="+mn-cs"/>
              </a:rPr>
              <a:t>不同尺度的特征图都进行预测（</a:t>
            </a:r>
            <a:r>
              <a:rPr lang="en-US" altLang="zh-CN" sz="1200" b="0" i="0" kern="1200" dirty="0">
                <a:solidFill>
                  <a:schemeClr val="tx1"/>
                </a:solidFill>
                <a:effectLst/>
                <a:latin typeface="+mn-lt"/>
                <a:ea typeface="+mn-ea"/>
                <a:cs typeface="+mn-cs"/>
              </a:rPr>
              <a:t>SSD</a:t>
            </a:r>
            <a:r>
              <a:rPr lang="zh-CN" altLang="en-US" sz="1200" b="0" i="0" kern="1200" dirty="0">
                <a:solidFill>
                  <a:schemeClr val="tx1"/>
                </a:solidFill>
                <a:effectLst/>
                <a:latin typeface="+mn-lt"/>
                <a:ea typeface="+mn-ea"/>
                <a:cs typeface="+mn-cs"/>
              </a:rPr>
              <a:t>），但这种做法没有用到足够低层的特征，因为</a:t>
            </a:r>
            <a:r>
              <a:rPr lang="en-US" altLang="zh-CN" sz="1200" b="0" i="0" kern="1200" dirty="0">
                <a:solidFill>
                  <a:schemeClr val="tx1"/>
                </a:solidFill>
                <a:effectLst/>
                <a:latin typeface="+mn-lt"/>
                <a:ea typeface="+mn-ea"/>
                <a:cs typeface="+mn-cs"/>
              </a:rPr>
              <a:t>SSD</a:t>
            </a:r>
            <a:r>
              <a:rPr lang="zh-CN" altLang="en-US" sz="1200" b="0" i="0" kern="1200" dirty="0">
                <a:solidFill>
                  <a:schemeClr val="tx1"/>
                </a:solidFill>
                <a:effectLst/>
                <a:latin typeface="+mn-lt"/>
                <a:ea typeface="+mn-ea"/>
                <a:cs typeface="+mn-cs"/>
              </a:rPr>
              <a:t>是从偏后的</a:t>
            </a:r>
            <a:r>
              <a:rPr lang="zh-CN" altLang="en-US" dirty="0"/>
              <a:t>卷积层</a:t>
            </a:r>
            <a:r>
              <a:rPr lang="en-US" altLang="zh-CN" sz="1200" b="0" i="0" kern="1200" dirty="0">
                <a:solidFill>
                  <a:schemeClr val="tx1"/>
                </a:solidFill>
                <a:effectLst/>
                <a:latin typeface="+mn-lt"/>
                <a:ea typeface="+mn-ea"/>
                <a:cs typeface="+mn-cs"/>
              </a:rPr>
              <a:t>conv4_3</a:t>
            </a:r>
            <a:r>
              <a:rPr lang="zh-CN" altLang="en-US" dirty="0"/>
              <a:t>输出提取</a:t>
            </a:r>
            <a:r>
              <a:rPr lang="zh-CN" altLang="en-US" sz="1200" b="0" i="0" kern="1200" dirty="0">
                <a:solidFill>
                  <a:schemeClr val="tx1"/>
                </a:solidFill>
                <a:effectLst/>
                <a:latin typeface="+mn-lt"/>
                <a:ea typeface="+mn-ea"/>
                <a:cs typeface="+mn-cs"/>
              </a:rPr>
              <a:t>特征，而底层特征对检测小目标很有帮助。但若直接使用从较低层获得的弱特征，又不够鲁棒。</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dirty="0"/>
              <a:t>d</a:t>
            </a:r>
            <a:r>
              <a:rPr lang="zh-CN" altLang="en-US" dirty="0"/>
              <a:t>）</a:t>
            </a:r>
            <a:r>
              <a:rPr lang="en-US" altLang="zh-CN" dirty="0"/>
              <a:t>FPN</a:t>
            </a:r>
            <a:r>
              <a:rPr lang="zh-CN" altLang="en-US" dirty="0"/>
              <a:t>，把低分辨率、高语义信息的高层特征进行上采样，和高分辨率、低语义信息的低层特征进行自上而下的侧边连接，使得所有尺度下的特征都有丰富的语义信息。</a:t>
            </a:r>
          </a:p>
        </p:txBody>
      </p:sp>
      <p:sp>
        <p:nvSpPr>
          <p:cNvPr id="4" name="灯片编号占位符 3"/>
          <p:cNvSpPr>
            <a:spLocks noGrp="1"/>
          </p:cNvSpPr>
          <p:nvPr>
            <p:ph type="sldNum" sz="quarter" idx="5"/>
          </p:nvPr>
        </p:nvSpPr>
        <p:spPr/>
        <p:txBody>
          <a:bodyPr/>
          <a:lstStyle/>
          <a:p>
            <a:fld id="{8E1C8CA2-BEE4-4CAF-A31A-5AF8C0855F90}" type="slidenum">
              <a:rPr lang="zh-CN" altLang="en-US" smtClean="0"/>
              <a:t>5</a:t>
            </a:fld>
            <a:endParaRPr lang="zh-CN" altLang="en-US"/>
          </a:p>
        </p:txBody>
      </p:sp>
    </p:spTree>
    <p:extLst>
      <p:ext uri="{BB962C8B-B14F-4D97-AF65-F5344CB8AC3E}">
        <p14:creationId xmlns:p14="http://schemas.microsoft.com/office/powerpoint/2010/main" val="1615237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FPN</a:t>
            </a:r>
            <a:r>
              <a:rPr lang="zh-CN" altLang="en-US" sz="1200" b="1" i="0" kern="1200" dirty="0">
                <a:solidFill>
                  <a:schemeClr val="tx1"/>
                </a:solidFill>
                <a:effectLst/>
                <a:latin typeface="+mn-lt"/>
                <a:ea typeface="+mn-ea"/>
                <a:cs typeface="+mn-cs"/>
              </a:rPr>
              <a:t>大体分为三部分：左侧自底向上的线路，右侧自顶向下的线路，横向连接。自底向上</a:t>
            </a:r>
            <a:r>
              <a:rPr lang="zh-CN" altLang="en-US" sz="1200" b="0" i="0" kern="1200" dirty="0">
                <a:solidFill>
                  <a:schemeClr val="tx1"/>
                </a:solidFill>
                <a:effectLst/>
                <a:latin typeface="+mn-lt"/>
                <a:ea typeface="+mn-ea"/>
                <a:cs typeface="+mn-cs"/>
              </a:rPr>
              <a:t>就是网络的前向过程。在前向过程中，特征图的大小在经过某些层后会改变，在经过其他层时不会改变，将不改变特征图大小的层归为一个</a:t>
            </a:r>
            <a:r>
              <a:rPr lang="en-US" altLang="zh-CN" sz="1200" b="0" i="0" kern="1200" dirty="0">
                <a:solidFill>
                  <a:schemeClr val="tx1"/>
                </a:solidFill>
                <a:effectLst/>
                <a:latin typeface="+mn-lt"/>
                <a:ea typeface="+mn-ea"/>
                <a:cs typeface="+mn-cs"/>
              </a:rPr>
              <a:t>stage</a:t>
            </a:r>
            <a:r>
              <a:rPr lang="zh-CN" altLang="en-US" sz="1200" b="0" i="0" kern="1200" dirty="0">
                <a:solidFill>
                  <a:schemeClr val="tx1"/>
                </a:solidFill>
                <a:effectLst/>
                <a:latin typeface="+mn-lt"/>
                <a:ea typeface="+mn-ea"/>
                <a:cs typeface="+mn-cs"/>
              </a:rPr>
              <a:t>，每次抽取的特征都是每个</a:t>
            </a:r>
            <a:r>
              <a:rPr lang="en-US" altLang="zh-CN" sz="1200" b="0" i="0" kern="1200" dirty="0">
                <a:solidFill>
                  <a:schemeClr val="tx1"/>
                </a:solidFill>
                <a:effectLst/>
                <a:latin typeface="+mn-lt"/>
                <a:ea typeface="+mn-ea"/>
                <a:cs typeface="+mn-cs"/>
              </a:rPr>
              <a:t>stage</a:t>
            </a:r>
            <a:r>
              <a:rPr lang="zh-CN" altLang="en-US" sz="1200" b="0" i="0" kern="1200" dirty="0">
                <a:solidFill>
                  <a:schemeClr val="tx1"/>
                </a:solidFill>
                <a:effectLst/>
                <a:latin typeface="+mn-lt"/>
                <a:ea typeface="+mn-ea"/>
                <a:cs typeface="+mn-cs"/>
              </a:rPr>
              <a:t>的最后一层的输出。 </a:t>
            </a:r>
            <a:r>
              <a:rPr lang="zh-CN" altLang="en-US" sz="1200" b="1" i="0" kern="1200" dirty="0">
                <a:solidFill>
                  <a:schemeClr val="tx1"/>
                </a:solidFill>
                <a:effectLst/>
                <a:latin typeface="+mn-lt"/>
                <a:ea typeface="+mn-ea"/>
                <a:cs typeface="+mn-cs"/>
              </a:rPr>
              <a:t>自顶向下</a:t>
            </a:r>
            <a:r>
              <a:rPr lang="zh-CN" altLang="en-US" sz="1200" b="0" i="0" kern="1200" dirty="0">
                <a:solidFill>
                  <a:schemeClr val="tx1"/>
                </a:solidFill>
                <a:effectLst/>
                <a:latin typeface="+mn-lt"/>
                <a:ea typeface="+mn-ea"/>
                <a:cs typeface="+mn-cs"/>
              </a:rPr>
              <a:t>的过程采用上采样进行，并将上采样结果和自底向上生成的相同大小的特征图横向连接进行融合。这里</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的卷积的主要作用是减少特征图数量，在融合后还会采用</a:t>
            </a:r>
            <a:r>
              <a:rPr lang="en-US" altLang="zh-CN" sz="1200" b="0" i="0" kern="1200" dirty="0">
                <a:solidFill>
                  <a:schemeClr val="tx1"/>
                </a:solidFill>
                <a:effectLst/>
                <a:latin typeface="+mn-lt"/>
                <a:ea typeface="+mn-ea"/>
                <a:cs typeface="+mn-cs"/>
              </a:rPr>
              <a:t>3*3</a:t>
            </a:r>
            <a:r>
              <a:rPr lang="zh-CN" altLang="en-US" sz="1200" b="0" i="0" kern="1200" dirty="0">
                <a:solidFill>
                  <a:schemeClr val="tx1"/>
                </a:solidFill>
                <a:effectLst/>
                <a:latin typeface="+mn-lt"/>
                <a:ea typeface="+mn-ea"/>
                <a:cs typeface="+mn-cs"/>
              </a:rPr>
              <a:t>卷积对融合结果进行卷积，目的是消除上采样的混叠效应。</a:t>
            </a:r>
            <a:endParaRPr lang="en-US" altLang="zh-CN" dirty="0"/>
          </a:p>
          <a:p>
            <a:r>
              <a:rPr lang="en-US" altLang="zh-CN" dirty="0"/>
              <a:t>FPN</a:t>
            </a:r>
            <a:r>
              <a:rPr lang="zh-CN" altLang="en-US" dirty="0"/>
              <a:t>能够很好地处理小目标的原因是：</a:t>
            </a:r>
            <a:r>
              <a:rPr lang="en-US" altLang="zh-CN" dirty="0"/>
              <a:t>FPN</a:t>
            </a:r>
            <a:r>
              <a:rPr lang="zh-CN" altLang="en-US" dirty="0"/>
              <a:t>可以</a:t>
            </a:r>
            <a:r>
              <a:rPr lang="zh-CN" altLang="en-US" sz="1200" b="0" i="0" kern="1200" dirty="0">
                <a:solidFill>
                  <a:schemeClr val="tx1"/>
                </a:solidFill>
                <a:effectLst/>
                <a:latin typeface="+mn-lt"/>
                <a:ea typeface="+mn-ea"/>
                <a:cs typeface="+mn-cs"/>
              </a:rPr>
              <a:t>同时利用浅层和深层特征图，能够综合考量强位置特征和强语义特征，因此较好地提高了对小目标的检测效果。（</a:t>
            </a:r>
            <a:r>
              <a:rPr lang="en-US" altLang="zh-CN" sz="1200" b="0" i="0" kern="1200" dirty="0">
                <a:solidFill>
                  <a:schemeClr val="tx1"/>
                </a:solidFill>
                <a:effectLst/>
                <a:latin typeface="+mn-lt"/>
                <a:ea typeface="+mn-ea"/>
                <a:cs typeface="+mn-cs"/>
              </a:rPr>
              <a:t>Yolov3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Mask RCNN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retinaNet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DSSD</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--NAS-FPN</a:t>
            </a:r>
            <a:r>
              <a:rPr lang="zh-CN" altLang="en-US" sz="1200" b="0" i="0" kern="1200" dirty="0">
                <a:solidFill>
                  <a:schemeClr val="tx1"/>
                </a:solidFill>
                <a:effectLst/>
                <a:latin typeface="+mn-lt"/>
                <a:ea typeface="+mn-ea"/>
                <a:cs typeface="+mn-cs"/>
              </a:rPr>
              <a:t>：采用神经架构搜索（</a:t>
            </a:r>
            <a:r>
              <a:rPr lang="en-US" altLang="zh-CN" sz="1200" b="0" i="0" kern="1200" dirty="0">
                <a:solidFill>
                  <a:schemeClr val="tx1"/>
                </a:solidFill>
                <a:effectLst/>
                <a:latin typeface="+mn-lt"/>
                <a:ea typeface="+mn-ea"/>
                <a:cs typeface="+mn-cs"/>
              </a:rPr>
              <a:t>NAS</a:t>
            </a:r>
            <a:r>
              <a:rPr lang="zh-CN" altLang="en-US" sz="1200" b="0" i="0" kern="1200" dirty="0">
                <a:solidFill>
                  <a:schemeClr val="tx1"/>
                </a:solidFill>
                <a:effectLst/>
                <a:latin typeface="+mn-lt"/>
                <a:ea typeface="+mn-ea"/>
                <a:cs typeface="+mn-cs"/>
              </a:rPr>
              <a:t>）的方式定制化地构建 </a:t>
            </a:r>
            <a:r>
              <a:rPr lang="en-US" altLang="zh-CN" sz="1200" b="0" i="0" kern="1200" dirty="0">
                <a:solidFill>
                  <a:schemeClr val="tx1"/>
                </a:solidFill>
                <a:effectLst/>
                <a:latin typeface="+mn-lt"/>
                <a:ea typeface="+mn-ea"/>
                <a:cs typeface="+mn-cs"/>
              </a:rPr>
              <a:t>FPN</a:t>
            </a:r>
            <a:r>
              <a:rPr lang="zh-CN" altLang="en-US" sz="1200" b="0" i="0" kern="1200" dirty="0">
                <a:solidFill>
                  <a:schemeClr val="tx1"/>
                </a:solidFill>
                <a:effectLst/>
                <a:latin typeface="+mn-lt"/>
                <a:ea typeface="+mn-ea"/>
                <a:cs typeface="+mn-cs"/>
              </a:rPr>
              <a:t>。设计了一个覆盖所有跨尺度连接产生多尺度特征的搜索空间，然后采用强化学习训练一个 </a:t>
            </a:r>
            <a:r>
              <a:rPr lang="en-US" altLang="zh-CN" sz="1200" b="0" i="0" kern="1200" dirty="0">
                <a:solidFill>
                  <a:schemeClr val="tx1"/>
                </a:solidFill>
                <a:effectLst/>
                <a:latin typeface="+mn-lt"/>
                <a:ea typeface="+mn-ea"/>
                <a:cs typeface="+mn-cs"/>
              </a:rPr>
              <a:t>RNN </a:t>
            </a:r>
            <a:r>
              <a:rPr lang="zh-CN" altLang="en-US" sz="1200" b="0" i="0" kern="1200" dirty="0">
                <a:solidFill>
                  <a:schemeClr val="tx1"/>
                </a:solidFill>
                <a:effectLst/>
                <a:latin typeface="+mn-lt"/>
                <a:ea typeface="+mn-ea"/>
                <a:cs typeface="+mn-cs"/>
              </a:rPr>
              <a:t>控制器来选出最优的 </a:t>
            </a:r>
            <a:r>
              <a:rPr lang="en-US" altLang="zh-CN" sz="1200" b="0" i="0" kern="1200" dirty="0">
                <a:solidFill>
                  <a:schemeClr val="tx1"/>
                </a:solidFill>
                <a:effectLst/>
                <a:latin typeface="+mn-lt"/>
                <a:ea typeface="+mn-ea"/>
                <a:cs typeface="+mn-cs"/>
              </a:rPr>
              <a:t>FPN </a:t>
            </a:r>
            <a:r>
              <a:rPr lang="zh-CN" altLang="en-US" sz="1200" b="0" i="0" kern="1200" dirty="0">
                <a:solidFill>
                  <a:schemeClr val="tx1"/>
                </a:solidFill>
                <a:effectLst/>
                <a:latin typeface="+mn-lt"/>
                <a:ea typeface="+mn-ea"/>
                <a:cs typeface="+mn-cs"/>
              </a:rPr>
              <a:t>结构。</a:t>
            </a:r>
            <a:r>
              <a:rPr lang="en-US" altLang="zh-CN" sz="1200" b="0" i="0" kern="1200" dirty="0">
                <a:solidFill>
                  <a:schemeClr val="tx1"/>
                </a:solidFill>
                <a:effectLst/>
                <a:latin typeface="+mn-lt"/>
                <a:ea typeface="+mn-ea"/>
                <a:cs typeface="+mn-cs"/>
              </a:rPr>
              <a:t>NAS-FPN</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coco</a:t>
            </a:r>
            <a:r>
              <a:rPr lang="zh-CN" altLang="en-US" sz="1200" b="0" i="0" kern="1200" dirty="0">
                <a:solidFill>
                  <a:schemeClr val="tx1"/>
                </a:solidFill>
                <a:effectLst/>
                <a:latin typeface="+mn-lt"/>
                <a:ea typeface="+mn-ea"/>
                <a:cs typeface="+mn-cs"/>
              </a:rPr>
              <a:t>中最高</a:t>
            </a:r>
            <a:r>
              <a:rPr lang="en-US" altLang="zh-CN" sz="1200" b="0" i="0" kern="1200" dirty="0">
                <a:solidFill>
                  <a:schemeClr val="tx1"/>
                </a:solidFill>
                <a:effectLst/>
                <a:latin typeface="+mn-lt"/>
                <a:ea typeface="+mn-ea"/>
                <a:cs typeface="+mn-cs"/>
              </a:rPr>
              <a:t>AP</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48.3</a:t>
            </a:r>
            <a:r>
              <a:rPr lang="zh-CN" altLang="en-US" sz="1200" b="0" i="0" kern="1200" dirty="0">
                <a:solidFill>
                  <a:schemeClr val="tx1"/>
                </a:solidFill>
                <a:effectLst/>
                <a:latin typeface="+mn-lt"/>
                <a:ea typeface="+mn-ea"/>
                <a:cs typeface="+mn-cs"/>
              </a:rPr>
              <a:t>，精度和速度良好权衡。</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E1C8CA2-BEE4-4CAF-A31A-5AF8C0855F90}" type="slidenum">
              <a:rPr lang="zh-CN" altLang="en-US" smtClean="0"/>
              <a:t>6</a:t>
            </a:fld>
            <a:endParaRPr lang="zh-CN" altLang="en-US"/>
          </a:p>
        </p:txBody>
      </p:sp>
    </p:spTree>
    <p:extLst>
      <p:ext uri="{BB962C8B-B14F-4D97-AF65-F5344CB8AC3E}">
        <p14:creationId xmlns:p14="http://schemas.microsoft.com/office/powerpoint/2010/main" val="1874286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Cvpr2018</a:t>
            </a:r>
          </a:p>
          <a:p>
            <a:r>
              <a:rPr lang="zh-CN" altLang="en-US" sz="1200" b="0" i="0" kern="1200" dirty="0">
                <a:solidFill>
                  <a:schemeClr val="tx1"/>
                </a:solidFill>
                <a:effectLst/>
                <a:latin typeface="+mn-lt"/>
                <a:ea typeface="+mn-ea"/>
                <a:cs typeface="+mn-cs"/>
              </a:rPr>
              <a:t>这篇文章主要是针对大物体在大尺度的图片上、小物体在小尺度的图片上不易识别的问题，提出了一个多尺度训练的升级版</a:t>
            </a:r>
            <a:r>
              <a:rPr lang="en-US" altLang="zh-CN" sz="1200" b="0" i="0" kern="1200" dirty="0">
                <a:solidFill>
                  <a:schemeClr val="tx1"/>
                </a:solidFill>
                <a:effectLst/>
                <a:latin typeface="+mn-lt"/>
                <a:ea typeface="+mn-ea"/>
                <a:cs typeface="+mn-cs"/>
              </a:rPr>
              <a:t>: SNIP</a:t>
            </a:r>
            <a:endParaRPr lang="zh-CN" altLang="en-US" dirty="0"/>
          </a:p>
        </p:txBody>
      </p:sp>
      <p:sp>
        <p:nvSpPr>
          <p:cNvPr id="4" name="灯片编号占位符 3"/>
          <p:cNvSpPr>
            <a:spLocks noGrp="1"/>
          </p:cNvSpPr>
          <p:nvPr>
            <p:ph type="sldNum" sz="quarter" idx="5"/>
          </p:nvPr>
        </p:nvSpPr>
        <p:spPr/>
        <p:txBody>
          <a:bodyPr/>
          <a:lstStyle/>
          <a:p>
            <a:fld id="{8E1C8CA2-BEE4-4CAF-A31A-5AF8C0855F90}" type="slidenum">
              <a:rPr lang="zh-CN" altLang="en-US" smtClean="0"/>
              <a:t>7</a:t>
            </a:fld>
            <a:endParaRPr lang="zh-CN" altLang="en-US"/>
          </a:p>
        </p:txBody>
      </p:sp>
    </p:spTree>
    <p:extLst>
      <p:ext uri="{BB962C8B-B14F-4D97-AF65-F5344CB8AC3E}">
        <p14:creationId xmlns:p14="http://schemas.microsoft.com/office/powerpoint/2010/main" val="2068573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横轴是目标大小相对于图片大小的相对</a:t>
            </a:r>
            <a:r>
              <a:rPr lang="en-US" altLang="zh-CN" sz="1200" b="0" i="0" kern="1200" dirty="0">
                <a:solidFill>
                  <a:schemeClr val="tx1"/>
                </a:solidFill>
                <a:effectLst/>
                <a:latin typeface="+mn-lt"/>
                <a:ea typeface="+mn-ea"/>
                <a:cs typeface="+mn-cs"/>
              </a:rPr>
              <a:t>scale</a:t>
            </a:r>
            <a:r>
              <a:rPr lang="zh-CN" altLang="en-US" sz="1200" b="0" i="0" kern="1200" dirty="0">
                <a:solidFill>
                  <a:schemeClr val="tx1"/>
                </a:solidFill>
                <a:effectLst/>
                <a:latin typeface="+mn-lt"/>
                <a:ea typeface="+mn-ea"/>
                <a:cs typeface="+mn-cs"/>
              </a:rPr>
              <a:t>，竖轴是小于等于当前</a:t>
            </a:r>
            <a:r>
              <a:rPr lang="en-US" altLang="zh-CN" sz="1200" b="0" i="0" kern="1200" dirty="0">
                <a:solidFill>
                  <a:schemeClr val="tx1"/>
                </a:solidFill>
                <a:effectLst/>
                <a:latin typeface="+mn-lt"/>
                <a:ea typeface="+mn-ea"/>
                <a:cs typeface="+mn-cs"/>
              </a:rPr>
              <a:t>scale</a:t>
            </a:r>
            <a:r>
              <a:rPr lang="zh-CN" altLang="en-US" sz="1200" b="0" i="0" kern="1200" dirty="0">
                <a:solidFill>
                  <a:schemeClr val="tx1"/>
                </a:solidFill>
                <a:effectLst/>
                <a:latin typeface="+mn-lt"/>
                <a:ea typeface="+mn-ea"/>
                <a:cs typeface="+mn-cs"/>
              </a:rPr>
              <a:t>的目标数量占数据集所有目标数量的百分比。</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整个数据集中大小排在</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90%</a:t>
            </a:r>
            <a:r>
              <a:rPr lang="zh-CN" altLang="en-US" sz="1200" b="0" i="0" kern="1200" dirty="0">
                <a:solidFill>
                  <a:schemeClr val="tx1"/>
                </a:solidFill>
                <a:effectLst/>
                <a:latin typeface="+mn-lt"/>
                <a:ea typeface="+mn-ea"/>
                <a:cs typeface="+mn-cs"/>
              </a:rPr>
              <a:t>的物体尺度在全图的比例从</a:t>
            </a:r>
            <a:r>
              <a:rPr lang="en-US" altLang="zh-CN" sz="1200" b="0" i="0" kern="1200" dirty="0">
                <a:solidFill>
                  <a:schemeClr val="tx1"/>
                </a:solidFill>
                <a:effectLst/>
                <a:latin typeface="+mn-lt"/>
                <a:ea typeface="+mn-ea"/>
                <a:cs typeface="+mn-cs"/>
              </a:rPr>
              <a:t>0.024</a:t>
            </a:r>
            <a:r>
              <a:rPr lang="zh-CN" altLang="en-US" sz="1200" b="0" i="0" kern="1200" dirty="0">
                <a:solidFill>
                  <a:schemeClr val="tx1"/>
                </a:solidFill>
                <a:effectLst/>
                <a:latin typeface="+mn-lt"/>
                <a:ea typeface="+mn-ea"/>
                <a:cs typeface="+mn-cs"/>
              </a:rPr>
              <a:t>变为到</a:t>
            </a:r>
            <a:r>
              <a:rPr lang="en-US" altLang="zh-CN" sz="1200" b="0" i="0" kern="1200" dirty="0">
                <a:solidFill>
                  <a:schemeClr val="tx1"/>
                </a:solidFill>
                <a:effectLst/>
                <a:latin typeface="+mn-lt"/>
                <a:ea typeface="+mn-ea"/>
                <a:cs typeface="+mn-cs"/>
              </a:rPr>
              <a:t>0.472</a:t>
            </a:r>
            <a:r>
              <a:rPr lang="zh-CN" altLang="en-US" sz="1200" b="0" i="0" kern="1200" dirty="0">
                <a:solidFill>
                  <a:schemeClr val="tx1"/>
                </a:solidFill>
                <a:effectLst/>
                <a:latin typeface="+mn-lt"/>
                <a:ea typeface="+mn-ea"/>
                <a:cs typeface="+mn-cs"/>
              </a:rPr>
              <a:t>，跨度约为</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倍，对于检测器来说处理这么大跨度的</a:t>
            </a:r>
            <a:r>
              <a:rPr lang="en-US" altLang="zh-CN" sz="1200" b="0" i="0" kern="1200" dirty="0">
                <a:solidFill>
                  <a:schemeClr val="tx1"/>
                </a:solidFill>
                <a:effectLst/>
                <a:latin typeface="+mn-lt"/>
                <a:ea typeface="+mn-ea"/>
                <a:cs typeface="+mn-cs"/>
              </a:rPr>
              <a:t>scale</a:t>
            </a:r>
            <a:r>
              <a:rPr lang="zh-CN" altLang="en-US" sz="1200" b="0" i="0" kern="1200" dirty="0">
                <a:solidFill>
                  <a:schemeClr val="tx1"/>
                </a:solidFill>
                <a:effectLst/>
                <a:latin typeface="+mn-lt"/>
                <a:ea typeface="+mn-ea"/>
                <a:cs typeface="+mn-cs"/>
              </a:rPr>
              <a:t>是很困难的， </a:t>
            </a:r>
            <a:r>
              <a:rPr lang="en-US" altLang="zh-CN" sz="1200" b="0" i="0" kern="1200" dirty="0">
                <a:solidFill>
                  <a:schemeClr val="tx1"/>
                </a:solidFill>
                <a:effectLst/>
                <a:latin typeface="+mn-lt"/>
                <a:ea typeface="+mn-ea"/>
                <a:cs typeface="+mn-cs"/>
              </a:rPr>
              <a:t>scale invariance</a:t>
            </a:r>
            <a:r>
              <a:rPr lang="zh-CN" altLang="en-US" sz="1200" b="0" i="0" kern="1200" dirty="0">
                <a:solidFill>
                  <a:schemeClr val="tx1"/>
                </a:solidFill>
                <a:effectLst/>
                <a:latin typeface="+mn-lt"/>
                <a:ea typeface="+mn-ea"/>
                <a:cs typeface="+mn-cs"/>
              </a:rPr>
              <a:t>将会受到极大影响。</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在目标检测中通常是在ImageNet数据集上进行预训练，然后进行迁移学习，在</a:t>
            </a:r>
            <a:r>
              <a:rPr lang="en-US" altLang="zh-CN" dirty="0"/>
              <a:t>coco</a:t>
            </a:r>
            <a:r>
              <a:rPr lang="zh-CN" altLang="en-US" dirty="0"/>
              <a:t>上进行训练检测，但ImageNet和COCO数据集在目标尺寸分布上具有较大差异，这样会造成domain-shift（域偏移），可以简单理解为由于训练集和测试集的数据分布存在较大差异，对检测效果带来一定的影响</a:t>
            </a:r>
          </a:p>
          <a:p>
            <a:endParaRPr lang="zh-CN" altLang="en-US" dirty="0"/>
          </a:p>
        </p:txBody>
      </p:sp>
      <p:sp>
        <p:nvSpPr>
          <p:cNvPr id="4" name="灯片编号占位符 3"/>
          <p:cNvSpPr>
            <a:spLocks noGrp="1"/>
          </p:cNvSpPr>
          <p:nvPr>
            <p:ph type="sldNum" sz="quarter" idx="5"/>
          </p:nvPr>
        </p:nvSpPr>
        <p:spPr/>
        <p:txBody>
          <a:bodyPr/>
          <a:lstStyle/>
          <a:p>
            <a:fld id="{8E1C8CA2-BEE4-4CAF-A31A-5AF8C0855F90}" type="slidenum">
              <a:rPr lang="zh-CN" altLang="en-US" smtClean="0"/>
              <a:t>8</a:t>
            </a:fld>
            <a:endParaRPr lang="zh-CN" altLang="en-US"/>
          </a:p>
        </p:txBody>
      </p:sp>
    </p:spTree>
    <p:extLst>
      <p:ext uri="{BB962C8B-B14F-4D97-AF65-F5344CB8AC3E}">
        <p14:creationId xmlns:p14="http://schemas.microsoft.com/office/powerpoint/2010/main" val="3297943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C8CA2-BEE4-4CAF-A31A-5AF8C0855F90}" type="slidenum">
              <a:rPr lang="zh-CN" altLang="en-US" smtClean="0"/>
              <a:t>9</a:t>
            </a:fld>
            <a:endParaRPr lang="zh-CN" altLang="en-US"/>
          </a:p>
        </p:txBody>
      </p:sp>
    </p:spTree>
    <p:extLst>
      <p:ext uri="{BB962C8B-B14F-4D97-AF65-F5344CB8AC3E}">
        <p14:creationId xmlns:p14="http://schemas.microsoft.com/office/powerpoint/2010/main" val="2607262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3167B-12B7-4A1C-98D1-08AFF79EE06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AB82DAA-C7AB-4423-B07B-15AF31E45C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1C131A4-870B-4D1F-8A9C-BCA1C816DF5D}"/>
              </a:ext>
            </a:extLst>
          </p:cNvPr>
          <p:cNvSpPr>
            <a:spLocks noGrp="1"/>
          </p:cNvSpPr>
          <p:nvPr>
            <p:ph type="dt" sz="half" idx="10"/>
          </p:nvPr>
        </p:nvSpPr>
        <p:spPr/>
        <p:txBody>
          <a:bodyPr/>
          <a:lstStyle/>
          <a:p>
            <a:fld id="{0D627D82-5A8D-4055-A450-0FA8F94E77B4}" type="datetimeFigureOut">
              <a:rPr lang="zh-CN" altLang="en-US" smtClean="0"/>
              <a:t>2020/5/10</a:t>
            </a:fld>
            <a:endParaRPr lang="zh-CN" altLang="en-US"/>
          </a:p>
        </p:txBody>
      </p:sp>
      <p:sp>
        <p:nvSpPr>
          <p:cNvPr id="5" name="页脚占位符 4">
            <a:extLst>
              <a:ext uri="{FF2B5EF4-FFF2-40B4-BE49-F238E27FC236}">
                <a16:creationId xmlns:a16="http://schemas.microsoft.com/office/drawing/2014/main" id="{71F7A981-1413-4725-9E05-87BE540AF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05713C-DAA1-4650-A9C1-F8F96949E4DE}"/>
              </a:ext>
            </a:extLst>
          </p:cNvPr>
          <p:cNvSpPr>
            <a:spLocks noGrp="1"/>
          </p:cNvSpPr>
          <p:nvPr>
            <p:ph type="sldNum" sz="quarter" idx="12"/>
          </p:nvPr>
        </p:nvSpPr>
        <p:spPr/>
        <p:txBody>
          <a:bodyPr/>
          <a:lstStyle/>
          <a:p>
            <a:fld id="{301C0905-D025-49C3-AF23-E23313DB1FDE}" type="slidenum">
              <a:rPr lang="zh-CN" altLang="en-US" smtClean="0"/>
              <a:t>‹#›</a:t>
            </a:fld>
            <a:endParaRPr lang="zh-CN" altLang="en-US"/>
          </a:p>
        </p:txBody>
      </p:sp>
    </p:spTree>
    <p:extLst>
      <p:ext uri="{BB962C8B-B14F-4D97-AF65-F5344CB8AC3E}">
        <p14:creationId xmlns:p14="http://schemas.microsoft.com/office/powerpoint/2010/main" val="287675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85843-F1A2-43CF-B290-0272EA75FFA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D2DB339-979A-4376-B7BB-137DAA047BF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5B9E7C6-4455-4141-82A7-BE0EB3B80AD1}"/>
              </a:ext>
            </a:extLst>
          </p:cNvPr>
          <p:cNvSpPr>
            <a:spLocks noGrp="1"/>
          </p:cNvSpPr>
          <p:nvPr>
            <p:ph type="dt" sz="half" idx="10"/>
          </p:nvPr>
        </p:nvSpPr>
        <p:spPr/>
        <p:txBody>
          <a:bodyPr/>
          <a:lstStyle/>
          <a:p>
            <a:fld id="{0D627D82-5A8D-4055-A450-0FA8F94E77B4}" type="datetimeFigureOut">
              <a:rPr lang="zh-CN" altLang="en-US" smtClean="0"/>
              <a:t>2020/5/10</a:t>
            </a:fld>
            <a:endParaRPr lang="zh-CN" altLang="en-US"/>
          </a:p>
        </p:txBody>
      </p:sp>
      <p:sp>
        <p:nvSpPr>
          <p:cNvPr id="5" name="页脚占位符 4">
            <a:extLst>
              <a:ext uri="{FF2B5EF4-FFF2-40B4-BE49-F238E27FC236}">
                <a16:creationId xmlns:a16="http://schemas.microsoft.com/office/drawing/2014/main" id="{7F1BE8A5-F533-4449-ADA0-124D0A440B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4FC936-26F3-4107-B600-4F0E98A2B372}"/>
              </a:ext>
            </a:extLst>
          </p:cNvPr>
          <p:cNvSpPr>
            <a:spLocks noGrp="1"/>
          </p:cNvSpPr>
          <p:nvPr>
            <p:ph type="sldNum" sz="quarter" idx="12"/>
          </p:nvPr>
        </p:nvSpPr>
        <p:spPr/>
        <p:txBody>
          <a:bodyPr/>
          <a:lstStyle/>
          <a:p>
            <a:fld id="{301C0905-D025-49C3-AF23-E23313DB1FDE}" type="slidenum">
              <a:rPr lang="zh-CN" altLang="en-US" smtClean="0"/>
              <a:t>‹#›</a:t>
            </a:fld>
            <a:endParaRPr lang="zh-CN" altLang="en-US"/>
          </a:p>
        </p:txBody>
      </p:sp>
    </p:spTree>
    <p:extLst>
      <p:ext uri="{BB962C8B-B14F-4D97-AF65-F5344CB8AC3E}">
        <p14:creationId xmlns:p14="http://schemas.microsoft.com/office/powerpoint/2010/main" val="181208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A522191-ED26-4153-9BB9-106694AC134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90A9746-5F55-48BF-9829-7B1ADDA17AE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F2B219-7B66-4BDB-B3DF-A7877E5D192F}"/>
              </a:ext>
            </a:extLst>
          </p:cNvPr>
          <p:cNvSpPr>
            <a:spLocks noGrp="1"/>
          </p:cNvSpPr>
          <p:nvPr>
            <p:ph type="dt" sz="half" idx="10"/>
          </p:nvPr>
        </p:nvSpPr>
        <p:spPr/>
        <p:txBody>
          <a:bodyPr/>
          <a:lstStyle/>
          <a:p>
            <a:fld id="{0D627D82-5A8D-4055-A450-0FA8F94E77B4}" type="datetimeFigureOut">
              <a:rPr lang="zh-CN" altLang="en-US" smtClean="0"/>
              <a:t>2020/5/10</a:t>
            </a:fld>
            <a:endParaRPr lang="zh-CN" altLang="en-US"/>
          </a:p>
        </p:txBody>
      </p:sp>
      <p:sp>
        <p:nvSpPr>
          <p:cNvPr id="5" name="页脚占位符 4">
            <a:extLst>
              <a:ext uri="{FF2B5EF4-FFF2-40B4-BE49-F238E27FC236}">
                <a16:creationId xmlns:a16="http://schemas.microsoft.com/office/drawing/2014/main" id="{E0671F66-59BA-42CA-A9A6-ECB8074DA4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0439D0-17F6-48B1-AD45-BE5088C101B5}"/>
              </a:ext>
            </a:extLst>
          </p:cNvPr>
          <p:cNvSpPr>
            <a:spLocks noGrp="1"/>
          </p:cNvSpPr>
          <p:nvPr>
            <p:ph type="sldNum" sz="quarter" idx="12"/>
          </p:nvPr>
        </p:nvSpPr>
        <p:spPr/>
        <p:txBody>
          <a:bodyPr/>
          <a:lstStyle/>
          <a:p>
            <a:fld id="{301C0905-D025-49C3-AF23-E23313DB1FDE}" type="slidenum">
              <a:rPr lang="zh-CN" altLang="en-US" smtClean="0"/>
              <a:t>‹#›</a:t>
            </a:fld>
            <a:endParaRPr lang="zh-CN" altLang="en-US"/>
          </a:p>
        </p:txBody>
      </p:sp>
    </p:spTree>
    <p:extLst>
      <p:ext uri="{BB962C8B-B14F-4D97-AF65-F5344CB8AC3E}">
        <p14:creationId xmlns:p14="http://schemas.microsoft.com/office/powerpoint/2010/main" val="774000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654E3-A387-40E1-A79F-AA2005BE93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38ACC8-361D-4220-8919-EF3D9A2A6FB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41DA0F-D4EA-4820-8F9F-FB1352FDE077}"/>
              </a:ext>
            </a:extLst>
          </p:cNvPr>
          <p:cNvSpPr>
            <a:spLocks noGrp="1"/>
          </p:cNvSpPr>
          <p:nvPr>
            <p:ph type="dt" sz="half" idx="10"/>
          </p:nvPr>
        </p:nvSpPr>
        <p:spPr/>
        <p:txBody>
          <a:bodyPr/>
          <a:lstStyle/>
          <a:p>
            <a:fld id="{0D627D82-5A8D-4055-A450-0FA8F94E77B4}" type="datetimeFigureOut">
              <a:rPr lang="zh-CN" altLang="en-US" smtClean="0"/>
              <a:t>2020/5/10</a:t>
            </a:fld>
            <a:endParaRPr lang="zh-CN" altLang="en-US"/>
          </a:p>
        </p:txBody>
      </p:sp>
      <p:sp>
        <p:nvSpPr>
          <p:cNvPr id="5" name="页脚占位符 4">
            <a:extLst>
              <a:ext uri="{FF2B5EF4-FFF2-40B4-BE49-F238E27FC236}">
                <a16:creationId xmlns:a16="http://schemas.microsoft.com/office/drawing/2014/main" id="{CB75EBEA-0B08-45BF-8954-6A1E14AAD5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E185F5-8AB9-4642-882A-0386AFBA3D4E}"/>
              </a:ext>
            </a:extLst>
          </p:cNvPr>
          <p:cNvSpPr>
            <a:spLocks noGrp="1"/>
          </p:cNvSpPr>
          <p:nvPr>
            <p:ph type="sldNum" sz="quarter" idx="12"/>
          </p:nvPr>
        </p:nvSpPr>
        <p:spPr/>
        <p:txBody>
          <a:bodyPr/>
          <a:lstStyle/>
          <a:p>
            <a:fld id="{301C0905-D025-49C3-AF23-E23313DB1FDE}" type="slidenum">
              <a:rPr lang="zh-CN" altLang="en-US" smtClean="0"/>
              <a:t>‹#›</a:t>
            </a:fld>
            <a:endParaRPr lang="zh-CN" altLang="en-US"/>
          </a:p>
        </p:txBody>
      </p:sp>
    </p:spTree>
    <p:extLst>
      <p:ext uri="{BB962C8B-B14F-4D97-AF65-F5344CB8AC3E}">
        <p14:creationId xmlns:p14="http://schemas.microsoft.com/office/powerpoint/2010/main" val="1310070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9DB41-7A32-480F-8C54-48C47914275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96E13F9-9B7B-4A6B-9723-1792C8E3B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469C95B-6252-44E4-9AB6-F5614F3E1868}"/>
              </a:ext>
            </a:extLst>
          </p:cNvPr>
          <p:cNvSpPr>
            <a:spLocks noGrp="1"/>
          </p:cNvSpPr>
          <p:nvPr>
            <p:ph type="dt" sz="half" idx="10"/>
          </p:nvPr>
        </p:nvSpPr>
        <p:spPr/>
        <p:txBody>
          <a:bodyPr/>
          <a:lstStyle/>
          <a:p>
            <a:fld id="{0D627D82-5A8D-4055-A450-0FA8F94E77B4}" type="datetimeFigureOut">
              <a:rPr lang="zh-CN" altLang="en-US" smtClean="0"/>
              <a:t>2020/5/10</a:t>
            </a:fld>
            <a:endParaRPr lang="zh-CN" altLang="en-US"/>
          </a:p>
        </p:txBody>
      </p:sp>
      <p:sp>
        <p:nvSpPr>
          <p:cNvPr id="5" name="页脚占位符 4">
            <a:extLst>
              <a:ext uri="{FF2B5EF4-FFF2-40B4-BE49-F238E27FC236}">
                <a16:creationId xmlns:a16="http://schemas.microsoft.com/office/drawing/2014/main" id="{E6128EF0-A0CB-4FBA-AE4F-27DC7F3A99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B81162-6E59-4014-B7E8-FF31584BE4F8}"/>
              </a:ext>
            </a:extLst>
          </p:cNvPr>
          <p:cNvSpPr>
            <a:spLocks noGrp="1"/>
          </p:cNvSpPr>
          <p:nvPr>
            <p:ph type="sldNum" sz="quarter" idx="12"/>
          </p:nvPr>
        </p:nvSpPr>
        <p:spPr/>
        <p:txBody>
          <a:bodyPr/>
          <a:lstStyle/>
          <a:p>
            <a:fld id="{301C0905-D025-49C3-AF23-E23313DB1FDE}" type="slidenum">
              <a:rPr lang="zh-CN" altLang="en-US" smtClean="0"/>
              <a:t>‹#›</a:t>
            </a:fld>
            <a:endParaRPr lang="zh-CN" altLang="en-US"/>
          </a:p>
        </p:txBody>
      </p:sp>
    </p:spTree>
    <p:extLst>
      <p:ext uri="{BB962C8B-B14F-4D97-AF65-F5344CB8AC3E}">
        <p14:creationId xmlns:p14="http://schemas.microsoft.com/office/powerpoint/2010/main" val="61644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191973-2613-49FE-A62A-7D32D00680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C57ECC-08B5-435F-B495-ED96A165798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9A5B8C3-798D-4F1D-B5F6-2A57DA5BC6B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CDB9A82-CDBB-4393-B720-C5429CFC09EE}"/>
              </a:ext>
            </a:extLst>
          </p:cNvPr>
          <p:cNvSpPr>
            <a:spLocks noGrp="1"/>
          </p:cNvSpPr>
          <p:nvPr>
            <p:ph type="dt" sz="half" idx="10"/>
          </p:nvPr>
        </p:nvSpPr>
        <p:spPr/>
        <p:txBody>
          <a:bodyPr/>
          <a:lstStyle/>
          <a:p>
            <a:fld id="{0D627D82-5A8D-4055-A450-0FA8F94E77B4}" type="datetimeFigureOut">
              <a:rPr lang="zh-CN" altLang="en-US" smtClean="0"/>
              <a:t>2020/5/10</a:t>
            </a:fld>
            <a:endParaRPr lang="zh-CN" altLang="en-US"/>
          </a:p>
        </p:txBody>
      </p:sp>
      <p:sp>
        <p:nvSpPr>
          <p:cNvPr id="6" name="页脚占位符 5">
            <a:extLst>
              <a:ext uri="{FF2B5EF4-FFF2-40B4-BE49-F238E27FC236}">
                <a16:creationId xmlns:a16="http://schemas.microsoft.com/office/drawing/2014/main" id="{65DE9D24-6221-4198-B529-F8A4D90B8D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A8B701-AA29-4FDC-8123-84A46939B27F}"/>
              </a:ext>
            </a:extLst>
          </p:cNvPr>
          <p:cNvSpPr>
            <a:spLocks noGrp="1"/>
          </p:cNvSpPr>
          <p:nvPr>
            <p:ph type="sldNum" sz="quarter" idx="12"/>
          </p:nvPr>
        </p:nvSpPr>
        <p:spPr/>
        <p:txBody>
          <a:bodyPr/>
          <a:lstStyle/>
          <a:p>
            <a:fld id="{301C0905-D025-49C3-AF23-E23313DB1FDE}" type="slidenum">
              <a:rPr lang="zh-CN" altLang="en-US" smtClean="0"/>
              <a:t>‹#›</a:t>
            </a:fld>
            <a:endParaRPr lang="zh-CN" altLang="en-US"/>
          </a:p>
        </p:txBody>
      </p:sp>
    </p:spTree>
    <p:extLst>
      <p:ext uri="{BB962C8B-B14F-4D97-AF65-F5344CB8AC3E}">
        <p14:creationId xmlns:p14="http://schemas.microsoft.com/office/powerpoint/2010/main" val="752437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45E90-603F-411E-B370-1C44EEBC3A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47FE154-D6D9-4282-B6D8-D242810E18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EE578E0-A367-4D89-938E-8DC789E03B5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DDE6B4B-A288-4EB4-9A1C-B41C8A610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A8991F4-B54B-45B2-8028-EED3F91B7ED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60623B8-43D7-4CDC-B1C6-E2D9694768E4}"/>
              </a:ext>
            </a:extLst>
          </p:cNvPr>
          <p:cNvSpPr>
            <a:spLocks noGrp="1"/>
          </p:cNvSpPr>
          <p:nvPr>
            <p:ph type="dt" sz="half" idx="10"/>
          </p:nvPr>
        </p:nvSpPr>
        <p:spPr/>
        <p:txBody>
          <a:bodyPr/>
          <a:lstStyle/>
          <a:p>
            <a:fld id="{0D627D82-5A8D-4055-A450-0FA8F94E77B4}" type="datetimeFigureOut">
              <a:rPr lang="zh-CN" altLang="en-US" smtClean="0"/>
              <a:t>2020/5/10</a:t>
            </a:fld>
            <a:endParaRPr lang="zh-CN" altLang="en-US"/>
          </a:p>
        </p:txBody>
      </p:sp>
      <p:sp>
        <p:nvSpPr>
          <p:cNvPr id="8" name="页脚占位符 7">
            <a:extLst>
              <a:ext uri="{FF2B5EF4-FFF2-40B4-BE49-F238E27FC236}">
                <a16:creationId xmlns:a16="http://schemas.microsoft.com/office/drawing/2014/main" id="{B2F98031-0073-42FC-8EF2-0F86E06DDE4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3AC69CA-A9A5-49FC-94E6-3D3B9E2267B6}"/>
              </a:ext>
            </a:extLst>
          </p:cNvPr>
          <p:cNvSpPr>
            <a:spLocks noGrp="1"/>
          </p:cNvSpPr>
          <p:nvPr>
            <p:ph type="sldNum" sz="quarter" idx="12"/>
          </p:nvPr>
        </p:nvSpPr>
        <p:spPr/>
        <p:txBody>
          <a:bodyPr/>
          <a:lstStyle/>
          <a:p>
            <a:fld id="{301C0905-D025-49C3-AF23-E23313DB1FDE}" type="slidenum">
              <a:rPr lang="zh-CN" altLang="en-US" smtClean="0"/>
              <a:t>‹#›</a:t>
            </a:fld>
            <a:endParaRPr lang="zh-CN" altLang="en-US"/>
          </a:p>
        </p:txBody>
      </p:sp>
    </p:spTree>
    <p:extLst>
      <p:ext uri="{BB962C8B-B14F-4D97-AF65-F5344CB8AC3E}">
        <p14:creationId xmlns:p14="http://schemas.microsoft.com/office/powerpoint/2010/main" val="147196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B6F87-8CA4-4696-9372-5D945AED681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4B6395-3F4E-49EF-8235-70865DCBD8E6}"/>
              </a:ext>
            </a:extLst>
          </p:cNvPr>
          <p:cNvSpPr>
            <a:spLocks noGrp="1"/>
          </p:cNvSpPr>
          <p:nvPr>
            <p:ph type="dt" sz="half" idx="10"/>
          </p:nvPr>
        </p:nvSpPr>
        <p:spPr/>
        <p:txBody>
          <a:bodyPr/>
          <a:lstStyle/>
          <a:p>
            <a:fld id="{0D627D82-5A8D-4055-A450-0FA8F94E77B4}" type="datetimeFigureOut">
              <a:rPr lang="zh-CN" altLang="en-US" smtClean="0"/>
              <a:t>2020/5/10</a:t>
            </a:fld>
            <a:endParaRPr lang="zh-CN" altLang="en-US"/>
          </a:p>
        </p:txBody>
      </p:sp>
      <p:sp>
        <p:nvSpPr>
          <p:cNvPr id="4" name="页脚占位符 3">
            <a:extLst>
              <a:ext uri="{FF2B5EF4-FFF2-40B4-BE49-F238E27FC236}">
                <a16:creationId xmlns:a16="http://schemas.microsoft.com/office/drawing/2014/main" id="{E847F011-0C9A-4A45-B296-33EF0CFF4A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5DE272C-422C-4FD5-AAE7-7ED6350B63FF}"/>
              </a:ext>
            </a:extLst>
          </p:cNvPr>
          <p:cNvSpPr>
            <a:spLocks noGrp="1"/>
          </p:cNvSpPr>
          <p:nvPr>
            <p:ph type="sldNum" sz="quarter" idx="12"/>
          </p:nvPr>
        </p:nvSpPr>
        <p:spPr/>
        <p:txBody>
          <a:bodyPr/>
          <a:lstStyle/>
          <a:p>
            <a:fld id="{301C0905-D025-49C3-AF23-E23313DB1FDE}" type="slidenum">
              <a:rPr lang="zh-CN" altLang="en-US" smtClean="0"/>
              <a:t>‹#›</a:t>
            </a:fld>
            <a:endParaRPr lang="zh-CN" altLang="en-US"/>
          </a:p>
        </p:txBody>
      </p:sp>
    </p:spTree>
    <p:extLst>
      <p:ext uri="{BB962C8B-B14F-4D97-AF65-F5344CB8AC3E}">
        <p14:creationId xmlns:p14="http://schemas.microsoft.com/office/powerpoint/2010/main" val="119106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E89BCD-BB5B-4F28-B6C2-5F15752B8D75}"/>
              </a:ext>
            </a:extLst>
          </p:cNvPr>
          <p:cNvSpPr>
            <a:spLocks noGrp="1"/>
          </p:cNvSpPr>
          <p:nvPr>
            <p:ph type="dt" sz="half" idx="10"/>
          </p:nvPr>
        </p:nvSpPr>
        <p:spPr/>
        <p:txBody>
          <a:bodyPr/>
          <a:lstStyle/>
          <a:p>
            <a:fld id="{0D627D82-5A8D-4055-A450-0FA8F94E77B4}" type="datetimeFigureOut">
              <a:rPr lang="zh-CN" altLang="en-US" smtClean="0"/>
              <a:t>2020/5/10</a:t>
            </a:fld>
            <a:endParaRPr lang="zh-CN" altLang="en-US"/>
          </a:p>
        </p:txBody>
      </p:sp>
      <p:sp>
        <p:nvSpPr>
          <p:cNvPr id="3" name="页脚占位符 2">
            <a:extLst>
              <a:ext uri="{FF2B5EF4-FFF2-40B4-BE49-F238E27FC236}">
                <a16:creationId xmlns:a16="http://schemas.microsoft.com/office/drawing/2014/main" id="{80FB7629-207F-4D9C-945A-CBA0147736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39C012-3035-403C-B1ED-8392A93B2C19}"/>
              </a:ext>
            </a:extLst>
          </p:cNvPr>
          <p:cNvSpPr>
            <a:spLocks noGrp="1"/>
          </p:cNvSpPr>
          <p:nvPr>
            <p:ph type="sldNum" sz="quarter" idx="12"/>
          </p:nvPr>
        </p:nvSpPr>
        <p:spPr/>
        <p:txBody>
          <a:bodyPr/>
          <a:lstStyle/>
          <a:p>
            <a:fld id="{301C0905-D025-49C3-AF23-E23313DB1FDE}" type="slidenum">
              <a:rPr lang="zh-CN" altLang="en-US" smtClean="0"/>
              <a:t>‹#›</a:t>
            </a:fld>
            <a:endParaRPr lang="zh-CN" altLang="en-US"/>
          </a:p>
        </p:txBody>
      </p:sp>
    </p:spTree>
    <p:extLst>
      <p:ext uri="{BB962C8B-B14F-4D97-AF65-F5344CB8AC3E}">
        <p14:creationId xmlns:p14="http://schemas.microsoft.com/office/powerpoint/2010/main" val="174758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05E89-1528-44DD-A9D7-3AA6221306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46E41ED-8B48-4A80-B622-C5724A1226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2015AF2-E955-46C4-B113-7F6732539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0ABF48D-3182-4F25-B22F-0FDF31E014E1}"/>
              </a:ext>
            </a:extLst>
          </p:cNvPr>
          <p:cNvSpPr>
            <a:spLocks noGrp="1"/>
          </p:cNvSpPr>
          <p:nvPr>
            <p:ph type="dt" sz="half" idx="10"/>
          </p:nvPr>
        </p:nvSpPr>
        <p:spPr/>
        <p:txBody>
          <a:bodyPr/>
          <a:lstStyle/>
          <a:p>
            <a:fld id="{0D627D82-5A8D-4055-A450-0FA8F94E77B4}" type="datetimeFigureOut">
              <a:rPr lang="zh-CN" altLang="en-US" smtClean="0"/>
              <a:t>2020/5/10</a:t>
            </a:fld>
            <a:endParaRPr lang="zh-CN" altLang="en-US"/>
          </a:p>
        </p:txBody>
      </p:sp>
      <p:sp>
        <p:nvSpPr>
          <p:cNvPr id="6" name="页脚占位符 5">
            <a:extLst>
              <a:ext uri="{FF2B5EF4-FFF2-40B4-BE49-F238E27FC236}">
                <a16:creationId xmlns:a16="http://schemas.microsoft.com/office/drawing/2014/main" id="{87419091-6FA7-427B-A9F1-4BB15B46D1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BA9B57-3787-455C-B542-6D2D7E062406}"/>
              </a:ext>
            </a:extLst>
          </p:cNvPr>
          <p:cNvSpPr>
            <a:spLocks noGrp="1"/>
          </p:cNvSpPr>
          <p:nvPr>
            <p:ph type="sldNum" sz="quarter" idx="12"/>
          </p:nvPr>
        </p:nvSpPr>
        <p:spPr/>
        <p:txBody>
          <a:bodyPr/>
          <a:lstStyle/>
          <a:p>
            <a:fld id="{301C0905-D025-49C3-AF23-E23313DB1FDE}" type="slidenum">
              <a:rPr lang="zh-CN" altLang="en-US" smtClean="0"/>
              <a:t>‹#›</a:t>
            </a:fld>
            <a:endParaRPr lang="zh-CN" altLang="en-US"/>
          </a:p>
        </p:txBody>
      </p:sp>
    </p:spTree>
    <p:extLst>
      <p:ext uri="{BB962C8B-B14F-4D97-AF65-F5344CB8AC3E}">
        <p14:creationId xmlns:p14="http://schemas.microsoft.com/office/powerpoint/2010/main" val="2111985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8608A-ADE3-4FCF-9F91-481A992883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38B127E-14CA-4C80-95F3-87A4E05D0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04F735C-2CFE-4663-BB12-34C57FAC1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33F6770-07DF-4BC3-AA09-C38DB0F7930C}"/>
              </a:ext>
            </a:extLst>
          </p:cNvPr>
          <p:cNvSpPr>
            <a:spLocks noGrp="1"/>
          </p:cNvSpPr>
          <p:nvPr>
            <p:ph type="dt" sz="half" idx="10"/>
          </p:nvPr>
        </p:nvSpPr>
        <p:spPr/>
        <p:txBody>
          <a:bodyPr/>
          <a:lstStyle/>
          <a:p>
            <a:fld id="{0D627D82-5A8D-4055-A450-0FA8F94E77B4}" type="datetimeFigureOut">
              <a:rPr lang="zh-CN" altLang="en-US" smtClean="0"/>
              <a:t>2020/5/10</a:t>
            </a:fld>
            <a:endParaRPr lang="zh-CN" altLang="en-US"/>
          </a:p>
        </p:txBody>
      </p:sp>
      <p:sp>
        <p:nvSpPr>
          <p:cNvPr id="6" name="页脚占位符 5">
            <a:extLst>
              <a:ext uri="{FF2B5EF4-FFF2-40B4-BE49-F238E27FC236}">
                <a16:creationId xmlns:a16="http://schemas.microsoft.com/office/drawing/2014/main" id="{05082E10-853C-4103-A576-310613A388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A661DD-0005-40C6-8B6D-5C92D842EABE}"/>
              </a:ext>
            </a:extLst>
          </p:cNvPr>
          <p:cNvSpPr>
            <a:spLocks noGrp="1"/>
          </p:cNvSpPr>
          <p:nvPr>
            <p:ph type="sldNum" sz="quarter" idx="12"/>
          </p:nvPr>
        </p:nvSpPr>
        <p:spPr/>
        <p:txBody>
          <a:bodyPr/>
          <a:lstStyle/>
          <a:p>
            <a:fld id="{301C0905-D025-49C3-AF23-E23313DB1FDE}" type="slidenum">
              <a:rPr lang="zh-CN" altLang="en-US" smtClean="0"/>
              <a:t>‹#›</a:t>
            </a:fld>
            <a:endParaRPr lang="zh-CN" altLang="en-US"/>
          </a:p>
        </p:txBody>
      </p:sp>
    </p:spTree>
    <p:extLst>
      <p:ext uri="{BB962C8B-B14F-4D97-AF65-F5344CB8AC3E}">
        <p14:creationId xmlns:p14="http://schemas.microsoft.com/office/powerpoint/2010/main" val="293480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B155263-9B1C-4E1B-BF90-446BF7C53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B56D47-B4E5-450F-ACF6-2CF6FFCAD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657AFD-9E79-40D9-B049-C84882DF6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27D82-5A8D-4055-A450-0FA8F94E77B4}" type="datetimeFigureOut">
              <a:rPr lang="zh-CN" altLang="en-US" smtClean="0"/>
              <a:t>2020/5/10</a:t>
            </a:fld>
            <a:endParaRPr lang="zh-CN" altLang="en-US"/>
          </a:p>
        </p:txBody>
      </p:sp>
      <p:sp>
        <p:nvSpPr>
          <p:cNvPr id="5" name="页脚占位符 4">
            <a:extLst>
              <a:ext uri="{FF2B5EF4-FFF2-40B4-BE49-F238E27FC236}">
                <a16:creationId xmlns:a16="http://schemas.microsoft.com/office/drawing/2014/main" id="{13CE645F-1D56-4B01-8832-FC81EA5DC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9F3919C-4FE2-4E49-8845-6EEBAB0C6C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C0905-D025-49C3-AF23-E23313DB1FDE}" type="slidenum">
              <a:rPr lang="zh-CN" altLang="en-US" smtClean="0"/>
              <a:t>‹#›</a:t>
            </a:fld>
            <a:endParaRPr lang="zh-CN" altLang="en-US"/>
          </a:p>
        </p:txBody>
      </p:sp>
    </p:spTree>
    <p:extLst>
      <p:ext uri="{BB962C8B-B14F-4D97-AF65-F5344CB8AC3E}">
        <p14:creationId xmlns:p14="http://schemas.microsoft.com/office/powerpoint/2010/main" val="1116328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337036-C5DD-45B9-B05F-2AD7A40AF540}"/>
              </a:ext>
            </a:extLst>
          </p:cNvPr>
          <p:cNvSpPr txBox="1"/>
          <p:nvPr/>
        </p:nvSpPr>
        <p:spPr>
          <a:xfrm>
            <a:off x="4808096" y="2782669"/>
            <a:ext cx="2575808" cy="646331"/>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cs typeface="Times New Roman" panose="02020603050405020304" pitchFamily="18" charset="0"/>
              </a:rPr>
              <a:t>小目标检测</a:t>
            </a:r>
            <a:endParaRPr lang="en-US" altLang="zh-CN" sz="36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15827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5922630-CE64-4B5F-B721-BA6E6820B544}"/>
              </a:ext>
            </a:extLst>
          </p:cNvPr>
          <p:cNvPicPr>
            <a:picLocks noChangeAspect="1"/>
          </p:cNvPicPr>
          <p:nvPr/>
        </p:nvPicPr>
        <p:blipFill>
          <a:blip r:embed="rId3"/>
          <a:stretch>
            <a:fillRect/>
          </a:stretch>
        </p:blipFill>
        <p:spPr>
          <a:xfrm>
            <a:off x="0" y="1940086"/>
            <a:ext cx="12192000" cy="4917914"/>
          </a:xfrm>
          <a:prstGeom prst="rect">
            <a:avLst/>
          </a:prstGeom>
        </p:spPr>
      </p:pic>
      <p:sp>
        <p:nvSpPr>
          <p:cNvPr id="3" name="矩形 2">
            <a:extLst>
              <a:ext uri="{FF2B5EF4-FFF2-40B4-BE49-F238E27FC236}">
                <a16:creationId xmlns:a16="http://schemas.microsoft.com/office/drawing/2014/main" id="{EFFB3FBD-D03B-4068-ADB7-2AE85DF7C981}"/>
              </a:ext>
            </a:extLst>
          </p:cNvPr>
          <p:cNvSpPr/>
          <p:nvPr/>
        </p:nvSpPr>
        <p:spPr>
          <a:xfrm>
            <a:off x="385232" y="0"/>
            <a:ext cx="11421536" cy="1712135"/>
          </a:xfrm>
          <a:prstGeom prst="rect">
            <a:avLst/>
          </a:prstGeom>
        </p:spPr>
        <p:txBody>
          <a:bodyPr wrap="square">
            <a:spAutoFit/>
          </a:bodyPr>
          <a:lstStyle/>
          <a:p>
            <a:pPr algn="ctr">
              <a:lnSpc>
                <a:spcPct val="150000"/>
              </a:lnSpc>
            </a:pPr>
            <a:r>
              <a:rPr lang="zh-CN" altLang="en-US" dirty="0"/>
              <a:t>Scale Normalization for Image Pyramids (SNIP)</a:t>
            </a:r>
            <a:endParaRPr lang="en-US" altLang="zh-CN" dirty="0"/>
          </a:p>
          <a:p>
            <a:pPr>
              <a:lnSpc>
                <a:spcPct val="150000"/>
              </a:lnSpc>
            </a:pPr>
            <a:r>
              <a:rPr lang="zh-CN" altLang="en-US" dirty="0"/>
              <a:t>该算法主要包含两个改进点：</a:t>
            </a:r>
            <a:endParaRPr lang="en-US" altLang="zh-CN" dirty="0"/>
          </a:p>
          <a:p>
            <a:pPr>
              <a:lnSpc>
                <a:spcPct val="150000"/>
              </a:lnSpc>
            </a:pPr>
            <a:r>
              <a:rPr lang="zh-CN" altLang="en-US" dirty="0"/>
              <a:t>1、为减少domain-shift，在梯度回传时只将和预训练模型所基于的训练数据尺寸相对应的ROI的梯度进行回传。</a:t>
            </a:r>
            <a:endParaRPr lang="en-US" altLang="zh-CN" dirty="0"/>
          </a:p>
          <a:p>
            <a:pPr>
              <a:lnSpc>
                <a:spcPct val="150000"/>
              </a:lnSpc>
            </a:pPr>
            <a:r>
              <a:rPr lang="zh-CN" altLang="en-US" dirty="0"/>
              <a:t>2、借鉴了multi-scale training的思想，引入图像金字塔来处理数据集中不同尺寸的数据。</a:t>
            </a:r>
          </a:p>
        </p:txBody>
      </p:sp>
    </p:spTree>
    <p:extLst>
      <p:ext uri="{BB962C8B-B14F-4D97-AF65-F5344CB8AC3E}">
        <p14:creationId xmlns:p14="http://schemas.microsoft.com/office/powerpoint/2010/main" val="218855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337036-C5DD-45B9-B05F-2AD7A40AF540}"/>
              </a:ext>
            </a:extLst>
          </p:cNvPr>
          <p:cNvSpPr txBox="1"/>
          <p:nvPr/>
        </p:nvSpPr>
        <p:spPr>
          <a:xfrm>
            <a:off x="2264700" y="2782669"/>
            <a:ext cx="7662598"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Augmentation for small object detection</a:t>
            </a:r>
          </a:p>
        </p:txBody>
      </p:sp>
      <p:sp>
        <p:nvSpPr>
          <p:cNvPr id="4" name="矩形 3">
            <a:extLst>
              <a:ext uri="{FF2B5EF4-FFF2-40B4-BE49-F238E27FC236}">
                <a16:creationId xmlns:a16="http://schemas.microsoft.com/office/drawing/2014/main" id="{09CC1E80-A8E9-4532-967E-5E008B292D65}"/>
              </a:ext>
            </a:extLst>
          </p:cNvPr>
          <p:cNvSpPr/>
          <p:nvPr/>
        </p:nvSpPr>
        <p:spPr>
          <a:xfrm>
            <a:off x="0" y="0"/>
            <a:ext cx="1454244" cy="463973"/>
          </a:xfrm>
          <a:prstGeom prst="rect">
            <a:avLst/>
          </a:prstGeom>
        </p:spPr>
        <p:txBody>
          <a:bodyPr wrap="none">
            <a:spAutoFit/>
          </a:bodyPr>
          <a:lstStyle/>
          <a:p>
            <a:pPr algn="just">
              <a:lnSpc>
                <a:spcPct val="150000"/>
              </a:lnSpc>
            </a:pPr>
            <a:r>
              <a:rPr lang="en-US" altLang="zh-CN" dirty="0">
                <a:latin typeface="Times New Roman" panose="02020603050405020304" pitchFamily="18" charset="0"/>
              </a:rPr>
              <a:t>3</a:t>
            </a:r>
            <a:r>
              <a:rPr lang="zh-CN" altLang="en-US" dirty="0">
                <a:latin typeface="Times New Roman" panose="02020603050405020304" pitchFamily="18" charset="0"/>
              </a:rPr>
              <a:t>）数据增强</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331649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F601D16-94E1-481A-9436-0F835DEB7D28}"/>
              </a:ext>
            </a:extLst>
          </p:cNvPr>
          <p:cNvSpPr/>
          <p:nvPr/>
        </p:nvSpPr>
        <p:spPr>
          <a:xfrm>
            <a:off x="2256364" y="876536"/>
            <a:ext cx="7294036" cy="1295163"/>
          </a:xfrm>
          <a:prstGeom prst="rect">
            <a:avLst/>
          </a:prstGeom>
        </p:spPr>
        <p:txBody>
          <a:bodyPr wrap="square">
            <a:spAutoFit/>
          </a:bodyPr>
          <a:lstStyle/>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COCO</a:t>
            </a:r>
            <a:r>
              <a:rPr lang="zh-CN" altLang="en-US" dirty="0">
                <a:solidFill>
                  <a:srgbClr val="000000"/>
                </a:solidFill>
                <a:latin typeface="微软雅黑" panose="020B0503020204020204" pitchFamily="34" charset="-122"/>
                <a:ea typeface="微软雅黑" panose="020B0503020204020204" pitchFamily="34" charset="-122"/>
              </a:rPr>
              <a:t>数据集的两个特点：</a:t>
            </a:r>
            <a:endParaRPr lang="en-US" altLang="zh-CN" dirty="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）该数据集中包含小目标的图像相对较少</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目标类型样本数量不均衡</a:t>
            </a:r>
            <a:r>
              <a:rPr lang="en-US" altLang="zh-CN" dirty="0">
                <a:solidFill>
                  <a:srgbClr val="000000"/>
                </a:solidFill>
                <a:latin typeface="微软雅黑" panose="020B0503020204020204" pitchFamily="34" charset="-122"/>
                <a:ea typeface="微软雅黑" panose="020B0503020204020204" pitchFamily="34" charset="-122"/>
              </a:rPr>
              <a:t>)</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）小目标在图像中的覆盖面积很小。</a:t>
            </a:r>
            <a:endParaRPr lang="zh-CN" altLang="en-US" dirty="0"/>
          </a:p>
        </p:txBody>
      </p:sp>
      <p:sp>
        <p:nvSpPr>
          <p:cNvPr id="4" name="矩形 3">
            <a:extLst>
              <a:ext uri="{FF2B5EF4-FFF2-40B4-BE49-F238E27FC236}">
                <a16:creationId xmlns:a16="http://schemas.microsoft.com/office/drawing/2014/main" id="{AF24EFDA-D9CB-4A2C-897A-C596B4E34981}"/>
              </a:ext>
            </a:extLst>
          </p:cNvPr>
          <p:cNvSpPr/>
          <p:nvPr/>
        </p:nvSpPr>
        <p:spPr>
          <a:xfrm>
            <a:off x="2256364" y="3649251"/>
            <a:ext cx="8750303" cy="458908"/>
          </a:xfrm>
          <a:prstGeom prst="rect">
            <a:avLst/>
          </a:prstGeom>
        </p:spPr>
        <p:txBody>
          <a:bodyPr wrap="square">
            <a:spAutoFit/>
          </a:bodyPr>
          <a:lstStyle/>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rPr>
              <a:t>对包含小目标的图像进行</a:t>
            </a:r>
            <a:r>
              <a:rPr lang="zh-CN" altLang="en-US" dirty="0">
                <a:solidFill>
                  <a:srgbClr val="FF0000"/>
                </a:solidFill>
                <a:latin typeface="微软雅黑" panose="020B0503020204020204" pitchFamily="34" charset="-122"/>
                <a:ea typeface="微软雅黑" panose="020B0503020204020204" pitchFamily="34" charset="-122"/>
              </a:rPr>
              <a:t>过采样</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10" name="箭头: 左弧形 9">
            <a:extLst>
              <a:ext uri="{FF2B5EF4-FFF2-40B4-BE49-F238E27FC236}">
                <a16:creationId xmlns:a16="http://schemas.microsoft.com/office/drawing/2014/main" id="{234861A0-F887-42C8-A09F-64C701290781}"/>
              </a:ext>
            </a:extLst>
          </p:cNvPr>
          <p:cNvSpPr/>
          <p:nvPr/>
        </p:nvSpPr>
        <p:spPr>
          <a:xfrm>
            <a:off x="1608666" y="1524118"/>
            <a:ext cx="461431" cy="247226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箭头: 左弧形 10">
            <a:extLst>
              <a:ext uri="{FF2B5EF4-FFF2-40B4-BE49-F238E27FC236}">
                <a16:creationId xmlns:a16="http://schemas.microsoft.com/office/drawing/2014/main" id="{2825AA09-8B50-4006-9DAD-FDF4586C44AC}"/>
              </a:ext>
            </a:extLst>
          </p:cNvPr>
          <p:cNvSpPr/>
          <p:nvPr/>
        </p:nvSpPr>
        <p:spPr>
          <a:xfrm>
            <a:off x="1490133" y="1947450"/>
            <a:ext cx="579964" cy="340360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矩形 1">
            <a:extLst>
              <a:ext uri="{FF2B5EF4-FFF2-40B4-BE49-F238E27FC236}">
                <a16:creationId xmlns:a16="http://schemas.microsoft.com/office/drawing/2014/main" id="{E8852841-69BF-4E03-B015-C1120FF7EBF7}"/>
              </a:ext>
            </a:extLst>
          </p:cNvPr>
          <p:cNvSpPr/>
          <p:nvPr/>
        </p:nvSpPr>
        <p:spPr>
          <a:xfrm>
            <a:off x="2256364" y="4570631"/>
            <a:ext cx="8750302" cy="1289905"/>
          </a:xfrm>
          <a:prstGeom prst="rect">
            <a:avLst/>
          </a:prstGeom>
        </p:spPr>
        <p:txBody>
          <a:bodyPr wrap="square">
            <a:spAutoFit/>
          </a:bodyPr>
          <a:lstStyle/>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rPr>
              <a:t>在包含小目标的图像中</a:t>
            </a:r>
            <a:r>
              <a:rPr lang="zh-CN" altLang="en-US" dirty="0">
                <a:solidFill>
                  <a:srgbClr val="FF0000"/>
                </a:solidFill>
                <a:latin typeface="微软雅黑" panose="020B0503020204020204" pitchFamily="34" charset="-122"/>
                <a:ea typeface="微软雅黑" panose="020B0503020204020204" pitchFamily="34" charset="-122"/>
              </a:rPr>
              <a:t>多次复制粘贴小目标</a:t>
            </a:r>
            <a:r>
              <a:rPr lang="zh-CN" altLang="en-US" dirty="0">
                <a:solidFill>
                  <a:srgbClr val="000000"/>
                </a:solidFill>
                <a:latin typeface="微软雅黑" panose="020B0503020204020204" pitchFamily="34" charset="-122"/>
                <a:ea typeface="微软雅黑" panose="020B0503020204020204" pitchFamily="34" charset="-122"/>
              </a:rPr>
              <a:t>，增加图像中小目标的数量。</a:t>
            </a:r>
            <a:endParaRPr lang="en-US" altLang="zh-CN" dirty="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）复制粘贴的目标不和已存在的目标有任何交叠 。</a:t>
            </a:r>
            <a:endParaRPr lang="en-US" altLang="zh-CN" dirty="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a:t>
            </a:r>
            <a:r>
              <a:rPr lang="zh-CN" altLang="zh-CN" dirty="0">
                <a:solidFill>
                  <a:srgbClr val="000000"/>
                </a:solidFill>
                <a:latin typeface="微软雅黑" panose="020B0503020204020204" pitchFamily="34" charset="-122"/>
                <a:ea typeface="微软雅黑" panose="020B0503020204020204" pitchFamily="34" charset="-122"/>
              </a:rPr>
              <a:t>将目标粘贴</a:t>
            </a:r>
            <a:r>
              <a:rPr lang="zh-CN" altLang="en-US" dirty="0">
                <a:solidFill>
                  <a:srgbClr val="000000"/>
                </a:solidFill>
                <a:latin typeface="微软雅黑" panose="020B0503020204020204" pitchFamily="34" charset="-122"/>
                <a:ea typeface="微软雅黑" panose="020B0503020204020204" pitchFamily="34" charset="-122"/>
              </a:rPr>
              <a:t>至</a:t>
            </a:r>
            <a:r>
              <a:rPr lang="zh-CN" altLang="zh-CN" dirty="0">
                <a:solidFill>
                  <a:srgbClr val="000000"/>
                </a:solidFill>
                <a:latin typeface="微软雅黑" panose="020B0503020204020204" pitchFamily="34" charset="-122"/>
                <a:ea typeface="微软雅黑" panose="020B0503020204020204" pitchFamily="34" charset="-122"/>
              </a:rPr>
              <a:t>新位置前对其进行随机变换。缩放范围为±20%，旋转范围为±15</a:t>
            </a:r>
            <a:r>
              <a:rPr lang="en-US" altLang="zh-CN" dirty="0">
                <a:solidFill>
                  <a:srgbClr val="000000"/>
                </a:solidFill>
                <a:latin typeface="微软雅黑" panose="020B0503020204020204" pitchFamily="34" charset="-122"/>
                <a:ea typeface="微软雅黑" panose="020B0503020204020204" pitchFamily="34" charset="-122"/>
              </a:rPr>
              <a:t>°</a:t>
            </a:r>
            <a:r>
              <a:rPr lang="zh-CN" altLang="zh-CN" dirty="0">
                <a:solidFill>
                  <a:srgbClr val="000000"/>
                </a:solidFill>
                <a:latin typeface="微软雅黑" panose="020B0503020204020204" pitchFamily="34" charset="-122"/>
                <a:ea typeface="微软雅黑" panose="020B0503020204020204" pitchFamily="34" charset="-122"/>
              </a:rPr>
              <a:t>。</a:t>
            </a:r>
          </a:p>
        </p:txBody>
      </p:sp>
      <p:sp>
        <p:nvSpPr>
          <p:cNvPr id="5" name="矩形 4">
            <a:extLst>
              <a:ext uri="{FF2B5EF4-FFF2-40B4-BE49-F238E27FC236}">
                <a16:creationId xmlns:a16="http://schemas.microsoft.com/office/drawing/2014/main" id="{A71000CA-129C-4535-8E94-05FC989CE66C}"/>
              </a:ext>
            </a:extLst>
          </p:cNvPr>
          <p:cNvSpPr/>
          <p:nvPr/>
        </p:nvSpPr>
        <p:spPr>
          <a:xfrm>
            <a:off x="2116347" y="6091214"/>
            <a:ext cx="7959305" cy="463588"/>
          </a:xfrm>
          <a:prstGeom prst="rect">
            <a:avLst/>
          </a:prstGeom>
        </p:spPr>
        <p:txBody>
          <a:bodyPr wrap="square">
            <a:spAutoFit/>
          </a:bodyPr>
          <a:lstStyle/>
          <a:p>
            <a:pPr>
              <a:lnSpc>
                <a:spcPct val="150000"/>
              </a:lnSpc>
            </a:pPr>
            <a:r>
              <a:rPr lang="en-US" altLang="zh-CN" b="1" dirty="0">
                <a:solidFill>
                  <a:srgbClr val="000000"/>
                </a:solidFill>
                <a:latin typeface="Lucida Grande"/>
              </a:rPr>
              <a:t>2</a:t>
            </a:r>
            <a:r>
              <a:rPr lang="zh-CN" altLang="en-US" b="1" dirty="0">
                <a:solidFill>
                  <a:srgbClr val="000000"/>
                </a:solidFill>
                <a:latin typeface="Lucida Grande"/>
              </a:rPr>
              <a:t>、</a:t>
            </a:r>
            <a:r>
              <a:rPr lang="en-US" altLang="zh-CN" b="1" dirty="0">
                <a:solidFill>
                  <a:srgbClr val="000000"/>
                </a:solidFill>
                <a:latin typeface="Lucida Grande"/>
              </a:rPr>
              <a:t>Learning Data Augmentation Strategies for Object Detection</a:t>
            </a:r>
            <a:r>
              <a:rPr lang="zh-CN" altLang="en-US" b="1" dirty="0">
                <a:solidFill>
                  <a:srgbClr val="000000"/>
                </a:solidFill>
                <a:latin typeface="Lucida Grande"/>
              </a:rPr>
              <a:t>（</a:t>
            </a:r>
            <a:r>
              <a:rPr lang="en-US" altLang="zh-CN" b="1" dirty="0">
                <a:solidFill>
                  <a:srgbClr val="000000"/>
                </a:solidFill>
                <a:latin typeface="Lucida Grande"/>
              </a:rPr>
              <a:t>2019</a:t>
            </a:r>
            <a:r>
              <a:rPr lang="zh-CN" altLang="en-US" b="1" dirty="0">
                <a:solidFill>
                  <a:srgbClr val="000000"/>
                </a:solidFill>
                <a:latin typeface="Lucida Grande"/>
              </a:rPr>
              <a:t>）</a:t>
            </a:r>
            <a:endParaRPr lang="en-US" altLang="zh-CN" b="1" dirty="0">
              <a:solidFill>
                <a:srgbClr val="000000"/>
              </a:solidFill>
              <a:latin typeface="Lucida Grande"/>
            </a:endParaRPr>
          </a:p>
        </p:txBody>
      </p:sp>
    </p:spTree>
    <p:extLst>
      <p:ext uri="{BB962C8B-B14F-4D97-AF65-F5344CB8AC3E}">
        <p14:creationId xmlns:p14="http://schemas.microsoft.com/office/powerpoint/2010/main" val="281277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1703CA-10DB-4A53-A933-0BBF8B1A6201}"/>
              </a:ext>
            </a:extLst>
          </p:cNvPr>
          <p:cNvPicPr>
            <a:picLocks noChangeAspect="1"/>
          </p:cNvPicPr>
          <p:nvPr/>
        </p:nvPicPr>
        <p:blipFill>
          <a:blip r:embed="rId2"/>
          <a:stretch>
            <a:fillRect/>
          </a:stretch>
        </p:blipFill>
        <p:spPr>
          <a:xfrm>
            <a:off x="0" y="1244011"/>
            <a:ext cx="12192000" cy="4369977"/>
          </a:xfrm>
          <a:prstGeom prst="rect">
            <a:avLst/>
          </a:prstGeom>
        </p:spPr>
      </p:pic>
    </p:spTree>
    <p:extLst>
      <p:ext uri="{BB962C8B-B14F-4D97-AF65-F5344CB8AC3E}">
        <p14:creationId xmlns:p14="http://schemas.microsoft.com/office/powerpoint/2010/main" val="109400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0D2E315-CB1C-4551-BE51-FE902957B5CC}"/>
              </a:ext>
            </a:extLst>
          </p:cNvPr>
          <p:cNvSpPr/>
          <p:nvPr/>
        </p:nvSpPr>
        <p:spPr>
          <a:xfrm>
            <a:off x="0" y="0"/>
            <a:ext cx="1685077" cy="463973"/>
          </a:xfrm>
          <a:prstGeom prst="rect">
            <a:avLst/>
          </a:prstGeom>
        </p:spPr>
        <p:txBody>
          <a:bodyPr wrap="none">
            <a:spAutoFit/>
          </a:bodyPr>
          <a:lstStyle/>
          <a:p>
            <a:pPr algn="just">
              <a:lnSpc>
                <a:spcPct val="150000"/>
              </a:lnSpc>
            </a:pPr>
            <a:r>
              <a:rPr lang="en-US" altLang="zh-CN" dirty="0">
                <a:latin typeface="Times New Roman" panose="02020603050405020304" pitchFamily="18" charset="0"/>
              </a:rPr>
              <a:t>4</a:t>
            </a:r>
            <a:r>
              <a:rPr lang="zh-CN" altLang="en-US" dirty="0">
                <a:latin typeface="Times New Roman" panose="02020603050405020304" pitchFamily="18" charset="0"/>
              </a:rPr>
              <a:t>）上下文信息</a:t>
            </a:r>
            <a:endParaRPr lang="en-US" altLang="zh-CN" dirty="0">
              <a:latin typeface="Times New Roman" panose="02020603050405020304" pitchFamily="18" charset="0"/>
            </a:endParaRPr>
          </a:p>
        </p:txBody>
      </p:sp>
      <p:sp>
        <p:nvSpPr>
          <p:cNvPr id="3" name="矩形 2">
            <a:extLst>
              <a:ext uri="{FF2B5EF4-FFF2-40B4-BE49-F238E27FC236}">
                <a16:creationId xmlns:a16="http://schemas.microsoft.com/office/drawing/2014/main" id="{1C3F2E08-00D1-495D-8973-8F568DEC768C}"/>
              </a:ext>
            </a:extLst>
          </p:cNvPr>
          <p:cNvSpPr/>
          <p:nvPr/>
        </p:nvSpPr>
        <p:spPr>
          <a:xfrm>
            <a:off x="1101305" y="3105834"/>
            <a:ext cx="9989389" cy="646331"/>
          </a:xfrm>
          <a:prstGeom prst="rect">
            <a:avLst/>
          </a:prstGeom>
        </p:spPr>
        <p:txBody>
          <a:bodyPr wrap="square">
            <a:spAutoFit/>
          </a:bodyPr>
          <a:lstStyle/>
          <a:p>
            <a:r>
              <a:rPr lang="en-US" altLang="zh-CN" sz="3600" dirty="0">
                <a:latin typeface="Times New Roman" panose="02020603050405020304" pitchFamily="18" charset="0"/>
                <a:cs typeface="Times New Roman" panose="02020603050405020304" pitchFamily="18" charset="0"/>
              </a:rPr>
              <a:t>Feature-Fused SSD: Fast Detection for Small Objects</a:t>
            </a:r>
          </a:p>
        </p:txBody>
      </p:sp>
      <p:sp>
        <p:nvSpPr>
          <p:cNvPr id="4" name="矩形 3">
            <a:extLst>
              <a:ext uri="{FF2B5EF4-FFF2-40B4-BE49-F238E27FC236}">
                <a16:creationId xmlns:a16="http://schemas.microsoft.com/office/drawing/2014/main" id="{773E6433-504B-4F5E-B6BE-1B892348E159}"/>
              </a:ext>
            </a:extLst>
          </p:cNvPr>
          <p:cNvSpPr/>
          <p:nvPr/>
        </p:nvSpPr>
        <p:spPr>
          <a:xfrm>
            <a:off x="0" y="6192205"/>
            <a:ext cx="12192000" cy="646331"/>
          </a:xfrm>
          <a:prstGeom prst="rect">
            <a:avLst/>
          </a:prstGeom>
        </p:spPr>
        <p:txBody>
          <a:bodyPr wrap="square">
            <a:spAutoFit/>
          </a:bodyPr>
          <a:lstStyle/>
          <a:p>
            <a:r>
              <a:rPr lang="en-US" altLang="zh-CN" dirty="0">
                <a:solidFill>
                  <a:srgbClr val="222222"/>
                </a:solidFill>
                <a:latin typeface="Arial" panose="020B0604020202020204" pitchFamily="34" charset="0"/>
              </a:rPr>
              <a:t>Cao G, </a:t>
            </a:r>
            <a:r>
              <a:rPr lang="en-US" altLang="zh-CN" dirty="0" err="1">
                <a:solidFill>
                  <a:srgbClr val="222222"/>
                </a:solidFill>
                <a:latin typeface="Arial" panose="020B0604020202020204" pitchFamily="34" charset="0"/>
              </a:rPr>
              <a:t>Xie</a:t>
            </a:r>
            <a:r>
              <a:rPr lang="en-US" altLang="zh-CN" dirty="0">
                <a:solidFill>
                  <a:srgbClr val="222222"/>
                </a:solidFill>
                <a:latin typeface="Arial" panose="020B0604020202020204" pitchFamily="34" charset="0"/>
              </a:rPr>
              <a:t> X, Yang W, et al. Feature-fused SSD: fast detection for small objects[C]//Ninth International Conference on Graphic and Image Processing (ICGIP 2017). International Society for Optics and Photonics, 2018, 10615: 106151E.</a:t>
            </a:r>
            <a:endParaRPr lang="zh-CN" altLang="en-US" dirty="0"/>
          </a:p>
        </p:txBody>
      </p:sp>
    </p:spTree>
    <p:extLst>
      <p:ext uri="{BB962C8B-B14F-4D97-AF65-F5344CB8AC3E}">
        <p14:creationId xmlns:p14="http://schemas.microsoft.com/office/powerpoint/2010/main" val="286908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5829A6D-7C01-472C-B616-8E714800C3F3}"/>
              </a:ext>
            </a:extLst>
          </p:cNvPr>
          <p:cNvPicPr>
            <a:picLocks noChangeAspect="1"/>
          </p:cNvPicPr>
          <p:nvPr/>
        </p:nvPicPr>
        <p:blipFill>
          <a:blip r:embed="rId3"/>
          <a:stretch>
            <a:fillRect/>
          </a:stretch>
        </p:blipFill>
        <p:spPr>
          <a:xfrm>
            <a:off x="392953" y="1133612"/>
            <a:ext cx="11406094" cy="4590775"/>
          </a:xfrm>
          <a:prstGeom prst="rect">
            <a:avLst/>
          </a:prstGeom>
        </p:spPr>
      </p:pic>
    </p:spTree>
    <p:extLst>
      <p:ext uri="{BB962C8B-B14F-4D97-AF65-F5344CB8AC3E}">
        <p14:creationId xmlns:p14="http://schemas.microsoft.com/office/powerpoint/2010/main" val="153332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1C39224-CA52-48A6-93B2-EFC7CEF63F27}"/>
              </a:ext>
            </a:extLst>
          </p:cNvPr>
          <p:cNvPicPr>
            <a:picLocks noChangeAspect="1"/>
          </p:cNvPicPr>
          <p:nvPr/>
        </p:nvPicPr>
        <p:blipFill>
          <a:blip r:embed="rId3"/>
          <a:stretch>
            <a:fillRect/>
          </a:stretch>
        </p:blipFill>
        <p:spPr>
          <a:xfrm>
            <a:off x="305547" y="146384"/>
            <a:ext cx="11580906" cy="6565232"/>
          </a:xfrm>
          <a:prstGeom prst="rect">
            <a:avLst/>
          </a:prstGeom>
        </p:spPr>
      </p:pic>
      <p:pic>
        <p:nvPicPr>
          <p:cNvPr id="3" name="图片 2">
            <a:extLst>
              <a:ext uri="{FF2B5EF4-FFF2-40B4-BE49-F238E27FC236}">
                <a16:creationId xmlns:a16="http://schemas.microsoft.com/office/drawing/2014/main" id="{653C881B-39AE-4EF8-A810-192A3440BA19}"/>
              </a:ext>
            </a:extLst>
          </p:cNvPr>
          <p:cNvPicPr>
            <a:picLocks noChangeAspect="1"/>
          </p:cNvPicPr>
          <p:nvPr/>
        </p:nvPicPr>
        <p:blipFill>
          <a:blip r:embed="rId4"/>
          <a:stretch>
            <a:fillRect/>
          </a:stretch>
        </p:blipFill>
        <p:spPr>
          <a:xfrm>
            <a:off x="3848986" y="2241592"/>
            <a:ext cx="4494028" cy="2057507"/>
          </a:xfrm>
          <a:prstGeom prst="rect">
            <a:avLst/>
          </a:prstGeom>
        </p:spPr>
      </p:pic>
    </p:spTree>
    <p:extLst>
      <p:ext uri="{BB962C8B-B14F-4D97-AF65-F5344CB8AC3E}">
        <p14:creationId xmlns:p14="http://schemas.microsoft.com/office/powerpoint/2010/main" val="134311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7F9BF78-9A41-4055-B0C8-2CC2EBD445BC}"/>
              </a:ext>
            </a:extLst>
          </p:cNvPr>
          <p:cNvPicPr>
            <a:picLocks noChangeAspect="1"/>
          </p:cNvPicPr>
          <p:nvPr/>
        </p:nvPicPr>
        <p:blipFill>
          <a:blip r:embed="rId3"/>
          <a:stretch>
            <a:fillRect/>
          </a:stretch>
        </p:blipFill>
        <p:spPr>
          <a:xfrm>
            <a:off x="1572078" y="3223772"/>
            <a:ext cx="8743951" cy="3634228"/>
          </a:xfrm>
          <a:prstGeom prst="rect">
            <a:avLst/>
          </a:prstGeom>
        </p:spPr>
      </p:pic>
      <p:pic>
        <p:nvPicPr>
          <p:cNvPr id="2" name="图片 1">
            <a:extLst>
              <a:ext uri="{FF2B5EF4-FFF2-40B4-BE49-F238E27FC236}">
                <a16:creationId xmlns:a16="http://schemas.microsoft.com/office/drawing/2014/main" id="{31C0A07B-4C46-4A59-83EA-081CA8717D75}"/>
              </a:ext>
            </a:extLst>
          </p:cNvPr>
          <p:cNvPicPr>
            <a:picLocks noChangeAspect="1"/>
          </p:cNvPicPr>
          <p:nvPr/>
        </p:nvPicPr>
        <p:blipFill>
          <a:blip r:embed="rId4"/>
          <a:stretch>
            <a:fillRect/>
          </a:stretch>
        </p:blipFill>
        <p:spPr>
          <a:xfrm>
            <a:off x="1390649" y="0"/>
            <a:ext cx="9410701" cy="3381214"/>
          </a:xfrm>
          <a:prstGeom prst="rect">
            <a:avLst/>
          </a:prstGeom>
        </p:spPr>
      </p:pic>
    </p:spTree>
    <p:extLst>
      <p:ext uri="{BB962C8B-B14F-4D97-AF65-F5344CB8AC3E}">
        <p14:creationId xmlns:p14="http://schemas.microsoft.com/office/powerpoint/2010/main" val="33865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F9090DB-1482-45E7-B8A7-B9CA1D255D8A}"/>
              </a:ext>
            </a:extLst>
          </p:cNvPr>
          <p:cNvPicPr>
            <a:picLocks noChangeAspect="1"/>
          </p:cNvPicPr>
          <p:nvPr/>
        </p:nvPicPr>
        <p:blipFill>
          <a:blip r:embed="rId3"/>
          <a:stretch>
            <a:fillRect/>
          </a:stretch>
        </p:blipFill>
        <p:spPr>
          <a:xfrm>
            <a:off x="1878495" y="1994911"/>
            <a:ext cx="8435007" cy="2301781"/>
          </a:xfrm>
          <a:prstGeom prst="rect">
            <a:avLst/>
          </a:prstGeom>
        </p:spPr>
      </p:pic>
    </p:spTree>
    <p:extLst>
      <p:ext uri="{BB962C8B-B14F-4D97-AF65-F5344CB8AC3E}">
        <p14:creationId xmlns:p14="http://schemas.microsoft.com/office/powerpoint/2010/main" val="225697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0FEB2F2-7157-4F10-A1C1-2CB2437F8C35}"/>
              </a:ext>
            </a:extLst>
          </p:cNvPr>
          <p:cNvSpPr/>
          <p:nvPr/>
        </p:nvSpPr>
        <p:spPr>
          <a:xfrm>
            <a:off x="543819" y="612844"/>
            <a:ext cx="11104361" cy="5632311"/>
          </a:xfrm>
          <a:prstGeom prst="rect">
            <a:avLst/>
          </a:prstGeom>
        </p:spPr>
        <p:txBody>
          <a:bodyPr wrap="square">
            <a:spAutoFit/>
          </a:bodyPr>
          <a:lstStyle/>
          <a:p>
            <a:pPr algn="just"/>
            <a:r>
              <a:rPr lang="en-US" altLang="zh-CN" sz="2000" b="1" dirty="0">
                <a:latin typeface="Times New Roman" panose="02020603050405020304" pitchFamily="18" charset="0"/>
              </a:rPr>
              <a:t>1</a:t>
            </a:r>
            <a:r>
              <a:rPr lang="zh-CN" altLang="en-US" sz="2000" b="1" dirty="0">
                <a:latin typeface="Times New Roman" panose="02020603050405020304" pitchFamily="18" charset="0"/>
              </a:rPr>
              <a:t>）特征融合</a:t>
            </a:r>
            <a:endParaRPr lang="en-US" altLang="zh-CN" sz="2000" b="1" dirty="0">
              <a:latin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Feature Pyramid Networks for Object Detection</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CVPR2017</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b="1" dirty="0">
                <a:latin typeface="Times New Roman" panose="02020603050405020304" pitchFamily="18" charset="0"/>
              </a:rPr>
              <a:t>2</a:t>
            </a:r>
            <a:r>
              <a:rPr lang="zh-CN" altLang="en-US" sz="2000" b="1" dirty="0">
                <a:latin typeface="Times New Roman" panose="02020603050405020304" pitchFamily="18" charset="0"/>
              </a:rPr>
              <a:t>）缩放图像</a:t>
            </a:r>
            <a:endParaRPr lang="en-US" altLang="zh-CN" sz="2000" b="1" dirty="0">
              <a:latin typeface="Times New Roman" panose="02020603050405020304" pitchFamily="18" charset="0"/>
            </a:endParaRPr>
          </a:p>
          <a:p>
            <a:pPr algn="just"/>
            <a:r>
              <a:rPr lang="en-US" altLang="zh-CN" sz="2000" dirty="0">
                <a:latin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 Analysis of Scale Invariance in Object Detection – SNIP</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CVPR2018</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rPr>
              <a:t>       SNIPER: Efficient Multi-Scale Training</a:t>
            </a:r>
            <a:r>
              <a:rPr lang="zh-CN" altLang="en-US" sz="2000" dirty="0">
                <a:latin typeface="Times New Roman" panose="02020603050405020304" pitchFamily="18" charset="0"/>
              </a:rPr>
              <a:t>（</a:t>
            </a:r>
            <a:r>
              <a:rPr lang="en-US" altLang="zh-CN" sz="2000" dirty="0">
                <a:latin typeface="Times New Roman" panose="02020603050405020304" pitchFamily="18" charset="0"/>
              </a:rPr>
              <a:t>NIPS2018</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algn="just"/>
            <a:r>
              <a:rPr lang="en-US" altLang="zh-CN" sz="2000" b="1" dirty="0">
                <a:latin typeface="Times New Roman" panose="02020603050405020304" pitchFamily="18" charset="0"/>
              </a:rPr>
              <a:t>3</a:t>
            </a:r>
            <a:r>
              <a:rPr lang="zh-CN" altLang="en-US" sz="2000" b="1" dirty="0">
                <a:latin typeface="Times New Roman" panose="02020603050405020304" pitchFamily="18" charset="0"/>
              </a:rPr>
              <a:t>）数据增强</a:t>
            </a:r>
            <a:endParaRPr lang="en-US" altLang="zh-CN" sz="2000" b="1" dirty="0">
              <a:latin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Augmentation for small object detection</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2019</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ndParaRPr>
          </a:p>
          <a:p>
            <a:pPr algn="just"/>
            <a:r>
              <a:rPr lang="en-US" altLang="zh-CN" sz="2000" b="1" dirty="0">
                <a:latin typeface="Times New Roman" panose="02020603050405020304" pitchFamily="18" charset="0"/>
              </a:rPr>
              <a:t>4</a:t>
            </a:r>
            <a:r>
              <a:rPr lang="zh-CN" altLang="en-US" sz="2000" b="1" dirty="0">
                <a:latin typeface="Times New Roman" panose="02020603050405020304" pitchFamily="18" charset="0"/>
              </a:rPr>
              <a:t>）上下文信息</a:t>
            </a:r>
            <a:endParaRPr lang="en-US" altLang="zh-CN" sz="2000" b="1" dirty="0">
              <a:latin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Feature-fused SSD: fast detection for small objects</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ICGIP2017</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just"/>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rPr>
              <a:t>PyramidBox</a:t>
            </a:r>
            <a:r>
              <a:rPr lang="en-US" altLang="zh-CN" sz="2000" dirty="0">
                <a:latin typeface="Times New Roman" panose="02020603050405020304" pitchFamily="18" charset="0"/>
              </a:rPr>
              <a:t>: A Context-assisted Single Shot Face Detector </a:t>
            </a:r>
            <a:r>
              <a:rPr lang="zh-CN" altLang="en-US" sz="2000" dirty="0">
                <a:latin typeface="Times New Roman" panose="02020603050405020304" pitchFamily="18" charset="0"/>
              </a:rPr>
              <a:t>（</a:t>
            </a:r>
            <a:r>
              <a:rPr lang="en-US" altLang="zh-CN" sz="2000" dirty="0">
                <a:latin typeface="Times New Roman" panose="02020603050405020304" pitchFamily="18" charset="0"/>
              </a:rPr>
              <a:t>ECCV2018</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       Relation Networks for Object Detection</a:t>
            </a:r>
            <a:r>
              <a:rPr lang="zh-CN" altLang="en-US" sz="2000" dirty="0">
                <a:latin typeface="Times New Roman" panose="02020603050405020304" pitchFamily="18" charset="0"/>
              </a:rPr>
              <a:t>（</a:t>
            </a:r>
            <a:r>
              <a:rPr lang="en-US" altLang="zh-CN" sz="2000" dirty="0">
                <a:latin typeface="Times New Roman" panose="02020603050405020304" pitchFamily="18" charset="0"/>
              </a:rPr>
              <a:t>CVPR2018</a:t>
            </a:r>
            <a:r>
              <a:rPr lang="zh-CN" altLang="en-US" sz="2000" dirty="0">
                <a:latin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b="1" dirty="0">
                <a:latin typeface="Times New Roman" panose="02020603050405020304" pitchFamily="18" charset="0"/>
              </a:rPr>
              <a:t>5</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anchor</a:t>
            </a:r>
            <a:r>
              <a:rPr lang="zh-CN" altLang="en-US" sz="2000" b="1" dirty="0">
                <a:latin typeface="Times New Roman" panose="02020603050405020304" pitchFamily="18" charset="0"/>
              </a:rPr>
              <a:t>采样及匹配策略的改进</a:t>
            </a:r>
            <a:endParaRPr lang="en-US" altLang="zh-CN" sz="2000" b="1" dirty="0">
              <a:latin typeface="Times New Roman" panose="02020603050405020304" pitchFamily="18" charset="0"/>
            </a:endParaRPr>
          </a:p>
          <a:p>
            <a:pPr algn="just"/>
            <a:r>
              <a:rPr lang="en-US" altLang="zh-CN" sz="2000" dirty="0">
                <a:latin typeface="Times New Roman" panose="02020603050405020304" pitchFamily="18" charset="0"/>
              </a:rPr>
              <a:t>       </a:t>
            </a:r>
            <a:r>
              <a:rPr lang="en-US" altLang="zh-CN" sz="2000" dirty="0" err="1">
                <a:latin typeface="Times New Roman" panose="02020603050405020304" pitchFamily="18" charset="0"/>
              </a:rPr>
              <a:t>FaceBoxes</a:t>
            </a:r>
            <a:r>
              <a:rPr lang="en-US" altLang="zh-CN" sz="2000" dirty="0">
                <a:latin typeface="Times New Roman" panose="02020603050405020304" pitchFamily="18" charset="0"/>
              </a:rPr>
              <a:t>: A CPU Real-time Face Detector with High Accuracy</a:t>
            </a:r>
            <a:r>
              <a:rPr lang="zh-CN" altLang="en-US" sz="2000" dirty="0">
                <a:latin typeface="Times New Roman" panose="02020603050405020304" pitchFamily="18" charset="0"/>
              </a:rPr>
              <a:t>（</a:t>
            </a:r>
            <a:r>
              <a:rPr lang="en-US" altLang="zh-CN" sz="2000" dirty="0">
                <a:latin typeface="Times New Roman" panose="02020603050405020304" pitchFamily="18" charset="0"/>
              </a:rPr>
              <a:t>IJCB2017</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       S3FD: Single Shot Scale-Invariant Face Detector</a:t>
            </a:r>
            <a:r>
              <a:rPr lang="zh-CN" altLang="en-US" sz="2000" dirty="0">
                <a:latin typeface="Times New Roman" panose="02020603050405020304" pitchFamily="18" charset="0"/>
              </a:rPr>
              <a:t>（</a:t>
            </a:r>
            <a:r>
              <a:rPr lang="en-US" altLang="zh-CN" sz="2000" dirty="0">
                <a:latin typeface="Times New Roman" panose="02020603050405020304" pitchFamily="18" charset="0"/>
              </a:rPr>
              <a:t>ICCV2017</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algn="just"/>
            <a:r>
              <a:rPr lang="en-US" altLang="zh-CN" sz="2000" b="1" dirty="0">
                <a:latin typeface="Times New Roman" panose="02020603050405020304" pitchFamily="18" charset="0"/>
              </a:rPr>
              <a:t>6</a:t>
            </a:r>
            <a:r>
              <a:rPr lang="zh-CN" altLang="en-US" sz="2000" b="1" dirty="0">
                <a:latin typeface="Times New Roman" panose="02020603050405020304" pitchFamily="18" charset="0"/>
              </a:rPr>
              <a:t>）超分辨率</a:t>
            </a:r>
            <a:endParaRPr lang="en-US" altLang="zh-CN" sz="2000" b="1" dirty="0">
              <a:latin typeface="Times New Roman" panose="02020603050405020304" pitchFamily="18" charset="0"/>
            </a:endParaRPr>
          </a:p>
          <a:p>
            <a:pPr algn="just"/>
            <a:r>
              <a:rPr lang="en-US" altLang="zh-CN" sz="2000" dirty="0">
                <a:latin typeface="Times New Roman" panose="02020603050405020304" pitchFamily="18" charset="0"/>
              </a:rPr>
              <a:t>       Improving Small Object Detection</a:t>
            </a:r>
            <a:r>
              <a:rPr lang="zh-CN" altLang="en-US" sz="2000" dirty="0">
                <a:latin typeface="Times New Roman" panose="02020603050405020304" pitchFamily="18" charset="0"/>
              </a:rPr>
              <a:t>（</a:t>
            </a:r>
            <a:r>
              <a:rPr lang="en-US" altLang="zh-CN" sz="2000" dirty="0">
                <a:latin typeface="Times New Roman" panose="02020603050405020304" pitchFamily="18" charset="0"/>
              </a:rPr>
              <a:t>ACPR2017</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       Perceptual Generative Adversarial Networks for Small Object Detection</a:t>
            </a:r>
            <a:r>
              <a:rPr lang="zh-CN" altLang="en-US" sz="2000" dirty="0">
                <a:latin typeface="Times New Roman" panose="02020603050405020304" pitchFamily="18" charset="0"/>
              </a:rPr>
              <a:t>（</a:t>
            </a:r>
            <a:r>
              <a:rPr lang="en-US" altLang="zh-CN" sz="2000" dirty="0">
                <a:latin typeface="Times New Roman" panose="02020603050405020304" pitchFamily="18" charset="0"/>
              </a:rPr>
              <a:t>CVPR2017</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       SOD-MTGAN: Small Object Detection via Multi-Task Generative Adversarial Network</a:t>
            </a:r>
            <a:r>
              <a:rPr lang="zh-CN" altLang="en-US" sz="2000" dirty="0">
                <a:latin typeface="Times New Roman" panose="02020603050405020304" pitchFamily="18" charset="0"/>
              </a:rPr>
              <a:t>（</a:t>
            </a:r>
            <a:r>
              <a:rPr lang="en-US" altLang="zh-CN" sz="2000" dirty="0">
                <a:latin typeface="Times New Roman" panose="02020603050405020304" pitchFamily="18" charset="0"/>
              </a:rPr>
              <a:t>ECCV2018</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p:txBody>
      </p:sp>
    </p:spTree>
    <p:extLst>
      <p:ext uri="{BB962C8B-B14F-4D97-AF65-F5344CB8AC3E}">
        <p14:creationId xmlns:p14="http://schemas.microsoft.com/office/powerpoint/2010/main" val="363795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6AB36E1-294B-4B8E-B88F-6B1F96A93ABE}"/>
              </a:ext>
            </a:extLst>
          </p:cNvPr>
          <p:cNvSpPr txBox="1"/>
          <p:nvPr/>
        </p:nvSpPr>
        <p:spPr>
          <a:xfrm>
            <a:off x="1565274" y="2782669"/>
            <a:ext cx="9061450"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Feature Pyramid Networks for Object Detection</a:t>
            </a:r>
          </a:p>
        </p:txBody>
      </p:sp>
      <p:sp>
        <p:nvSpPr>
          <p:cNvPr id="3" name="矩形 2">
            <a:extLst>
              <a:ext uri="{FF2B5EF4-FFF2-40B4-BE49-F238E27FC236}">
                <a16:creationId xmlns:a16="http://schemas.microsoft.com/office/drawing/2014/main" id="{8A70F518-32BA-417F-9105-AD5EE55620D7}"/>
              </a:ext>
            </a:extLst>
          </p:cNvPr>
          <p:cNvSpPr/>
          <p:nvPr/>
        </p:nvSpPr>
        <p:spPr>
          <a:xfrm>
            <a:off x="44449" y="6334780"/>
            <a:ext cx="12103101" cy="523220"/>
          </a:xfrm>
          <a:prstGeom prst="rect">
            <a:avLst/>
          </a:prstGeom>
        </p:spPr>
        <p:txBody>
          <a:bodyPr wrap="square">
            <a:spAutoFit/>
          </a:bodyPr>
          <a:lstStyle/>
          <a:p>
            <a:r>
              <a:rPr lang="en-US" altLang="zh-CN" sz="1400" b="0" i="0" dirty="0">
                <a:solidFill>
                  <a:srgbClr val="222222"/>
                </a:solidFill>
                <a:effectLst/>
                <a:latin typeface="Times New Roman" panose="02020603050405020304" pitchFamily="18" charset="0"/>
                <a:cs typeface="Times New Roman" panose="02020603050405020304" pitchFamily="18" charset="0"/>
              </a:rPr>
              <a:t>Lin T Y, </a:t>
            </a:r>
            <a:r>
              <a:rPr lang="en-US" altLang="zh-CN" sz="1400" b="0" i="0" dirty="0" err="1">
                <a:solidFill>
                  <a:srgbClr val="222222"/>
                </a:solidFill>
                <a:effectLst/>
                <a:latin typeface="Times New Roman" panose="02020603050405020304" pitchFamily="18" charset="0"/>
                <a:cs typeface="Times New Roman" panose="02020603050405020304" pitchFamily="18" charset="0"/>
              </a:rPr>
              <a:t>Dollár</a:t>
            </a:r>
            <a:r>
              <a:rPr lang="en-US" altLang="zh-CN" sz="1400" b="0" i="0" dirty="0">
                <a:solidFill>
                  <a:srgbClr val="222222"/>
                </a:solidFill>
                <a:effectLst/>
                <a:latin typeface="Times New Roman" panose="02020603050405020304" pitchFamily="18" charset="0"/>
                <a:cs typeface="Times New Roman" panose="02020603050405020304" pitchFamily="18" charset="0"/>
              </a:rPr>
              <a:t> P, </a:t>
            </a:r>
            <a:r>
              <a:rPr lang="en-US" altLang="zh-CN" sz="1400" b="0" i="0" dirty="0" err="1">
                <a:solidFill>
                  <a:srgbClr val="222222"/>
                </a:solidFill>
                <a:effectLst/>
                <a:latin typeface="Times New Roman" panose="02020603050405020304" pitchFamily="18" charset="0"/>
                <a:cs typeface="Times New Roman" panose="02020603050405020304" pitchFamily="18" charset="0"/>
              </a:rPr>
              <a:t>Girshick</a:t>
            </a:r>
            <a:r>
              <a:rPr lang="en-US" altLang="zh-CN" sz="1400" b="0" i="0" dirty="0">
                <a:solidFill>
                  <a:srgbClr val="222222"/>
                </a:solidFill>
                <a:effectLst/>
                <a:latin typeface="Times New Roman" panose="02020603050405020304" pitchFamily="18" charset="0"/>
                <a:cs typeface="Times New Roman" panose="02020603050405020304" pitchFamily="18" charset="0"/>
              </a:rPr>
              <a:t> R, et al. Feature pyramid networks for object detection[C]//Proceedings of the IEEE conference on computer vision and pattern recognition. 2017: 2117-2125.</a:t>
            </a:r>
            <a:endParaRPr lang="zh-CN" altLang="en-US" sz="14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2C8DF2F5-BDC6-4D5C-ADB1-7157E5B93972}"/>
              </a:ext>
            </a:extLst>
          </p:cNvPr>
          <p:cNvSpPr/>
          <p:nvPr/>
        </p:nvSpPr>
        <p:spPr>
          <a:xfrm>
            <a:off x="111030" y="0"/>
            <a:ext cx="1454244" cy="463973"/>
          </a:xfrm>
          <a:prstGeom prst="rect">
            <a:avLst/>
          </a:prstGeom>
        </p:spPr>
        <p:txBody>
          <a:bodyPr wrap="none">
            <a:spAutoFit/>
          </a:bodyPr>
          <a:lstStyle/>
          <a:p>
            <a:pPr algn="just">
              <a:lnSpc>
                <a:spcPct val="150000"/>
              </a:lnSpc>
            </a:pPr>
            <a:r>
              <a:rPr lang="en-US" altLang="zh-CN" dirty="0">
                <a:latin typeface="Times New Roman" panose="02020603050405020304" pitchFamily="18" charset="0"/>
              </a:rPr>
              <a:t>1</a:t>
            </a:r>
            <a:r>
              <a:rPr lang="zh-CN" altLang="en-US" dirty="0">
                <a:latin typeface="Times New Roman" panose="02020603050405020304" pitchFamily="18" charset="0"/>
              </a:rPr>
              <a:t>）特征融合</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311064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753BECA-900E-4C9B-A02F-6E0832EAE349}"/>
              </a:ext>
            </a:extLst>
          </p:cNvPr>
          <p:cNvPicPr>
            <a:picLocks noChangeAspect="1"/>
          </p:cNvPicPr>
          <p:nvPr/>
        </p:nvPicPr>
        <p:blipFill>
          <a:blip r:embed="rId3"/>
          <a:stretch>
            <a:fillRect/>
          </a:stretch>
        </p:blipFill>
        <p:spPr>
          <a:xfrm>
            <a:off x="1357571" y="611214"/>
            <a:ext cx="9476857" cy="5635571"/>
          </a:xfrm>
          <a:prstGeom prst="rect">
            <a:avLst/>
          </a:prstGeom>
        </p:spPr>
      </p:pic>
    </p:spTree>
    <p:extLst>
      <p:ext uri="{BB962C8B-B14F-4D97-AF65-F5344CB8AC3E}">
        <p14:creationId xmlns:p14="http://schemas.microsoft.com/office/powerpoint/2010/main" val="2829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435E7D2-D653-4C94-AF2E-AE5E1D110549}"/>
              </a:ext>
            </a:extLst>
          </p:cNvPr>
          <p:cNvPicPr>
            <a:picLocks noChangeAspect="1"/>
          </p:cNvPicPr>
          <p:nvPr/>
        </p:nvPicPr>
        <p:blipFill>
          <a:blip r:embed="rId3"/>
          <a:stretch>
            <a:fillRect/>
          </a:stretch>
        </p:blipFill>
        <p:spPr>
          <a:xfrm>
            <a:off x="2386785" y="-249206"/>
            <a:ext cx="7418430" cy="5490905"/>
          </a:xfrm>
          <a:prstGeom prst="rect">
            <a:avLst/>
          </a:prstGeom>
        </p:spPr>
      </p:pic>
      <p:sp>
        <p:nvSpPr>
          <p:cNvPr id="4" name="文本框 3">
            <a:extLst>
              <a:ext uri="{FF2B5EF4-FFF2-40B4-BE49-F238E27FC236}">
                <a16:creationId xmlns:a16="http://schemas.microsoft.com/office/drawing/2014/main" id="{E2B95A70-9067-429A-A1BC-46B5CDFCFA6A}"/>
              </a:ext>
            </a:extLst>
          </p:cNvPr>
          <p:cNvSpPr txBox="1"/>
          <p:nvPr/>
        </p:nvSpPr>
        <p:spPr>
          <a:xfrm>
            <a:off x="1406630" y="5448733"/>
            <a:ext cx="9378739" cy="1200329"/>
          </a:xfrm>
          <a:prstGeom prst="rect">
            <a:avLst/>
          </a:prstGeom>
          <a:noFill/>
        </p:spPr>
        <p:txBody>
          <a:bodyPr wrap="square" rtlCol="0">
            <a:spAutoFit/>
          </a:bodyPr>
          <a:lstStyle/>
          <a:p>
            <a:r>
              <a:rPr lang="en-US" altLang="zh-CN" dirty="0"/>
              <a:t>1, Mask R-CNN</a:t>
            </a:r>
            <a:r>
              <a:rPr lang="zh-CN" altLang="en-US" dirty="0"/>
              <a:t>（</a:t>
            </a:r>
            <a:r>
              <a:rPr lang="en-US" altLang="zh-CN" dirty="0"/>
              <a:t>2017</a:t>
            </a:r>
            <a:r>
              <a:rPr lang="zh-CN" altLang="en-US" dirty="0"/>
              <a:t>）</a:t>
            </a:r>
            <a:endParaRPr lang="en-US" altLang="zh-CN" dirty="0"/>
          </a:p>
          <a:p>
            <a:r>
              <a:rPr lang="en-US" altLang="zh-CN" dirty="0"/>
              <a:t>2, Focal Loss for Dense Object Detection</a:t>
            </a:r>
            <a:r>
              <a:rPr lang="zh-CN" altLang="en-US" dirty="0"/>
              <a:t>（</a:t>
            </a:r>
            <a:r>
              <a:rPr lang="en-US" altLang="zh-CN" dirty="0"/>
              <a:t>ICCV2017</a:t>
            </a:r>
            <a:r>
              <a:rPr lang="zh-CN" altLang="en-US" dirty="0"/>
              <a:t>）</a:t>
            </a:r>
            <a:endParaRPr lang="en-US" altLang="zh-CN" dirty="0"/>
          </a:p>
          <a:p>
            <a:r>
              <a:rPr lang="en-US" altLang="zh-CN" dirty="0"/>
              <a:t>3, Yolov3: An incremental improvement</a:t>
            </a:r>
            <a:r>
              <a:rPr lang="zh-CN" altLang="en-US" dirty="0"/>
              <a:t> （</a:t>
            </a:r>
            <a:r>
              <a:rPr lang="en-US" altLang="zh-CN" dirty="0"/>
              <a:t>2018</a:t>
            </a:r>
            <a:r>
              <a:rPr lang="zh-CN" altLang="en-US" dirty="0"/>
              <a:t>）</a:t>
            </a:r>
            <a:endParaRPr lang="en-US" altLang="zh-CN" dirty="0"/>
          </a:p>
          <a:p>
            <a:r>
              <a:rPr lang="en-US" altLang="zh-CN" dirty="0"/>
              <a:t>4, NAS-FPN: Learning Scalable Feature Pyramid Architecture for Object Detection (CVPR2019)</a:t>
            </a:r>
          </a:p>
        </p:txBody>
      </p:sp>
    </p:spTree>
    <p:extLst>
      <p:ext uri="{BB962C8B-B14F-4D97-AF65-F5344CB8AC3E}">
        <p14:creationId xmlns:p14="http://schemas.microsoft.com/office/powerpoint/2010/main" val="199091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337036-C5DD-45B9-B05F-2AD7A40AF540}"/>
              </a:ext>
            </a:extLst>
          </p:cNvPr>
          <p:cNvSpPr txBox="1"/>
          <p:nvPr/>
        </p:nvSpPr>
        <p:spPr>
          <a:xfrm>
            <a:off x="482335" y="2782669"/>
            <a:ext cx="11227329"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SNIP – An Analysis of Scale Invariance in Object Detection</a:t>
            </a:r>
          </a:p>
        </p:txBody>
      </p:sp>
      <p:sp>
        <p:nvSpPr>
          <p:cNvPr id="3" name="矩形 2">
            <a:extLst>
              <a:ext uri="{FF2B5EF4-FFF2-40B4-BE49-F238E27FC236}">
                <a16:creationId xmlns:a16="http://schemas.microsoft.com/office/drawing/2014/main" id="{EA4C659D-EF3B-4A2E-9415-8F36FE3E7352}"/>
              </a:ext>
            </a:extLst>
          </p:cNvPr>
          <p:cNvSpPr/>
          <p:nvPr/>
        </p:nvSpPr>
        <p:spPr>
          <a:xfrm>
            <a:off x="285456" y="6211669"/>
            <a:ext cx="11621086" cy="646331"/>
          </a:xfrm>
          <a:prstGeom prst="rect">
            <a:avLst/>
          </a:prstGeom>
        </p:spPr>
        <p:txBody>
          <a:bodyPr wrap="square">
            <a:spAutoFit/>
          </a:bodyPr>
          <a:lstStyle/>
          <a:p>
            <a:r>
              <a:rPr lang="en-US" altLang="zh-CN" dirty="0"/>
              <a:t>Singh B, Davis L S. An analysis of scale invariance in object detection snip[C]//Proceedings of the IEEE conference on computer vision and pattern recognition. 2018: 3578-3587.</a:t>
            </a:r>
            <a:endParaRPr lang="zh-CN" altLang="en-US" sz="1400" dirty="0"/>
          </a:p>
        </p:txBody>
      </p:sp>
      <p:sp>
        <p:nvSpPr>
          <p:cNvPr id="4" name="矩形 3">
            <a:extLst>
              <a:ext uri="{FF2B5EF4-FFF2-40B4-BE49-F238E27FC236}">
                <a16:creationId xmlns:a16="http://schemas.microsoft.com/office/drawing/2014/main" id="{09CC1E80-A8E9-4532-967E-5E008B292D65}"/>
              </a:ext>
            </a:extLst>
          </p:cNvPr>
          <p:cNvSpPr/>
          <p:nvPr/>
        </p:nvSpPr>
        <p:spPr>
          <a:xfrm>
            <a:off x="0" y="0"/>
            <a:ext cx="1685077" cy="463973"/>
          </a:xfrm>
          <a:prstGeom prst="rect">
            <a:avLst/>
          </a:prstGeom>
        </p:spPr>
        <p:txBody>
          <a:bodyPr wrap="none">
            <a:spAutoFit/>
          </a:bodyPr>
          <a:lstStyle/>
          <a:p>
            <a:pPr algn="just">
              <a:lnSpc>
                <a:spcPct val="150000"/>
              </a:lnSpc>
            </a:pPr>
            <a:r>
              <a:rPr lang="en-US" altLang="zh-CN" dirty="0">
                <a:latin typeface="Times New Roman" panose="02020603050405020304" pitchFamily="18" charset="0"/>
              </a:rPr>
              <a:t>2</a:t>
            </a:r>
            <a:r>
              <a:rPr lang="zh-CN" altLang="en-US" dirty="0">
                <a:latin typeface="Times New Roman" panose="02020603050405020304" pitchFamily="18" charset="0"/>
              </a:rPr>
              <a:t>）多尺度训练</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3439948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55D2C9D-1374-478F-8B2B-376133BDBB5C}"/>
              </a:ext>
            </a:extLst>
          </p:cNvPr>
          <p:cNvSpPr/>
          <p:nvPr/>
        </p:nvSpPr>
        <p:spPr>
          <a:xfrm>
            <a:off x="5321298" y="6327122"/>
            <a:ext cx="1549401" cy="383381"/>
          </a:xfrm>
          <a:prstGeom prst="rect">
            <a:avLst/>
          </a:prstGeom>
        </p:spPr>
        <p:txBody>
          <a:bodyPr wrap="square">
            <a:spAutoFit/>
          </a:bodyPr>
          <a:lstStyle/>
          <a:p>
            <a:r>
              <a:rPr lang="en-US" altLang="zh-CN" b="1" dirty="0"/>
              <a:t>d</a:t>
            </a:r>
            <a:r>
              <a:rPr lang="zh-CN" altLang="en-US" b="1" dirty="0"/>
              <a:t>omain-</a:t>
            </a:r>
            <a:r>
              <a:rPr lang="en-US" altLang="zh-CN" b="1" dirty="0"/>
              <a:t>s</a:t>
            </a:r>
            <a:r>
              <a:rPr lang="zh-CN" altLang="en-US" b="1" dirty="0"/>
              <a:t>hift</a:t>
            </a:r>
          </a:p>
        </p:txBody>
      </p:sp>
      <p:pic>
        <p:nvPicPr>
          <p:cNvPr id="12" name="图片 11">
            <a:extLst>
              <a:ext uri="{FF2B5EF4-FFF2-40B4-BE49-F238E27FC236}">
                <a16:creationId xmlns:a16="http://schemas.microsoft.com/office/drawing/2014/main" id="{99E7F518-543D-404E-9178-7B314DCCF01E}"/>
              </a:ext>
            </a:extLst>
          </p:cNvPr>
          <p:cNvPicPr>
            <a:picLocks noChangeAspect="1"/>
          </p:cNvPicPr>
          <p:nvPr/>
        </p:nvPicPr>
        <p:blipFill>
          <a:blip r:embed="rId3"/>
          <a:stretch>
            <a:fillRect/>
          </a:stretch>
        </p:blipFill>
        <p:spPr>
          <a:xfrm>
            <a:off x="1392850" y="-236999"/>
            <a:ext cx="9101500" cy="4698570"/>
          </a:xfrm>
          <a:prstGeom prst="rect">
            <a:avLst/>
          </a:prstGeom>
        </p:spPr>
      </p:pic>
      <p:sp>
        <p:nvSpPr>
          <p:cNvPr id="14" name="矩形 13">
            <a:extLst>
              <a:ext uri="{FF2B5EF4-FFF2-40B4-BE49-F238E27FC236}">
                <a16:creationId xmlns:a16="http://schemas.microsoft.com/office/drawing/2014/main" id="{E0EF8187-A2F2-46A9-9D00-E19C4D568B0F}"/>
              </a:ext>
            </a:extLst>
          </p:cNvPr>
          <p:cNvSpPr/>
          <p:nvPr/>
        </p:nvSpPr>
        <p:spPr>
          <a:xfrm>
            <a:off x="601131" y="4539112"/>
            <a:ext cx="10989734" cy="1710468"/>
          </a:xfrm>
          <a:prstGeom prst="rect">
            <a:avLst/>
          </a:prstGeom>
        </p:spPr>
        <p:txBody>
          <a:bodyPr wrap="square">
            <a:spAutoFit/>
          </a:bodyPr>
          <a:lstStyle/>
          <a:p>
            <a:pPr algn="just">
              <a:lnSpc>
                <a:spcPct val="150000"/>
              </a:lnSpc>
            </a:pPr>
            <a:r>
              <a:rPr lang="en-US" altLang="zh-CN" dirty="0">
                <a:latin typeface="Times New Roman" panose="02020603050405020304" pitchFamily="18" charset="0"/>
              </a:rPr>
              <a:t>    1</a:t>
            </a:r>
            <a:r>
              <a:rPr lang="zh-CN" altLang="en-US" dirty="0">
                <a:latin typeface="Times New Roman" panose="02020603050405020304" pitchFamily="18" charset="0"/>
              </a:rPr>
              <a:t>、</a:t>
            </a:r>
            <a:r>
              <a:rPr lang="en-US" altLang="zh-CN" dirty="0">
                <a:solidFill>
                  <a:srgbClr val="FF0000"/>
                </a:solidFill>
                <a:latin typeface="Times New Roman" panose="02020603050405020304" pitchFamily="18" charset="0"/>
              </a:rPr>
              <a:t>ImageNet</a:t>
            </a:r>
            <a:r>
              <a:rPr lang="zh-CN" altLang="en-US" dirty="0">
                <a:solidFill>
                  <a:srgbClr val="FF0000"/>
                </a:solidFill>
                <a:latin typeface="Times New Roman" panose="02020603050405020304" pitchFamily="18" charset="0"/>
              </a:rPr>
              <a:t>中目标</a:t>
            </a:r>
            <a:r>
              <a:rPr lang="en-US" altLang="zh-CN" dirty="0">
                <a:solidFill>
                  <a:srgbClr val="FF0000"/>
                </a:solidFill>
                <a:latin typeface="Times New Roman" panose="02020603050405020304" pitchFamily="18" charset="0"/>
              </a:rPr>
              <a:t>scale</a:t>
            </a:r>
            <a:r>
              <a:rPr lang="zh-CN" altLang="en-US" dirty="0">
                <a:solidFill>
                  <a:srgbClr val="FF0000"/>
                </a:solidFill>
                <a:latin typeface="Times New Roman" panose="02020603050405020304" pitchFamily="18" charset="0"/>
              </a:rPr>
              <a:t>分布较均匀</a:t>
            </a:r>
            <a:r>
              <a:rPr lang="zh-CN" altLang="en-US" dirty="0">
                <a:latin typeface="Times New Roman" panose="02020603050405020304" pitchFamily="18" charset="0"/>
              </a:rPr>
              <a:t>：</a:t>
            </a:r>
            <a:r>
              <a:rPr lang="en-US" altLang="zh-CN" dirty="0">
                <a:latin typeface="Times New Roman" panose="02020603050405020304" pitchFamily="18" charset="0"/>
              </a:rPr>
              <a:t>50%</a:t>
            </a:r>
            <a:r>
              <a:rPr lang="zh-CN" altLang="en-US" dirty="0">
                <a:latin typeface="Times New Roman" panose="02020603050405020304" pitchFamily="18" charset="0"/>
              </a:rPr>
              <a:t>的目标在图片中的</a:t>
            </a:r>
            <a:r>
              <a:rPr lang="en-US" altLang="zh-CN" dirty="0">
                <a:latin typeface="Times New Roman" panose="02020603050405020304" pitchFamily="18" charset="0"/>
              </a:rPr>
              <a:t>relative scale</a:t>
            </a:r>
            <a:r>
              <a:rPr lang="zh-CN" altLang="en-US" dirty="0">
                <a:latin typeface="Times New Roman" panose="02020603050405020304" pitchFamily="18" charset="0"/>
              </a:rPr>
              <a:t>≤ </a:t>
            </a:r>
            <a:r>
              <a:rPr lang="en-US" altLang="zh-CN" dirty="0">
                <a:latin typeface="Times New Roman" panose="02020603050405020304" pitchFamily="18" charset="0"/>
              </a:rPr>
              <a:t>0.556</a:t>
            </a:r>
            <a:r>
              <a:rPr lang="zh-CN" altLang="en-US" dirty="0">
                <a:latin typeface="Times New Roman" panose="02020603050405020304" pitchFamily="18" charset="0"/>
              </a:rPr>
              <a:t>。</a:t>
            </a:r>
          </a:p>
          <a:p>
            <a:pPr algn="just">
              <a:lnSpc>
                <a:spcPct val="150000"/>
              </a:lnSpc>
            </a:pPr>
            <a:r>
              <a:rPr lang="en-US" altLang="zh-CN" dirty="0">
                <a:latin typeface="Times New Roman" panose="02020603050405020304" pitchFamily="18" charset="0"/>
              </a:rPr>
              <a:t>    2</a:t>
            </a:r>
            <a:r>
              <a:rPr lang="zh-CN" altLang="en-US" dirty="0">
                <a:latin typeface="Times New Roman" panose="02020603050405020304" pitchFamily="18" charset="0"/>
              </a:rPr>
              <a:t>、</a:t>
            </a:r>
            <a:r>
              <a:rPr lang="en-US" altLang="zh-CN" dirty="0">
                <a:solidFill>
                  <a:srgbClr val="FF0000"/>
                </a:solidFill>
                <a:latin typeface="Times New Roman" panose="02020603050405020304" pitchFamily="18" charset="0"/>
              </a:rPr>
              <a:t>COCO</a:t>
            </a:r>
            <a:r>
              <a:rPr lang="zh-CN" altLang="en-US" dirty="0">
                <a:solidFill>
                  <a:srgbClr val="FF0000"/>
                </a:solidFill>
                <a:latin typeface="Times New Roman" panose="02020603050405020304" pitchFamily="18" charset="0"/>
              </a:rPr>
              <a:t>中小目标占比更多</a:t>
            </a:r>
            <a:r>
              <a:rPr lang="zh-CN" altLang="en-US" dirty="0">
                <a:latin typeface="Times New Roman" panose="02020603050405020304" pitchFamily="18" charset="0"/>
              </a:rPr>
              <a:t>：</a:t>
            </a:r>
            <a:r>
              <a:rPr lang="en-US" altLang="zh-CN" dirty="0">
                <a:latin typeface="Times New Roman" panose="02020603050405020304" pitchFamily="18" charset="0"/>
              </a:rPr>
              <a:t> 50%</a:t>
            </a:r>
            <a:r>
              <a:rPr lang="zh-CN" altLang="en-US" dirty="0">
                <a:latin typeface="Times New Roman" panose="02020603050405020304" pitchFamily="18" charset="0"/>
              </a:rPr>
              <a:t>的目标在图片中的</a:t>
            </a:r>
            <a:r>
              <a:rPr lang="en-US" altLang="zh-CN" dirty="0">
                <a:latin typeface="Times New Roman" panose="02020603050405020304" pitchFamily="18" charset="0"/>
              </a:rPr>
              <a:t>relative scale</a:t>
            </a:r>
            <a:r>
              <a:rPr lang="zh-CN" altLang="en-US" dirty="0">
                <a:latin typeface="Times New Roman" panose="02020603050405020304" pitchFamily="18" charset="0"/>
              </a:rPr>
              <a:t> ≤ </a:t>
            </a:r>
            <a:r>
              <a:rPr lang="en-US" altLang="zh-CN" dirty="0">
                <a:latin typeface="Times New Roman" panose="02020603050405020304" pitchFamily="18" charset="0"/>
              </a:rPr>
              <a:t>0.106(</a:t>
            </a:r>
            <a:r>
              <a:rPr lang="zh-CN" altLang="en-US" dirty="0">
                <a:latin typeface="Times New Roman" panose="02020603050405020304" pitchFamily="18" charset="0"/>
              </a:rPr>
              <a:t>面积小于等于原图面积的</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 90%</a:t>
            </a:r>
            <a:r>
              <a:rPr lang="zh-CN" altLang="en-US" dirty="0">
                <a:latin typeface="Times New Roman" panose="02020603050405020304" pitchFamily="18" charset="0"/>
              </a:rPr>
              <a:t>的目标在图片中的</a:t>
            </a:r>
            <a:r>
              <a:rPr lang="en-US" altLang="zh-CN" dirty="0">
                <a:latin typeface="Times New Roman" panose="02020603050405020304" pitchFamily="18" charset="0"/>
              </a:rPr>
              <a:t>relative scale </a:t>
            </a:r>
            <a:r>
              <a:rPr lang="zh-CN" altLang="en-US" dirty="0">
                <a:latin typeface="Times New Roman" panose="02020603050405020304" pitchFamily="18" charset="0"/>
              </a:rPr>
              <a:t>≤ </a:t>
            </a:r>
            <a:r>
              <a:rPr lang="en-US" altLang="zh-CN" dirty="0">
                <a:latin typeface="Times New Roman" panose="02020603050405020304" pitchFamily="18" charset="0"/>
              </a:rPr>
              <a:t>0.472</a:t>
            </a:r>
            <a:r>
              <a:rPr lang="zh-CN" altLang="en-US" dirty="0">
                <a:latin typeface="Times New Roman" panose="02020603050405020304" pitchFamily="18" charset="0"/>
              </a:rPr>
              <a:t>。</a:t>
            </a:r>
          </a:p>
          <a:p>
            <a:pPr algn="just">
              <a:lnSpc>
                <a:spcPct val="150000"/>
              </a:lnSpc>
            </a:pPr>
            <a:r>
              <a:rPr lang="en-US" altLang="zh-CN" dirty="0">
                <a:latin typeface="Times New Roman" panose="02020603050405020304" pitchFamily="18" charset="0"/>
              </a:rPr>
              <a:t>    3</a:t>
            </a:r>
            <a:r>
              <a:rPr lang="zh-CN" altLang="en-US" dirty="0">
                <a:latin typeface="Times New Roman" panose="02020603050405020304" pitchFamily="18" charset="0"/>
              </a:rPr>
              <a:t>、</a:t>
            </a:r>
            <a:r>
              <a:rPr lang="en-US" altLang="zh-CN" dirty="0">
                <a:solidFill>
                  <a:srgbClr val="FF0000"/>
                </a:solidFill>
                <a:latin typeface="Times New Roman" panose="02020603050405020304" pitchFamily="18" charset="0"/>
              </a:rPr>
              <a:t>COCO</a:t>
            </a:r>
            <a:r>
              <a:rPr lang="zh-CN" altLang="en-US" dirty="0">
                <a:solidFill>
                  <a:srgbClr val="FF0000"/>
                </a:solidFill>
                <a:latin typeface="Times New Roman" panose="02020603050405020304" pitchFamily="18" charset="0"/>
              </a:rPr>
              <a:t>中目标尺度跨度较大</a:t>
            </a:r>
            <a:r>
              <a:rPr lang="zh-CN" altLang="en-US" dirty="0">
                <a:latin typeface="Times New Roman" panose="02020603050405020304" pitchFamily="18" charset="0"/>
              </a:rPr>
              <a:t>：</a:t>
            </a:r>
            <a:r>
              <a:rPr lang="en-US" altLang="zh-CN" dirty="0">
                <a:latin typeface="Times New Roman" panose="02020603050405020304" pitchFamily="18" charset="0"/>
              </a:rPr>
              <a:t>media scale</a:t>
            </a:r>
            <a:r>
              <a:rPr lang="zh-CN" altLang="en-US" dirty="0">
                <a:latin typeface="Times New Roman" panose="02020603050405020304" pitchFamily="18" charset="0"/>
              </a:rPr>
              <a:t>（</a:t>
            </a:r>
            <a:r>
              <a:rPr lang="en-US" altLang="zh-CN" dirty="0">
                <a:latin typeface="Times New Roman" panose="02020603050405020304" pitchFamily="18" charset="0"/>
              </a:rPr>
              <a:t>0.472</a:t>
            </a:r>
            <a:r>
              <a:rPr lang="zh-CN" altLang="en-US" dirty="0">
                <a:latin typeface="Times New Roman" panose="02020603050405020304" pitchFamily="18" charset="0"/>
              </a:rPr>
              <a:t>）和</a:t>
            </a:r>
            <a:r>
              <a:rPr lang="en-US" altLang="zh-CN" dirty="0">
                <a:latin typeface="Times New Roman" panose="02020603050405020304" pitchFamily="18" charset="0"/>
              </a:rPr>
              <a:t>smallest scale</a:t>
            </a:r>
            <a:r>
              <a:rPr lang="zh-CN" altLang="en-US" dirty="0">
                <a:latin typeface="Times New Roman" panose="02020603050405020304" pitchFamily="18" charset="0"/>
              </a:rPr>
              <a:t>（</a:t>
            </a:r>
            <a:r>
              <a:rPr lang="en-US" altLang="zh-CN" dirty="0">
                <a:latin typeface="Times New Roman" panose="02020603050405020304" pitchFamily="18" charset="0"/>
              </a:rPr>
              <a:t>0.024</a:t>
            </a:r>
            <a:r>
              <a:rPr lang="zh-CN" altLang="en-US" dirty="0">
                <a:latin typeface="Times New Roman" panose="02020603050405020304" pitchFamily="18" charset="0"/>
              </a:rPr>
              <a:t>）相差</a:t>
            </a:r>
            <a:r>
              <a:rPr lang="en-US" altLang="zh-CN" dirty="0">
                <a:latin typeface="Times New Roman" panose="02020603050405020304" pitchFamily="18" charset="0"/>
              </a:rPr>
              <a:t>20</a:t>
            </a:r>
            <a:r>
              <a:rPr lang="zh-CN" altLang="en-US" dirty="0">
                <a:latin typeface="Times New Roman" panose="02020603050405020304" pitchFamily="18" charset="0"/>
              </a:rPr>
              <a:t>倍。</a:t>
            </a:r>
          </a:p>
        </p:txBody>
      </p:sp>
    </p:spTree>
    <p:extLst>
      <p:ext uri="{BB962C8B-B14F-4D97-AF65-F5344CB8AC3E}">
        <p14:creationId xmlns:p14="http://schemas.microsoft.com/office/powerpoint/2010/main" val="49013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A57C1B0-05B5-4AC8-83A4-E6628FED957C}"/>
              </a:ext>
            </a:extLst>
          </p:cNvPr>
          <p:cNvSpPr txBox="1"/>
          <p:nvPr/>
        </p:nvSpPr>
        <p:spPr>
          <a:xfrm>
            <a:off x="5655733" y="2345267"/>
            <a:ext cx="914400" cy="914400"/>
          </a:xfrm>
          <a:prstGeom prst="rect">
            <a:avLst/>
          </a:prstGeom>
          <a:noFill/>
        </p:spPr>
        <p:txBody>
          <a:bodyPr wrap="square" rtlCol="0">
            <a:spAutoFit/>
          </a:bodyPr>
          <a:lstStyle/>
          <a:p>
            <a:endParaRPr lang="zh-CN" altLang="en-US" dirty="0"/>
          </a:p>
        </p:txBody>
      </p:sp>
      <p:sp>
        <p:nvSpPr>
          <p:cNvPr id="11" name="矩形 10">
            <a:extLst>
              <a:ext uri="{FF2B5EF4-FFF2-40B4-BE49-F238E27FC236}">
                <a16:creationId xmlns:a16="http://schemas.microsoft.com/office/drawing/2014/main" id="{F72EA4C2-E95F-4CAC-A2A7-83D7C6DA4760}"/>
              </a:ext>
            </a:extLst>
          </p:cNvPr>
          <p:cNvSpPr/>
          <p:nvPr/>
        </p:nvSpPr>
        <p:spPr>
          <a:xfrm>
            <a:off x="385232" y="2157434"/>
            <a:ext cx="11421536" cy="2543132"/>
          </a:xfrm>
          <a:prstGeom prst="rect">
            <a:avLst/>
          </a:prstGeom>
        </p:spPr>
        <p:txBody>
          <a:bodyPr wrap="square">
            <a:spAutoFit/>
          </a:bodyPr>
          <a:lstStyle/>
          <a:p>
            <a:pPr>
              <a:lnSpc>
                <a:spcPct val="150000"/>
              </a:lnSpc>
            </a:pPr>
            <a:r>
              <a:rPr lang="en-US" altLang="zh-CN" dirty="0"/>
              <a:t>1</a:t>
            </a:r>
            <a:r>
              <a:rPr lang="zh-CN" altLang="en-US" dirty="0"/>
              <a:t>、当训练数据和测试数据的分辨率越接近，效果越好。若训练数据和测试数据分辨率差别较大，实验结果较差。</a:t>
            </a:r>
            <a:endParaRPr lang="en-US" altLang="zh-CN" dirty="0"/>
          </a:p>
          <a:p>
            <a:pPr>
              <a:lnSpc>
                <a:spcPct val="150000"/>
              </a:lnSpc>
            </a:pPr>
            <a:r>
              <a:rPr lang="en-US" altLang="zh-CN" dirty="0"/>
              <a:t>2</a:t>
            </a:r>
            <a:r>
              <a:rPr lang="zh-CN" altLang="en-US" dirty="0"/>
              <a:t>、先使用高分辨率图像训练后再使用上采样后得到的低分辨率图像进行</a:t>
            </a:r>
            <a:r>
              <a:rPr lang="en-US" altLang="zh-CN" dirty="0"/>
              <a:t>fine tuning</a:t>
            </a:r>
            <a:r>
              <a:rPr lang="zh-CN" altLang="en-US" dirty="0"/>
              <a:t>所得检测器准确率最高。</a:t>
            </a:r>
            <a:endParaRPr lang="en-US" altLang="zh-CN" dirty="0"/>
          </a:p>
          <a:p>
            <a:pPr>
              <a:lnSpc>
                <a:spcPct val="150000"/>
              </a:lnSpc>
            </a:pPr>
            <a:endParaRPr lang="en-US" altLang="zh-CN" dirty="0"/>
          </a:p>
          <a:p>
            <a:pPr>
              <a:lnSpc>
                <a:spcPct val="150000"/>
              </a:lnSpc>
            </a:pPr>
            <a:r>
              <a:rPr lang="zh-CN" altLang="en-US" dirty="0"/>
              <a:t>启发：</a:t>
            </a:r>
            <a:endParaRPr lang="en-US" altLang="zh-CN" dirty="0"/>
          </a:p>
          <a:p>
            <a:pPr>
              <a:lnSpc>
                <a:spcPct val="150000"/>
              </a:lnSpc>
            </a:pPr>
            <a:r>
              <a:rPr lang="zh-CN" altLang="en-US" dirty="0"/>
              <a:t>    </a:t>
            </a:r>
            <a:r>
              <a:rPr lang="en-US" altLang="zh-CN" dirty="0"/>
              <a:t>1</a:t>
            </a:r>
            <a:r>
              <a:rPr lang="zh-CN" altLang="en-US" dirty="0"/>
              <a:t>）</a:t>
            </a:r>
            <a:r>
              <a:rPr lang="zh-CN" altLang="en-US" dirty="0">
                <a:solidFill>
                  <a:srgbClr val="FF0000"/>
                </a:solidFill>
              </a:rPr>
              <a:t>使用的训练图像与</a:t>
            </a:r>
            <a:r>
              <a:rPr lang="en-US" altLang="zh-CN" dirty="0">
                <a:solidFill>
                  <a:srgbClr val="FF0000"/>
                </a:solidFill>
              </a:rPr>
              <a:t>ImageNet</a:t>
            </a:r>
            <a:r>
              <a:rPr lang="zh-CN" altLang="en-US" dirty="0">
                <a:solidFill>
                  <a:srgbClr val="FF0000"/>
                </a:solidFill>
              </a:rPr>
              <a:t>预训练图像的分辨率相近</a:t>
            </a:r>
            <a:r>
              <a:rPr lang="zh-CN" altLang="en-US" dirty="0"/>
              <a:t>，可有效减少</a:t>
            </a:r>
            <a:r>
              <a:rPr lang="en-US" altLang="zh-CN" dirty="0"/>
              <a:t>domain shift</a:t>
            </a:r>
            <a:r>
              <a:rPr lang="zh-CN" altLang="en-US" dirty="0"/>
              <a:t>。</a:t>
            </a:r>
            <a:endParaRPr lang="en-US" altLang="zh-CN" dirty="0"/>
          </a:p>
          <a:p>
            <a:pPr>
              <a:lnSpc>
                <a:spcPct val="150000"/>
              </a:lnSpc>
            </a:pPr>
            <a:r>
              <a:rPr lang="zh-CN" altLang="en-US" dirty="0"/>
              <a:t>    </a:t>
            </a:r>
            <a:r>
              <a:rPr lang="en-US" altLang="zh-CN" dirty="0"/>
              <a:t>2</a:t>
            </a:r>
            <a:r>
              <a:rPr lang="zh-CN" altLang="en-US" dirty="0"/>
              <a:t>）</a:t>
            </a:r>
            <a:r>
              <a:rPr lang="zh-CN" altLang="en-US" dirty="0">
                <a:solidFill>
                  <a:srgbClr val="FF0000"/>
                </a:solidFill>
              </a:rPr>
              <a:t>先在高分辨率图像上预训练，然后在低分辨率图像上</a:t>
            </a:r>
            <a:r>
              <a:rPr lang="en-US" altLang="zh-CN" dirty="0">
                <a:solidFill>
                  <a:srgbClr val="FF0000"/>
                </a:solidFill>
              </a:rPr>
              <a:t>fine tuning</a:t>
            </a:r>
            <a:r>
              <a:rPr lang="zh-CN" altLang="en-US" dirty="0"/>
              <a:t>，可提升检测小目标的效果。</a:t>
            </a:r>
          </a:p>
        </p:txBody>
      </p:sp>
    </p:spTree>
    <p:extLst>
      <p:ext uri="{BB962C8B-B14F-4D97-AF65-F5344CB8AC3E}">
        <p14:creationId xmlns:p14="http://schemas.microsoft.com/office/powerpoint/2010/main" val="5834461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4415</TotalTime>
  <Words>2914</Words>
  <Application>Microsoft Office PowerPoint</Application>
  <PresentationFormat>宽屏</PresentationFormat>
  <Paragraphs>124</Paragraphs>
  <Slides>17</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Lucida Grande</vt:lpstr>
      <vt:lpstr>等线</vt:lpstr>
      <vt:lpstr>等线 Light</vt:lpstr>
      <vt:lpstr>黑体</vt:lpstr>
      <vt:lpstr>Microsoft YaHei</vt:lpstr>
      <vt:lpstr>Microsoft YaHei</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 L</dc:creator>
  <cp:lastModifiedBy>ee L</cp:lastModifiedBy>
  <cp:revision>182</cp:revision>
  <dcterms:created xsi:type="dcterms:W3CDTF">2020-01-07T08:40:07Z</dcterms:created>
  <dcterms:modified xsi:type="dcterms:W3CDTF">2020-05-10T07:36:55Z</dcterms:modified>
</cp:coreProperties>
</file>