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7" r:id="rId3"/>
    <p:sldId id="257" r:id="rId4"/>
    <p:sldId id="258" r:id="rId5"/>
    <p:sldId id="260" r:id="rId6"/>
    <p:sldId id="268" r:id="rId7"/>
    <p:sldId id="261" r:id="rId8"/>
    <p:sldId id="263" r:id="rId9"/>
    <p:sldId id="266" r:id="rId10"/>
    <p:sldId id="264"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15" autoAdjust="0"/>
    <p:restoredTop sz="95529" autoAdjust="0"/>
  </p:normalViewPr>
  <p:slideViewPr>
    <p:cSldViewPr snapToGrid="0">
      <p:cViewPr varScale="1">
        <p:scale>
          <a:sx n="14" d="100"/>
          <a:sy n="14" d="100"/>
        </p:scale>
        <p:origin x="326"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D1642-BE0F-43A4-8E5E-2EC09D1B4131}" type="datetimeFigureOut">
              <a:rPr lang="zh-CN" altLang="en-US" smtClean="0"/>
              <a:t>2020/3/4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DC1256-A8DB-46A5-89D6-CD4638950254}" type="slidenum">
              <a:rPr lang="zh-CN" altLang="en-US" smtClean="0"/>
              <a:t>‹#›</a:t>
            </a:fld>
            <a:endParaRPr lang="zh-CN" altLang="en-US"/>
          </a:p>
        </p:txBody>
      </p:sp>
    </p:spTree>
    <p:extLst>
      <p:ext uri="{BB962C8B-B14F-4D97-AF65-F5344CB8AC3E}">
        <p14:creationId xmlns:p14="http://schemas.microsoft.com/office/powerpoint/2010/main" val="1533899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浙江大学和香港中文大学的</a:t>
            </a:r>
            <a:r>
              <a:rPr lang="en-US" altLang="zh-CN" sz="1200" b="0" i="0" kern="1200" dirty="0">
                <a:solidFill>
                  <a:schemeClr val="tx1"/>
                </a:solidFill>
                <a:effectLst/>
                <a:latin typeface="+mn-lt"/>
                <a:ea typeface="+mn-ea"/>
                <a:cs typeface="+mn-cs"/>
              </a:rPr>
              <a:t>2019cvpr</a:t>
            </a:r>
          </a:p>
          <a:p>
            <a:r>
              <a:rPr lang="zh-CN" altLang="en-US" sz="1200" b="0" i="0" kern="1200" dirty="0">
                <a:solidFill>
                  <a:schemeClr val="tx1"/>
                </a:solidFill>
                <a:effectLst/>
                <a:latin typeface="+mn-lt"/>
                <a:ea typeface="+mn-ea"/>
                <a:cs typeface="+mn-cs"/>
              </a:rPr>
              <a:t>作者在对检测器的训练过程进行分析后发现训练过程中存在的不平衡问题会导致模型结构的潜力不能被完全利用，因此作者提出</a:t>
            </a:r>
            <a:r>
              <a:rPr lang="en-US" altLang="zh-CN" sz="1200" b="0" i="0" kern="1200" dirty="0">
                <a:solidFill>
                  <a:schemeClr val="tx1"/>
                </a:solidFill>
                <a:effectLst/>
                <a:latin typeface="+mn-lt"/>
                <a:ea typeface="+mn-ea"/>
                <a:cs typeface="+mn-cs"/>
              </a:rPr>
              <a:t>Libra R-CNN</a:t>
            </a:r>
            <a:r>
              <a:rPr lang="zh-CN" altLang="en-US" sz="1200" b="0" i="0" kern="1200" dirty="0">
                <a:solidFill>
                  <a:schemeClr val="tx1"/>
                </a:solidFill>
                <a:effectLst/>
                <a:latin typeface="+mn-lt"/>
                <a:ea typeface="+mn-ea"/>
                <a:cs typeface="+mn-cs"/>
              </a:rPr>
              <a:t>，针对检测过程中的一系列不平衡问题提出解决方法，提高检测性能。</a:t>
            </a:r>
            <a:endParaRPr lang="zh-CN" altLang="en-US" dirty="0"/>
          </a:p>
        </p:txBody>
      </p:sp>
      <p:sp>
        <p:nvSpPr>
          <p:cNvPr id="4" name="灯片编号占位符 3"/>
          <p:cNvSpPr>
            <a:spLocks noGrp="1"/>
          </p:cNvSpPr>
          <p:nvPr>
            <p:ph type="sldNum" sz="quarter" idx="5"/>
          </p:nvPr>
        </p:nvSpPr>
        <p:spPr/>
        <p:txBody>
          <a:bodyPr/>
          <a:lstStyle/>
          <a:p>
            <a:fld id="{C9DC1256-A8DB-46A5-89D6-CD4638950254}" type="slidenum">
              <a:rPr lang="zh-CN" altLang="en-US" smtClean="0"/>
              <a:t>1</a:t>
            </a:fld>
            <a:endParaRPr lang="zh-CN" altLang="en-US"/>
          </a:p>
        </p:txBody>
      </p:sp>
    </p:spTree>
    <p:extLst>
      <p:ext uri="{BB962C8B-B14F-4D97-AF65-F5344CB8AC3E}">
        <p14:creationId xmlns:p14="http://schemas.microsoft.com/office/powerpoint/2010/main" val="3221119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为分析每个组件的重要性，进行了消融实验。在基线为基于</a:t>
            </a:r>
            <a:r>
              <a:rPr lang="en-US" altLang="zh-CN" sz="1200" b="0" i="0" kern="1200" dirty="0">
                <a:solidFill>
                  <a:schemeClr val="tx1"/>
                </a:solidFill>
                <a:effectLst/>
                <a:latin typeface="+mn-lt"/>
                <a:ea typeface="+mn-ea"/>
                <a:cs typeface="+mn-cs"/>
              </a:rPr>
              <a:t>ResNet-50</a:t>
            </a:r>
            <a:r>
              <a:rPr lang="zh-CN" altLang="en-US" sz="1200" b="0" i="0" kern="1200" dirty="0">
                <a:solidFill>
                  <a:schemeClr val="tx1"/>
                </a:solidFill>
                <a:effectLst/>
                <a:latin typeface="+mn-lt"/>
                <a:ea typeface="+mn-ea"/>
                <a:cs typeface="+mn-cs"/>
              </a:rPr>
              <a:t>并结合了</a:t>
            </a:r>
            <a:r>
              <a:rPr lang="en-US" altLang="zh-CN" sz="1200" b="0" i="0" kern="1200" dirty="0">
                <a:solidFill>
                  <a:schemeClr val="tx1"/>
                </a:solidFill>
                <a:effectLst/>
                <a:latin typeface="+mn-lt"/>
                <a:ea typeface="+mn-ea"/>
                <a:cs typeface="+mn-cs"/>
              </a:rPr>
              <a:t>FPN</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faster R-CNN</a:t>
            </a:r>
            <a:r>
              <a:rPr lang="zh-CN" altLang="en-US" sz="1200" b="0" i="0" kern="1200" dirty="0">
                <a:solidFill>
                  <a:schemeClr val="tx1"/>
                </a:solidFill>
                <a:effectLst/>
                <a:latin typeface="+mn-lt"/>
                <a:ea typeface="+mn-ea"/>
                <a:cs typeface="+mn-cs"/>
              </a:rPr>
              <a:t>上逐步增加了</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平衡采样、平衡特征金字塔和平衡</a:t>
            </a:r>
            <a:r>
              <a:rPr lang="en-US" altLang="zh-CN" sz="1200" b="0" i="0" kern="1200" dirty="0">
                <a:solidFill>
                  <a:schemeClr val="tx1"/>
                </a:solidFill>
                <a:effectLst/>
                <a:latin typeface="+mn-lt"/>
                <a:ea typeface="+mn-ea"/>
                <a:cs typeface="+mn-cs"/>
              </a:rPr>
              <a:t>L1</a:t>
            </a:r>
            <a:r>
              <a:rPr lang="zh-CN" altLang="en-US" sz="1200" b="0" i="0" kern="1200" dirty="0">
                <a:solidFill>
                  <a:schemeClr val="tx1"/>
                </a:solidFill>
                <a:effectLst/>
                <a:latin typeface="+mn-lt"/>
                <a:ea typeface="+mn-ea"/>
                <a:cs typeface="+mn-cs"/>
              </a:rPr>
              <a:t>损失。</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加入</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平衡采样后</a:t>
            </a:r>
            <a:r>
              <a:rPr lang="en-US" altLang="zh-CN" sz="1200" b="0" i="0" kern="1200" dirty="0">
                <a:solidFill>
                  <a:schemeClr val="tx1"/>
                </a:solidFill>
                <a:effectLst/>
                <a:latin typeface="+mn-lt"/>
                <a:ea typeface="+mn-ea"/>
                <a:cs typeface="+mn-cs"/>
              </a:rPr>
              <a:t>ap</a:t>
            </a:r>
            <a:r>
              <a:rPr lang="zh-CN" altLang="en-US" sz="1200" b="0" i="0" kern="1200" dirty="0">
                <a:solidFill>
                  <a:schemeClr val="tx1"/>
                </a:solidFill>
                <a:effectLst/>
                <a:latin typeface="+mn-lt"/>
                <a:ea typeface="+mn-ea"/>
                <a:cs typeface="+mn-cs"/>
              </a:rPr>
              <a:t>提升了</a:t>
            </a:r>
            <a:r>
              <a:rPr lang="en-US" altLang="zh-CN" sz="1200" b="0" i="0" kern="1200" dirty="0">
                <a:solidFill>
                  <a:schemeClr val="tx1"/>
                </a:solidFill>
                <a:effectLst/>
                <a:latin typeface="+mn-lt"/>
                <a:ea typeface="+mn-ea"/>
                <a:cs typeface="+mn-cs"/>
              </a:rPr>
              <a:t>0.9</a:t>
            </a:r>
            <a:r>
              <a:rPr lang="zh-CN" altLang="en-US" sz="1200" b="0" i="0" kern="1200" dirty="0">
                <a:solidFill>
                  <a:schemeClr val="tx1"/>
                </a:solidFill>
                <a:effectLst/>
                <a:latin typeface="+mn-lt"/>
                <a:ea typeface="+mn-ea"/>
                <a:cs typeface="+mn-cs"/>
              </a:rPr>
              <a:t>，加入平衡特征金字塔后</a:t>
            </a:r>
            <a:r>
              <a:rPr lang="en-US" altLang="zh-CN" sz="1200" b="0" i="0" kern="1200" dirty="0">
                <a:solidFill>
                  <a:schemeClr val="tx1"/>
                </a:solidFill>
                <a:effectLst/>
                <a:latin typeface="+mn-lt"/>
                <a:ea typeface="+mn-ea"/>
                <a:cs typeface="+mn-cs"/>
              </a:rPr>
              <a:t>ap</a:t>
            </a:r>
            <a:r>
              <a:rPr lang="zh-CN" altLang="en-US" sz="1200" b="0" i="0" kern="1200" dirty="0">
                <a:solidFill>
                  <a:schemeClr val="tx1"/>
                </a:solidFill>
                <a:effectLst/>
                <a:latin typeface="+mn-lt"/>
                <a:ea typeface="+mn-ea"/>
                <a:cs typeface="+mn-cs"/>
              </a:rPr>
              <a:t>提升了</a:t>
            </a:r>
            <a:r>
              <a:rPr lang="en-US" altLang="zh-CN" sz="1200" b="0" i="0" kern="1200" dirty="0">
                <a:solidFill>
                  <a:schemeClr val="tx1"/>
                </a:solidFill>
                <a:effectLst/>
                <a:latin typeface="+mn-lt"/>
                <a:ea typeface="+mn-ea"/>
                <a:cs typeface="+mn-cs"/>
              </a:rPr>
              <a:t>0.9</a:t>
            </a:r>
            <a:r>
              <a:rPr lang="zh-CN" altLang="en-US" sz="1200" b="0" i="0" kern="1200" dirty="0">
                <a:solidFill>
                  <a:schemeClr val="tx1"/>
                </a:solidFill>
                <a:effectLst/>
                <a:latin typeface="+mn-lt"/>
                <a:ea typeface="+mn-ea"/>
                <a:cs typeface="+mn-cs"/>
              </a:rPr>
              <a:t>，加入平衡</a:t>
            </a:r>
            <a:r>
              <a:rPr lang="en-US" altLang="zh-CN" sz="1200" b="0" i="0" kern="1200" dirty="0">
                <a:solidFill>
                  <a:schemeClr val="tx1"/>
                </a:solidFill>
                <a:effectLst/>
                <a:latin typeface="+mn-lt"/>
                <a:ea typeface="+mn-ea"/>
                <a:cs typeface="+mn-cs"/>
              </a:rPr>
              <a:t>L1</a:t>
            </a:r>
            <a:r>
              <a:rPr lang="zh-CN" altLang="en-US" sz="1200" b="0" i="0" kern="1200" dirty="0">
                <a:solidFill>
                  <a:schemeClr val="tx1"/>
                </a:solidFill>
                <a:effectLst/>
                <a:latin typeface="+mn-lt"/>
                <a:ea typeface="+mn-ea"/>
                <a:cs typeface="+mn-cs"/>
              </a:rPr>
              <a:t>损失后</a:t>
            </a:r>
            <a:r>
              <a:rPr lang="en-US" altLang="zh-CN" sz="1200" b="0" i="0" kern="1200" dirty="0">
                <a:solidFill>
                  <a:schemeClr val="tx1"/>
                </a:solidFill>
                <a:effectLst/>
                <a:latin typeface="+mn-lt"/>
                <a:ea typeface="+mn-ea"/>
                <a:cs typeface="+mn-cs"/>
              </a:rPr>
              <a:t>ap</a:t>
            </a:r>
            <a:r>
              <a:rPr lang="zh-CN" altLang="en-US" sz="1200" b="0" i="0" kern="1200" dirty="0">
                <a:solidFill>
                  <a:schemeClr val="tx1"/>
                </a:solidFill>
                <a:effectLst/>
                <a:latin typeface="+mn-lt"/>
                <a:ea typeface="+mn-ea"/>
                <a:cs typeface="+mn-cs"/>
              </a:rPr>
              <a:t>提升了</a:t>
            </a:r>
            <a:r>
              <a:rPr lang="en-US" altLang="zh-CN" sz="1200" b="0" i="0" kern="1200" dirty="0">
                <a:solidFill>
                  <a:schemeClr val="tx1"/>
                </a:solidFill>
                <a:effectLst/>
                <a:latin typeface="+mn-lt"/>
                <a:ea typeface="+mn-ea"/>
                <a:cs typeface="+mn-cs"/>
              </a:rPr>
              <a:t>0.8</a:t>
            </a:r>
          </a:p>
          <a:p>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C9DC1256-A8DB-46A5-89D6-CD4638950254}" type="slidenum">
              <a:rPr lang="zh-CN" altLang="en-US" smtClean="0"/>
              <a:t>10</a:t>
            </a:fld>
            <a:endParaRPr lang="zh-CN" altLang="en-US"/>
          </a:p>
        </p:txBody>
      </p:sp>
    </p:spTree>
    <p:extLst>
      <p:ext uri="{BB962C8B-B14F-4D97-AF65-F5344CB8AC3E}">
        <p14:creationId xmlns:p14="http://schemas.microsoft.com/office/powerpoint/2010/main" val="1996128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COCO</a:t>
            </a:r>
            <a:r>
              <a:rPr lang="zh-CN" altLang="en-US" sz="1200" b="0" i="0" kern="1200" dirty="0">
                <a:solidFill>
                  <a:schemeClr val="tx1"/>
                </a:solidFill>
                <a:effectLst/>
                <a:latin typeface="+mn-lt"/>
                <a:ea typeface="+mn-ea"/>
                <a:cs typeface="+mn-cs"/>
              </a:rPr>
              <a:t>数据集上与目前一些前沿的目标检测方法的对比，可看到</a:t>
            </a:r>
            <a:r>
              <a:rPr lang="en-US" altLang="zh-CN" sz="1200" b="0" i="0" kern="1200" dirty="0">
                <a:solidFill>
                  <a:schemeClr val="tx1"/>
                </a:solidFill>
                <a:effectLst/>
                <a:latin typeface="+mn-lt"/>
                <a:ea typeface="+mn-ea"/>
                <a:cs typeface="+mn-cs"/>
              </a:rPr>
              <a:t>libra </a:t>
            </a:r>
            <a:r>
              <a:rPr lang="en-US" altLang="zh-CN" sz="1200" b="0" i="0" kern="1200" dirty="0" err="1">
                <a:solidFill>
                  <a:schemeClr val="tx1"/>
                </a:solidFill>
                <a:effectLst/>
                <a:latin typeface="+mn-lt"/>
                <a:ea typeface="+mn-ea"/>
                <a:cs typeface="+mn-cs"/>
              </a:rPr>
              <a:t>rcnn</a:t>
            </a:r>
            <a:r>
              <a:rPr lang="zh-CN" altLang="en-US" sz="1200" b="0" i="0" kern="1200" dirty="0">
                <a:solidFill>
                  <a:schemeClr val="tx1"/>
                </a:solidFill>
                <a:effectLst/>
                <a:latin typeface="+mn-lt"/>
                <a:ea typeface="+mn-ea"/>
                <a:cs typeface="+mn-cs"/>
              </a:rPr>
              <a:t>的精度能比</a:t>
            </a:r>
            <a:r>
              <a:rPr lang="en-US" altLang="zh-CN" sz="1200" b="0" i="0" kern="1200" dirty="0">
                <a:solidFill>
                  <a:schemeClr val="tx1"/>
                </a:solidFill>
                <a:effectLst/>
                <a:latin typeface="+mn-lt"/>
                <a:ea typeface="+mn-ea"/>
                <a:cs typeface="+mn-cs"/>
              </a:rPr>
              <a:t>Faster R-CNN</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RetinaNet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Mask R-CNN</a:t>
            </a:r>
            <a:r>
              <a:rPr lang="zh-CN" altLang="en-US" sz="1200" b="0" i="0" kern="1200" dirty="0">
                <a:solidFill>
                  <a:schemeClr val="tx1"/>
                </a:solidFill>
                <a:effectLst/>
                <a:latin typeface="+mn-lt"/>
                <a:ea typeface="+mn-ea"/>
                <a:cs typeface="+mn-cs"/>
              </a:rPr>
              <a:t>高</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个点左右。</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表示是作者自己复现的结果。</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--paper</a:t>
            </a:r>
            <a:r>
              <a:rPr lang="zh-CN" altLang="en-US" sz="1200" b="0" i="0" kern="1200" dirty="0">
                <a:solidFill>
                  <a:schemeClr val="tx1"/>
                </a:solidFill>
                <a:effectLst/>
                <a:latin typeface="+mn-lt"/>
                <a:ea typeface="+mn-ea"/>
                <a:cs typeface="+mn-cs"/>
              </a:rPr>
              <a:t>逻辑清晰，紧紧抓住三个层次去做改进，三个解决方法对应三个问题，是作者在打</a:t>
            </a:r>
            <a:r>
              <a:rPr lang="en-US" altLang="zh-CN" sz="1200" b="0" i="0" kern="1200" dirty="0">
                <a:solidFill>
                  <a:schemeClr val="tx1"/>
                </a:solidFill>
                <a:effectLst/>
                <a:latin typeface="+mn-lt"/>
                <a:ea typeface="+mn-ea"/>
                <a:cs typeface="+mn-cs"/>
              </a:rPr>
              <a:t>coco</a:t>
            </a:r>
            <a:r>
              <a:rPr lang="zh-CN" altLang="en-US" sz="1200" b="0" i="0" kern="1200" dirty="0">
                <a:solidFill>
                  <a:schemeClr val="tx1"/>
                </a:solidFill>
                <a:effectLst/>
                <a:latin typeface="+mn-lt"/>
                <a:ea typeface="+mn-ea"/>
                <a:cs typeface="+mn-cs"/>
              </a:rPr>
              <a:t>比赛中实际运用后写出了这篇</a:t>
            </a:r>
            <a:r>
              <a:rPr lang="en-US" altLang="zh-CN" sz="1200" b="0" i="0" kern="1200" dirty="0">
                <a:solidFill>
                  <a:schemeClr val="tx1"/>
                </a:solidFill>
                <a:effectLst/>
                <a:latin typeface="+mn-lt"/>
                <a:ea typeface="+mn-ea"/>
                <a:cs typeface="+mn-cs"/>
              </a:rPr>
              <a:t>paper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C9DC1256-A8DB-46A5-89D6-CD4638950254}" type="slidenum">
              <a:rPr lang="zh-CN" altLang="en-US" smtClean="0"/>
              <a:t>11</a:t>
            </a:fld>
            <a:endParaRPr lang="zh-CN" altLang="en-US"/>
          </a:p>
        </p:txBody>
      </p:sp>
    </p:spTree>
    <p:extLst>
      <p:ext uri="{BB962C8B-B14F-4D97-AF65-F5344CB8AC3E}">
        <p14:creationId xmlns:p14="http://schemas.microsoft.com/office/powerpoint/2010/main" val="256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系统回顾了检测器的训练过程。揭示了在样本级、特征级、目标级三个层次限制检测性能的不平衡问题。</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提出了</a:t>
            </a:r>
            <a:r>
              <a:rPr lang="en-US" altLang="zh-CN" sz="1200" b="0" i="0" kern="1200" dirty="0">
                <a:solidFill>
                  <a:schemeClr val="tx1"/>
                </a:solidFill>
                <a:effectLst/>
                <a:latin typeface="+mn-lt"/>
                <a:ea typeface="+mn-ea"/>
                <a:cs typeface="+mn-cs"/>
              </a:rPr>
              <a:t>Libra RCNN</a:t>
            </a:r>
            <a:r>
              <a:rPr lang="zh-CN" altLang="en-US" sz="1200" b="0" i="0" kern="1200" dirty="0">
                <a:solidFill>
                  <a:schemeClr val="tx1"/>
                </a:solidFill>
                <a:effectLst/>
                <a:latin typeface="+mn-lt"/>
                <a:ea typeface="+mn-ea"/>
                <a:cs typeface="+mn-cs"/>
              </a:rPr>
              <a:t>，通过</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平衡采样、平衡特征金字塔和平衡</a:t>
            </a:r>
            <a:r>
              <a:rPr lang="en-US" altLang="zh-CN" sz="1200" b="0" i="0" kern="1200" dirty="0">
                <a:solidFill>
                  <a:schemeClr val="tx1"/>
                </a:solidFill>
                <a:effectLst/>
                <a:latin typeface="+mn-lt"/>
                <a:ea typeface="+mn-ea"/>
                <a:cs typeface="+mn-cs"/>
              </a:rPr>
              <a:t>L1</a:t>
            </a:r>
            <a:r>
              <a:rPr lang="zh-CN" altLang="en-US" sz="1200" b="0" i="0" kern="1200" dirty="0">
                <a:solidFill>
                  <a:schemeClr val="tx1"/>
                </a:solidFill>
                <a:effectLst/>
                <a:latin typeface="+mn-lt"/>
                <a:ea typeface="+mn-ea"/>
                <a:cs typeface="+mn-cs"/>
              </a:rPr>
              <a:t>损失对训练过程进行重平衡。</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COCO</a:t>
            </a:r>
            <a:r>
              <a:rPr lang="zh-CN" altLang="en-US" sz="1200" b="0" i="0" kern="1200" dirty="0">
                <a:solidFill>
                  <a:schemeClr val="tx1"/>
                </a:solidFill>
                <a:effectLst/>
                <a:latin typeface="+mn-lt"/>
                <a:ea typeface="+mn-ea"/>
                <a:cs typeface="+mn-cs"/>
              </a:rPr>
              <a:t>上测试了提出的框架，相对于最先进的一阶和二阶检测器都获得了显著改进。</a:t>
            </a:r>
            <a:endParaRPr lang="zh-CN" altLang="en-US" dirty="0"/>
          </a:p>
        </p:txBody>
      </p:sp>
      <p:sp>
        <p:nvSpPr>
          <p:cNvPr id="4" name="灯片编号占位符 3"/>
          <p:cNvSpPr>
            <a:spLocks noGrp="1"/>
          </p:cNvSpPr>
          <p:nvPr>
            <p:ph type="sldNum" sz="quarter" idx="5"/>
          </p:nvPr>
        </p:nvSpPr>
        <p:spPr/>
        <p:txBody>
          <a:bodyPr/>
          <a:lstStyle/>
          <a:p>
            <a:fld id="{C9DC1256-A8DB-46A5-89D6-CD4638950254}" type="slidenum">
              <a:rPr lang="zh-CN" altLang="en-US" smtClean="0"/>
              <a:t>2</a:t>
            </a:fld>
            <a:endParaRPr lang="zh-CN" altLang="en-US"/>
          </a:p>
        </p:txBody>
      </p:sp>
    </p:spTree>
    <p:extLst>
      <p:ext uri="{BB962C8B-B14F-4D97-AF65-F5344CB8AC3E}">
        <p14:creationId xmlns:p14="http://schemas.microsoft.com/office/powerpoint/2010/main" val="444229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目前主流的目标检测算法如</a:t>
            </a:r>
            <a:r>
              <a:rPr lang="en-US" altLang="zh-CN" sz="1200" b="0" i="0" kern="1200" dirty="0">
                <a:solidFill>
                  <a:schemeClr val="tx1"/>
                </a:solidFill>
                <a:effectLst/>
                <a:latin typeface="+mn-lt"/>
                <a:ea typeface="+mn-ea"/>
                <a:cs typeface="+mn-cs"/>
              </a:rPr>
              <a:t>SSD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Faster R-CNN</a:t>
            </a:r>
            <a:r>
              <a:rPr lang="zh-CN" altLang="en-US" sz="1200" b="0" i="0" kern="1200" dirty="0">
                <a:solidFill>
                  <a:schemeClr val="tx1"/>
                </a:solidFill>
                <a:effectLst/>
                <a:latin typeface="+mn-lt"/>
                <a:ea typeface="+mn-ea"/>
                <a:cs typeface="+mn-cs"/>
              </a:rPr>
              <a:t>等的检测器的训练流程一般分为三个步骤：</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这三个步骤中主要存在着以下三个问题：</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作者对这三个问题进行分析后发现在这三个步骤中存在着严重的不平衡问题，阻碍了对网络架构的充分利用，限制了性能，因此作者针对三个步骤中存在的不平衡问题提出了相应的解决方法。</a:t>
            </a:r>
            <a:endParaRPr lang="zh-CN" altLang="en-US" dirty="0"/>
          </a:p>
        </p:txBody>
      </p:sp>
      <p:sp>
        <p:nvSpPr>
          <p:cNvPr id="4" name="灯片编号占位符 3"/>
          <p:cNvSpPr>
            <a:spLocks noGrp="1"/>
          </p:cNvSpPr>
          <p:nvPr>
            <p:ph type="sldNum" sz="quarter" idx="5"/>
          </p:nvPr>
        </p:nvSpPr>
        <p:spPr/>
        <p:txBody>
          <a:bodyPr/>
          <a:lstStyle/>
          <a:p>
            <a:fld id="{C9DC1256-A8DB-46A5-89D6-CD4638950254}" type="slidenum">
              <a:rPr lang="zh-CN" altLang="en-US" smtClean="0"/>
              <a:t>3</a:t>
            </a:fld>
            <a:endParaRPr lang="zh-CN" altLang="en-US"/>
          </a:p>
        </p:txBody>
      </p:sp>
    </p:spTree>
    <p:extLst>
      <p:ext uri="{BB962C8B-B14F-4D97-AF65-F5344CB8AC3E}">
        <p14:creationId xmlns:p14="http://schemas.microsoft.com/office/powerpoint/2010/main" val="12232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三个层级的不平衡问题分别为：样本级不平衡、特征级不平衡、目标级不平衡</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样本级不平衡：我们知道在训练目标检测器时，困难样本更有利于提升检测器的检测性能，传统的随机采样会使选出的样本更多为简单样本，后来使用难例挖掘算法使选出的样本包含更多的困难样本如 </a:t>
            </a:r>
            <a:r>
              <a:rPr lang="en-US" altLang="zh-CN" sz="1200" b="0" i="0" kern="1200" dirty="0">
                <a:solidFill>
                  <a:schemeClr val="tx1"/>
                </a:solidFill>
                <a:effectLst/>
                <a:latin typeface="+mn-lt"/>
                <a:ea typeface="+mn-ea"/>
                <a:cs typeface="+mn-cs"/>
              </a:rPr>
              <a:t>OHEM</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Ross</a:t>
            </a:r>
            <a:r>
              <a:rPr lang="zh-CN" altLang="en-US" sz="1200" b="0" i="0" kern="1200" dirty="0">
                <a:solidFill>
                  <a:schemeClr val="tx1"/>
                </a:solidFill>
                <a:effectLst/>
                <a:latin typeface="+mn-lt"/>
                <a:ea typeface="+mn-ea"/>
                <a:cs typeface="+mn-cs"/>
              </a:rPr>
              <a:t>团队提出，主要思想是根据输入样本的损失进行筛选，筛选出困难样本，即对分类和检测影响较大的样本</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，但难例挖掘算法对噪声标签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数据集中标错的标签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较敏感，且会提升对内存的占用和计算量，因此作者提出了</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平衡采样。</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特征级不平衡：低层特征包含更多的细节信息，深层特征包含更多的语义信息。</a:t>
            </a:r>
            <a:r>
              <a:rPr lang="en-US" altLang="zh-CN" sz="1200" b="0" i="0" kern="1200" dirty="0">
                <a:solidFill>
                  <a:schemeClr val="tx1"/>
                </a:solidFill>
                <a:effectLst/>
                <a:latin typeface="+mn-lt"/>
                <a:ea typeface="+mn-ea"/>
                <a:cs typeface="+mn-cs"/>
              </a:rPr>
              <a:t>FPN</a:t>
            </a:r>
            <a:r>
              <a:rPr lang="zh-CN" altLang="en-US" sz="1200" b="0" i="0" kern="1200" dirty="0">
                <a:solidFill>
                  <a:schemeClr val="tx1"/>
                </a:solidFill>
                <a:effectLst/>
                <a:latin typeface="+mn-lt"/>
                <a:ea typeface="+mn-ea"/>
                <a:cs typeface="+mn-cs"/>
              </a:rPr>
              <a:t>等通过横向连接进行一个自上而下的特征融合，但这种方法融合的特征会更多关注于相邻分辨率而不是所有分辨率，并且每次融合操作都会稀释非相邻层级的语义信息，因此作者提出了平衡特征金字塔，用一个融合后包含来自每个分辨率平衡的信息的特征对多层级的特征进行增强。</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目标级不平衡：检测器需完成分类和定位两个任务。在训练时若不能较好平衡这两个任务，则其中一个任务可能受限，导致次优解。因此，为实现最优收敛，本文提出了平衡</a:t>
            </a:r>
            <a:r>
              <a:rPr lang="en-US" altLang="zh-CN" sz="1200" b="0" i="0" kern="1200" dirty="0">
                <a:solidFill>
                  <a:schemeClr val="tx1"/>
                </a:solidFill>
                <a:effectLst/>
                <a:latin typeface="+mn-lt"/>
                <a:ea typeface="+mn-ea"/>
                <a:cs typeface="+mn-cs"/>
              </a:rPr>
              <a:t>L1</a:t>
            </a:r>
            <a:r>
              <a:rPr lang="zh-CN" altLang="en-US" sz="1200" b="0" i="0" kern="1200" dirty="0">
                <a:solidFill>
                  <a:schemeClr val="tx1"/>
                </a:solidFill>
                <a:effectLst/>
                <a:latin typeface="+mn-lt"/>
                <a:ea typeface="+mn-ea"/>
                <a:cs typeface="+mn-cs"/>
              </a:rPr>
              <a:t>损失。</a:t>
            </a:r>
            <a:r>
              <a:rPr lang="en-US" altLang="zh-CN" sz="1200" b="0" i="0" kern="1200" dirty="0">
                <a:solidFill>
                  <a:schemeClr val="tx1"/>
                </a:solidFill>
                <a:effectLst/>
                <a:latin typeface="+mn-lt"/>
                <a:ea typeface="+mn-ea"/>
                <a:cs typeface="+mn-cs"/>
              </a:rPr>
              <a:t>Box head</a:t>
            </a:r>
            <a:r>
              <a:rPr lang="zh-CN" altLang="en-US" sz="1200" b="0" i="0" kern="1200" dirty="0">
                <a:solidFill>
                  <a:schemeClr val="tx1"/>
                </a:solidFill>
                <a:effectLst/>
                <a:latin typeface="+mn-lt"/>
                <a:ea typeface="+mn-ea"/>
                <a:cs typeface="+mn-cs"/>
              </a:rPr>
              <a:t>是进行边界框回归和分类的模块。</a:t>
            </a:r>
          </a:p>
        </p:txBody>
      </p:sp>
      <p:sp>
        <p:nvSpPr>
          <p:cNvPr id="4" name="灯片编号占位符 3"/>
          <p:cNvSpPr>
            <a:spLocks noGrp="1"/>
          </p:cNvSpPr>
          <p:nvPr>
            <p:ph type="sldNum" sz="quarter" idx="5"/>
          </p:nvPr>
        </p:nvSpPr>
        <p:spPr/>
        <p:txBody>
          <a:bodyPr/>
          <a:lstStyle/>
          <a:p>
            <a:fld id="{C9DC1256-A8DB-46A5-89D6-CD4638950254}" type="slidenum">
              <a:rPr lang="zh-CN" altLang="en-US" smtClean="0"/>
              <a:t>4</a:t>
            </a:fld>
            <a:endParaRPr lang="zh-CN" altLang="en-US"/>
          </a:p>
        </p:txBody>
      </p:sp>
    </p:spTree>
    <p:extLst>
      <p:ext uri="{BB962C8B-B14F-4D97-AF65-F5344CB8AC3E}">
        <p14:creationId xmlns:p14="http://schemas.microsoft.com/office/powerpoint/2010/main" val="936728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​作者实验后发现随机采样得到的样本超过</a:t>
            </a:r>
            <a:r>
              <a:rPr lang="en-US" altLang="zh-CN" sz="1200" b="0" i="0" kern="1200" dirty="0">
                <a:solidFill>
                  <a:schemeClr val="tx1"/>
                </a:solidFill>
                <a:effectLst/>
                <a:latin typeface="+mn-lt"/>
                <a:ea typeface="+mn-ea"/>
                <a:cs typeface="+mn-cs"/>
              </a:rPr>
              <a:t>70%</a:t>
            </a:r>
            <a:r>
              <a:rPr lang="zh-CN" altLang="en-US" sz="1200" b="0" i="0" kern="1200" dirty="0">
                <a:solidFill>
                  <a:schemeClr val="tx1"/>
                </a:solidFill>
                <a:effectLst/>
                <a:latin typeface="+mn-lt"/>
                <a:ea typeface="+mn-ea"/>
                <a:cs typeface="+mn-cs"/>
              </a:rPr>
              <a:t>的</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都在</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0.05</a:t>
            </a:r>
            <a:r>
              <a:rPr lang="zh-CN" altLang="en-US" sz="1200" b="0" i="0" kern="1200" dirty="0">
                <a:solidFill>
                  <a:schemeClr val="tx1"/>
                </a:solidFill>
                <a:effectLst/>
                <a:latin typeface="+mn-lt"/>
                <a:ea typeface="+mn-ea"/>
                <a:cs typeface="+mn-cs"/>
              </a:rPr>
              <a:t>之间，这是因为样本在</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上并不是均匀分布的，一张图中一般背景会占图片绝大部分，生成候选框时随机采样会造成生成的背景框远多于包含物体的框，因此大部分样本的</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都在</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0.05</a:t>
            </a:r>
            <a:r>
              <a:rPr lang="zh-CN" altLang="en-US" sz="1200" b="0" i="0" kern="1200" dirty="0">
                <a:solidFill>
                  <a:schemeClr val="tx1"/>
                </a:solidFill>
                <a:effectLst/>
                <a:latin typeface="+mn-lt"/>
                <a:ea typeface="+mn-ea"/>
                <a:cs typeface="+mn-cs"/>
              </a:rPr>
              <a:t>间。且可以看到，橘黄色代表的是困难负样本在</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上的一个分布，</a:t>
            </a:r>
            <a:r>
              <a:rPr lang="en-US" altLang="zh-CN" sz="1200" b="0" i="0" kern="1200" dirty="0">
                <a:solidFill>
                  <a:schemeClr val="tx1"/>
                </a:solidFill>
                <a:effectLst/>
                <a:latin typeface="+mn-lt"/>
                <a:ea typeface="+mn-ea"/>
                <a:cs typeface="+mn-cs"/>
              </a:rPr>
              <a:t>60%</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hard negative</a:t>
            </a:r>
            <a:r>
              <a:rPr lang="zh-CN" altLang="en-US" sz="1200" b="0" i="0" kern="1200" dirty="0">
                <a:solidFill>
                  <a:schemeClr val="tx1"/>
                </a:solidFill>
                <a:effectLst/>
                <a:latin typeface="+mn-lt"/>
                <a:ea typeface="+mn-ea"/>
                <a:cs typeface="+mn-cs"/>
              </a:rPr>
              <a:t>的</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都大于</a:t>
            </a:r>
            <a:r>
              <a:rPr lang="en-US" altLang="zh-CN" sz="1200" b="0" i="0" kern="1200" dirty="0">
                <a:solidFill>
                  <a:schemeClr val="tx1"/>
                </a:solidFill>
                <a:effectLst/>
                <a:latin typeface="+mn-lt"/>
                <a:ea typeface="+mn-ea"/>
                <a:cs typeface="+mn-cs"/>
              </a:rPr>
              <a:t>0.05</a:t>
            </a:r>
            <a:r>
              <a:rPr lang="zh-CN" altLang="en-US" sz="1200" b="0" i="0" kern="1200" dirty="0">
                <a:solidFill>
                  <a:schemeClr val="tx1"/>
                </a:solidFill>
                <a:effectLst/>
                <a:latin typeface="+mn-lt"/>
                <a:ea typeface="+mn-ea"/>
                <a:cs typeface="+mn-cs"/>
              </a:rPr>
              <a:t>，但随机采样中</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大于</a:t>
            </a:r>
            <a:r>
              <a:rPr lang="en-US" altLang="zh-CN" sz="1200" b="0" i="0" kern="1200" dirty="0">
                <a:solidFill>
                  <a:schemeClr val="tx1"/>
                </a:solidFill>
                <a:effectLst/>
                <a:latin typeface="+mn-lt"/>
                <a:ea typeface="+mn-ea"/>
                <a:cs typeface="+mn-cs"/>
              </a:rPr>
              <a:t>0.05</a:t>
            </a:r>
            <a:r>
              <a:rPr lang="zh-CN" altLang="en-US" sz="1200" b="0" i="0" kern="1200" dirty="0">
                <a:solidFill>
                  <a:schemeClr val="tx1"/>
                </a:solidFill>
                <a:effectLst/>
                <a:latin typeface="+mn-lt"/>
                <a:ea typeface="+mn-ea"/>
                <a:cs typeface="+mn-cs"/>
              </a:rPr>
              <a:t>的样本只占总样本数量的</a:t>
            </a:r>
            <a:r>
              <a:rPr lang="en-US" altLang="zh-CN" sz="1200" b="0" i="0" kern="1200" dirty="0">
                <a:solidFill>
                  <a:schemeClr val="tx1"/>
                </a:solidFill>
                <a:effectLst/>
                <a:latin typeface="+mn-lt"/>
                <a:ea typeface="+mn-ea"/>
                <a:cs typeface="+mn-cs"/>
              </a:rPr>
              <a:t>30%</a:t>
            </a:r>
            <a:r>
              <a:rPr lang="zh-CN" altLang="en-US" sz="1200" b="0" i="0" kern="1200" dirty="0">
                <a:solidFill>
                  <a:schemeClr val="tx1"/>
                </a:solidFill>
                <a:effectLst/>
                <a:latin typeface="+mn-lt"/>
                <a:ea typeface="+mn-ea"/>
                <a:cs typeface="+mn-cs"/>
              </a:rPr>
              <a:t>，所以随机采样会导致选择的样本中的困难负样本数量很少。所以作者提出了</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平衡采样来解决这样一个不平衡的问题。</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随机采样选中</a:t>
            </a:r>
            <a:r>
              <a:rPr lang="en-US" altLang="zh-CN" sz="1200" b="0" i="0" kern="1200" dirty="0">
                <a:solidFill>
                  <a:schemeClr val="tx1"/>
                </a:solidFill>
                <a:effectLst/>
                <a:latin typeface="+mn-lt"/>
                <a:ea typeface="+mn-ea"/>
                <a:cs typeface="+mn-cs"/>
              </a:rPr>
              <a:t>hard negative</a:t>
            </a:r>
            <a:r>
              <a:rPr lang="zh-CN" altLang="en-US" sz="1200" b="0" i="0" kern="1200" dirty="0">
                <a:solidFill>
                  <a:schemeClr val="tx1"/>
                </a:solidFill>
                <a:effectLst/>
                <a:latin typeface="+mn-lt"/>
                <a:ea typeface="+mn-ea"/>
                <a:cs typeface="+mn-cs"/>
              </a:rPr>
              <a:t>的概率为</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个候选框中选取</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hard negative</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平衡采样则是通过</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值划分出</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个区间，每个区间中的候选采样数为</a:t>
            </a:r>
            <a:r>
              <a:rPr lang="en-US" altLang="zh-CN" sz="1200" b="0" i="0" kern="1200" dirty="0">
                <a:solidFill>
                  <a:schemeClr val="tx1"/>
                </a:solidFill>
                <a:effectLst/>
                <a:latin typeface="+mn-lt"/>
                <a:ea typeface="+mn-ea"/>
                <a:cs typeface="+mn-cs"/>
              </a:rPr>
              <a:t>Mk</a:t>
            </a:r>
            <a:r>
              <a:rPr lang="zh-CN" altLang="en-US" sz="1200" b="0" i="0" kern="1200" dirty="0">
                <a:solidFill>
                  <a:schemeClr val="tx1"/>
                </a:solidFill>
                <a:effectLst/>
                <a:latin typeface="+mn-lt"/>
                <a:ea typeface="+mn-ea"/>
                <a:cs typeface="+mn-cs"/>
              </a:rPr>
              <a:t>，在每个区间中选取</a:t>
            </a:r>
            <a:r>
              <a:rPr lang="en-US" altLang="zh-CN" sz="1200" b="0" i="0" kern="1200" dirty="0">
                <a:solidFill>
                  <a:schemeClr val="tx1"/>
                </a:solidFill>
                <a:effectLst/>
                <a:latin typeface="+mn-lt"/>
                <a:ea typeface="+mn-ea"/>
                <a:cs typeface="+mn-cs"/>
              </a:rPr>
              <a:t>N/K</a:t>
            </a:r>
            <a:r>
              <a:rPr lang="zh-CN" altLang="en-US" sz="1200" b="0" i="0" kern="1200" dirty="0">
                <a:solidFill>
                  <a:schemeClr val="tx1"/>
                </a:solidFill>
                <a:effectLst/>
                <a:latin typeface="+mn-lt"/>
                <a:ea typeface="+mn-ea"/>
                <a:cs typeface="+mn-cs"/>
              </a:rPr>
              <a:t>个样本，</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平衡采样能够使选取的训练样本的分布更接近于困难负样本的分布。</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--Baseline</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backbone</a:t>
            </a:r>
            <a:r>
              <a:rPr lang="zh-CN" altLang="en-US" sz="1200" b="0" i="0" kern="1200" dirty="0">
                <a:solidFill>
                  <a:schemeClr val="tx1"/>
                </a:solidFill>
                <a:effectLst/>
                <a:latin typeface="+mn-lt"/>
                <a:ea typeface="+mn-ea"/>
                <a:cs typeface="+mn-cs"/>
              </a:rPr>
              <a:t>为</a:t>
            </a:r>
            <a:r>
              <a:rPr lang="en-US" altLang="zh-CN" sz="1200" b="0" i="0" kern="1200" dirty="0">
                <a:solidFill>
                  <a:schemeClr val="tx1"/>
                </a:solidFill>
                <a:effectLst/>
                <a:latin typeface="+mn-lt"/>
                <a:ea typeface="+mn-ea"/>
                <a:cs typeface="+mn-cs"/>
              </a:rPr>
              <a:t>ResNet-50</a:t>
            </a:r>
            <a:r>
              <a:rPr lang="zh-CN" altLang="en-US" sz="1200" b="0" i="0" kern="1200" dirty="0">
                <a:solidFill>
                  <a:schemeClr val="tx1"/>
                </a:solidFill>
                <a:effectLst/>
                <a:latin typeface="+mn-lt"/>
                <a:ea typeface="+mn-ea"/>
                <a:cs typeface="+mn-cs"/>
              </a:rPr>
              <a:t>且结合了</a:t>
            </a:r>
            <a:r>
              <a:rPr lang="en-US" altLang="zh-CN" sz="1200" b="0" i="0" kern="1200" dirty="0">
                <a:solidFill>
                  <a:schemeClr val="tx1"/>
                </a:solidFill>
                <a:effectLst/>
                <a:latin typeface="+mn-lt"/>
                <a:ea typeface="+mn-ea"/>
                <a:cs typeface="+mn-cs"/>
              </a:rPr>
              <a:t>FPN</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Faster R-CNN</a:t>
            </a:r>
            <a:r>
              <a:rPr lang="zh-CN" altLang="en-US" sz="1200" b="0" i="0" kern="1200" dirty="0">
                <a:solidFill>
                  <a:schemeClr val="tx1"/>
                </a:solidFill>
                <a:effectLst/>
                <a:latin typeface="+mn-lt"/>
                <a:ea typeface="+mn-ea"/>
                <a:cs typeface="+mn-cs"/>
              </a:rPr>
              <a:t>，可看到</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平衡采样有带来一定提升，并且实验表明在平衡采样中，采样间隔</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的取值对实验结果的影响不大。</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C9DC1256-A8DB-46A5-89D6-CD4638950254}" type="slidenum">
              <a:rPr lang="zh-CN" altLang="en-US" smtClean="0"/>
              <a:t>5</a:t>
            </a:fld>
            <a:endParaRPr lang="zh-CN" altLang="en-US"/>
          </a:p>
        </p:txBody>
      </p:sp>
    </p:spTree>
    <p:extLst>
      <p:ext uri="{BB962C8B-B14F-4D97-AF65-F5344CB8AC3E}">
        <p14:creationId xmlns:p14="http://schemas.microsoft.com/office/powerpoint/2010/main" val="346158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对随机采样和</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平衡采样得到的训练样本进行可视化，可看出，通过</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平衡采样得到的训练样本能够更加集中于目标区域，而不是随机出现在目标周围。</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红色框表示的是与</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框的</a:t>
            </a:r>
            <a:r>
              <a:rPr lang="en-US" altLang="zh-CN" sz="1200" b="0" i="0" kern="1200" dirty="0" err="1">
                <a:solidFill>
                  <a:schemeClr val="tx1"/>
                </a:solidFill>
                <a:effectLst/>
                <a:latin typeface="+mn-lt"/>
                <a:ea typeface="+mn-ea"/>
                <a:cs typeface="+mn-cs"/>
              </a:rPr>
              <a:t>iou</a:t>
            </a:r>
            <a:r>
              <a:rPr lang="zh-CN" altLang="en-US" sz="1200" b="0" i="0" kern="1200" dirty="0">
                <a:solidFill>
                  <a:schemeClr val="tx1"/>
                </a:solidFill>
                <a:effectLst/>
                <a:latin typeface="+mn-lt"/>
                <a:ea typeface="+mn-ea"/>
                <a:cs typeface="+mn-cs"/>
              </a:rPr>
              <a:t>值未大于阈值的边界框</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C9DC1256-A8DB-46A5-89D6-CD4638950254}" type="slidenum">
              <a:rPr lang="zh-CN" altLang="en-US" smtClean="0"/>
              <a:t>6</a:t>
            </a:fld>
            <a:endParaRPr lang="zh-CN" altLang="en-US"/>
          </a:p>
        </p:txBody>
      </p:sp>
    </p:spTree>
    <p:extLst>
      <p:ext uri="{BB962C8B-B14F-4D97-AF65-F5344CB8AC3E}">
        <p14:creationId xmlns:p14="http://schemas.microsoft.com/office/powerpoint/2010/main" val="1271242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平衡特征金字塔是在</a:t>
            </a:r>
            <a:r>
              <a:rPr lang="en-US" altLang="zh-CN" sz="1200" b="0" i="0" kern="1200" dirty="0" err="1">
                <a:solidFill>
                  <a:schemeClr val="tx1"/>
                </a:solidFill>
                <a:effectLst/>
                <a:latin typeface="+mn-lt"/>
                <a:ea typeface="+mn-ea"/>
                <a:cs typeface="+mn-cs"/>
              </a:rPr>
              <a:t>fpn</a:t>
            </a:r>
            <a:r>
              <a:rPr lang="zh-CN" altLang="en-US" sz="1200" b="0" i="0" kern="1200" dirty="0">
                <a:solidFill>
                  <a:schemeClr val="tx1"/>
                </a:solidFill>
                <a:effectLst/>
                <a:latin typeface="+mn-lt"/>
                <a:ea typeface="+mn-ea"/>
                <a:cs typeface="+mn-cs"/>
              </a:rPr>
              <a:t>通过横向连接构建特征金字塔的基础上，使用一个深度融合的平衡语义特征对多层级的特征进行一个增强。主要分为四步：缩放、整合、精炼、增强</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--Cl</a:t>
            </a:r>
            <a:r>
              <a:rPr lang="zh-CN" altLang="en-US" sz="1200" b="0" i="0" kern="1200" dirty="0">
                <a:solidFill>
                  <a:schemeClr val="tx1"/>
                </a:solidFill>
                <a:effectLst/>
                <a:latin typeface="+mn-lt"/>
                <a:ea typeface="+mn-ea"/>
                <a:cs typeface="+mn-cs"/>
              </a:rPr>
              <a:t>表示第</a:t>
            </a:r>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层特征，缩放是将多层级的特征</a:t>
            </a:r>
            <a:r>
              <a:rPr lang="en-US" altLang="zh-CN" sz="1200" b="0" i="0" kern="1200" dirty="0">
                <a:solidFill>
                  <a:schemeClr val="tx1"/>
                </a:solidFill>
                <a:effectLst/>
                <a:latin typeface="+mn-lt"/>
                <a:ea typeface="+mn-ea"/>
                <a:cs typeface="+mn-cs"/>
              </a:rPr>
              <a:t>{C2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C3</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C4</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C5}</a:t>
            </a:r>
            <a:r>
              <a:rPr lang="zh-CN" altLang="en-US" sz="1200" b="0" i="0" kern="1200" dirty="0">
                <a:solidFill>
                  <a:schemeClr val="tx1"/>
                </a:solidFill>
                <a:effectLst/>
                <a:latin typeface="+mn-lt"/>
                <a:ea typeface="+mn-ea"/>
                <a:cs typeface="+mn-cs"/>
              </a:rPr>
              <a:t>使用插值或最大池化</a:t>
            </a:r>
            <a:r>
              <a:rPr lang="en-US" altLang="zh-CN" sz="1200" b="0" i="0" kern="1200" dirty="0">
                <a:solidFill>
                  <a:schemeClr val="tx1"/>
                </a:solidFill>
                <a:effectLst/>
                <a:latin typeface="+mn-lt"/>
                <a:ea typeface="+mn-ea"/>
                <a:cs typeface="+mn-cs"/>
              </a:rPr>
              <a:t>resize</a:t>
            </a:r>
            <a:r>
              <a:rPr lang="zh-CN" altLang="en-US" sz="1200" b="0" i="0" kern="1200" dirty="0">
                <a:solidFill>
                  <a:schemeClr val="tx1"/>
                </a:solidFill>
                <a:effectLst/>
                <a:latin typeface="+mn-lt"/>
                <a:ea typeface="+mn-ea"/>
                <a:cs typeface="+mn-cs"/>
              </a:rPr>
              <a:t>到一个中间尺度</a:t>
            </a:r>
            <a:r>
              <a:rPr lang="en-US" altLang="zh-CN" sz="1200" b="0" i="0" kern="1200" dirty="0">
                <a:solidFill>
                  <a:schemeClr val="tx1"/>
                </a:solidFill>
                <a:effectLst/>
                <a:latin typeface="+mn-lt"/>
                <a:ea typeface="+mn-ea"/>
                <a:cs typeface="+mn-cs"/>
              </a:rPr>
              <a:t>C4</a:t>
            </a:r>
            <a:r>
              <a:rPr lang="zh-CN" altLang="en-US" sz="1200" b="0" i="0" kern="1200" dirty="0">
                <a:solidFill>
                  <a:schemeClr val="tx1"/>
                </a:solidFill>
                <a:effectLst/>
                <a:latin typeface="+mn-lt"/>
                <a:ea typeface="+mn-ea"/>
                <a:cs typeface="+mn-cs"/>
              </a:rPr>
              <a:t>，再通过求平均得到所需的平衡语义特征，</a:t>
            </a:r>
            <a:r>
              <a:rPr lang="en-US" altLang="zh-CN" sz="1200" b="0" i="0" kern="1200" dirty="0">
                <a:solidFill>
                  <a:schemeClr val="tx1"/>
                </a:solidFill>
                <a:effectLst/>
                <a:latin typeface="+mn-lt"/>
                <a:ea typeface="+mn-ea"/>
                <a:cs typeface="+mn-cs"/>
              </a:rPr>
              <a:t>L</a:t>
            </a:r>
            <a:r>
              <a:rPr lang="zh-CN" altLang="en-US" sz="1200" b="0" i="0" kern="1200" dirty="0">
                <a:solidFill>
                  <a:schemeClr val="tx1"/>
                </a:solidFill>
                <a:effectLst/>
                <a:latin typeface="+mn-lt"/>
                <a:ea typeface="+mn-ea"/>
                <a:cs typeface="+mn-cs"/>
              </a:rPr>
              <a:t>为特征图的数量，</a:t>
            </a:r>
            <a:r>
              <a:rPr lang="en-US" altLang="zh-CN" sz="1200" b="0" i="0" kern="1200" dirty="0" err="1">
                <a:solidFill>
                  <a:schemeClr val="tx1"/>
                </a:solidFill>
                <a:effectLst/>
                <a:latin typeface="+mn-lt"/>
                <a:ea typeface="+mn-ea"/>
                <a:cs typeface="+mn-cs"/>
              </a:rPr>
              <a:t>lmin</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lmax</a:t>
            </a:r>
            <a:r>
              <a:rPr lang="zh-CN" altLang="en-US" sz="1200" b="0" i="0" kern="1200" dirty="0">
                <a:solidFill>
                  <a:schemeClr val="tx1"/>
                </a:solidFill>
                <a:effectLst/>
                <a:latin typeface="+mn-lt"/>
                <a:ea typeface="+mn-ea"/>
                <a:cs typeface="+mn-cs"/>
              </a:rPr>
              <a:t>为最低层和最高层特征图的索引。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为使所得的平衡语义特征更有分辨力，作者对平衡语义特征进行精炼，即对融合后的特征进行直接卷积以增强融合特征。</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将精炼后的特征图缩放回原本各层次特征图大小，并与原本的特征金字塔进行一个简单的</a:t>
            </a:r>
            <a:r>
              <a:rPr lang="en-US" altLang="zh-CN" sz="1200" b="0" i="0" kern="1200" dirty="0">
                <a:solidFill>
                  <a:schemeClr val="tx1"/>
                </a:solidFill>
                <a:effectLst/>
                <a:latin typeface="+mn-lt"/>
                <a:ea typeface="+mn-ea"/>
                <a:cs typeface="+mn-cs"/>
              </a:rPr>
              <a:t>add</a:t>
            </a:r>
            <a:r>
              <a:rPr lang="zh-CN" altLang="en-US" sz="1200" b="0" i="0" kern="1200" dirty="0">
                <a:solidFill>
                  <a:schemeClr val="tx1"/>
                </a:solidFill>
                <a:effectLst/>
                <a:latin typeface="+mn-lt"/>
                <a:ea typeface="+mn-ea"/>
                <a:cs typeface="+mn-cs"/>
              </a:rPr>
              <a:t>操作，达到对特征金字塔的增强效果</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增强后的特征</a:t>
            </a:r>
            <a:r>
              <a:rPr lang="en-US" altLang="zh-CN" sz="1200" b="0" i="0" kern="1200" dirty="0">
                <a:solidFill>
                  <a:schemeClr val="tx1"/>
                </a:solidFill>
                <a:effectLst/>
                <a:latin typeface="+mn-lt"/>
                <a:ea typeface="+mn-ea"/>
                <a:cs typeface="+mn-cs"/>
              </a:rPr>
              <a:t>{P2,P3,P4,P5}</a:t>
            </a:r>
            <a:r>
              <a:rPr lang="zh-CN" altLang="en-US" sz="1200" b="0" i="0" kern="1200" dirty="0">
                <a:solidFill>
                  <a:schemeClr val="tx1"/>
                </a:solidFill>
                <a:effectLst/>
                <a:latin typeface="+mn-lt"/>
                <a:ea typeface="+mn-ea"/>
                <a:cs typeface="+mn-cs"/>
              </a:rPr>
              <a:t>用于后续的目标检测中，处理流程和</a:t>
            </a:r>
            <a:r>
              <a:rPr lang="en-US" altLang="zh-CN" sz="1200" b="0" i="0" kern="1200" dirty="0">
                <a:solidFill>
                  <a:schemeClr val="tx1"/>
                </a:solidFill>
                <a:effectLst/>
                <a:latin typeface="+mn-lt"/>
                <a:ea typeface="+mn-ea"/>
                <a:cs typeface="+mn-cs"/>
              </a:rPr>
              <a:t>FPN</a:t>
            </a:r>
            <a:r>
              <a:rPr lang="zh-CN" altLang="en-US" sz="1200" b="0" i="0" kern="1200" dirty="0">
                <a:solidFill>
                  <a:schemeClr val="tx1"/>
                </a:solidFill>
                <a:effectLst/>
                <a:latin typeface="+mn-lt"/>
                <a:ea typeface="+mn-ea"/>
                <a:cs typeface="+mn-cs"/>
              </a:rPr>
              <a:t>相同。</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这个操作通过插值</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池化来实现，计算量并没怎么增加。</a:t>
            </a:r>
            <a:endParaRPr lang="zh-CN" altLang="en-US" dirty="0"/>
          </a:p>
        </p:txBody>
      </p:sp>
      <p:sp>
        <p:nvSpPr>
          <p:cNvPr id="4" name="灯片编号占位符 3"/>
          <p:cNvSpPr>
            <a:spLocks noGrp="1"/>
          </p:cNvSpPr>
          <p:nvPr>
            <p:ph type="sldNum" sz="quarter" idx="5"/>
          </p:nvPr>
        </p:nvSpPr>
        <p:spPr/>
        <p:txBody>
          <a:bodyPr/>
          <a:lstStyle/>
          <a:p>
            <a:fld id="{C9DC1256-A8DB-46A5-89D6-CD4638950254}" type="slidenum">
              <a:rPr lang="zh-CN" altLang="en-US" smtClean="0"/>
              <a:t>7</a:t>
            </a:fld>
            <a:endParaRPr lang="zh-CN" altLang="en-US"/>
          </a:p>
        </p:txBody>
      </p:sp>
    </p:spTree>
    <p:extLst>
      <p:ext uri="{BB962C8B-B14F-4D97-AF65-F5344CB8AC3E}">
        <p14:creationId xmlns:p14="http://schemas.microsoft.com/office/powerpoint/2010/main" val="1745917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defRPr/>
            </a:pPr>
            <a:r>
              <a:rPr lang="en-US" altLang="zh-CN" dirty="0"/>
              <a:t>--libra </a:t>
            </a:r>
            <a:r>
              <a:rPr lang="en-US" altLang="zh-CN" dirty="0" err="1"/>
              <a:t>rcnn</a:t>
            </a:r>
            <a:r>
              <a:rPr lang="zh-CN" altLang="en-US" dirty="0"/>
              <a:t>的损失函数与</a:t>
            </a:r>
            <a:r>
              <a:rPr lang="en-US" altLang="zh-CN" dirty="0"/>
              <a:t>Fast R-CNN</a:t>
            </a:r>
            <a:r>
              <a:rPr lang="zh-CN" altLang="en-US" dirty="0"/>
              <a:t>的损失函数大体相同，都是分类损失加上定位损失。首行为</a:t>
            </a:r>
            <a:r>
              <a:rPr lang="en-US" altLang="zh-CN" dirty="0"/>
              <a:t>Fast R-CNN</a:t>
            </a:r>
            <a:r>
              <a:rPr lang="zh-CN" altLang="en-US" dirty="0"/>
              <a:t>的损失函数，分类损失为交叉熵损失，定位损失为</a:t>
            </a:r>
            <a:r>
              <a:rPr lang="en-US" altLang="zh-CN" dirty="0"/>
              <a:t>smooth l1</a:t>
            </a:r>
            <a:r>
              <a:rPr lang="zh-CN" altLang="en-US" dirty="0"/>
              <a:t>损失。其中</a:t>
            </a:r>
            <a:r>
              <a:rPr lang="en-US" altLang="zh-CN" dirty="0"/>
              <a:t>p</a:t>
            </a:r>
            <a:r>
              <a:rPr lang="zh-CN" altLang="en-US" dirty="0"/>
              <a:t>为预测分类值，</a:t>
            </a:r>
            <a:r>
              <a:rPr lang="en-US" altLang="zh-CN" dirty="0"/>
              <a:t>u</a:t>
            </a:r>
            <a:r>
              <a:rPr lang="zh-CN" altLang="en-US" dirty="0"/>
              <a:t>为目标分类值，</a:t>
            </a:r>
            <a:r>
              <a:rPr lang="el-GR" altLang="zh-CN" dirty="0"/>
              <a:t>λ</a:t>
            </a:r>
            <a:r>
              <a:rPr lang="zh-CN" altLang="en-US" dirty="0"/>
              <a:t>为权重，用于对分类损失和定位损失进行较好的平衡，</a:t>
            </a:r>
            <a:r>
              <a:rPr lang="en-US" altLang="zh-CN" dirty="0"/>
              <a:t>[u&gt;=1]</a:t>
            </a:r>
            <a:r>
              <a:rPr lang="zh-CN" altLang="en-US" dirty="0"/>
              <a:t>是指标函数，当当前框为背景框时</a:t>
            </a:r>
            <a:r>
              <a:rPr lang="en-US" altLang="zh-CN" dirty="0"/>
              <a:t>=0</a:t>
            </a:r>
            <a:r>
              <a:rPr lang="zh-CN" altLang="en-US" dirty="0"/>
              <a:t>，否则</a:t>
            </a:r>
            <a:r>
              <a:rPr lang="en-US" altLang="zh-CN" dirty="0"/>
              <a:t>=1</a:t>
            </a:r>
            <a:r>
              <a:rPr lang="zh-CN" altLang="en-US" dirty="0"/>
              <a:t>，即当前框是背景框则不参与定位损失的计算，</a:t>
            </a:r>
            <a:r>
              <a:rPr lang="en-US" altLang="zh-CN" dirty="0" err="1"/>
              <a:t>tu</a:t>
            </a:r>
            <a:r>
              <a:rPr lang="zh-CN" altLang="en-US" dirty="0"/>
              <a:t>为相应的</a:t>
            </a:r>
            <a:r>
              <a:rPr lang="en-US" altLang="zh-CN" dirty="0"/>
              <a:t>anchor box</a:t>
            </a:r>
            <a:r>
              <a:rPr lang="zh-CN" altLang="en-US" dirty="0"/>
              <a:t>的参数化坐标</a:t>
            </a:r>
            <a:r>
              <a:rPr lang="en-US" altLang="zh-CN" dirty="0"/>
              <a:t>(u</a:t>
            </a:r>
            <a:r>
              <a:rPr lang="zh-CN" altLang="en-US" dirty="0"/>
              <a:t>代表对应类别</a:t>
            </a:r>
            <a:r>
              <a:rPr lang="en-US" altLang="zh-CN" dirty="0"/>
              <a:t>)</a:t>
            </a:r>
            <a:r>
              <a:rPr lang="zh-CN" altLang="en-US" dirty="0"/>
              <a:t>，</a:t>
            </a:r>
            <a:r>
              <a:rPr lang="en-US" altLang="zh-CN" dirty="0"/>
              <a:t>v</a:t>
            </a:r>
            <a:r>
              <a:rPr lang="zh-CN" altLang="en-US" dirty="0"/>
              <a:t>是相应</a:t>
            </a:r>
            <a:r>
              <a:rPr lang="en-US" altLang="zh-CN" dirty="0"/>
              <a:t>GT</a:t>
            </a:r>
            <a:r>
              <a:rPr lang="zh-CN" altLang="en-US" dirty="0"/>
              <a:t>的参数化坐标。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对于训练时所使用的样本，作者把梯度值大于等于</a:t>
            </a:r>
            <a:r>
              <a:rPr lang="en-US" altLang="zh-CN" dirty="0"/>
              <a:t>1</a:t>
            </a:r>
            <a:r>
              <a:rPr lang="zh-CN" altLang="en-US" dirty="0"/>
              <a:t>的样本叫做</a:t>
            </a:r>
            <a:r>
              <a:rPr lang="en-US" altLang="zh-CN" dirty="0"/>
              <a:t>outliers</a:t>
            </a:r>
            <a:r>
              <a:rPr lang="zh-CN" altLang="en-US" dirty="0"/>
              <a:t>（离群值），小于</a:t>
            </a:r>
            <a:r>
              <a:rPr lang="en-US" altLang="zh-CN" dirty="0"/>
              <a:t>1</a:t>
            </a:r>
            <a:r>
              <a:rPr lang="zh-CN" altLang="en-US" dirty="0"/>
              <a:t>的样本叫做</a:t>
            </a:r>
            <a:r>
              <a:rPr lang="en-US" altLang="zh-CN" dirty="0"/>
              <a:t>inliers</a:t>
            </a:r>
            <a:r>
              <a:rPr lang="zh-CN" altLang="en-US" dirty="0"/>
              <a:t>，</a:t>
            </a:r>
            <a:r>
              <a:rPr lang="en-US" altLang="zh-CN" dirty="0"/>
              <a:t>Outliers</a:t>
            </a:r>
            <a:r>
              <a:rPr lang="zh-CN" altLang="en-US" dirty="0"/>
              <a:t>可看作困难样本，</a:t>
            </a:r>
            <a:r>
              <a:rPr lang="en-US" altLang="zh-CN" dirty="0"/>
              <a:t>inliers</a:t>
            </a:r>
            <a:r>
              <a:rPr lang="zh-CN" altLang="en-US" dirty="0"/>
              <a:t>可看作简单样本，和</a:t>
            </a:r>
            <a:r>
              <a:rPr lang="en-US" altLang="zh-CN" dirty="0"/>
              <a:t>outliers</a:t>
            </a:r>
            <a:r>
              <a:rPr lang="zh-CN" altLang="en-US" dirty="0"/>
              <a:t>相比</a:t>
            </a:r>
            <a:r>
              <a:rPr lang="en-US" altLang="zh-CN" dirty="0"/>
              <a:t>inliers</a:t>
            </a:r>
            <a:r>
              <a:rPr lang="zh-CN" altLang="en-US" dirty="0"/>
              <a:t>产生的梯度只占总梯度的</a:t>
            </a:r>
            <a:r>
              <a:rPr lang="en-US" altLang="zh-CN" dirty="0"/>
              <a:t>30%</a:t>
            </a:r>
            <a:r>
              <a:rPr lang="zh-CN" altLang="en-US" dirty="0"/>
              <a:t>左右，因此简单样本产生的小梯度值可能会被复杂样本的大梯度值所淹没，并且当我们通过</a:t>
            </a:r>
            <a:r>
              <a:rPr lang="el-GR" altLang="zh-CN" dirty="0"/>
              <a:t>λ</a:t>
            </a:r>
            <a:r>
              <a:rPr lang="zh-CN" altLang="en-US" dirty="0"/>
              <a:t>增加回归损失的权重时，会使模型对</a:t>
            </a:r>
            <a:r>
              <a:rPr lang="en-US" altLang="zh-CN" dirty="0"/>
              <a:t>outliers</a:t>
            </a:r>
            <a:r>
              <a:rPr lang="zh-CN" altLang="en-US" dirty="0"/>
              <a:t>更加敏感。因此作者改进了定位损失，提出了平衡</a:t>
            </a:r>
            <a:r>
              <a:rPr lang="en-US" altLang="zh-CN" dirty="0"/>
              <a:t>L1</a:t>
            </a:r>
            <a:r>
              <a:rPr lang="zh-CN" altLang="en-US" dirty="0"/>
              <a:t>损失。</a:t>
            </a:r>
            <a:endParaRPr lang="en-US" altLang="zh-CN" dirty="0"/>
          </a:p>
          <a:p>
            <a:r>
              <a:rPr lang="en-US" altLang="zh-CN" dirty="0"/>
              <a:t>--</a:t>
            </a:r>
            <a:r>
              <a:rPr lang="en-US" altLang="zh-CN" dirty="0" err="1"/>
              <a:t>i</a:t>
            </a:r>
            <a:r>
              <a:rPr lang="zh-CN" altLang="en-US" dirty="0"/>
              <a:t>表示第</a:t>
            </a:r>
            <a:r>
              <a:rPr lang="en-US" altLang="zh-CN" dirty="0" err="1"/>
              <a:t>i</a:t>
            </a:r>
            <a:r>
              <a:rPr lang="zh-CN" altLang="en-US" dirty="0"/>
              <a:t>个边界框。平衡</a:t>
            </a:r>
            <a:r>
              <a:rPr lang="en-US" altLang="zh-CN" dirty="0"/>
              <a:t>L1</a:t>
            </a:r>
            <a:r>
              <a:rPr lang="zh-CN" altLang="en-US" dirty="0"/>
              <a:t>损失是对平滑</a:t>
            </a:r>
            <a:r>
              <a:rPr lang="en-US" altLang="zh-CN" dirty="0"/>
              <a:t>L1</a:t>
            </a:r>
            <a:r>
              <a:rPr lang="zh-CN" altLang="en-US" dirty="0"/>
              <a:t>损失的改进，平衡</a:t>
            </a:r>
            <a:r>
              <a:rPr lang="en-US" altLang="zh-CN" dirty="0"/>
              <a:t>L1</a:t>
            </a:r>
            <a:r>
              <a:rPr lang="zh-CN" altLang="en-US" dirty="0"/>
              <a:t>损失的思想与平滑</a:t>
            </a:r>
            <a:r>
              <a:rPr lang="en-US" altLang="zh-CN" dirty="0"/>
              <a:t>l1</a:t>
            </a:r>
            <a:r>
              <a:rPr lang="zh-CN" altLang="en-US" dirty="0"/>
              <a:t>损失相似，当预测框与</a:t>
            </a:r>
            <a:r>
              <a:rPr lang="en-US" altLang="zh-CN" dirty="0"/>
              <a:t>GT</a:t>
            </a:r>
            <a:r>
              <a:rPr lang="zh-CN" altLang="en-US" dirty="0"/>
              <a:t>间的差别</a:t>
            </a:r>
            <a:r>
              <a:rPr lang="en-US" altLang="zh-CN" dirty="0"/>
              <a:t>x</a:t>
            </a:r>
            <a:r>
              <a:rPr lang="zh-CN" altLang="en-US" dirty="0"/>
              <a:t>较大时，</a:t>
            </a:r>
            <a:r>
              <a:rPr lang="zh-CN" altLang="en-US" sz="1200" b="0" i="0" kern="1200" dirty="0">
                <a:solidFill>
                  <a:schemeClr val="tx1"/>
                </a:solidFill>
                <a:effectLst/>
                <a:latin typeface="+mn-lt"/>
                <a:ea typeface="+mn-ea"/>
                <a:cs typeface="+mn-cs"/>
              </a:rPr>
              <a:t>对</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的梯度的绝对值会有一个上限</a:t>
            </a:r>
            <a:r>
              <a:rPr lang="el-GR" altLang="zh-CN" dirty="0"/>
              <a:t>γ</a:t>
            </a:r>
            <a:r>
              <a:rPr lang="zh-CN" altLang="en-US" dirty="0"/>
              <a:t>，</a:t>
            </a:r>
            <a:r>
              <a:rPr lang="zh-CN" altLang="en-US" sz="1200" b="0" i="0" kern="1200" dirty="0">
                <a:solidFill>
                  <a:schemeClr val="tx1"/>
                </a:solidFill>
                <a:effectLst/>
                <a:latin typeface="+mn-lt"/>
                <a:ea typeface="+mn-ea"/>
                <a:cs typeface="+mn-cs"/>
              </a:rPr>
              <a:t>不会太大以至于破坏网络参数。当</a:t>
            </a:r>
            <a:r>
              <a:rPr lang="en-US" altLang="zh-CN" dirty="0"/>
              <a:t>x</a:t>
            </a:r>
            <a:r>
              <a:rPr lang="zh-CN" altLang="en-US" dirty="0"/>
              <a:t>较小时，</a:t>
            </a:r>
            <a:r>
              <a:rPr lang="zh-CN" altLang="en-US" sz="1200" b="0" i="0" kern="1200" dirty="0">
                <a:solidFill>
                  <a:schemeClr val="tx1"/>
                </a:solidFill>
                <a:effectLst/>
                <a:latin typeface="+mn-lt"/>
                <a:ea typeface="+mn-ea"/>
                <a:cs typeface="+mn-cs"/>
              </a:rPr>
              <a:t>对</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的梯度会</a:t>
            </a:r>
            <a:r>
              <a:rPr lang="zh-CN" altLang="en-US" dirty="0"/>
              <a:t>进行动态调整，使损失能够平滑变小。提出平衡</a:t>
            </a:r>
            <a:r>
              <a:rPr lang="en-US" altLang="zh-CN" dirty="0"/>
              <a:t>L1</a:t>
            </a:r>
            <a:r>
              <a:rPr lang="zh-CN" altLang="en-US" dirty="0"/>
              <a:t>损失的目的是增强关键梯度以平衡简单样本和复杂样本的梯度值，加入</a:t>
            </a:r>
            <a:r>
              <a:rPr lang="el-GR" altLang="zh-CN" dirty="0"/>
              <a:t>α</a:t>
            </a:r>
            <a:r>
              <a:rPr lang="en-US" altLang="zh-CN" dirty="0"/>
              <a:t>,b,</a:t>
            </a:r>
            <a:r>
              <a:rPr lang="el-GR" altLang="zh-CN" dirty="0"/>
              <a:t>γ</a:t>
            </a:r>
            <a:r>
              <a:rPr lang="zh-CN" altLang="en-US" dirty="0"/>
              <a:t>三个参数，</a:t>
            </a:r>
            <a:r>
              <a:rPr lang="el-GR" altLang="zh-CN" dirty="0"/>
              <a:t>α</a:t>
            </a:r>
            <a:r>
              <a:rPr lang="zh-CN" altLang="en-US" dirty="0"/>
              <a:t>用于增加</a:t>
            </a:r>
            <a:r>
              <a:rPr lang="en-US" altLang="zh-CN" dirty="0"/>
              <a:t>inliers</a:t>
            </a:r>
            <a:r>
              <a:rPr lang="zh-CN" altLang="en-US" dirty="0"/>
              <a:t>的梯度值，并且</a:t>
            </a:r>
            <a:r>
              <a:rPr lang="en-US" altLang="zh-CN" dirty="0"/>
              <a:t>outliers</a:t>
            </a:r>
            <a:r>
              <a:rPr lang="zh-CN" altLang="en-US" dirty="0"/>
              <a:t>的梯度值不会受其影响（从损失函数的角度增大</a:t>
            </a:r>
            <a:r>
              <a:rPr lang="en-US" altLang="zh-CN" dirty="0" err="1"/>
              <a:t>inliners</a:t>
            </a:r>
            <a:r>
              <a:rPr lang="zh-CN" altLang="en-US" dirty="0"/>
              <a:t>的贡献），</a:t>
            </a:r>
            <a:r>
              <a:rPr lang="el-GR" altLang="zh-CN" dirty="0"/>
              <a:t>γ</a:t>
            </a:r>
            <a:r>
              <a:rPr lang="zh-CN" altLang="en-US" dirty="0"/>
              <a:t>调整梯度上界。通过调整这两个参数能够得到更加平衡的训练。</a:t>
            </a:r>
            <a:r>
              <a:rPr lang="en-US" altLang="zh-CN" dirty="0"/>
              <a:t>b</a:t>
            </a:r>
            <a:r>
              <a:rPr lang="zh-CN" altLang="en-US" dirty="0"/>
              <a:t>用于保证函数的连续性（</a:t>
            </a:r>
            <a:r>
              <a:rPr lang="en-US" altLang="zh-CN" dirty="0"/>
              <a:t>|x|=1</a:t>
            </a:r>
            <a:r>
              <a:rPr lang="zh-CN" altLang="en-US" dirty="0"/>
              <a:t>），所以</a:t>
            </a:r>
            <a:r>
              <a:rPr lang="el-GR" altLang="zh-CN" dirty="0"/>
              <a:t>α</a:t>
            </a:r>
            <a:r>
              <a:rPr lang="en-US" altLang="zh-CN" dirty="0"/>
              <a:t>,b,</a:t>
            </a:r>
            <a:r>
              <a:rPr lang="el-GR" altLang="zh-CN" dirty="0"/>
              <a:t>γ</a:t>
            </a:r>
            <a:r>
              <a:rPr lang="zh-CN" altLang="en-US" dirty="0"/>
              <a:t>需要满足下面这个关系式，作者经一系列实验后选定了</a:t>
            </a:r>
            <a:r>
              <a:rPr lang="el-GR" altLang="zh-CN" dirty="0"/>
              <a:t>α</a:t>
            </a:r>
            <a:r>
              <a:rPr lang="en-US" altLang="zh-CN" dirty="0"/>
              <a:t>=0.5</a:t>
            </a:r>
            <a:r>
              <a:rPr lang="zh-CN" altLang="en-US" dirty="0"/>
              <a:t>，</a:t>
            </a:r>
            <a:r>
              <a:rPr lang="el-GR" altLang="zh-CN" dirty="0"/>
              <a:t>γ</a:t>
            </a:r>
            <a:r>
              <a:rPr lang="en-US" altLang="zh-CN" dirty="0"/>
              <a:t>=1.5</a:t>
            </a:r>
            <a:r>
              <a:rPr lang="zh-CN" altLang="en-US" dirty="0"/>
              <a:t>。</a:t>
            </a:r>
            <a:endParaRPr lang="en-US" altLang="zh-CN" dirty="0"/>
          </a:p>
          <a:p>
            <a:r>
              <a:rPr lang="en-US" altLang="zh-CN" dirty="0"/>
              <a:t>--</a:t>
            </a:r>
            <a:r>
              <a:rPr lang="zh-CN" altLang="en-US" dirty="0"/>
              <a:t>然后就是根据梯度反求出平衡</a:t>
            </a:r>
            <a:r>
              <a:rPr lang="en-US" altLang="zh-CN" dirty="0"/>
              <a:t>L1</a:t>
            </a:r>
            <a:r>
              <a:rPr lang="zh-CN" altLang="en-US" dirty="0"/>
              <a:t>损失</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C9DC1256-A8DB-46A5-89D6-CD4638950254}" type="slidenum">
              <a:rPr lang="zh-CN" altLang="en-US" smtClean="0"/>
              <a:t>8</a:t>
            </a:fld>
            <a:endParaRPr lang="zh-CN" altLang="en-US"/>
          </a:p>
        </p:txBody>
      </p:sp>
    </p:spTree>
    <p:extLst>
      <p:ext uri="{BB962C8B-B14F-4D97-AF65-F5344CB8AC3E}">
        <p14:creationId xmlns:p14="http://schemas.microsoft.com/office/powerpoint/2010/main" val="3433986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横坐标</a:t>
            </a:r>
            <a:r>
              <a:rPr lang="en-US" altLang="zh-CN" dirty="0"/>
              <a:t>Regression error</a:t>
            </a:r>
            <a:r>
              <a:rPr lang="zh-CN" altLang="en-US" dirty="0"/>
              <a:t>可看作式子中的</a:t>
            </a:r>
            <a:r>
              <a:rPr lang="en-US" altLang="zh-CN" dirty="0"/>
              <a:t>x</a:t>
            </a:r>
            <a:r>
              <a:rPr lang="zh-CN" altLang="en-US" dirty="0"/>
              <a:t>，代表的是预测框与</a:t>
            </a:r>
            <a:r>
              <a:rPr lang="en-US" altLang="zh-CN" dirty="0"/>
              <a:t>GT</a:t>
            </a:r>
            <a:r>
              <a:rPr lang="zh-CN" altLang="en-US" dirty="0"/>
              <a:t>间的差异，纵坐标是梯度值。</a:t>
            </a:r>
            <a:endParaRPr lang="en-US" altLang="zh-CN" dirty="0"/>
          </a:p>
          <a:p>
            <a:r>
              <a:rPr lang="en-US" altLang="zh-CN" dirty="0"/>
              <a:t>--</a:t>
            </a:r>
            <a:r>
              <a:rPr lang="zh-CN" altLang="en-US" dirty="0"/>
              <a:t>如虚线所示，</a:t>
            </a:r>
            <a:r>
              <a:rPr lang="en-US" altLang="zh-CN" dirty="0"/>
              <a:t>Smooth L1</a:t>
            </a:r>
            <a:r>
              <a:rPr lang="zh-CN" altLang="en-US" dirty="0"/>
              <a:t>损失设置了一个拐点来区分</a:t>
            </a:r>
            <a:r>
              <a:rPr lang="en-US" altLang="zh-CN" dirty="0"/>
              <a:t>inliers</a:t>
            </a:r>
            <a:r>
              <a:rPr lang="zh-CN" altLang="en-US" dirty="0"/>
              <a:t>与</a:t>
            </a:r>
            <a:r>
              <a:rPr lang="en-US" altLang="zh-CN" dirty="0"/>
              <a:t>outliers</a:t>
            </a:r>
            <a:r>
              <a:rPr lang="zh-CN" altLang="en-US" dirty="0"/>
              <a:t>，并对</a:t>
            </a:r>
            <a:r>
              <a:rPr lang="en-US" altLang="zh-CN" dirty="0"/>
              <a:t>outliers</a:t>
            </a:r>
            <a:r>
              <a:rPr lang="zh-CN" altLang="en-US" dirty="0"/>
              <a:t>通过和</a:t>
            </a:r>
            <a:r>
              <a:rPr lang="en-US" altLang="zh-CN" dirty="0"/>
              <a:t>1</a:t>
            </a:r>
            <a:r>
              <a:rPr lang="zh-CN" altLang="en-US" dirty="0"/>
              <a:t>相比取</a:t>
            </a:r>
            <a:r>
              <a:rPr lang="en-US" altLang="zh-CN" dirty="0"/>
              <a:t>max</a:t>
            </a:r>
            <a:r>
              <a:rPr lang="zh-CN" altLang="en-US" dirty="0"/>
              <a:t>进行梯度截断。</a:t>
            </a:r>
            <a:endParaRPr lang="en-US" altLang="zh-CN" dirty="0"/>
          </a:p>
          <a:p>
            <a:r>
              <a:rPr lang="en-US" altLang="zh-CN" dirty="0"/>
              <a:t>--</a:t>
            </a:r>
            <a:r>
              <a:rPr lang="zh-CN" altLang="en-US" dirty="0"/>
              <a:t>从图中可看出，通过调整</a:t>
            </a:r>
            <a:r>
              <a:rPr lang="el-GR" altLang="zh-CN" dirty="0"/>
              <a:t>α</a:t>
            </a:r>
            <a:r>
              <a:rPr lang="zh-CN" altLang="en-US" dirty="0"/>
              <a:t>的值可使</a:t>
            </a:r>
            <a:r>
              <a:rPr lang="en-US" altLang="zh-CN" dirty="0"/>
              <a:t>inliers</a:t>
            </a:r>
            <a:r>
              <a:rPr lang="zh-CN" altLang="en-US" dirty="0"/>
              <a:t>的梯度值显著增加，</a:t>
            </a:r>
            <a:r>
              <a:rPr lang="en-US" altLang="zh-CN" dirty="0"/>
              <a:t>outliers</a:t>
            </a:r>
            <a:r>
              <a:rPr lang="zh-CN" altLang="en-US" dirty="0"/>
              <a:t>的梯度值不受影响。</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9DC1256-A8DB-46A5-89D6-CD4638950254}" type="slidenum">
              <a:rPr lang="zh-CN" altLang="en-US" smtClean="0"/>
              <a:t>9</a:t>
            </a:fld>
            <a:endParaRPr lang="zh-CN" altLang="en-US"/>
          </a:p>
        </p:txBody>
      </p:sp>
    </p:spTree>
    <p:extLst>
      <p:ext uri="{BB962C8B-B14F-4D97-AF65-F5344CB8AC3E}">
        <p14:creationId xmlns:p14="http://schemas.microsoft.com/office/powerpoint/2010/main" val="3798911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59EB91-40F8-4CDD-ACA5-9AD7809521C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A133948-6162-4A79-9E5A-AF7A18315D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C37D97D-22C9-4E6E-9DD5-D21540FDA573}"/>
              </a:ext>
            </a:extLst>
          </p:cNvPr>
          <p:cNvSpPr>
            <a:spLocks noGrp="1"/>
          </p:cNvSpPr>
          <p:nvPr>
            <p:ph type="dt" sz="half" idx="10"/>
          </p:nvPr>
        </p:nvSpPr>
        <p:spPr/>
        <p:txBody>
          <a:bodyPr/>
          <a:lstStyle/>
          <a:p>
            <a:fld id="{76B1790F-A5E7-454D-8DFF-F8B0047D7219}" type="datetimeFigureOut">
              <a:rPr lang="zh-CN" altLang="en-US" smtClean="0"/>
              <a:t>2020/3/4</a:t>
            </a:fld>
            <a:endParaRPr lang="zh-CN" altLang="en-US"/>
          </a:p>
        </p:txBody>
      </p:sp>
      <p:sp>
        <p:nvSpPr>
          <p:cNvPr id="5" name="页脚占位符 4">
            <a:extLst>
              <a:ext uri="{FF2B5EF4-FFF2-40B4-BE49-F238E27FC236}">
                <a16:creationId xmlns:a16="http://schemas.microsoft.com/office/drawing/2014/main" id="{2B068B7A-2F75-4557-80FB-EFEA3A28CF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20CBEC-3929-424A-9085-B69059467F55}"/>
              </a:ext>
            </a:extLst>
          </p:cNvPr>
          <p:cNvSpPr>
            <a:spLocks noGrp="1"/>
          </p:cNvSpPr>
          <p:nvPr>
            <p:ph type="sldNum" sz="quarter" idx="12"/>
          </p:nvPr>
        </p:nvSpPr>
        <p:spPr/>
        <p:txBody>
          <a:bodyPr/>
          <a:lstStyle/>
          <a:p>
            <a:fld id="{1F6B0138-3A5A-41BB-9B5A-1F8A0A8D747F}" type="slidenum">
              <a:rPr lang="zh-CN" altLang="en-US" smtClean="0"/>
              <a:t>‹#›</a:t>
            </a:fld>
            <a:endParaRPr lang="zh-CN" altLang="en-US"/>
          </a:p>
        </p:txBody>
      </p:sp>
    </p:spTree>
    <p:extLst>
      <p:ext uri="{BB962C8B-B14F-4D97-AF65-F5344CB8AC3E}">
        <p14:creationId xmlns:p14="http://schemas.microsoft.com/office/powerpoint/2010/main" val="3097431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813741-7D08-4D49-8A4A-1FF5B5D4FD8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8C89CE8-4B2F-4B6C-BFD8-A1AC4843631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76AFA2B-29EC-4B39-AD74-5E101DDF7110}"/>
              </a:ext>
            </a:extLst>
          </p:cNvPr>
          <p:cNvSpPr>
            <a:spLocks noGrp="1"/>
          </p:cNvSpPr>
          <p:nvPr>
            <p:ph type="dt" sz="half" idx="10"/>
          </p:nvPr>
        </p:nvSpPr>
        <p:spPr/>
        <p:txBody>
          <a:bodyPr/>
          <a:lstStyle/>
          <a:p>
            <a:fld id="{76B1790F-A5E7-454D-8DFF-F8B0047D7219}" type="datetimeFigureOut">
              <a:rPr lang="zh-CN" altLang="en-US" smtClean="0"/>
              <a:t>2020/3/4</a:t>
            </a:fld>
            <a:endParaRPr lang="zh-CN" altLang="en-US"/>
          </a:p>
        </p:txBody>
      </p:sp>
      <p:sp>
        <p:nvSpPr>
          <p:cNvPr id="5" name="页脚占位符 4">
            <a:extLst>
              <a:ext uri="{FF2B5EF4-FFF2-40B4-BE49-F238E27FC236}">
                <a16:creationId xmlns:a16="http://schemas.microsoft.com/office/drawing/2014/main" id="{473B1B89-4CF5-418C-B1F2-AAEF2C84B9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9DFA94-A9A6-453F-BEB2-52A04913AB1B}"/>
              </a:ext>
            </a:extLst>
          </p:cNvPr>
          <p:cNvSpPr>
            <a:spLocks noGrp="1"/>
          </p:cNvSpPr>
          <p:nvPr>
            <p:ph type="sldNum" sz="quarter" idx="12"/>
          </p:nvPr>
        </p:nvSpPr>
        <p:spPr/>
        <p:txBody>
          <a:bodyPr/>
          <a:lstStyle/>
          <a:p>
            <a:fld id="{1F6B0138-3A5A-41BB-9B5A-1F8A0A8D747F}" type="slidenum">
              <a:rPr lang="zh-CN" altLang="en-US" smtClean="0"/>
              <a:t>‹#›</a:t>
            </a:fld>
            <a:endParaRPr lang="zh-CN" altLang="en-US"/>
          </a:p>
        </p:txBody>
      </p:sp>
    </p:spTree>
    <p:extLst>
      <p:ext uri="{BB962C8B-B14F-4D97-AF65-F5344CB8AC3E}">
        <p14:creationId xmlns:p14="http://schemas.microsoft.com/office/powerpoint/2010/main" val="4290177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1FFB42C-FC50-45A5-8B45-9AC615A7ED2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77874A2-641B-4EEA-8BA8-9772F861C9A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D7B4B01-1F06-4BD9-B133-9CCC85D63856}"/>
              </a:ext>
            </a:extLst>
          </p:cNvPr>
          <p:cNvSpPr>
            <a:spLocks noGrp="1"/>
          </p:cNvSpPr>
          <p:nvPr>
            <p:ph type="dt" sz="half" idx="10"/>
          </p:nvPr>
        </p:nvSpPr>
        <p:spPr/>
        <p:txBody>
          <a:bodyPr/>
          <a:lstStyle/>
          <a:p>
            <a:fld id="{76B1790F-A5E7-454D-8DFF-F8B0047D7219}" type="datetimeFigureOut">
              <a:rPr lang="zh-CN" altLang="en-US" smtClean="0"/>
              <a:t>2020/3/4</a:t>
            </a:fld>
            <a:endParaRPr lang="zh-CN" altLang="en-US"/>
          </a:p>
        </p:txBody>
      </p:sp>
      <p:sp>
        <p:nvSpPr>
          <p:cNvPr id="5" name="页脚占位符 4">
            <a:extLst>
              <a:ext uri="{FF2B5EF4-FFF2-40B4-BE49-F238E27FC236}">
                <a16:creationId xmlns:a16="http://schemas.microsoft.com/office/drawing/2014/main" id="{285B8D7D-4525-4EE0-A029-19E16E3150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B71D3C-6542-411C-8892-AF71FA80056B}"/>
              </a:ext>
            </a:extLst>
          </p:cNvPr>
          <p:cNvSpPr>
            <a:spLocks noGrp="1"/>
          </p:cNvSpPr>
          <p:nvPr>
            <p:ph type="sldNum" sz="quarter" idx="12"/>
          </p:nvPr>
        </p:nvSpPr>
        <p:spPr/>
        <p:txBody>
          <a:bodyPr/>
          <a:lstStyle/>
          <a:p>
            <a:fld id="{1F6B0138-3A5A-41BB-9B5A-1F8A0A8D747F}" type="slidenum">
              <a:rPr lang="zh-CN" altLang="en-US" smtClean="0"/>
              <a:t>‹#›</a:t>
            </a:fld>
            <a:endParaRPr lang="zh-CN" altLang="en-US"/>
          </a:p>
        </p:txBody>
      </p:sp>
    </p:spTree>
    <p:extLst>
      <p:ext uri="{BB962C8B-B14F-4D97-AF65-F5344CB8AC3E}">
        <p14:creationId xmlns:p14="http://schemas.microsoft.com/office/powerpoint/2010/main" val="3740259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7B087B-4F47-4F70-BE04-A08C6F87DA3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AF03DD-1D4B-4F98-9E8F-11C6C960DA4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84C3AC7-66AC-4232-B93D-116438321012}"/>
              </a:ext>
            </a:extLst>
          </p:cNvPr>
          <p:cNvSpPr>
            <a:spLocks noGrp="1"/>
          </p:cNvSpPr>
          <p:nvPr>
            <p:ph type="dt" sz="half" idx="10"/>
          </p:nvPr>
        </p:nvSpPr>
        <p:spPr/>
        <p:txBody>
          <a:bodyPr/>
          <a:lstStyle/>
          <a:p>
            <a:fld id="{76B1790F-A5E7-454D-8DFF-F8B0047D7219}" type="datetimeFigureOut">
              <a:rPr lang="zh-CN" altLang="en-US" smtClean="0"/>
              <a:t>2020/3/4</a:t>
            </a:fld>
            <a:endParaRPr lang="zh-CN" altLang="en-US"/>
          </a:p>
        </p:txBody>
      </p:sp>
      <p:sp>
        <p:nvSpPr>
          <p:cNvPr id="5" name="页脚占位符 4">
            <a:extLst>
              <a:ext uri="{FF2B5EF4-FFF2-40B4-BE49-F238E27FC236}">
                <a16:creationId xmlns:a16="http://schemas.microsoft.com/office/drawing/2014/main" id="{ACAEDEBE-8ABF-4832-AC53-D06DDD8421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B655A3-9E0D-4C59-820C-4EA7427C2ECA}"/>
              </a:ext>
            </a:extLst>
          </p:cNvPr>
          <p:cNvSpPr>
            <a:spLocks noGrp="1"/>
          </p:cNvSpPr>
          <p:nvPr>
            <p:ph type="sldNum" sz="quarter" idx="12"/>
          </p:nvPr>
        </p:nvSpPr>
        <p:spPr/>
        <p:txBody>
          <a:bodyPr/>
          <a:lstStyle/>
          <a:p>
            <a:fld id="{1F6B0138-3A5A-41BB-9B5A-1F8A0A8D747F}" type="slidenum">
              <a:rPr lang="zh-CN" altLang="en-US" smtClean="0"/>
              <a:t>‹#›</a:t>
            </a:fld>
            <a:endParaRPr lang="zh-CN" altLang="en-US"/>
          </a:p>
        </p:txBody>
      </p:sp>
    </p:spTree>
    <p:extLst>
      <p:ext uri="{BB962C8B-B14F-4D97-AF65-F5344CB8AC3E}">
        <p14:creationId xmlns:p14="http://schemas.microsoft.com/office/powerpoint/2010/main" val="3259775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FEE399-F44C-417E-A194-F3D10B64CB7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51F8A95-3A20-48A8-B6C4-8A4E448DF5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7A0438D-15D2-4DEA-A371-2AD4BA42EDDF}"/>
              </a:ext>
            </a:extLst>
          </p:cNvPr>
          <p:cNvSpPr>
            <a:spLocks noGrp="1"/>
          </p:cNvSpPr>
          <p:nvPr>
            <p:ph type="dt" sz="half" idx="10"/>
          </p:nvPr>
        </p:nvSpPr>
        <p:spPr/>
        <p:txBody>
          <a:bodyPr/>
          <a:lstStyle/>
          <a:p>
            <a:fld id="{76B1790F-A5E7-454D-8DFF-F8B0047D7219}" type="datetimeFigureOut">
              <a:rPr lang="zh-CN" altLang="en-US" smtClean="0"/>
              <a:t>2020/3/4</a:t>
            </a:fld>
            <a:endParaRPr lang="zh-CN" altLang="en-US"/>
          </a:p>
        </p:txBody>
      </p:sp>
      <p:sp>
        <p:nvSpPr>
          <p:cNvPr id="5" name="页脚占位符 4">
            <a:extLst>
              <a:ext uri="{FF2B5EF4-FFF2-40B4-BE49-F238E27FC236}">
                <a16:creationId xmlns:a16="http://schemas.microsoft.com/office/drawing/2014/main" id="{8D24A8A0-CCC7-4C94-9FE6-6E03AE17B1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96E7B2-E02C-43C4-94B4-53438BF729D6}"/>
              </a:ext>
            </a:extLst>
          </p:cNvPr>
          <p:cNvSpPr>
            <a:spLocks noGrp="1"/>
          </p:cNvSpPr>
          <p:nvPr>
            <p:ph type="sldNum" sz="quarter" idx="12"/>
          </p:nvPr>
        </p:nvSpPr>
        <p:spPr/>
        <p:txBody>
          <a:bodyPr/>
          <a:lstStyle/>
          <a:p>
            <a:fld id="{1F6B0138-3A5A-41BB-9B5A-1F8A0A8D747F}" type="slidenum">
              <a:rPr lang="zh-CN" altLang="en-US" smtClean="0"/>
              <a:t>‹#›</a:t>
            </a:fld>
            <a:endParaRPr lang="zh-CN" altLang="en-US"/>
          </a:p>
        </p:txBody>
      </p:sp>
    </p:spTree>
    <p:extLst>
      <p:ext uri="{BB962C8B-B14F-4D97-AF65-F5344CB8AC3E}">
        <p14:creationId xmlns:p14="http://schemas.microsoft.com/office/powerpoint/2010/main" val="2322902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F97040-6A81-4867-80B8-502AAC7A7A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C4FF29-8737-4232-95D6-74BDA76D603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EDF7F9A-8EA8-4EB3-A880-44E57019C94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AA87056-F079-4603-840F-E94B675BF26F}"/>
              </a:ext>
            </a:extLst>
          </p:cNvPr>
          <p:cNvSpPr>
            <a:spLocks noGrp="1"/>
          </p:cNvSpPr>
          <p:nvPr>
            <p:ph type="dt" sz="half" idx="10"/>
          </p:nvPr>
        </p:nvSpPr>
        <p:spPr/>
        <p:txBody>
          <a:bodyPr/>
          <a:lstStyle/>
          <a:p>
            <a:fld id="{76B1790F-A5E7-454D-8DFF-F8B0047D7219}" type="datetimeFigureOut">
              <a:rPr lang="zh-CN" altLang="en-US" smtClean="0"/>
              <a:t>2020/3/4</a:t>
            </a:fld>
            <a:endParaRPr lang="zh-CN" altLang="en-US"/>
          </a:p>
        </p:txBody>
      </p:sp>
      <p:sp>
        <p:nvSpPr>
          <p:cNvPr id="6" name="页脚占位符 5">
            <a:extLst>
              <a:ext uri="{FF2B5EF4-FFF2-40B4-BE49-F238E27FC236}">
                <a16:creationId xmlns:a16="http://schemas.microsoft.com/office/drawing/2014/main" id="{CB611496-CD69-4DFB-9B62-D9EE4E7666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44C70D-4C85-4664-885C-1AB135D6C58F}"/>
              </a:ext>
            </a:extLst>
          </p:cNvPr>
          <p:cNvSpPr>
            <a:spLocks noGrp="1"/>
          </p:cNvSpPr>
          <p:nvPr>
            <p:ph type="sldNum" sz="quarter" idx="12"/>
          </p:nvPr>
        </p:nvSpPr>
        <p:spPr/>
        <p:txBody>
          <a:bodyPr/>
          <a:lstStyle/>
          <a:p>
            <a:fld id="{1F6B0138-3A5A-41BB-9B5A-1F8A0A8D747F}" type="slidenum">
              <a:rPr lang="zh-CN" altLang="en-US" smtClean="0"/>
              <a:t>‹#›</a:t>
            </a:fld>
            <a:endParaRPr lang="zh-CN" altLang="en-US"/>
          </a:p>
        </p:txBody>
      </p:sp>
    </p:spTree>
    <p:extLst>
      <p:ext uri="{BB962C8B-B14F-4D97-AF65-F5344CB8AC3E}">
        <p14:creationId xmlns:p14="http://schemas.microsoft.com/office/powerpoint/2010/main" val="189050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B2348-C815-416F-AE74-F093044C505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C1CD149-67A4-4976-9FF1-B0262BB9C3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98F4D8B-2FBD-48CB-8C41-4457C12A7FA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696B5BA-56C8-4B5A-97B6-80C11E218D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D9B6B51-1A41-4B8D-9646-4C858E9255F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52EFE4F-A8D1-4C49-B9A1-EC59FA13EEF4}"/>
              </a:ext>
            </a:extLst>
          </p:cNvPr>
          <p:cNvSpPr>
            <a:spLocks noGrp="1"/>
          </p:cNvSpPr>
          <p:nvPr>
            <p:ph type="dt" sz="half" idx="10"/>
          </p:nvPr>
        </p:nvSpPr>
        <p:spPr/>
        <p:txBody>
          <a:bodyPr/>
          <a:lstStyle/>
          <a:p>
            <a:fld id="{76B1790F-A5E7-454D-8DFF-F8B0047D7219}" type="datetimeFigureOut">
              <a:rPr lang="zh-CN" altLang="en-US" smtClean="0"/>
              <a:t>2020/3/4</a:t>
            </a:fld>
            <a:endParaRPr lang="zh-CN" altLang="en-US"/>
          </a:p>
        </p:txBody>
      </p:sp>
      <p:sp>
        <p:nvSpPr>
          <p:cNvPr id="8" name="页脚占位符 7">
            <a:extLst>
              <a:ext uri="{FF2B5EF4-FFF2-40B4-BE49-F238E27FC236}">
                <a16:creationId xmlns:a16="http://schemas.microsoft.com/office/drawing/2014/main" id="{9DE78E65-0302-44A0-89FC-8C93B17F672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6C0497-B333-4B5C-9158-80B8A9AD9E7A}"/>
              </a:ext>
            </a:extLst>
          </p:cNvPr>
          <p:cNvSpPr>
            <a:spLocks noGrp="1"/>
          </p:cNvSpPr>
          <p:nvPr>
            <p:ph type="sldNum" sz="quarter" idx="12"/>
          </p:nvPr>
        </p:nvSpPr>
        <p:spPr/>
        <p:txBody>
          <a:bodyPr/>
          <a:lstStyle/>
          <a:p>
            <a:fld id="{1F6B0138-3A5A-41BB-9B5A-1F8A0A8D747F}" type="slidenum">
              <a:rPr lang="zh-CN" altLang="en-US" smtClean="0"/>
              <a:t>‹#›</a:t>
            </a:fld>
            <a:endParaRPr lang="zh-CN" altLang="en-US"/>
          </a:p>
        </p:txBody>
      </p:sp>
    </p:spTree>
    <p:extLst>
      <p:ext uri="{BB962C8B-B14F-4D97-AF65-F5344CB8AC3E}">
        <p14:creationId xmlns:p14="http://schemas.microsoft.com/office/powerpoint/2010/main" val="6137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59D1F-2A1B-4458-8C89-B06A5374289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1706286-98EE-48A8-BB4B-9E94A578A81D}"/>
              </a:ext>
            </a:extLst>
          </p:cNvPr>
          <p:cNvSpPr>
            <a:spLocks noGrp="1"/>
          </p:cNvSpPr>
          <p:nvPr>
            <p:ph type="dt" sz="half" idx="10"/>
          </p:nvPr>
        </p:nvSpPr>
        <p:spPr/>
        <p:txBody>
          <a:bodyPr/>
          <a:lstStyle/>
          <a:p>
            <a:fld id="{76B1790F-A5E7-454D-8DFF-F8B0047D7219}" type="datetimeFigureOut">
              <a:rPr lang="zh-CN" altLang="en-US" smtClean="0"/>
              <a:t>2020/3/4</a:t>
            </a:fld>
            <a:endParaRPr lang="zh-CN" altLang="en-US"/>
          </a:p>
        </p:txBody>
      </p:sp>
      <p:sp>
        <p:nvSpPr>
          <p:cNvPr id="4" name="页脚占位符 3">
            <a:extLst>
              <a:ext uri="{FF2B5EF4-FFF2-40B4-BE49-F238E27FC236}">
                <a16:creationId xmlns:a16="http://schemas.microsoft.com/office/drawing/2014/main" id="{916D2A85-208E-425E-BA03-5ED980AC6A5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088322-C030-4C36-84FB-0C765C031E3F}"/>
              </a:ext>
            </a:extLst>
          </p:cNvPr>
          <p:cNvSpPr>
            <a:spLocks noGrp="1"/>
          </p:cNvSpPr>
          <p:nvPr>
            <p:ph type="sldNum" sz="quarter" idx="12"/>
          </p:nvPr>
        </p:nvSpPr>
        <p:spPr/>
        <p:txBody>
          <a:bodyPr/>
          <a:lstStyle/>
          <a:p>
            <a:fld id="{1F6B0138-3A5A-41BB-9B5A-1F8A0A8D747F}" type="slidenum">
              <a:rPr lang="zh-CN" altLang="en-US" smtClean="0"/>
              <a:t>‹#›</a:t>
            </a:fld>
            <a:endParaRPr lang="zh-CN" altLang="en-US"/>
          </a:p>
        </p:txBody>
      </p:sp>
    </p:spTree>
    <p:extLst>
      <p:ext uri="{BB962C8B-B14F-4D97-AF65-F5344CB8AC3E}">
        <p14:creationId xmlns:p14="http://schemas.microsoft.com/office/powerpoint/2010/main" val="54802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1CE46CD-81D1-4F8C-AD41-91BA01765443}"/>
              </a:ext>
            </a:extLst>
          </p:cNvPr>
          <p:cNvSpPr>
            <a:spLocks noGrp="1"/>
          </p:cNvSpPr>
          <p:nvPr>
            <p:ph type="dt" sz="half" idx="10"/>
          </p:nvPr>
        </p:nvSpPr>
        <p:spPr/>
        <p:txBody>
          <a:bodyPr/>
          <a:lstStyle/>
          <a:p>
            <a:fld id="{76B1790F-A5E7-454D-8DFF-F8B0047D7219}" type="datetimeFigureOut">
              <a:rPr lang="zh-CN" altLang="en-US" smtClean="0"/>
              <a:t>2020/3/4</a:t>
            </a:fld>
            <a:endParaRPr lang="zh-CN" altLang="en-US"/>
          </a:p>
        </p:txBody>
      </p:sp>
      <p:sp>
        <p:nvSpPr>
          <p:cNvPr id="3" name="页脚占位符 2">
            <a:extLst>
              <a:ext uri="{FF2B5EF4-FFF2-40B4-BE49-F238E27FC236}">
                <a16:creationId xmlns:a16="http://schemas.microsoft.com/office/drawing/2014/main" id="{82AA4E6F-EB9B-4049-B732-99F7CD3DC69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F6FFECD-41D2-4D17-90CC-3C0D372A27AE}"/>
              </a:ext>
            </a:extLst>
          </p:cNvPr>
          <p:cNvSpPr>
            <a:spLocks noGrp="1"/>
          </p:cNvSpPr>
          <p:nvPr>
            <p:ph type="sldNum" sz="quarter" idx="12"/>
          </p:nvPr>
        </p:nvSpPr>
        <p:spPr/>
        <p:txBody>
          <a:bodyPr/>
          <a:lstStyle/>
          <a:p>
            <a:fld id="{1F6B0138-3A5A-41BB-9B5A-1F8A0A8D747F}" type="slidenum">
              <a:rPr lang="zh-CN" altLang="en-US" smtClean="0"/>
              <a:t>‹#›</a:t>
            </a:fld>
            <a:endParaRPr lang="zh-CN" altLang="en-US"/>
          </a:p>
        </p:txBody>
      </p:sp>
    </p:spTree>
    <p:extLst>
      <p:ext uri="{BB962C8B-B14F-4D97-AF65-F5344CB8AC3E}">
        <p14:creationId xmlns:p14="http://schemas.microsoft.com/office/powerpoint/2010/main" val="98257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11511-4524-4A64-948A-588DD0E1E7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6BC60E3-7267-4C4C-BFF4-D727DA96E5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0B01612-D9C6-48D4-9117-89E593DEE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6C3DE44-4C8F-4955-9D03-5E1E4C9A7C68}"/>
              </a:ext>
            </a:extLst>
          </p:cNvPr>
          <p:cNvSpPr>
            <a:spLocks noGrp="1"/>
          </p:cNvSpPr>
          <p:nvPr>
            <p:ph type="dt" sz="half" idx="10"/>
          </p:nvPr>
        </p:nvSpPr>
        <p:spPr/>
        <p:txBody>
          <a:bodyPr/>
          <a:lstStyle/>
          <a:p>
            <a:fld id="{76B1790F-A5E7-454D-8DFF-F8B0047D7219}" type="datetimeFigureOut">
              <a:rPr lang="zh-CN" altLang="en-US" smtClean="0"/>
              <a:t>2020/3/4</a:t>
            </a:fld>
            <a:endParaRPr lang="zh-CN" altLang="en-US"/>
          </a:p>
        </p:txBody>
      </p:sp>
      <p:sp>
        <p:nvSpPr>
          <p:cNvPr id="6" name="页脚占位符 5">
            <a:extLst>
              <a:ext uri="{FF2B5EF4-FFF2-40B4-BE49-F238E27FC236}">
                <a16:creationId xmlns:a16="http://schemas.microsoft.com/office/drawing/2014/main" id="{4A5F7828-15A5-46DF-A993-99347E26CC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AC619F-D3DC-494B-B7DA-BFBB5898C850}"/>
              </a:ext>
            </a:extLst>
          </p:cNvPr>
          <p:cNvSpPr>
            <a:spLocks noGrp="1"/>
          </p:cNvSpPr>
          <p:nvPr>
            <p:ph type="sldNum" sz="quarter" idx="12"/>
          </p:nvPr>
        </p:nvSpPr>
        <p:spPr/>
        <p:txBody>
          <a:bodyPr/>
          <a:lstStyle/>
          <a:p>
            <a:fld id="{1F6B0138-3A5A-41BB-9B5A-1F8A0A8D747F}" type="slidenum">
              <a:rPr lang="zh-CN" altLang="en-US" smtClean="0"/>
              <a:t>‹#›</a:t>
            </a:fld>
            <a:endParaRPr lang="zh-CN" altLang="en-US"/>
          </a:p>
        </p:txBody>
      </p:sp>
    </p:spTree>
    <p:extLst>
      <p:ext uri="{BB962C8B-B14F-4D97-AF65-F5344CB8AC3E}">
        <p14:creationId xmlns:p14="http://schemas.microsoft.com/office/powerpoint/2010/main" val="3798234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594E08-DA3E-4560-8540-03D599BDE7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601F385-E445-48E2-8158-184C72AFEA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12527FA-BCFB-4FF5-AB7D-95DE71290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AC21BDF-CFA1-44CA-BC7B-DE3EFD932F03}"/>
              </a:ext>
            </a:extLst>
          </p:cNvPr>
          <p:cNvSpPr>
            <a:spLocks noGrp="1"/>
          </p:cNvSpPr>
          <p:nvPr>
            <p:ph type="dt" sz="half" idx="10"/>
          </p:nvPr>
        </p:nvSpPr>
        <p:spPr/>
        <p:txBody>
          <a:bodyPr/>
          <a:lstStyle/>
          <a:p>
            <a:fld id="{76B1790F-A5E7-454D-8DFF-F8B0047D7219}" type="datetimeFigureOut">
              <a:rPr lang="zh-CN" altLang="en-US" smtClean="0"/>
              <a:t>2020/3/4</a:t>
            </a:fld>
            <a:endParaRPr lang="zh-CN" altLang="en-US"/>
          </a:p>
        </p:txBody>
      </p:sp>
      <p:sp>
        <p:nvSpPr>
          <p:cNvPr id="6" name="页脚占位符 5">
            <a:extLst>
              <a:ext uri="{FF2B5EF4-FFF2-40B4-BE49-F238E27FC236}">
                <a16:creationId xmlns:a16="http://schemas.microsoft.com/office/drawing/2014/main" id="{B1F4D621-6990-460C-BE24-354B516BF8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DB2062-725E-492C-879D-C6D7793DA8DE}"/>
              </a:ext>
            </a:extLst>
          </p:cNvPr>
          <p:cNvSpPr>
            <a:spLocks noGrp="1"/>
          </p:cNvSpPr>
          <p:nvPr>
            <p:ph type="sldNum" sz="quarter" idx="12"/>
          </p:nvPr>
        </p:nvSpPr>
        <p:spPr/>
        <p:txBody>
          <a:bodyPr/>
          <a:lstStyle/>
          <a:p>
            <a:fld id="{1F6B0138-3A5A-41BB-9B5A-1F8A0A8D747F}" type="slidenum">
              <a:rPr lang="zh-CN" altLang="en-US" smtClean="0"/>
              <a:t>‹#›</a:t>
            </a:fld>
            <a:endParaRPr lang="zh-CN" altLang="en-US"/>
          </a:p>
        </p:txBody>
      </p:sp>
    </p:spTree>
    <p:extLst>
      <p:ext uri="{BB962C8B-B14F-4D97-AF65-F5344CB8AC3E}">
        <p14:creationId xmlns:p14="http://schemas.microsoft.com/office/powerpoint/2010/main" val="2246644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EFBF810-E5D2-4741-A12F-8FC75E6EE9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A30C08-AE77-4149-BE4E-6D5DFA493C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08AC3BD-8944-4D81-82BB-AD045047CA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1790F-A5E7-454D-8DFF-F8B0047D7219}" type="datetimeFigureOut">
              <a:rPr lang="zh-CN" altLang="en-US" smtClean="0"/>
              <a:t>2020/3/4</a:t>
            </a:fld>
            <a:endParaRPr lang="zh-CN" altLang="en-US"/>
          </a:p>
        </p:txBody>
      </p:sp>
      <p:sp>
        <p:nvSpPr>
          <p:cNvPr id="5" name="页脚占位符 4">
            <a:extLst>
              <a:ext uri="{FF2B5EF4-FFF2-40B4-BE49-F238E27FC236}">
                <a16:creationId xmlns:a16="http://schemas.microsoft.com/office/drawing/2014/main" id="{58BCCBBE-39ED-48B7-8C4E-EE0A4299E3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11E44DA-E4A0-4FCC-99DB-E640B63CA5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B0138-3A5A-41BB-9B5A-1F8A0A8D747F}" type="slidenum">
              <a:rPr lang="zh-CN" altLang="en-US" smtClean="0"/>
              <a:t>‹#›</a:t>
            </a:fld>
            <a:endParaRPr lang="zh-CN" altLang="en-US"/>
          </a:p>
        </p:txBody>
      </p:sp>
    </p:spTree>
    <p:extLst>
      <p:ext uri="{BB962C8B-B14F-4D97-AF65-F5344CB8AC3E}">
        <p14:creationId xmlns:p14="http://schemas.microsoft.com/office/powerpoint/2010/main" val="31211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2979B5-DF3C-4D3E-B318-EB27BDF4D101}"/>
              </a:ext>
            </a:extLst>
          </p:cNvPr>
          <p:cNvSpPr/>
          <p:nvPr/>
        </p:nvSpPr>
        <p:spPr>
          <a:xfrm>
            <a:off x="477714" y="2844225"/>
            <a:ext cx="11714286" cy="584775"/>
          </a:xfrm>
          <a:prstGeom prst="rect">
            <a:avLst/>
          </a:prstGeom>
        </p:spPr>
        <p:txBody>
          <a:bodyPr wrap="square">
            <a:spAutoFit/>
          </a:bodyPr>
          <a:lstStyle/>
          <a:p>
            <a:r>
              <a:rPr lang="zh-CN" altLang="en-US" sz="3200" b="1" dirty="0">
                <a:latin typeface="Times New Roman" panose="02020603050405020304" pitchFamily="18" charset="0"/>
                <a:cs typeface="Times New Roman" panose="02020603050405020304" pitchFamily="18" charset="0"/>
              </a:rPr>
              <a:t>Libra R-CNN: Towards Balanced Learning for Object Detection</a:t>
            </a:r>
          </a:p>
        </p:txBody>
      </p:sp>
      <p:sp>
        <p:nvSpPr>
          <p:cNvPr id="3" name="矩形 2">
            <a:extLst>
              <a:ext uri="{FF2B5EF4-FFF2-40B4-BE49-F238E27FC236}">
                <a16:creationId xmlns:a16="http://schemas.microsoft.com/office/drawing/2014/main" id="{778AEBE7-00B7-44D1-846A-D06E57DAD520}"/>
              </a:ext>
            </a:extLst>
          </p:cNvPr>
          <p:cNvSpPr/>
          <p:nvPr/>
        </p:nvSpPr>
        <p:spPr>
          <a:xfrm>
            <a:off x="119428" y="6202877"/>
            <a:ext cx="11953143" cy="646331"/>
          </a:xfrm>
          <a:prstGeom prst="rect">
            <a:avLst/>
          </a:prstGeom>
        </p:spPr>
        <p:txBody>
          <a:bodyPr wrap="square">
            <a:spAutoFit/>
          </a:bodyPr>
          <a:lstStyle/>
          <a:p>
            <a:r>
              <a:rPr lang="en-US" altLang="zh-CN" b="0" i="0" dirty="0">
                <a:solidFill>
                  <a:srgbClr val="222222"/>
                </a:solidFill>
                <a:effectLst/>
                <a:latin typeface="Arial" panose="020B0604020202020204" pitchFamily="34" charset="0"/>
              </a:rPr>
              <a:t>Pang J, Chen K, Shi J, et al. Libra r-</a:t>
            </a:r>
            <a:r>
              <a:rPr lang="en-US" altLang="zh-CN" b="0" i="0" dirty="0" err="1">
                <a:solidFill>
                  <a:srgbClr val="222222"/>
                </a:solidFill>
                <a:effectLst/>
                <a:latin typeface="Arial" panose="020B0604020202020204" pitchFamily="34" charset="0"/>
              </a:rPr>
              <a:t>cnn</a:t>
            </a:r>
            <a:r>
              <a:rPr lang="en-US" altLang="zh-CN" b="0" i="0" dirty="0">
                <a:solidFill>
                  <a:srgbClr val="222222"/>
                </a:solidFill>
                <a:effectLst/>
                <a:latin typeface="Arial" panose="020B0604020202020204" pitchFamily="34" charset="0"/>
              </a:rPr>
              <a:t>: Towards balanced learning for object detection[C]//Proceedings of the IEEE Conference on Computer Vision and Pattern Recognition. 2019: 821-830.</a:t>
            </a:r>
            <a:endParaRPr lang="zh-CN" altLang="en-US" dirty="0"/>
          </a:p>
        </p:txBody>
      </p:sp>
    </p:spTree>
    <p:extLst>
      <p:ext uri="{BB962C8B-B14F-4D97-AF65-F5344CB8AC3E}">
        <p14:creationId xmlns:p14="http://schemas.microsoft.com/office/powerpoint/2010/main" val="1092954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5C5FD0A-8334-451D-B4D7-9959F89FF2BF}"/>
              </a:ext>
            </a:extLst>
          </p:cNvPr>
          <p:cNvSpPr txBox="1"/>
          <p:nvPr/>
        </p:nvSpPr>
        <p:spPr>
          <a:xfrm>
            <a:off x="155879" y="92597"/>
            <a:ext cx="1956121"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Experiments</a:t>
            </a:r>
            <a:endParaRPr lang="zh-CN" altLang="en-US" sz="24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12D1B93A-259F-42F5-BBDB-32725C734257}"/>
              </a:ext>
            </a:extLst>
          </p:cNvPr>
          <p:cNvPicPr>
            <a:picLocks noChangeAspect="1"/>
          </p:cNvPicPr>
          <p:nvPr/>
        </p:nvPicPr>
        <p:blipFill>
          <a:blip r:embed="rId3"/>
          <a:stretch>
            <a:fillRect/>
          </a:stretch>
        </p:blipFill>
        <p:spPr>
          <a:xfrm>
            <a:off x="242906" y="2537863"/>
            <a:ext cx="11671018" cy="1782274"/>
          </a:xfrm>
          <a:prstGeom prst="rect">
            <a:avLst/>
          </a:prstGeom>
        </p:spPr>
      </p:pic>
    </p:spTree>
    <p:extLst>
      <p:ext uri="{BB962C8B-B14F-4D97-AF65-F5344CB8AC3E}">
        <p14:creationId xmlns:p14="http://schemas.microsoft.com/office/powerpoint/2010/main" val="24571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FC36B0EE-653B-4D03-9FE9-F8E55FDCB0FF}"/>
              </a:ext>
            </a:extLst>
          </p:cNvPr>
          <p:cNvGrpSpPr/>
          <p:nvPr/>
        </p:nvGrpSpPr>
        <p:grpSpPr>
          <a:xfrm>
            <a:off x="887557" y="583200"/>
            <a:ext cx="10435688" cy="5690139"/>
            <a:chOff x="335198" y="765942"/>
            <a:chExt cx="9702817" cy="5342083"/>
          </a:xfrm>
        </p:grpSpPr>
        <p:pic>
          <p:nvPicPr>
            <p:cNvPr id="4" name="图片 3">
              <a:extLst>
                <a:ext uri="{FF2B5EF4-FFF2-40B4-BE49-F238E27FC236}">
                  <a16:creationId xmlns:a16="http://schemas.microsoft.com/office/drawing/2014/main" id="{32016321-B92F-43A5-B0EE-819144E1159F}"/>
                </a:ext>
              </a:extLst>
            </p:cNvPr>
            <p:cNvPicPr>
              <a:picLocks noChangeAspect="1"/>
            </p:cNvPicPr>
            <p:nvPr/>
          </p:nvPicPr>
          <p:blipFill>
            <a:blip r:embed="rId3"/>
            <a:stretch>
              <a:fillRect/>
            </a:stretch>
          </p:blipFill>
          <p:spPr>
            <a:xfrm>
              <a:off x="335198" y="780820"/>
              <a:ext cx="4900085" cy="5296359"/>
            </a:xfrm>
            <a:prstGeom prst="rect">
              <a:avLst/>
            </a:prstGeom>
          </p:spPr>
        </p:pic>
        <p:pic>
          <p:nvPicPr>
            <p:cNvPr id="5" name="图片 4">
              <a:extLst>
                <a:ext uri="{FF2B5EF4-FFF2-40B4-BE49-F238E27FC236}">
                  <a16:creationId xmlns:a16="http://schemas.microsoft.com/office/drawing/2014/main" id="{FDD6B139-8A46-43E5-8871-C3C0133856CD}"/>
                </a:ext>
              </a:extLst>
            </p:cNvPr>
            <p:cNvPicPr>
              <a:picLocks noChangeAspect="1"/>
            </p:cNvPicPr>
            <p:nvPr/>
          </p:nvPicPr>
          <p:blipFill>
            <a:blip r:embed="rId4"/>
            <a:stretch>
              <a:fillRect/>
            </a:stretch>
          </p:blipFill>
          <p:spPr>
            <a:xfrm>
              <a:off x="5236999" y="765942"/>
              <a:ext cx="4801016" cy="5342083"/>
            </a:xfrm>
            <a:prstGeom prst="rect">
              <a:avLst/>
            </a:prstGeom>
          </p:spPr>
        </p:pic>
      </p:grpSp>
    </p:spTree>
    <p:extLst>
      <p:ext uri="{BB962C8B-B14F-4D97-AF65-F5344CB8AC3E}">
        <p14:creationId xmlns:p14="http://schemas.microsoft.com/office/powerpoint/2010/main" val="131568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5FBCAC4-AD43-46BA-8997-BFF65017C6C1}"/>
              </a:ext>
            </a:extLst>
          </p:cNvPr>
          <p:cNvSpPr/>
          <p:nvPr/>
        </p:nvSpPr>
        <p:spPr>
          <a:xfrm>
            <a:off x="740900" y="1200024"/>
            <a:ext cx="10571051" cy="4457952"/>
          </a:xfrm>
          <a:prstGeom prst="rect">
            <a:avLst/>
          </a:prstGeom>
        </p:spPr>
        <p:txBody>
          <a:bodyPr wrap="square">
            <a:spAutoFit/>
          </a:bodyPr>
          <a:lstStyle/>
          <a:p>
            <a:pPr>
              <a:lnSpc>
                <a:spcPct val="150000"/>
              </a:lnSpc>
            </a:pPr>
            <a:r>
              <a:rPr lang="zh-CN" altLang="en-US"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(1) We systematically revisit the training process of detectors. Our study reveals the imbalance problems at three levels that limit the detection performance. </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zh-CN" altLang="en-US" sz="2400" dirty="0">
                <a:latin typeface="Times New Roman" panose="02020603050405020304" pitchFamily="18" charset="0"/>
                <a:cs typeface="Times New Roman" panose="02020603050405020304" pitchFamily="18" charset="0"/>
              </a:rPr>
              <a:t>(2) We propose Libra RCNN, a framework that rebalances the training process by combining three new components: IoU-balanced sampling, balanced feature pyramid, and balanced L1 loss. </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zh-CN" altLang="en-US" sz="2400" dirty="0">
                <a:latin typeface="Times New Roman" panose="02020603050405020304" pitchFamily="18" charset="0"/>
                <a:cs typeface="Times New Roman" panose="02020603050405020304" pitchFamily="18" charset="0"/>
              </a:rPr>
              <a:t>(3) We test the proposed framework on MS COCO, consistently obtaining signiﬁcant improvements over state-of-the-art detectors, including both single-stage and two-stage ones.</a:t>
            </a:r>
          </a:p>
        </p:txBody>
      </p:sp>
      <p:sp>
        <p:nvSpPr>
          <p:cNvPr id="3" name="矩形 2">
            <a:extLst>
              <a:ext uri="{FF2B5EF4-FFF2-40B4-BE49-F238E27FC236}">
                <a16:creationId xmlns:a16="http://schemas.microsoft.com/office/drawing/2014/main" id="{6547915D-455B-423C-A5B5-C25116351A52}"/>
              </a:ext>
            </a:extLst>
          </p:cNvPr>
          <p:cNvSpPr/>
          <p:nvPr/>
        </p:nvSpPr>
        <p:spPr>
          <a:xfrm>
            <a:off x="0" y="0"/>
            <a:ext cx="2122697" cy="523220"/>
          </a:xfrm>
          <a:prstGeom prst="rect">
            <a:avLst/>
          </a:prstGeom>
        </p:spPr>
        <p:txBody>
          <a:bodyPr wrap="none">
            <a:spAutoFit/>
          </a:bodyPr>
          <a:lstStyle/>
          <a:p>
            <a:r>
              <a:rPr lang="zh-CN" altLang="en-US" sz="28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C</a:t>
            </a:r>
            <a:r>
              <a:rPr lang="zh-CN" altLang="en-US" sz="2400" b="1" dirty="0">
                <a:latin typeface="Times New Roman" panose="02020603050405020304" pitchFamily="18" charset="0"/>
                <a:cs typeface="Times New Roman" panose="02020603050405020304" pitchFamily="18" charset="0"/>
              </a:rPr>
              <a:t>ontributions</a:t>
            </a:r>
          </a:p>
        </p:txBody>
      </p:sp>
    </p:spTree>
    <p:extLst>
      <p:ext uri="{BB962C8B-B14F-4D97-AF65-F5344CB8AC3E}">
        <p14:creationId xmlns:p14="http://schemas.microsoft.com/office/powerpoint/2010/main" val="4026213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02610B6-1291-478B-B6F9-7B053B130BF3}"/>
              </a:ext>
            </a:extLst>
          </p:cNvPr>
          <p:cNvSpPr/>
          <p:nvPr/>
        </p:nvSpPr>
        <p:spPr>
          <a:xfrm>
            <a:off x="1278326" y="2714702"/>
            <a:ext cx="4299285" cy="1428596"/>
          </a:xfrm>
          <a:prstGeom prst="rect">
            <a:avLst/>
          </a:prstGeom>
        </p:spPr>
        <p:txBody>
          <a:bodyPr wrap="square">
            <a:spAutoFit/>
          </a:bodyPr>
          <a:lstStyle/>
          <a:p>
            <a:pPr>
              <a:lnSpc>
                <a:spcPct val="150000"/>
              </a:lnSpc>
            </a:pPr>
            <a:r>
              <a:rPr lang="en-US" altLang="zh-CN" sz="2000" b="0" i="0" dirty="0">
                <a:solidFill>
                  <a:srgbClr val="1A1A1A"/>
                </a:solidFill>
                <a:effectLst/>
                <a:latin typeface="Times New Roman" panose="02020603050405020304" pitchFamily="18" charset="0"/>
                <a:cs typeface="Times New Roman" panose="02020603050405020304" pitchFamily="18" charset="0"/>
              </a:rPr>
              <a:t>1</a:t>
            </a:r>
            <a:r>
              <a:rPr lang="zh-CN" altLang="en-US" sz="2000" b="0" i="0" dirty="0">
                <a:solidFill>
                  <a:srgbClr val="1A1A1A"/>
                </a:solidFill>
                <a:effectLst/>
                <a:latin typeface="Times New Roman" panose="02020603050405020304" pitchFamily="18" charset="0"/>
                <a:cs typeface="Times New Roman" panose="02020603050405020304" pitchFamily="18" charset="0"/>
              </a:rPr>
              <a:t>）选择候选区域</a:t>
            </a:r>
          </a:p>
          <a:p>
            <a:pPr>
              <a:lnSpc>
                <a:spcPct val="150000"/>
              </a:lnSpc>
            </a:pPr>
            <a:r>
              <a:rPr lang="en-US" altLang="zh-CN" sz="2000" b="0" i="0" dirty="0">
                <a:solidFill>
                  <a:srgbClr val="1A1A1A"/>
                </a:solidFill>
                <a:effectLst/>
                <a:latin typeface="Times New Roman" panose="02020603050405020304" pitchFamily="18" charset="0"/>
                <a:cs typeface="Times New Roman" panose="02020603050405020304" pitchFamily="18" charset="0"/>
              </a:rPr>
              <a:t>2</a:t>
            </a:r>
            <a:r>
              <a:rPr lang="zh-CN" altLang="en-US" sz="2000" b="0" i="0" dirty="0">
                <a:solidFill>
                  <a:srgbClr val="1A1A1A"/>
                </a:solidFill>
                <a:effectLst/>
                <a:latin typeface="Times New Roman" panose="02020603050405020304" pitchFamily="18" charset="0"/>
                <a:cs typeface="Times New Roman" panose="02020603050405020304" pitchFamily="18" charset="0"/>
              </a:rPr>
              <a:t>）提取特征</a:t>
            </a:r>
          </a:p>
          <a:p>
            <a:pPr>
              <a:lnSpc>
                <a:spcPct val="150000"/>
              </a:lnSpc>
            </a:pPr>
            <a:r>
              <a:rPr lang="en-US" altLang="zh-CN" sz="2000" b="0" i="0" dirty="0">
                <a:solidFill>
                  <a:srgbClr val="1A1A1A"/>
                </a:solidFill>
                <a:effectLst/>
                <a:latin typeface="Times New Roman" panose="02020603050405020304" pitchFamily="18" charset="0"/>
                <a:cs typeface="Times New Roman" panose="02020603050405020304" pitchFamily="18" charset="0"/>
              </a:rPr>
              <a:t>3</a:t>
            </a:r>
            <a:r>
              <a:rPr lang="zh-CN" altLang="en-US" sz="2000" b="0" i="0" dirty="0">
                <a:solidFill>
                  <a:srgbClr val="1A1A1A"/>
                </a:solidFill>
                <a:effectLst/>
                <a:latin typeface="Times New Roman" panose="02020603050405020304" pitchFamily="18" charset="0"/>
                <a:cs typeface="Times New Roman" panose="02020603050405020304" pitchFamily="18" charset="0"/>
              </a:rPr>
              <a:t>）</a:t>
            </a:r>
            <a:r>
              <a:rPr lang="zh-CN" altLang="en-US" sz="2000" dirty="0">
                <a:solidFill>
                  <a:srgbClr val="1A1A1A"/>
                </a:solidFill>
                <a:latin typeface="-apple-system"/>
                <a:cs typeface="Times New Roman" panose="02020603050405020304" pitchFamily="18" charset="0"/>
              </a:rPr>
              <a:t>基于</a:t>
            </a:r>
            <a:r>
              <a:rPr lang="zh-CN" altLang="en-US" sz="2000" b="0" i="0" dirty="0">
                <a:solidFill>
                  <a:srgbClr val="1A1A1A"/>
                </a:solidFill>
                <a:effectLst/>
                <a:latin typeface="Times New Roman" panose="02020603050405020304" pitchFamily="18" charset="0"/>
                <a:cs typeface="Times New Roman" panose="02020603050405020304" pitchFamily="18" charset="0"/>
              </a:rPr>
              <a:t>目标损失函数</a:t>
            </a:r>
            <a:r>
              <a:rPr lang="zh-CN" altLang="en-US" sz="2000" dirty="0">
                <a:solidFill>
                  <a:srgbClr val="1A1A1A"/>
                </a:solidFill>
                <a:latin typeface="-apple-system"/>
                <a:cs typeface="Times New Roman" panose="02020603050405020304" pitchFamily="18" charset="0"/>
              </a:rPr>
              <a:t>的分类和定位</a:t>
            </a:r>
            <a:endParaRPr lang="zh-CN" altLang="en-US" sz="2000" dirty="0"/>
          </a:p>
        </p:txBody>
      </p:sp>
      <p:sp>
        <p:nvSpPr>
          <p:cNvPr id="4" name="矩形 3">
            <a:extLst>
              <a:ext uri="{FF2B5EF4-FFF2-40B4-BE49-F238E27FC236}">
                <a16:creationId xmlns:a16="http://schemas.microsoft.com/office/drawing/2014/main" id="{DA579541-DF0C-41C4-A574-C5CD3DFEF44B}"/>
              </a:ext>
            </a:extLst>
          </p:cNvPr>
          <p:cNvSpPr/>
          <p:nvPr/>
        </p:nvSpPr>
        <p:spPr>
          <a:xfrm>
            <a:off x="6614391" y="2714702"/>
            <a:ext cx="4546717" cy="1430263"/>
          </a:xfrm>
          <a:prstGeom prst="rect">
            <a:avLst/>
          </a:prstGeom>
        </p:spPr>
        <p:txBody>
          <a:bodyPr wrap="square">
            <a:spAutoFit/>
          </a:bodyPr>
          <a:lstStyle/>
          <a:p>
            <a:pPr>
              <a:lnSpc>
                <a:spcPct val="150000"/>
              </a:lnSpc>
            </a:pPr>
            <a:r>
              <a:rPr lang="en-US" altLang="zh-CN" sz="2000" b="0" i="0" dirty="0">
                <a:solidFill>
                  <a:srgbClr val="1A1A1A"/>
                </a:solidFill>
                <a:effectLst/>
                <a:latin typeface="-apple-system"/>
              </a:rPr>
              <a:t>1</a:t>
            </a:r>
            <a:r>
              <a:rPr lang="zh-CN" altLang="en-US" sz="2000" b="0" i="0" dirty="0">
                <a:solidFill>
                  <a:srgbClr val="1A1A1A"/>
                </a:solidFill>
                <a:effectLst/>
                <a:latin typeface="-apple-system"/>
              </a:rPr>
              <a:t>）选取的候选区域是否具有代表性？</a:t>
            </a:r>
          </a:p>
          <a:p>
            <a:pPr>
              <a:lnSpc>
                <a:spcPct val="150000"/>
              </a:lnSpc>
            </a:pPr>
            <a:r>
              <a:rPr lang="en-US" altLang="zh-CN" sz="2000" b="0" i="0" dirty="0">
                <a:solidFill>
                  <a:srgbClr val="1A1A1A"/>
                </a:solidFill>
                <a:effectLst/>
                <a:latin typeface="-apple-system"/>
              </a:rPr>
              <a:t>2</a:t>
            </a:r>
            <a:r>
              <a:rPr lang="zh-CN" altLang="en-US" sz="2000" b="0" i="0" dirty="0">
                <a:solidFill>
                  <a:srgbClr val="1A1A1A"/>
                </a:solidFill>
                <a:effectLst/>
                <a:latin typeface="-apple-system"/>
              </a:rPr>
              <a:t>）提取出的特征如何才能充分利用？</a:t>
            </a:r>
          </a:p>
          <a:p>
            <a:pPr>
              <a:lnSpc>
                <a:spcPct val="150000"/>
              </a:lnSpc>
            </a:pPr>
            <a:r>
              <a:rPr lang="en-US" altLang="zh-CN" sz="2000" b="0" i="0" dirty="0">
                <a:solidFill>
                  <a:srgbClr val="1A1A1A"/>
                </a:solidFill>
                <a:effectLst/>
                <a:latin typeface="-apple-system"/>
              </a:rPr>
              <a:t>3</a:t>
            </a:r>
            <a:r>
              <a:rPr lang="zh-CN" altLang="en-US" sz="2000" b="0" i="0" dirty="0">
                <a:solidFill>
                  <a:srgbClr val="1A1A1A"/>
                </a:solidFill>
                <a:effectLst/>
                <a:latin typeface="-apple-system"/>
              </a:rPr>
              <a:t>）设计的目标损失函数是否是最优的？</a:t>
            </a:r>
          </a:p>
        </p:txBody>
      </p:sp>
    </p:spTree>
    <p:extLst>
      <p:ext uri="{BB962C8B-B14F-4D97-AF65-F5344CB8AC3E}">
        <p14:creationId xmlns:p14="http://schemas.microsoft.com/office/powerpoint/2010/main" val="139961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FF52391-DAE0-4DA0-A136-457A50702B83}"/>
              </a:ext>
            </a:extLst>
          </p:cNvPr>
          <p:cNvPicPr>
            <a:picLocks noChangeAspect="1"/>
          </p:cNvPicPr>
          <p:nvPr/>
        </p:nvPicPr>
        <p:blipFill>
          <a:blip r:embed="rId3"/>
          <a:stretch>
            <a:fillRect/>
          </a:stretch>
        </p:blipFill>
        <p:spPr>
          <a:xfrm>
            <a:off x="3355987" y="17585"/>
            <a:ext cx="5480026" cy="6857999"/>
          </a:xfrm>
          <a:prstGeom prst="rect">
            <a:avLst/>
          </a:prstGeom>
        </p:spPr>
      </p:pic>
      <p:sp>
        <p:nvSpPr>
          <p:cNvPr id="3" name="矩形 2">
            <a:extLst>
              <a:ext uri="{FF2B5EF4-FFF2-40B4-BE49-F238E27FC236}">
                <a16:creationId xmlns:a16="http://schemas.microsoft.com/office/drawing/2014/main" id="{0019634B-B1EB-4624-9A97-838FFB46F1CD}"/>
              </a:ext>
            </a:extLst>
          </p:cNvPr>
          <p:cNvSpPr/>
          <p:nvPr/>
        </p:nvSpPr>
        <p:spPr>
          <a:xfrm>
            <a:off x="0" y="2714701"/>
            <a:ext cx="3285494" cy="1428596"/>
          </a:xfrm>
          <a:prstGeom prst="rect">
            <a:avLst/>
          </a:prstGeom>
        </p:spPr>
        <p:txBody>
          <a:bodyPr wrap="square">
            <a:spAutoFit/>
          </a:bodyPr>
          <a:lstStyle/>
          <a:p>
            <a:pPr>
              <a:lnSpc>
                <a:spcPct val="150000"/>
              </a:lnSpc>
            </a:pPr>
            <a:r>
              <a:rPr lang="en-US" altLang="zh-CN" sz="2000" i="0" dirty="0">
                <a:solidFill>
                  <a:srgbClr val="1A1A1A"/>
                </a:solidFill>
                <a:effectLst/>
                <a:latin typeface="Times New Roman" panose="02020603050405020304" pitchFamily="18" charset="0"/>
                <a:cs typeface="Times New Roman" panose="02020603050405020304" pitchFamily="18" charset="0"/>
              </a:rPr>
              <a:t>1</a:t>
            </a:r>
            <a:r>
              <a:rPr lang="zh-CN" altLang="en-US" sz="2000" i="0" dirty="0">
                <a:solidFill>
                  <a:srgbClr val="1A1A1A"/>
                </a:solidFill>
                <a:effectLst/>
                <a:latin typeface="Times New Roman" panose="02020603050405020304" pitchFamily="18" charset="0"/>
                <a:cs typeface="Times New Roman" panose="02020603050405020304" pitchFamily="18" charset="0"/>
              </a:rPr>
              <a:t>）</a:t>
            </a:r>
            <a:r>
              <a:rPr lang="en-US" altLang="zh-CN" sz="2000" dirty="0">
                <a:solidFill>
                  <a:srgbClr val="1A1A1A"/>
                </a:solidFill>
                <a:latin typeface="Times New Roman" panose="02020603050405020304" pitchFamily="18" charset="0"/>
                <a:cs typeface="Times New Roman" panose="02020603050405020304" pitchFamily="18" charset="0"/>
              </a:rPr>
              <a:t>S</a:t>
            </a:r>
            <a:r>
              <a:rPr lang="en-US" altLang="zh-CN" sz="2000" i="0" dirty="0">
                <a:solidFill>
                  <a:srgbClr val="1A1A1A"/>
                </a:solidFill>
                <a:effectLst/>
                <a:latin typeface="Times New Roman" panose="02020603050405020304" pitchFamily="18" charset="0"/>
                <a:cs typeface="Times New Roman" panose="02020603050405020304" pitchFamily="18" charset="0"/>
              </a:rPr>
              <a:t>ample level </a:t>
            </a:r>
            <a:r>
              <a:rPr lang="en-US" altLang="zh-CN" sz="2000" dirty="0">
                <a:latin typeface="Times New Roman" panose="02020603050405020304" pitchFamily="18" charset="0"/>
                <a:cs typeface="Times New Roman" panose="02020603050405020304" pitchFamily="18" charset="0"/>
              </a:rPr>
              <a:t>imbalance</a:t>
            </a:r>
            <a:endParaRPr lang="en-US" altLang="zh-CN" sz="2000" i="0" dirty="0">
              <a:solidFill>
                <a:srgbClr val="1A1A1A"/>
              </a:solidFill>
              <a:effectLst/>
              <a:latin typeface="Times New Roman" panose="02020603050405020304" pitchFamily="18" charset="0"/>
              <a:cs typeface="Times New Roman" panose="02020603050405020304" pitchFamily="18" charset="0"/>
            </a:endParaRPr>
          </a:p>
          <a:p>
            <a:pPr>
              <a:lnSpc>
                <a:spcPct val="150000"/>
              </a:lnSpc>
            </a:pPr>
            <a:r>
              <a:rPr lang="en-US" altLang="zh-CN" sz="2000" i="0" dirty="0">
                <a:solidFill>
                  <a:srgbClr val="1A1A1A"/>
                </a:solidFill>
                <a:effectLst/>
                <a:latin typeface="Times New Roman" panose="02020603050405020304" pitchFamily="18" charset="0"/>
                <a:cs typeface="Times New Roman" panose="02020603050405020304" pitchFamily="18" charset="0"/>
              </a:rPr>
              <a:t>2</a:t>
            </a:r>
            <a:r>
              <a:rPr lang="zh-CN" altLang="en-US" sz="2000" i="0" dirty="0">
                <a:solidFill>
                  <a:srgbClr val="1A1A1A"/>
                </a:solidFill>
                <a:effectLst/>
                <a:latin typeface="Times New Roman" panose="02020603050405020304" pitchFamily="18" charset="0"/>
                <a:cs typeface="Times New Roman" panose="02020603050405020304" pitchFamily="18" charset="0"/>
              </a:rPr>
              <a:t>）</a:t>
            </a:r>
            <a:r>
              <a:rPr lang="en-US" altLang="zh-CN" sz="2000" dirty="0">
                <a:solidFill>
                  <a:srgbClr val="1A1A1A"/>
                </a:solidFill>
                <a:latin typeface="Times New Roman" panose="02020603050405020304" pitchFamily="18" charset="0"/>
                <a:cs typeface="Times New Roman" panose="02020603050405020304" pitchFamily="18" charset="0"/>
              </a:rPr>
              <a:t>F</a:t>
            </a:r>
            <a:r>
              <a:rPr lang="en-US" altLang="zh-CN" sz="2000" i="0" dirty="0">
                <a:solidFill>
                  <a:srgbClr val="1A1A1A"/>
                </a:solidFill>
                <a:effectLst/>
                <a:latin typeface="Times New Roman" panose="02020603050405020304" pitchFamily="18" charset="0"/>
                <a:cs typeface="Times New Roman" panose="02020603050405020304" pitchFamily="18" charset="0"/>
              </a:rPr>
              <a:t>eature level </a:t>
            </a:r>
            <a:r>
              <a:rPr lang="en-US" altLang="zh-CN" sz="2000" dirty="0">
                <a:latin typeface="Times New Roman" panose="02020603050405020304" pitchFamily="18" charset="0"/>
                <a:cs typeface="Times New Roman" panose="02020603050405020304" pitchFamily="18" charset="0"/>
              </a:rPr>
              <a:t>imbalance</a:t>
            </a:r>
            <a:endParaRPr lang="en-US" altLang="zh-CN" sz="2000" i="0" dirty="0">
              <a:solidFill>
                <a:srgbClr val="1A1A1A"/>
              </a:solidFill>
              <a:effectLst/>
              <a:latin typeface="Times New Roman" panose="02020603050405020304" pitchFamily="18" charset="0"/>
              <a:cs typeface="Times New Roman" panose="02020603050405020304" pitchFamily="18" charset="0"/>
            </a:endParaRPr>
          </a:p>
          <a:p>
            <a:pPr>
              <a:lnSpc>
                <a:spcPct val="150000"/>
              </a:lnSpc>
            </a:pPr>
            <a:r>
              <a:rPr lang="en-US" altLang="zh-CN" sz="2000" i="0" dirty="0">
                <a:solidFill>
                  <a:srgbClr val="1A1A1A"/>
                </a:solidFill>
                <a:effectLst/>
                <a:latin typeface="Times New Roman" panose="02020603050405020304" pitchFamily="18" charset="0"/>
                <a:cs typeface="Times New Roman" panose="02020603050405020304" pitchFamily="18" charset="0"/>
              </a:rPr>
              <a:t>3</a:t>
            </a:r>
            <a:r>
              <a:rPr lang="zh-CN" altLang="en-US" sz="2000" i="0" dirty="0">
                <a:solidFill>
                  <a:srgbClr val="1A1A1A"/>
                </a:solidFill>
                <a:effectLst/>
                <a:latin typeface="Times New Roman" panose="02020603050405020304" pitchFamily="18" charset="0"/>
                <a:cs typeface="Times New Roman" panose="02020603050405020304" pitchFamily="18" charset="0"/>
              </a:rPr>
              <a:t>）</a:t>
            </a:r>
            <a:r>
              <a:rPr lang="en-US" altLang="zh-CN" sz="2000" dirty="0">
                <a:solidFill>
                  <a:srgbClr val="1A1A1A"/>
                </a:solidFill>
                <a:latin typeface="Times New Roman" panose="02020603050405020304" pitchFamily="18" charset="0"/>
                <a:cs typeface="Times New Roman" panose="02020603050405020304" pitchFamily="18" charset="0"/>
              </a:rPr>
              <a:t>O</a:t>
            </a:r>
            <a:r>
              <a:rPr lang="en-US" altLang="zh-CN" sz="2000" i="0" dirty="0">
                <a:solidFill>
                  <a:srgbClr val="1A1A1A"/>
                </a:solidFill>
                <a:effectLst/>
                <a:latin typeface="Times New Roman" panose="02020603050405020304" pitchFamily="18" charset="0"/>
                <a:cs typeface="Times New Roman" panose="02020603050405020304" pitchFamily="18" charset="0"/>
              </a:rPr>
              <a:t>bjective level </a:t>
            </a:r>
            <a:r>
              <a:rPr lang="en-US" altLang="zh-CN" sz="2000" dirty="0">
                <a:latin typeface="Times New Roman" panose="02020603050405020304" pitchFamily="18" charset="0"/>
                <a:cs typeface="Times New Roman" panose="02020603050405020304" pitchFamily="18" charset="0"/>
              </a:rPr>
              <a:t>imbalance</a:t>
            </a:r>
            <a:endParaRPr lang="en-US" altLang="zh-CN" sz="2000" i="0" dirty="0">
              <a:solidFill>
                <a:srgbClr val="1A1A1A"/>
              </a:solidFill>
              <a:effectLst/>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64A43A26-4D9B-448E-91A1-A21F7FA24195}"/>
              </a:ext>
            </a:extLst>
          </p:cNvPr>
          <p:cNvSpPr/>
          <p:nvPr/>
        </p:nvSpPr>
        <p:spPr>
          <a:xfrm>
            <a:off x="8836013" y="2714701"/>
            <a:ext cx="3610691" cy="1428596"/>
          </a:xfrm>
          <a:prstGeom prst="rect">
            <a:avLst/>
          </a:prstGeom>
        </p:spPr>
        <p:txBody>
          <a:bodyPr wrap="square">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IoU</a:t>
            </a:r>
            <a:r>
              <a:rPr lang="en-US" altLang="zh-CN" sz="2000" dirty="0">
                <a:latin typeface="Times New Roman" panose="02020603050405020304" pitchFamily="18" charset="0"/>
                <a:cs typeface="Times New Roman" panose="02020603050405020304" pitchFamily="18" charset="0"/>
              </a:rPr>
              <a:t>-balanced sampling</a:t>
            </a:r>
          </a:p>
          <a:p>
            <a:pPr>
              <a:lnSpc>
                <a:spcPct val="150000"/>
              </a:lnSpc>
            </a:pP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Balanced feature pyramid</a:t>
            </a:r>
          </a:p>
          <a:p>
            <a:pPr>
              <a:lnSpc>
                <a:spcPct val="150000"/>
              </a:lnSpc>
            </a:pP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Balanced L1 loss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057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D1707DF-7361-49B4-9FBB-A18F835AA7BE}"/>
              </a:ext>
            </a:extLst>
          </p:cNvPr>
          <p:cNvPicPr>
            <a:picLocks noChangeAspect="1"/>
          </p:cNvPicPr>
          <p:nvPr/>
        </p:nvPicPr>
        <p:blipFill>
          <a:blip r:embed="rId3"/>
          <a:stretch>
            <a:fillRect/>
          </a:stretch>
        </p:blipFill>
        <p:spPr>
          <a:xfrm>
            <a:off x="3854580" y="894080"/>
            <a:ext cx="8229600" cy="5963920"/>
          </a:xfrm>
          <a:prstGeom prst="rect">
            <a:avLst/>
          </a:prstGeom>
        </p:spPr>
      </p:pic>
      <p:pic>
        <p:nvPicPr>
          <p:cNvPr id="3" name="图片 2">
            <a:extLst>
              <a:ext uri="{FF2B5EF4-FFF2-40B4-BE49-F238E27FC236}">
                <a16:creationId xmlns:a16="http://schemas.microsoft.com/office/drawing/2014/main" id="{B36DEA0F-4EEE-4189-907D-E5CD6374F09B}"/>
              </a:ext>
            </a:extLst>
          </p:cNvPr>
          <p:cNvPicPr>
            <a:picLocks noChangeAspect="1"/>
          </p:cNvPicPr>
          <p:nvPr/>
        </p:nvPicPr>
        <p:blipFill>
          <a:blip r:embed="rId4"/>
          <a:stretch>
            <a:fillRect/>
          </a:stretch>
        </p:blipFill>
        <p:spPr>
          <a:xfrm>
            <a:off x="1039923" y="2499845"/>
            <a:ext cx="1466003" cy="929155"/>
          </a:xfrm>
          <a:prstGeom prst="rect">
            <a:avLst/>
          </a:prstGeom>
        </p:spPr>
      </p:pic>
      <p:pic>
        <p:nvPicPr>
          <p:cNvPr id="4" name="图片 3">
            <a:extLst>
              <a:ext uri="{FF2B5EF4-FFF2-40B4-BE49-F238E27FC236}">
                <a16:creationId xmlns:a16="http://schemas.microsoft.com/office/drawing/2014/main" id="{A4C263B7-34C0-422F-9276-EA7E7B47F087}"/>
              </a:ext>
            </a:extLst>
          </p:cNvPr>
          <p:cNvPicPr>
            <a:picLocks noChangeAspect="1"/>
          </p:cNvPicPr>
          <p:nvPr/>
        </p:nvPicPr>
        <p:blipFill>
          <a:blip r:embed="rId5"/>
          <a:stretch>
            <a:fillRect/>
          </a:stretch>
        </p:blipFill>
        <p:spPr>
          <a:xfrm>
            <a:off x="93899" y="3764833"/>
            <a:ext cx="3705290" cy="929155"/>
          </a:xfrm>
          <a:prstGeom prst="rect">
            <a:avLst/>
          </a:prstGeom>
        </p:spPr>
      </p:pic>
      <p:sp>
        <p:nvSpPr>
          <p:cNvPr id="5" name="矩形 4">
            <a:extLst>
              <a:ext uri="{FF2B5EF4-FFF2-40B4-BE49-F238E27FC236}">
                <a16:creationId xmlns:a16="http://schemas.microsoft.com/office/drawing/2014/main" id="{B7B2D8FC-79EE-4FB6-85E2-36CFA7141D19}"/>
              </a:ext>
            </a:extLst>
          </p:cNvPr>
          <p:cNvSpPr/>
          <p:nvPr/>
        </p:nvSpPr>
        <p:spPr>
          <a:xfrm>
            <a:off x="81023" y="69448"/>
            <a:ext cx="3289683" cy="461665"/>
          </a:xfrm>
          <a:prstGeom prst="rect">
            <a:avLst/>
          </a:prstGeom>
        </p:spPr>
        <p:txBody>
          <a:bodyPr wrap="none">
            <a:spAutoFit/>
          </a:bodyPr>
          <a:lstStyle/>
          <a:p>
            <a:r>
              <a:rPr lang="zh-CN" altLang="en-US" sz="2400" b="1" dirty="0">
                <a:latin typeface="Times New Roman" panose="02020603050405020304" pitchFamily="18" charset="0"/>
                <a:cs typeface="Times New Roman" panose="02020603050405020304" pitchFamily="18" charset="0"/>
              </a:rPr>
              <a:t>IoU-balanced </a:t>
            </a:r>
            <a:r>
              <a:rPr lang="en-US" altLang="zh-CN" sz="2400" b="1" dirty="0">
                <a:latin typeface="Times New Roman" panose="02020603050405020304" pitchFamily="18" charset="0"/>
                <a:cs typeface="Times New Roman" panose="02020603050405020304" pitchFamily="18" charset="0"/>
              </a:rPr>
              <a:t>S</a:t>
            </a:r>
            <a:r>
              <a:rPr lang="zh-CN" altLang="en-US" sz="2400" b="1" dirty="0">
                <a:latin typeface="Times New Roman" panose="02020603050405020304" pitchFamily="18" charset="0"/>
                <a:cs typeface="Times New Roman" panose="02020603050405020304" pitchFamily="18" charset="0"/>
              </a:rPr>
              <a:t>ampling</a:t>
            </a:r>
            <a:endParaRPr lang="zh-CN" altLang="en-US" sz="2400" b="1" dirty="0"/>
          </a:p>
        </p:txBody>
      </p:sp>
      <p:grpSp>
        <p:nvGrpSpPr>
          <p:cNvPr id="11" name="组合 10">
            <a:extLst>
              <a:ext uri="{FF2B5EF4-FFF2-40B4-BE49-F238E27FC236}">
                <a16:creationId xmlns:a16="http://schemas.microsoft.com/office/drawing/2014/main" id="{DC6DEC2D-21B4-4F38-ABD3-E061325BB98E}"/>
              </a:ext>
            </a:extLst>
          </p:cNvPr>
          <p:cNvGrpSpPr/>
          <p:nvPr/>
        </p:nvGrpSpPr>
        <p:grpSpPr>
          <a:xfrm>
            <a:off x="5372367" y="2499845"/>
            <a:ext cx="6739109" cy="2194143"/>
            <a:chOff x="-3955257" y="1273891"/>
            <a:chExt cx="7308213" cy="2475742"/>
          </a:xfrm>
        </p:grpSpPr>
        <p:pic>
          <p:nvPicPr>
            <p:cNvPr id="8" name="图片 7">
              <a:extLst>
                <a:ext uri="{FF2B5EF4-FFF2-40B4-BE49-F238E27FC236}">
                  <a16:creationId xmlns:a16="http://schemas.microsoft.com/office/drawing/2014/main" id="{C8F44046-798B-4A59-918E-05B72F75F708}"/>
                </a:ext>
              </a:extLst>
            </p:cNvPr>
            <p:cNvPicPr>
              <a:picLocks noChangeAspect="1"/>
            </p:cNvPicPr>
            <p:nvPr/>
          </p:nvPicPr>
          <p:blipFill>
            <a:blip r:embed="rId6"/>
            <a:stretch>
              <a:fillRect/>
            </a:stretch>
          </p:blipFill>
          <p:spPr>
            <a:xfrm>
              <a:off x="-3955257" y="1273891"/>
              <a:ext cx="7308213" cy="1219306"/>
            </a:xfrm>
            <a:prstGeom prst="rect">
              <a:avLst/>
            </a:prstGeom>
          </p:spPr>
        </p:pic>
        <p:pic>
          <p:nvPicPr>
            <p:cNvPr id="10" name="图片 9">
              <a:extLst>
                <a:ext uri="{FF2B5EF4-FFF2-40B4-BE49-F238E27FC236}">
                  <a16:creationId xmlns:a16="http://schemas.microsoft.com/office/drawing/2014/main" id="{A6AEF01C-F71E-412A-992B-D15FAD66566B}"/>
                </a:ext>
              </a:extLst>
            </p:cNvPr>
            <p:cNvPicPr>
              <a:picLocks noChangeAspect="1"/>
            </p:cNvPicPr>
            <p:nvPr/>
          </p:nvPicPr>
          <p:blipFill>
            <a:blip r:embed="rId7"/>
            <a:stretch>
              <a:fillRect/>
            </a:stretch>
          </p:blipFill>
          <p:spPr>
            <a:xfrm>
              <a:off x="-3946043" y="2499845"/>
              <a:ext cx="7285351" cy="1249788"/>
            </a:xfrm>
            <a:prstGeom prst="rect">
              <a:avLst/>
            </a:prstGeom>
          </p:spPr>
        </p:pic>
      </p:grpSp>
    </p:spTree>
    <p:extLst>
      <p:ext uri="{BB962C8B-B14F-4D97-AF65-F5344CB8AC3E}">
        <p14:creationId xmlns:p14="http://schemas.microsoft.com/office/powerpoint/2010/main" val="282756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250" fill="hold"/>
                                        <p:tgtEl>
                                          <p:spTgt spid="11"/>
                                        </p:tgtEl>
                                        <p:attrNameLst>
                                          <p:attrName>ppt_x</p:attrName>
                                        </p:attrNameLst>
                                      </p:cBhvr>
                                      <p:tavLst>
                                        <p:tav tm="0">
                                          <p:val>
                                            <p:strVal val="#ppt_x"/>
                                          </p:val>
                                        </p:tav>
                                        <p:tav tm="100000">
                                          <p:val>
                                            <p:strVal val="#ppt_x"/>
                                          </p:val>
                                        </p:tav>
                                      </p:tavLst>
                                    </p:anim>
                                    <p:anim calcmode="lin" valueType="num">
                                      <p:cBhvr additive="base">
                                        <p:cTn id="8" dur="2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AFB25A7-5C2F-4AFB-85E9-8F321863B843}"/>
              </a:ext>
            </a:extLst>
          </p:cNvPr>
          <p:cNvPicPr>
            <a:picLocks noChangeAspect="1"/>
          </p:cNvPicPr>
          <p:nvPr/>
        </p:nvPicPr>
        <p:blipFill>
          <a:blip r:embed="rId3"/>
          <a:stretch>
            <a:fillRect/>
          </a:stretch>
        </p:blipFill>
        <p:spPr>
          <a:xfrm>
            <a:off x="669783" y="73649"/>
            <a:ext cx="10852434" cy="6784351"/>
          </a:xfrm>
          <a:prstGeom prst="rect">
            <a:avLst/>
          </a:prstGeom>
        </p:spPr>
      </p:pic>
    </p:spTree>
    <p:extLst>
      <p:ext uri="{BB962C8B-B14F-4D97-AF65-F5344CB8AC3E}">
        <p14:creationId xmlns:p14="http://schemas.microsoft.com/office/powerpoint/2010/main" val="186443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538A51A-5AFC-4304-9DAD-FB8AC17343D9}"/>
              </a:ext>
            </a:extLst>
          </p:cNvPr>
          <p:cNvPicPr>
            <a:picLocks noChangeAspect="1"/>
          </p:cNvPicPr>
          <p:nvPr/>
        </p:nvPicPr>
        <p:blipFill>
          <a:blip r:embed="rId3"/>
          <a:stretch>
            <a:fillRect/>
          </a:stretch>
        </p:blipFill>
        <p:spPr>
          <a:xfrm>
            <a:off x="48126" y="2857745"/>
            <a:ext cx="12077040" cy="4000255"/>
          </a:xfrm>
          <a:prstGeom prst="rect">
            <a:avLst/>
          </a:prstGeom>
        </p:spPr>
      </p:pic>
      <p:pic>
        <p:nvPicPr>
          <p:cNvPr id="3" name="图片 2">
            <a:extLst>
              <a:ext uri="{FF2B5EF4-FFF2-40B4-BE49-F238E27FC236}">
                <a16:creationId xmlns:a16="http://schemas.microsoft.com/office/drawing/2014/main" id="{9DAFA241-D790-4106-B2C3-AF3D43BD7DF6}"/>
              </a:ext>
            </a:extLst>
          </p:cNvPr>
          <p:cNvPicPr>
            <a:picLocks noChangeAspect="1"/>
          </p:cNvPicPr>
          <p:nvPr/>
        </p:nvPicPr>
        <p:blipFill>
          <a:blip r:embed="rId4"/>
          <a:stretch>
            <a:fillRect/>
          </a:stretch>
        </p:blipFill>
        <p:spPr>
          <a:xfrm>
            <a:off x="4958764" y="1051127"/>
            <a:ext cx="2451706" cy="1202940"/>
          </a:xfrm>
          <a:prstGeom prst="rect">
            <a:avLst/>
          </a:prstGeom>
        </p:spPr>
      </p:pic>
      <p:sp>
        <p:nvSpPr>
          <p:cNvPr id="4" name="矩形 3">
            <a:extLst>
              <a:ext uri="{FF2B5EF4-FFF2-40B4-BE49-F238E27FC236}">
                <a16:creationId xmlns:a16="http://schemas.microsoft.com/office/drawing/2014/main" id="{2BE3645A-5DCA-497C-BEBE-A73F8776A5C2}"/>
              </a:ext>
            </a:extLst>
          </p:cNvPr>
          <p:cNvSpPr/>
          <p:nvPr/>
        </p:nvSpPr>
        <p:spPr>
          <a:xfrm>
            <a:off x="48126" y="92597"/>
            <a:ext cx="3715312"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B</a:t>
            </a:r>
            <a:r>
              <a:rPr lang="zh-CN" altLang="en-US" sz="2400" b="1" dirty="0">
                <a:latin typeface="Times New Roman" panose="02020603050405020304" pitchFamily="18" charset="0"/>
                <a:cs typeface="Times New Roman" panose="02020603050405020304" pitchFamily="18" charset="0"/>
              </a:rPr>
              <a:t>alanced </a:t>
            </a:r>
            <a:r>
              <a:rPr lang="en-US" altLang="zh-CN" sz="2400" b="1" dirty="0">
                <a:latin typeface="Times New Roman" panose="02020603050405020304" pitchFamily="18" charset="0"/>
                <a:cs typeface="Times New Roman" panose="02020603050405020304" pitchFamily="18" charset="0"/>
              </a:rPr>
              <a:t>F</a:t>
            </a:r>
            <a:r>
              <a:rPr lang="zh-CN" altLang="en-US" sz="2400" b="1" dirty="0">
                <a:latin typeface="Times New Roman" panose="02020603050405020304" pitchFamily="18" charset="0"/>
                <a:cs typeface="Times New Roman" panose="02020603050405020304" pitchFamily="18" charset="0"/>
              </a:rPr>
              <a:t>eature </a:t>
            </a:r>
            <a:r>
              <a:rPr lang="en-US" altLang="zh-CN" sz="2400" b="1" dirty="0">
                <a:latin typeface="Times New Roman" panose="02020603050405020304" pitchFamily="18" charset="0"/>
                <a:cs typeface="Times New Roman" panose="02020603050405020304" pitchFamily="18" charset="0"/>
              </a:rPr>
              <a:t>P</a:t>
            </a:r>
            <a:r>
              <a:rPr lang="zh-CN" altLang="en-US" sz="2400" b="1" dirty="0">
                <a:latin typeface="Times New Roman" panose="02020603050405020304" pitchFamily="18" charset="0"/>
                <a:cs typeface="Times New Roman" panose="02020603050405020304" pitchFamily="18" charset="0"/>
              </a:rPr>
              <a:t>yramid</a:t>
            </a:r>
          </a:p>
        </p:txBody>
      </p:sp>
      <p:sp>
        <p:nvSpPr>
          <p:cNvPr id="5" name="矩形 4">
            <a:extLst>
              <a:ext uri="{FF2B5EF4-FFF2-40B4-BE49-F238E27FC236}">
                <a16:creationId xmlns:a16="http://schemas.microsoft.com/office/drawing/2014/main" id="{548A35AA-5F67-4EA9-A0BC-B85298DB34F1}"/>
              </a:ext>
            </a:extLst>
          </p:cNvPr>
          <p:cNvSpPr/>
          <p:nvPr/>
        </p:nvSpPr>
        <p:spPr>
          <a:xfrm>
            <a:off x="4726354" y="2483997"/>
            <a:ext cx="928459" cy="369332"/>
          </a:xfrm>
          <a:prstGeom prst="rect">
            <a:avLst/>
          </a:prstGeom>
        </p:spPr>
        <p:txBody>
          <a:bodyPr wrap="square">
            <a:spAutoFit/>
          </a:bodyPr>
          <a:lstStyle/>
          <a:p>
            <a:r>
              <a:rPr lang="en-US" altLang="zh-CN" dirty="0">
                <a:solidFill>
                  <a:srgbClr val="393939"/>
                </a:solidFill>
                <a:latin typeface="times new roman" panose="02020603050405020304" pitchFamily="18" charset="0"/>
              </a:rPr>
              <a:t>Rescale</a:t>
            </a:r>
            <a:endParaRPr lang="zh-CN" altLang="en-US" dirty="0"/>
          </a:p>
        </p:txBody>
      </p:sp>
      <p:sp>
        <p:nvSpPr>
          <p:cNvPr id="6" name="矩形 5">
            <a:extLst>
              <a:ext uri="{FF2B5EF4-FFF2-40B4-BE49-F238E27FC236}">
                <a16:creationId xmlns:a16="http://schemas.microsoft.com/office/drawing/2014/main" id="{0A5E3666-6577-406F-A84C-B6D5CA0E3B3E}"/>
              </a:ext>
            </a:extLst>
          </p:cNvPr>
          <p:cNvSpPr/>
          <p:nvPr/>
        </p:nvSpPr>
        <p:spPr>
          <a:xfrm>
            <a:off x="8559362" y="2483997"/>
            <a:ext cx="1184940" cy="369332"/>
          </a:xfrm>
          <a:prstGeom prst="rect">
            <a:avLst/>
          </a:prstGeom>
        </p:spPr>
        <p:txBody>
          <a:bodyPr wrap="none">
            <a:spAutoFit/>
          </a:bodyPr>
          <a:lstStyle/>
          <a:p>
            <a:r>
              <a:rPr lang="en-US" altLang="zh-CN" dirty="0">
                <a:solidFill>
                  <a:srgbClr val="393939"/>
                </a:solidFill>
                <a:latin typeface="times new roman" panose="02020603050405020304" pitchFamily="18" charset="0"/>
              </a:rPr>
              <a:t>Strengthen</a:t>
            </a:r>
            <a:endParaRPr lang="zh-CN" altLang="en-US" dirty="0"/>
          </a:p>
        </p:txBody>
      </p:sp>
    </p:spTree>
    <p:extLst>
      <p:ext uri="{BB962C8B-B14F-4D97-AF65-F5344CB8AC3E}">
        <p14:creationId xmlns:p14="http://schemas.microsoft.com/office/powerpoint/2010/main" val="2988886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4D13421-43A3-4AFC-83F8-E30F8F077F88}"/>
              </a:ext>
            </a:extLst>
          </p:cNvPr>
          <p:cNvPicPr>
            <a:picLocks noChangeAspect="1"/>
          </p:cNvPicPr>
          <p:nvPr/>
        </p:nvPicPr>
        <p:blipFill>
          <a:blip r:embed="rId3"/>
          <a:stretch>
            <a:fillRect/>
          </a:stretch>
        </p:blipFill>
        <p:spPr>
          <a:xfrm>
            <a:off x="297742" y="1918607"/>
            <a:ext cx="4649370" cy="1027001"/>
          </a:xfrm>
          <a:prstGeom prst="rect">
            <a:avLst/>
          </a:prstGeom>
        </p:spPr>
      </p:pic>
      <p:sp>
        <p:nvSpPr>
          <p:cNvPr id="8" name="矩形 7">
            <a:extLst>
              <a:ext uri="{FF2B5EF4-FFF2-40B4-BE49-F238E27FC236}">
                <a16:creationId xmlns:a16="http://schemas.microsoft.com/office/drawing/2014/main" id="{6CA9E8FF-5C52-4A3A-B9F1-59A5DA3F8A42}"/>
              </a:ext>
            </a:extLst>
          </p:cNvPr>
          <p:cNvSpPr/>
          <p:nvPr/>
        </p:nvSpPr>
        <p:spPr>
          <a:xfrm>
            <a:off x="111803" y="114994"/>
            <a:ext cx="2510624" cy="461665"/>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B</a:t>
            </a:r>
            <a:r>
              <a:rPr lang="zh-CN" altLang="en-US" sz="2400" b="1" dirty="0">
                <a:latin typeface="Times New Roman" panose="02020603050405020304" pitchFamily="18" charset="0"/>
                <a:cs typeface="Times New Roman" panose="02020603050405020304" pitchFamily="18" charset="0"/>
              </a:rPr>
              <a:t>alanced L1 </a:t>
            </a:r>
            <a:r>
              <a:rPr lang="en-US" altLang="zh-CN" sz="2400" b="1" dirty="0">
                <a:latin typeface="Times New Roman" panose="02020603050405020304" pitchFamily="18" charset="0"/>
                <a:cs typeface="Times New Roman" panose="02020603050405020304" pitchFamily="18" charset="0"/>
              </a:rPr>
              <a:t>L</a:t>
            </a:r>
            <a:r>
              <a:rPr lang="zh-CN" altLang="en-US" sz="2400" b="1" dirty="0">
                <a:latin typeface="Times New Roman" panose="02020603050405020304" pitchFamily="18" charset="0"/>
                <a:cs typeface="Times New Roman" panose="02020603050405020304" pitchFamily="18" charset="0"/>
              </a:rPr>
              <a:t>oss</a:t>
            </a:r>
          </a:p>
        </p:txBody>
      </p:sp>
      <p:pic>
        <p:nvPicPr>
          <p:cNvPr id="9" name="图片 8">
            <a:extLst>
              <a:ext uri="{FF2B5EF4-FFF2-40B4-BE49-F238E27FC236}">
                <a16:creationId xmlns:a16="http://schemas.microsoft.com/office/drawing/2014/main" id="{B9B0A075-C567-493E-B4C2-762A2331EA75}"/>
              </a:ext>
            </a:extLst>
          </p:cNvPr>
          <p:cNvPicPr>
            <a:picLocks noChangeAspect="1"/>
          </p:cNvPicPr>
          <p:nvPr/>
        </p:nvPicPr>
        <p:blipFill>
          <a:blip r:embed="rId4"/>
          <a:stretch>
            <a:fillRect/>
          </a:stretch>
        </p:blipFill>
        <p:spPr>
          <a:xfrm>
            <a:off x="477823" y="4522086"/>
            <a:ext cx="7076595" cy="1067373"/>
          </a:xfrm>
          <a:prstGeom prst="rect">
            <a:avLst/>
          </a:prstGeom>
        </p:spPr>
      </p:pic>
      <p:pic>
        <p:nvPicPr>
          <p:cNvPr id="10" name="图片 9">
            <a:extLst>
              <a:ext uri="{FF2B5EF4-FFF2-40B4-BE49-F238E27FC236}">
                <a16:creationId xmlns:a16="http://schemas.microsoft.com/office/drawing/2014/main" id="{DCEB708B-6BBC-42BC-B143-340F910EBEBB}"/>
              </a:ext>
            </a:extLst>
          </p:cNvPr>
          <p:cNvPicPr>
            <a:picLocks noChangeAspect="1"/>
          </p:cNvPicPr>
          <p:nvPr/>
        </p:nvPicPr>
        <p:blipFill>
          <a:blip r:embed="rId5"/>
          <a:stretch>
            <a:fillRect/>
          </a:stretch>
        </p:blipFill>
        <p:spPr>
          <a:xfrm>
            <a:off x="477823" y="5891458"/>
            <a:ext cx="2322284" cy="578201"/>
          </a:xfrm>
          <a:prstGeom prst="rect">
            <a:avLst/>
          </a:prstGeom>
        </p:spPr>
      </p:pic>
      <p:pic>
        <p:nvPicPr>
          <p:cNvPr id="11" name="图片 10">
            <a:extLst>
              <a:ext uri="{FF2B5EF4-FFF2-40B4-BE49-F238E27FC236}">
                <a16:creationId xmlns:a16="http://schemas.microsoft.com/office/drawing/2014/main" id="{3B7E09B7-A136-4001-B13A-3CC1DB60945E}"/>
              </a:ext>
            </a:extLst>
          </p:cNvPr>
          <p:cNvPicPr>
            <a:picLocks noChangeAspect="1"/>
          </p:cNvPicPr>
          <p:nvPr/>
        </p:nvPicPr>
        <p:blipFill>
          <a:blip r:embed="rId6"/>
          <a:stretch>
            <a:fillRect/>
          </a:stretch>
        </p:blipFill>
        <p:spPr>
          <a:xfrm>
            <a:off x="477823" y="3226188"/>
            <a:ext cx="4628351" cy="1027001"/>
          </a:xfrm>
          <a:prstGeom prst="rect">
            <a:avLst/>
          </a:prstGeom>
        </p:spPr>
      </p:pic>
      <p:pic>
        <p:nvPicPr>
          <p:cNvPr id="2" name="图片 1">
            <a:extLst>
              <a:ext uri="{FF2B5EF4-FFF2-40B4-BE49-F238E27FC236}">
                <a16:creationId xmlns:a16="http://schemas.microsoft.com/office/drawing/2014/main" id="{C8E414E0-5080-4631-93C4-86769ABADA89}"/>
              </a:ext>
            </a:extLst>
          </p:cNvPr>
          <p:cNvPicPr>
            <a:picLocks noChangeAspect="1"/>
          </p:cNvPicPr>
          <p:nvPr/>
        </p:nvPicPr>
        <p:blipFill>
          <a:blip r:embed="rId7"/>
          <a:stretch>
            <a:fillRect/>
          </a:stretch>
        </p:blipFill>
        <p:spPr>
          <a:xfrm>
            <a:off x="297742" y="966542"/>
            <a:ext cx="6794175" cy="730848"/>
          </a:xfrm>
          <a:prstGeom prst="rect">
            <a:avLst/>
          </a:prstGeom>
        </p:spPr>
      </p:pic>
    </p:spTree>
    <p:extLst>
      <p:ext uri="{BB962C8B-B14F-4D97-AF65-F5344CB8AC3E}">
        <p14:creationId xmlns:p14="http://schemas.microsoft.com/office/powerpoint/2010/main" val="232511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BA74C34-0718-49A9-BCDE-22DAA0558DDA}"/>
              </a:ext>
            </a:extLst>
          </p:cNvPr>
          <p:cNvPicPr>
            <a:picLocks noChangeAspect="1"/>
          </p:cNvPicPr>
          <p:nvPr/>
        </p:nvPicPr>
        <p:blipFill>
          <a:blip r:embed="rId3"/>
          <a:stretch>
            <a:fillRect/>
          </a:stretch>
        </p:blipFill>
        <p:spPr>
          <a:xfrm>
            <a:off x="164122" y="1143099"/>
            <a:ext cx="7267889" cy="1096226"/>
          </a:xfrm>
          <a:prstGeom prst="rect">
            <a:avLst/>
          </a:prstGeom>
        </p:spPr>
      </p:pic>
      <p:pic>
        <p:nvPicPr>
          <p:cNvPr id="4" name="图片 3">
            <a:extLst>
              <a:ext uri="{FF2B5EF4-FFF2-40B4-BE49-F238E27FC236}">
                <a16:creationId xmlns:a16="http://schemas.microsoft.com/office/drawing/2014/main" id="{F8B36875-D84E-42E7-8D8C-4BD317900EE4}"/>
              </a:ext>
            </a:extLst>
          </p:cNvPr>
          <p:cNvPicPr>
            <a:picLocks noChangeAspect="1"/>
          </p:cNvPicPr>
          <p:nvPr/>
        </p:nvPicPr>
        <p:blipFill>
          <a:blip r:embed="rId4"/>
          <a:stretch>
            <a:fillRect/>
          </a:stretch>
        </p:blipFill>
        <p:spPr>
          <a:xfrm>
            <a:off x="211014" y="2561698"/>
            <a:ext cx="2322284" cy="578201"/>
          </a:xfrm>
          <a:prstGeom prst="rect">
            <a:avLst/>
          </a:prstGeom>
        </p:spPr>
      </p:pic>
      <p:pic>
        <p:nvPicPr>
          <p:cNvPr id="5" name="图片 4">
            <a:extLst>
              <a:ext uri="{FF2B5EF4-FFF2-40B4-BE49-F238E27FC236}">
                <a16:creationId xmlns:a16="http://schemas.microsoft.com/office/drawing/2014/main" id="{5DDC285D-BD2F-4EB3-A313-F08B8E2CD1E7}"/>
              </a:ext>
            </a:extLst>
          </p:cNvPr>
          <p:cNvPicPr>
            <a:picLocks noChangeAspect="1"/>
          </p:cNvPicPr>
          <p:nvPr/>
        </p:nvPicPr>
        <p:blipFill>
          <a:blip r:embed="rId5"/>
          <a:stretch>
            <a:fillRect/>
          </a:stretch>
        </p:blipFill>
        <p:spPr>
          <a:xfrm>
            <a:off x="140676" y="0"/>
            <a:ext cx="5151566" cy="1143099"/>
          </a:xfrm>
          <a:prstGeom prst="rect">
            <a:avLst/>
          </a:prstGeom>
        </p:spPr>
      </p:pic>
      <p:pic>
        <p:nvPicPr>
          <p:cNvPr id="6" name="图片 5">
            <a:extLst>
              <a:ext uri="{FF2B5EF4-FFF2-40B4-BE49-F238E27FC236}">
                <a16:creationId xmlns:a16="http://schemas.microsoft.com/office/drawing/2014/main" id="{C9E4D8B2-8202-48F2-92DD-18CC514F0285}"/>
              </a:ext>
            </a:extLst>
          </p:cNvPr>
          <p:cNvPicPr>
            <a:picLocks noChangeAspect="1"/>
          </p:cNvPicPr>
          <p:nvPr/>
        </p:nvPicPr>
        <p:blipFill>
          <a:blip r:embed="rId6"/>
          <a:stretch>
            <a:fillRect/>
          </a:stretch>
        </p:blipFill>
        <p:spPr>
          <a:xfrm>
            <a:off x="2935208" y="2144487"/>
            <a:ext cx="6241449" cy="4701120"/>
          </a:xfrm>
          <a:prstGeom prst="rect">
            <a:avLst/>
          </a:prstGeom>
        </p:spPr>
      </p:pic>
    </p:spTree>
    <p:extLst>
      <p:ext uri="{BB962C8B-B14F-4D97-AF65-F5344CB8AC3E}">
        <p14:creationId xmlns:p14="http://schemas.microsoft.com/office/powerpoint/2010/main" val="27146654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3448</TotalTime>
  <Words>2068</Words>
  <Application>Microsoft Office PowerPoint</Application>
  <PresentationFormat>宽屏</PresentationFormat>
  <Paragraphs>73</Paragraphs>
  <Slides>11</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-apple-system</vt:lpstr>
      <vt:lpstr>等线</vt:lpstr>
      <vt:lpstr>等线 Light</vt:lpstr>
      <vt:lpstr>Arial</vt:lpstr>
      <vt:lpstr>Times New Roman</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 L</dc:creator>
  <cp:lastModifiedBy>ee L</cp:lastModifiedBy>
  <cp:revision>112</cp:revision>
  <dcterms:created xsi:type="dcterms:W3CDTF">2020-02-29T01:25:08Z</dcterms:created>
  <dcterms:modified xsi:type="dcterms:W3CDTF">2020-03-04T14:36:26Z</dcterms:modified>
</cp:coreProperties>
</file>