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56" r:id="rId3"/>
    <p:sldId id="259" r:id="rId4"/>
    <p:sldId id="268" r:id="rId5"/>
    <p:sldId id="257" r:id="rId6"/>
    <p:sldId id="261" r:id="rId7"/>
    <p:sldId id="269" r:id="rId8"/>
    <p:sldId id="262" r:id="rId9"/>
    <p:sldId id="270" r:id="rId10"/>
    <p:sldId id="266" r:id="rId11"/>
    <p:sldId id="26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14" autoAdjust="0"/>
  </p:normalViewPr>
  <p:slideViewPr>
    <p:cSldViewPr snapToGrid="0">
      <p:cViewPr varScale="1">
        <p:scale>
          <a:sx n="91" d="100"/>
          <a:sy n="91" d="100"/>
        </p:scale>
        <p:origin x="341" y="72"/>
      </p:cViewPr>
      <p:guideLst/>
    </p:cSldViewPr>
  </p:slideViewPr>
  <p:notesTextViewPr>
    <p:cViewPr>
      <p:scale>
        <a:sx n="115" d="100"/>
        <a:sy n="115" d="100"/>
      </p:scale>
      <p:origin x="0" y="0"/>
    </p:cViewPr>
  </p:notesTextViewPr>
  <p:sorterViewPr>
    <p:cViewPr>
      <p:scale>
        <a:sx n="100" d="100"/>
        <a:sy n="100" d="100"/>
      </p:scale>
      <p:origin x="0" y="-18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B099C-8E0A-40E8-915D-826A0117E807}" type="datetimeFigureOut">
              <a:rPr lang="zh-CN" altLang="en-US" smtClean="0"/>
              <a:t>2020/6/21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AF1EA-C0BA-4846-964A-355636567D64}" type="slidenum">
              <a:rPr lang="zh-CN" altLang="en-US" smtClean="0"/>
              <a:t>‹#›</a:t>
            </a:fld>
            <a:endParaRPr lang="zh-CN" altLang="en-US"/>
          </a:p>
        </p:txBody>
      </p:sp>
    </p:spTree>
    <p:extLst>
      <p:ext uri="{BB962C8B-B14F-4D97-AF65-F5344CB8AC3E}">
        <p14:creationId xmlns:p14="http://schemas.microsoft.com/office/powerpoint/2010/main" val="343558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由于其精度与速度的权衡，在工业界被广泛应用。</a:t>
            </a:r>
            <a:r>
              <a:rPr lang="en-US" altLang="zh-CN" sz="1200" b="0" i="0" kern="1200" dirty="0">
                <a:solidFill>
                  <a:schemeClr val="tx1"/>
                </a:solidFill>
                <a:effectLst/>
                <a:latin typeface="+mn-lt"/>
                <a:ea typeface="+mn-ea"/>
                <a:cs typeface="+mn-cs"/>
              </a:rPr>
              <a:t>POLY-YOLO</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的改进版本，作者主要是针对</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的两个缺点提出了改进方法。与</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相比，</a:t>
            </a:r>
            <a:r>
              <a:rPr lang="en-US" altLang="zh-CN" sz="1200" b="0" i="0" kern="1200" dirty="0">
                <a:solidFill>
                  <a:schemeClr val="tx1"/>
                </a:solidFill>
                <a:effectLst/>
                <a:latin typeface="+mn-lt"/>
                <a:ea typeface="+mn-ea"/>
                <a:cs typeface="+mn-cs"/>
              </a:rPr>
              <a:t>Poly-YOLO</a:t>
            </a:r>
            <a:r>
              <a:rPr lang="zh-CN" altLang="en-US" sz="1200" b="0" i="0" kern="1200" dirty="0">
                <a:solidFill>
                  <a:schemeClr val="tx1"/>
                </a:solidFill>
                <a:effectLst/>
                <a:latin typeface="+mn-lt"/>
                <a:ea typeface="+mn-ea"/>
                <a:cs typeface="+mn-cs"/>
              </a:rPr>
              <a:t>的训练参数只有其</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％，但</a:t>
            </a:r>
            <a:r>
              <a:rPr lang="en-US" altLang="zh-CN" sz="1200" b="0" i="0" kern="1200" dirty="0" err="1">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提高了</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1</a:t>
            </a:fld>
            <a:endParaRPr lang="zh-CN" altLang="en-US"/>
          </a:p>
        </p:txBody>
      </p:sp>
    </p:spTree>
    <p:extLst>
      <p:ext uri="{BB962C8B-B14F-4D97-AF65-F5344CB8AC3E}">
        <p14:creationId xmlns:p14="http://schemas.microsoft.com/office/powerpoint/2010/main" val="1482926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损失函数和</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相比基本没什么改变，先看整体，</a:t>
            </a:r>
            <a:r>
              <a:rPr lang="en-US" altLang="zh-CN" sz="1200" b="0" i="0" kern="1200" dirty="0" err="1">
                <a:solidFill>
                  <a:schemeClr val="tx1"/>
                </a:solidFill>
                <a:effectLst/>
                <a:latin typeface="+mn-lt"/>
                <a:ea typeface="+mn-ea"/>
                <a:cs typeface="+mn-cs"/>
              </a:rPr>
              <a:t>Gw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Gh</a:t>
            </a:r>
            <a:r>
              <a:rPr lang="zh-CN" altLang="en-US" sz="1200" b="0" i="0" kern="1200" dirty="0">
                <a:solidFill>
                  <a:schemeClr val="tx1"/>
                </a:solidFill>
                <a:effectLst/>
                <a:latin typeface="+mn-lt"/>
                <a:ea typeface="+mn-ea"/>
                <a:cs typeface="+mn-cs"/>
              </a:rPr>
              <a:t>是输出特征图的大小，</a:t>
            </a:r>
            <a:r>
              <a:rPr lang="en-US" altLang="zh-CN" sz="1200" b="0" i="0" kern="1200" dirty="0" err="1">
                <a:solidFill>
                  <a:schemeClr val="tx1"/>
                </a:solidFill>
                <a:effectLst/>
                <a:latin typeface="+mn-lt"/>
                <a:ea typeface="+mn-ea"/>
                <a:cs typeface="+mn-cs"/>
              </a:rPr>
              <a:t>na</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数，也就是对输出特征图上每一单元格中的每一个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进行损失计算，</a:t>
            </a:r>
            <a:r>
              <a:rPr lang="en-US" altLang="zh-CN" sz="1200" b="0" i="0" kern="1200" dirty="0" err="1">
                <a:solidFill>
                  <a:schemeClr val="tx1"/>
                </a:solidFill>
                <a:effectLst/>
                <a:latin typeface="+mn-lt"/>
                <a:ea typeface="+mn-ea"/>
                <a:cs typeface="+mn-cs"/>
              </a:rPr>
              <a:t>qi,j</a:t>
            </a:r>
            <a:r>
              <a:rPr lang="zh-CN" altLang="en-US" sz="1200" b="0" i="0" kern="1200" dirty="0">
                <a:solidFill>
                  <a:schemeClr val="tx1"/>
                </a:solidFill>
                <a:effectLst/>
                <a:latin typeface="+mn-lt"/>
                <a:ea typeface="+mn-ea"/>
                <a:cs typeface="+mn-cs"/>
              </a:rPr>
              <a:t>是一个指示函数，用来指示第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个单元格的第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是否是正样本，是为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不是为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l3</a:t>
            </a:r>
            <a:r>
              <a:rPr lang="zh-CN" altLang="en-US" sz="1200" b="0" i="0" kern="1200" dirty="0">
                <a:solidFill>
                  <a:schemeClr val="tx1"/>
                </a:solidFill>
                <a:effectLst/>
                <a:latin typeface="+mn-lt"/>
                <a:ea typeface="+mn-ea"/>
                <a:cs typeface="+mn-cs"/>
              </a:rPr>
              <a:t>是边界框回归损失，</a:t>
            </a:r>
            <a:r>
              <a:rPr lang="en-US" altLang="zh-CN" sz="1200" b="0" i="0" kern="1200" dirty="0">
                <a:solidFill>
                  <a:schemeClr val="tx1"/>
                </a:solidFill>
                <a:effectLst/>
                <a:latin typeface="+mn-lt"/>
                <a:ea typeface="+mn-ea"/>
                <a:cs typeface="+mn-cs"/>
              </a:rPr>
              <a:t>l4</a:t>
            </a:r>
            <a:r>
              <a:rPr lang="zh-CN" altLang="en-US" sz="1200" b="0" i="0" kern="1200" dirty="0">
                <a:solidFill>
                  <a:schemeClr val="tx1"/>
                </a:solidFill>
                <a:effectLst/>
                <a:latin typeface="+mn-lt"/>
                <a:ea typeface="+mn-ea"/>
                <a:cs typeface="+mn-cs"/>
              </a:rPr>
              <a:t>是分类损失。</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BB</a:t>
            </a:r>
            <a:r>
              <a:rPr lang="zh-CN" altLang="en-US" sz="1200" b="0" i="0" kern="1200" dirty="0">
                <a:solidFill>
                  <a:schemeClr val="tx1"/>
                </a:solidFill>
                <a:effectLst/>
                <a:latin typeface="+mn-lt"/>
                <a:ea typeface="+mn-ea"/>
                <a:cs typeface="+mn-cs"/>
              </a:rPr>
              <a:t>的中心坐标预测损失，</a:t>
            </a:r>
            <a:r>
              <a:rPr lang="en-US" altLang="zh-CN" sz="1200" b="0" i="0" kern="1200" dirty="0" err="1">
                <a:solidFill>
                  <a:schemeClr val="tx1"/>
                </a:solidFill>
                <a:effectLst/>
                <a:latin typeface="+mn-lt"/>
                <a:ea typeface="+mn-ea"/>
                <a:cs typeface="+mn-cs"/>
              </a:rPr>
              <a:t>cijx</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cijy</a:t>
            </a:r>
            <a:r>
              <a:rPr lang="zh-CN" altLang="en-US" sz="1200" b="0" i="0" kern="1200" dirty="0">
                <a:solidFill>
                  <a:schemeClr val="tx1"/>
                </a:solidFill>
                <a:effectLst/>
                <a:latin typeface="+mn-lt"/>
                <a:ea typeface="+mn-ea"/>
                <a:cs typeface="+mn-cs"/>
              </a:rPr>
              <a:t>是预测边界框的中心坐标，</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是指进行二元交叉熵损失计算，</a:t>
            </a:r>
            <a:r>
              <a:rPr lang="en-US" altLang="zh-CN" sz="1200" b="0" i="0" kern="1200" dirty="0" err="1">
                <a:solidFill>
                  <a:schemeClr val="tx1"/>
                </a:solidFill>
                <a:effectLst/>
                <a:latin typeface="+mn-lt"/>
                <a:ea typeface="+mn-ea"/>
                <a:cs typeface="+mn-cs"/>
              </a:rPr>
              <a:t>zij</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中一个由</a:t>
            </a:r>
            <a:r>
              <a:rPr lang="en-US" altLang="zh-CN" sz="1200" b="0" i="0" kern="1200" dirty="0">
                <a:solidFill>
                  <a:schemeClr val="tx1"/>
                </a:solidFill>
                <a:effectLst/>
                <a:latin typeface="+mn-lt"/>
                <a:ea typeface="+mn-ea"/>
                <a:cs typeface="+mn-cs"/>
              </a:rPr>
              <a:t>GT</a:t>
            </a:r>
            <a:r>
              <a:rPr lang="zh-CN" altLang="en-US" sz="1200" kern="1200" dirty="0">
                <a:solidFill>
                  <a:schemeClr val="tx1"/>
                </a:solidFill>
                <a:latin typeface="+mn-lt"/>
                <a:ea typeface="+mn-ea"/>
                <a:cs typeface="+mn-cs"/>
              </a:rPr>
              <a:t>的宽</a:t>
            </a:r>
            <a:r>
              <a:rPr lang="en-US" altLang="zh-CN" sz="1200" kern="1200" dirty="0" err="1">
                <a:solidFill>
                  <a:schemeClr val="tx1"/>
                </a:solidFill>
                <a:latin typeface="+mn-lt"/>
                <a:ea typeface="+mn-ea"/>
                <a:cs typeface="+mn-cs"/>
              </a:rPr>
              <a:t>wi,j</a:t>
            </a:r>
            <a:r>
              <a:rPr lang="zh-CN" altLang="en-US" sz="1200" kern="1200" dirty="0">
                <a:solidFill>
                  <a:schemeClr val="tx1"/>
                </a:solidFill>
                <a:latin typeface="+mn-lt"/>
                <a:ea typeface="+mn-ea"/>
                <a:cs typeface="+mn-cs"/>
              </a:rPr>
              <a:t>和高</a:t>
            </a:r>
            <a:r>
              <a:rPr lang="en-US" altLang="zh-CN" sz="1200" kern="1200" dirty="0" err="1">
                <a:solidFill>
                  <a:schemeClr val="tx1"/>
                </a:solidFill>
                <a:latin typeface="+mn-lt"/>
                <a:ea typeface="+mn-ea"/>
                <a:cs typeface="+mn-cs"/>
              </a:rPr>
              <a:t>hi,j</a:t>
            </a:r>
            <a:r>
              <a:rPr lang="zh-CN" altLang="en-US" sz="1200" kern="1200" dirty="0">
                <a:solidFill>
                  <a:schemeClr val="tx1"/>
                </a:solidFill>
                <a:latin typeface="+mn-lt"/>
                <a:ea typeface="+mn-ea"/>
                <a:cs typeface="+mn-cs"/>
              </a:rPr>
              <a:t>确定的相对权重，</a:t>
            </a:r>
            <a:r>
              <a:rPr lang="en-US" altLang="zh-CN" sz="1200" b="0" i="0" kern="1200" dirty="0" err="1">
                <a:solidFill>
                  <a:schemeClr val="tx1"/>
                </a:solidFill>
                <a:effectLst/>
                <a:latin typeface="+mn-lt"/>
                <a:ea typeface="+mn-ea"/>
                <a:cs typeface="+mn-cs"/>
              </a:rPr>
              <a:t>zij</a:t>
            </a:r>
            <a:r>
              <a:rPr lang="en-US" altLang="zh-CN" sz="1200" b="0" i="0" kern="1200" dirty="0">
                <a:solidFill>
                  <a:schemeClr val="tx1"/>
                </a:solidFill>
                <a:effectLst/>
                <a:latin typeface="+mn-lt"/>
                <a:ea typeface="+mn-ea"/>
                <a:cs typeface="+mn-cs"/>
              </a:rPr>
              <a:t>=2-wij*</a:t>
            </a:r>
            <a:r>
              <a:rPr lang="en-US" altLang="zh-CN" sz="1200" b="0" i="0" kern="1200" dirty="0" err="1">
                <a:solidFill>
                  <a:schemeClr val="tx1"/>
                </a:solidFill>
                <a:effectLst/>
                <a:latin typeface="+mn-lt"/>
                <a:ea typeface="+mn-ea"/>
                <a:cs typeface="+mn-cs"/>
              </a:rPr>
              <a:t>hij</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zij</a:t>
            </a:r>
            <a:r>
              <a:rPr lang="zh-CN" altLang="en-US" sz="1200" b="0" i="0" kern="1200" dirty="0">
                <a:solidFill>
                  <a:schemeClr val="tx1"/>
                </a:solidFill>
                <a:effectLst/>
                <a:latin typeface="+mn-lt"/>
                <a:ea typeface="+mn-ea"/>
                <a:cs typeface="+mn-cs"/>
              </a:rPr>
              <a:t>的主要目的是相对地去加大对小目标的损失</a:t>
            </a:r>
            <a:r>
              <a:rPr lang="zh-CN" altLang="en-US" sz="1200" kern="1200" dirty="0">
                <a:solidFill>
                  <a:schemeClr val="tx1"/>
                </a:solidFill>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--L2</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BB</a:t>
            </a:r>
            <a:r>
              <a:rPr lang="zh-CN" altLang="en-US" sz="1200" b="0" i="0" kern="1200" dirty="0">
                <a:solidFill>
                  <a:schemeClr val="tx1"/>
                </a:solidFill>
                <a:effectLst/>
                <a:latin typeface="+mn-lt"/>
                <a:ea typeface="+mn-ea"/>
                <a:cs typeface="+mn-cs"/>
              </a:rPr>
              <a:t>大小的预测损失，和</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一样，是对</a:t>
            </a:r>
            <a:r>
              <a:rPr lang="en-US" altLang="zh-CN" sz="1200" b="0" i="0" kern="1200" dirty="0">
                <a:solidFill>
                  <a:schemeClr val="tx1"/>
                </a:solidFill>
                <a:effectLst/>
                <a:latin typeface="+mn-lt"/>
                <a:ea typeface="+mn-ea"/>
                <a:cs typeface="+mn-cs"/>
              </a:rPr>
              <a:t>BB</a:t>
            </a:r>
            <a:r>
              <a:rPr lang="zh-CN" altLang="en-US" sz="1200" b="0" i="0" kern="1200" dirty="0">
                <a:solidFill>
                  <a:schemeClr val="tx1"/>
                </a:solidFill>
                <a:effectLst/>
                <a:latin typeface="+mn-lt"/>
                <a:ea typeface="+mn-ea"/>
                <a:cs typeface="+mn-cs"/>
              </a:rPr>
              <a:t>宽高和</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宽高做一个均方差损失。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--L3</a:t>
            </a:r>
            <a:r>
              <a:rPr lang="zh-CN" altLang="en-US" sz="1200" b="0" i="0" kern="1200" dirty="0">
                <a:solidFill>
                  <a:schemeClr val="tx1"/>
                </a:solidFill>
                <a:effectLst/>
                <a:latin typeface="+mn-lt"/>
                <a:ea typeface="+mn-ea"/>
                <a:cs typeface="+mn-cs"/>
              </a:rPr>
              <a:t>是置信度损失，</a:t>
            </a:r>
            <a:r>
              <a:rPr lang="en-US" altLang="zh-CN" sz="1200" b="0" i="0" kern="1200" dirty="0" err="1">
                <a:solidFill>
                  <a:schemeClr val="tx1"/>
                </a:solidFill>
                <a:effectLst/>
                <a:latin typeface="+mn-lt"/>
                <a:ea typeface="+mn-ea"/>
                <a:cs typeface="+mn-cs"/>
              </a:rPr>
              <a:t>qij</a:t>
            </a:r>
            <a:r>
              <a:rPr lang="zh-CN" altLang="en-US" sz="1200" b="0" i="0" kern="1200" dirty="0">
                <a:solidFill>
                  <a:schemeClr val="tx1"/>
                </a:solidFill>
                <a:effectLst/>
                <a:latin typeface="+mn-lt"/>
                <a:ea typeface="+mn-ea"/>
                <a:cs typeface="+mn-cs"/>
              </a:rPr>
              <a:t>是预测置信度，</a:t>
            </a:r>
            <a:r>
              <a:rPr lang="en-US" altLang="zh-CN" sz="1200" b="0" i="0" kern="1200" dirty="0" err="1">
                <a:solidFill>
                  <a:schemeClr val="tx1"/>
                </a:solidFill>
                <a:effectLst/>
                <a:latin typeface="+mn-lt"/>
                <a:ea typeface="+mn-ea"/>
                <a:cs typeface="+mn-cs"/>
              </a:rPr>
              <a:t>qij</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置信度，置信度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当前单元格是否含有目标的概率*</a:t>
            </a:r>
            <a:r>
              <a:rPr lang="en-US" altLang="zh-CN" sz="1200" b="0" i="0" kern="1200" dirty="0">
                <a:solidFill>
                  <a:schemeClr val="tx1"/>
                </a:solidFill>
                <a:effectLst/>
                <a:latin typeface="+mn-lt"/>
                <a:ea typeface="+mn-ea"/>
                <a:cs typeface="+mn-cs"/>
              </a:rPr>
              <a:t>BB</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值，</a:t>
            </a:r>
            <a:r>
              <a:rPr lang="en-US" altLang="zh-CN" sz="1200" b="0" i="0" kern="1200" dirty="0" err="1">
                <a:solidFill>
                  <a:schemeClr val="tx1"/>
                </a:solidFill>
                <a:effectLst/>
                <a:latin typeface="+mn-lt"/>
                <a:ea typeface="+mn-ea"/>
                <a:cs typeface="+mn-cs"/>
              </a:rPr>
              <a:t>Iij</a:t>
            </a:r>
            <a:r>
              <a:rPr lang="zh-CN" altLang="en-US" sz="1200" b="0" i="0" kern="1200" dirty="0">
                <a:solidFill>
                  <a:schemeClr val="tx1"/>
                </a:solidFill>
                <a:effectLst/>
                <a:latin typeface="+mn-lt"/>
                <a:ea typeface="+mn-ea"/>
                <a:cs typeface="+mn-cs"/>
              </a:rPr>
              <a:t>是一个掩码，用来过滤掉那些置信度为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但是和</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&gt;0.5</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--L4</a:t>
            </a:r>
            <a:r>
              <a:rPr lang="zh-CN" altLang="en-US" sz="1200" b="0" i="0" kern="1200" dirty="0">
                <a:solidFill>
                  <a:schemeClr val="tx1"/>
                </a:solidFill>
                <a:effectLst/>
                <a:latin typeface="+mn-lt"/>
                <a:ea typeface="+mn-ea"/>
                <a:cs typeface="+mn-cs"/>
              </a:rPr>
              <a:t>是类别预测损失，</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是类别数，</a:t>
            </a:r>
            <a:r>
              <a:rPr lang="en-US" altLang="zh-CN" sz="1200" b="0" i="0" kern="1200" dirty="0" err="1">
                <a:solidFill>
                  <a:schemeClr val="tx1"/>
                </a:solidFill>
                <a:effectLst/>
                <a:latin typeface="+mn-lt"/>
                <a:ea typeface="+mn-ea"/>
                <a:cs typeface="+mn-cs"/>
              </a:rPr>
              <a:t>Cijk</a:t>
            </a:r>
            <a:r>
              <a:rPr lang="zh-CN" altLang="en-US" sz="1200" b="0" i="0" kern="1200" dirty="0">
                <a:solidFill>
                  <a:schemeClr val="tx1"/>
                </a:solidFill>
                <a:effectLst/>
                <a:latin typeface="+mn-lt"/>
                <a:ea typeface="+mn-ea"/>
                <a:cs typeface="+mn-cs"/>
              </a:rPr>
              <a:t>是指第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cell</a:t>
            </a:r>
            <a:r>
              <a:rPr lang="zh-CN" altLang="en-US" sz="1200" b="0" i="0" kern="1200" dirty="0">
                <a:solidFill>
                  <a:schemeClr val="tx1"/>
                </a:solidFill>
                <a:effectLst/>
                <a:latin typeface="+mn-lt"/>
                <a:ea typeface="+mn-ea"/>
                <a:cs typeface="+mn-cs"/>
              </a:rPr>
              <a:t>的第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属于第</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类的概率。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3DAF1EA-C0BA-4846-964A-355636567D64}" type="slidenum">
              <a:rPr lang="zh-CN" altLang="en-US" smtClean="0"/>
              <a:t>10</a:t>
            </a:fld>
            <a:endParaRPr lang="zh-CN" altLang="en-US"/>
          </a:p>
        </p:txBody>
      </p:sp>
    </p:spTree>
    <p:extLst>
      <p:ext uri="{BB962C8B-B14F-4D97-AF65-F5344CB8AC3E}">
        <p14:creationId xmlns:p14="http://schemas.microsoft.com/office/powerpoint/2010/main" val="87104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这个为了了解阶梯式聚合的实际影响进行的实验。从</a:t>
            </a:r>
            <a:r>
              <a:rPr lang="en-US" altLang="zh-CN" dirty="0"/>
              <a:t>Cityscapes</a:t>
            </a:r>
            <a:r>
              <a:rPr lang="zh-CN" altLang="en-US" dirty="0"/>
              <a:t>数据集中选了</a:t>
            </a:r>
            <a:r>
              <a:rPr lang="en-US" altLang="zh-CN" dirty="0"/>
              <a:t>200</a:t>
            </a:r>
            <a:r>
              <a:rPr lang="zh-CN" altLang="en-US" dirty="0"/>
              <a:t>个训练图像和</a:t>
            </a:r>
            <a:r>
              <a:rPr lang="en-US" altLang="zh-CN" dirty="0"/>
              <a:t>100</a:t>
            </a:r>
            <a:r>
              <a:rPr lang="zh-CN" altLang="en-US" dirty="0"/>
              <a:t>个验证图像，分别使用直接上采样和阶梯上采样的超列技术进行训练，并绘制了进度图。从图中可以看出，两种方法的差异实际很小，但阶梯式上采样的超列技术的训练和验证损失会略低一些，在相同计算时间下也有一定的改进。</a:t>
            </a:r>
          </a:p>
        </p:txBody>
      </p:sp>
      <p:sp>
        <p:nvSpPr>
          <p:cNvPr id="4" name="灯片编号占位符 3"/>
          <p:cNvSpPr>
            <a:spLocks noGrp="1"/>
          </p:cNvSpPr>
          <p:nvPr>
            <p:ph type="sldNum" sz="quarter" idx="5"/>
          </p:nvPr>
        </p:nvSpPr>
        <p:spPr/>
        <p:txBody>
          <a:bodyPr/>
          <a:lstStyle/>
          <a:p>
            <a:fld id="{F3DAF1EA-C0BA-4846-964A-355636567D64}" type="slidenum">
              <a:rPr lang="zh-CN" altLang="en-US" smtClean="0"/>
              <a:t>11</a:t>
            </a:fld>
            <a:endParaRPr lang="zh-CN" altLang="en-US"/>
          </a:p>
        </p:txBody>
      </p:sp>
    </p:spTree>
    <p:extLst>
      <p:ext uri="{BB962C8B-B14F-4D97-AF65-F5344CB8AC3E}">
        <p14:creationId xmlns:p14="http://schemas.microsoft.com/office/powerpoint/2010/main" val="306969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在作者自己的</a:t>
            </a:r>
            <a:r>
              <a:rPr lang="en-US" altLang="zh-CN" sz="1200" b="0" i="0" kern="1200" dirty="0">
                <a:solidFill>
                  <a:schemeClr val="tx1"/>
                </a:solidFill>
                <a:effectLst/>
                <a:latin typeface="+mn-lt"/>
                <a:ea typeface="+mn-ea"/>
                <a:cs typeface="+mn-cs"/>
              </a:rPr>
              <a:t>simulator</a:t>
            </a:r>
            <a:r>
              <a:rPr lang="zh-CN" altLang="en-US" sz="1200" b="0" i="0" kern="1200" dirty="0">
                <a:solidFill>
                  <a:schemeClr val="tx1"/>
                </a:solidFill>
                <a:effectLst/>
                <a:latin typeface="+mn-lt"/>
                <a:ea typeface="+mn-ea"/>
                <a:cs typeface="+mn-cs"/>
              </a:rPr>
              <a:t>数据集以及</a:t>
            </a:r>
            <a:r>
              <a:rPr lang="en-US" altLang="zh-CN" sz="1200" b="0" i="0" kern="1200" dirty="0" err="1">
                <a:solidFill>
                  <a:schemeClr val="tx1"/>
                </a:solidFill>
                <a:effectLst/>
                <a:latin typeface="+mn-lt"/>
                <a:ea typeface="+mn-ea"/>
                <a:cs typeface="+mn-cs"/>
              </a:rPr>
              <a:t>cityspaces</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india</a:t>
            </a:r>
            <a:r>
              <a:rPr lang="en-US" altLang="zh-CN" sz="1200" b="0" i="0" kern="1200" dirty="0">
                <a:solidFill>
                  <a:schemeClr val="tx1"/>
                </a:solidFill>
                <a:effectLst/>
                <a:latin typeface="+mn-lt"/>
                <a:ea typeface="+mn-ea"/>
                <a:cs typeface="+mn-cs"/>
              </a:rPr>
              <a:t> driving</a:t>
            </a:r>
            <a:r>
              <a:rPr lang="zh-CN" altLang="en-US" sz="1200" b="0" i="0" kern="1200" dirty="0">
                <a:solidFill>
                  <a:schemeClr val="tx1"/>
                </a:solidFill>
                <a:effectLst/>
                <a:latin typeface="+mn-lt"/>
                <a:ea typeface="+mn-ea"/>
                <a:cs typeface="+mn-cs"/>
              </a:rPr>
              <a:t>数据集上的测试结果。对</a:t>
            </a:r>
            <a:r>
              <a:rPr lang="en-US" altLang="zh-CN" sz="1200" b="0" i="0" kern="1200" dirty="0" err="1">
                <a:solidFill>
                  <a:schemeClr val="tx1"/>
                </a:solidFill>
                <a:effectLst/>
                <a:latin typeface="+mn-lt"/>
                <a:ea typeface="+mn-ea"/>
                <a:cs typeface="+mn-cs"/>
              </a:rPr>
              <a:t>retinanet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mask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Poly-YOLO</a:t>
            </a:r>
            <a:r>
              <a:rPr lang="zh-CN" altLang="en-US" sz="1200" b="0" i="0" kern="1200" dirty="0">
                <a:solidFill>
                  <a:schemeClr val="tx1"/>
                </a:solidFill>
                <a:effectLst/>
                <a:latin typeface="+mn-lt"/>
                <a:ea typeface="+mn-ea"/>
                <a:cs typeface="+mn-cs"/>
              </a:rPr>
              <a:t>进行目标检测、边界多边形检测训练。</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可以看到</a:t>
            </a:r>
            <a:r>
              <a:rPr lang="en-US" altLang="zh-CN" sz="1200" kern="1200" dirty="0">
                <a:solidFill>
                  <a:schemeClr val="tx1"/>
                </a:solidFill>
                <a:latin typeface="+mn-lt"/>
                <a:ea typeface="+mn-ea"/>
                <a:cs typeface="+mn-cs"/>
              </a:rPr>
              <a:t>Poly-YOLO</a:t>
            </a:r>
            <a:r>
              <a:rPr lang="zh-CN" altLang="en-US" sz="1200" kern="1200" dirty="0">
                <a:solidFill>
                  <a:schemeClr val="tx1"/>
                </a:solidFill>
                <a:latin typeface="+mn-lt"/>
                <a:ea typeface="+mn-ea"/>
                <a:cs typeface="+mn-cs"/>
              </a:rPr>
              <a:t>显著提高了</a:t>
            </a:r>
            <a:r>
              <a:rPr lang="en-US" altLang="zh-CN" sz="1200" kern="1200" dirty="0">
                <a:solidFill>
                  <a:schemeClr val="tx1"/>
                </a:solidFill>
                <a:latin typeface="+mn-lt"/>
                <a:ea typeface="+mn-ea"/>
                <a:cs typeface="+mn-cs"/>
              </a:rPr>
              <a:t>YOLOv3</a:t>
            </a:r>
            <a:r>
              <a:rPr lang="zh-CN" altLang="en-US" sz="1200" kern="1200" dirty="0">
                <a:solidFill>
                  <a:schemeClr val="tx1"/>
                </a:solidFill>
                <a:latin typeface="+mn-lt"/>
                <a:ea typeface="+mn-ea"/>
                <a:cs typeface="+mn-cs"/>
              </a:rPr>
              <a:t>的检测精度（相对平均提高了</a:t>
            </a:r>
            <a:r>
              <a:rPr lang="en-US" altLang="zh-CN" sz="1200" kern="1200" dirty="0">
                <a:solidFill>
                  <a:schemeClr val="tx1"/>
                </a:solidFill>
                <a:latin typeface="+mn-lt"/>
                <a:ea typeface="+mn-ea"/>
                <a:cs typeface="+mn-cs"/>
              </a:rPr>
              <a:t>40</a:t>
            </a:r>
            <a:r>
              <a:rPr lang="zh-CN" altLang="en-US" sz="1200" kern="1200" dirty="0">
                <a:solidFill>
                  <a:schemeClr val="tx1"/>
                </a:solidFill>
                <a:latin typeface="+mn-lt"/>
                <a:ea typeface="+mn-ea"/>
                <a:cs typeface="+mn-cs"/>
              </a:rPr>
              <a:t>％），虽然它的速度只快了一点。而</a:t>
            </a:r>
            <a:r>
              <a:rPr lang="en-US" altLang="zh-CN" sz="1200" kern="1200" dirty="0">
                <a:solidFill>
                  <a:schemeClr val="tx1"/>
                </a:solidFill>
                <a:latin typeface="+mn-lt"/>
                <a:ea typeface="+mn-ea"/>
                <a:cs typeface="+mn-cs"/>
              </a:rPr>
              <a:t>Poly-YOLO lite</a:t>
            </a:r>
            <a:r>
              <a:rPr lang="zh-CN" altLang="en-US" sz="1200" kern="1200" dirty="0">
                <a:solidFill>
                  <a:schemeClr val="tx1"/>
                </a:solidFill>
                <a:latin typeface="+mn-lt"/>
                <a:ea typeface="+mn-ea"/>
                <a:cs typeface="+mn-cs"/>
              </a:rPr>
              <a:t>是性能略优于</a:t>
            </a:r>
            <a:r>
              <a:rPr lang="en-US" altLang="zh-CN" sz="1200" kern="1200" dirty="0">
                <a:solidFill>
                  <a:schemeClr val="tx1"/>
                </a:solidFill>
                <a:latin typeface="+mn-lt"/>
                <a:ea typeface="+mn-ea"/>
                <a:cs typeface="+mn-cs"/>
              </a:rPr>
              <a:t>YOLOv3</a:t>
            </a:r>
            <a:r>
              <a:rPr lang="zh-CN" altLang="en-US" sz="1200" kern="1200" dirty="0">
                <a:solidFill>
                  <a:schemeClr val="tx1"/>
                </a:solidFill>
                <a:latin typeface="+mn-lt"/>
                <a:ea typeface="+mn-ea"/>
                <a:cs typeface="+mn-cs"/>
              </a:rPr>
              <a:t>，但速度快两倍。</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带有边界多边形的</a:t>
            </a:r>
            <a:r>
              <a:rPr lang="en-US" altLang="zh-CN" sz="1200" kern="1200" dirty="0">
                <a:solidFill>
                  <a:schemeClr val="tx1"/>
                </a:solidFill>
                <a:latin typeface="+mn-lt"/>
                <a:ea typeface="+mn-ea"/>
                <a:cs typeface="+mn-cs"/>
              </a:rPr>
              <a:t>Poly-YOLO</a:t>
            </a:r>
            <a:r>
              <a:rPr lang="zh-CN" altLang="en-US" sz="1200" kern="1200" dirty="0">
                <a:solidFill>
                  <a:schemeClr val="tx1"/>
                </a:solidFill>
                <a:latin typeface="+mn-lt"/>
                <a:ea typeface="+mn-ea"/>
                <a:cs typeface="+mn-cs"/>
              </a:rPr>
              <a:t>保留了边界框检测的准确性，但其精度没有</a:t>
            </a:r>
            <a:r>
              <a:rPr lang="en-US" altLang="zh-CN" sz="1200" kern="1200" dirty="0" err="1">
                <a:solidFill>
                  <a:schemeClr val="tx1"/>
                </a:solidFill>
                <a:latin typeface="+mn-lt"/>
                <a:ea typeface="+mn-ea"/>
                <a:cs typeface="+mn-cs"/>
              </a:rPr>
              <a:t>RetinaNet</a:t>
            </a:r>
            <a:r>
              <a:rPr lang="zh-CN" altLang="en-US" sz="1200" kern="1200" dirty="0">
                <a:solidFill>
                  <a:schemeClr val="tx1"/>
                </a:solidFill>
                <a:latin typeface="+mn-lt"/>
                <a:ea typeface="+mn-ea"/>
                <a:cs typeface="+mn-cs"/>
              </a:rPr>
              <a:t>高，不过</a:t>
            </a:r>
            <a:r>
              <a:rPr lang="en-US" altLang="zh-CN" sz="1200" kern="1200" dirty="0" err="1">
                <a:solidFill>
                  <a:schemeClr val="tx1"/>
                </a:solidFill>
                <a:latin typeface="+mn-lt"/>
                <a:ea typeface="+mn-ea"/>
                <a:cs typeface="+mn-cs"/>
              </a:rPr>
              <a:t>retinanet</a:t>
            </a:r>
            <a:r>
              <a:rPr lang="zh-CN" altLang="en-US" sz="1200" kern="1200" dirty="0">
                <a:solidFill>
                  <a:schemeClr val="tx1"/>
                </a:solidFill>
                <a:latin typeface="+mn-lt"/>
                <a:ea typeface="+mn-ea"/>
                <a:cs typeface="+mn-cs"/>
              </a:rPr>
              <a:t>速度较慢，</a:t>
            </a:r>
            <a:r>
              <a:rPr lang="en-US" altLang="zh-CN" sz="1200" kern="1200" dirty="0" err="1">
                <a:solidFill>
                  <a:schemeClr val="tx1"/>
                </a:solidFill>
                <a:latin typeface="+mn-lt"/>
                <a:ea typeface="+mn-ea"/>
                <a:cs typeface="+mn-cs"/>
              </a:rPr>
              <a:t>Retinanet</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FPS</a:t>
            </a:r>
            <a:r>
              <a:rPr lang="zh-CN" altLang="en-US" sz="1200" kern="1200" dirty="0">
                <a:solidFill>
                  <a:schemeClr val="tx1"/>
                </a:solidFill>
                <a:latin typeface="+mn-lt"/>
                <a:ea typeface="+mn-ea"/>
                <a:cs typeface="+mn-cs"/>
              </a:rPr>
              <a:t>打个*是因为这里是将其改为了</a:t>
            </a:r>
            <a:r>
              <a:rPr lang="en-US" altLang="zh-CN" sz="1200" kern="1200" dirty="0" err="1">
                <a:solidFill>
                  <a:schemeClr val="tx1"/>
                </a:solidFill>
                <a:latin typeface="+mn-lt"/>
                <a:ea typeface="+mn-ea"/>
                <a:cs typeface="+mn-cs"/>
              </a:rPr>
              <a:t>pytorch</a:t>
            </a:r>
            <a:r>
              <a:rPr lang="zh-CN" altLang="en-US" sz="1200" kern="1200" dirty="0">
                <a:solidFill>
                  <a:schemeClr val="tx1"/>
                </a:solidFill>
                <a:latin typeface="+mn-lt"/>
                <a:ea typeface="+mn-ea"/>
                <a:cs typeface="+mn-cs"/>
              </a:rPr>
              <a:t>框架并进行了大量优化后的结果，精度和速度相较原版都有极大提升。</a:t>
            </a:r>
          </a:p>
          <a:p>
            <a:endParaRPr lang="en-US" altLang="zh-CN" dirty="0"/>
          </a:p>
          <a:p>
            <a:r>
              <a:rPr lang="en-US" altLang="zh-CN" sz="1200" kern="1200" dirty="0">
                <a:solidFill>
                  <a:schemeClr val="tx1"/>
                </a:solidFill>
                <a:latin typeface="+mn-lt"/>
                <a:ea typeface="+mn-ea"/>
                <a:cs typeface="+mn-cs"/>
              </a:rPr>
              <a:t>--Poly-YOLO</a:t>
            </a:r>
            <a:r>
              <a:rPr lang="zh-CN" altLang="en-US" sz="1200" kern="1200" dirty="0">
                <a:solidFill>
                  <a:schemeClr val="tx1"/>
                </a:solidFill>
                <a:latin typeface="+mn-lt"/>
                <a:ea typeface="+mn-ea"/>
                <a:cs typeface="+mn-cs"/>
              </a:rPr>
              <a:t>的分类不太精确，可能是因为它的分类损失使用的交叉熵损失函数，而</a:t>
            </a:r>
            <a:r>
              <a:rPr lang="en-US" altLang="zh-CN" sz="1200" kern="1200" dirty="0" err="1">
                <a:solidFill>
                  <a:schemeClr val="tx1"/>
                </a:solidFill>
                <a:latin typeface="+mn-lt"/>
                <a:ea typeface="+mn-ea"/>
                <a:cs typeface="+mn-cs"/>
              </a:rPr>
              <a:t>RetinaNet</a:t>
            </a:r>
            <a:r>
              <a:rPr lang="zh-CN" altLang="en-US" sz="1200" kern="1200" dirty="0">
                <a:solidFill>
                  <a:schemeClr val="tx1"/>
                </a:solidFill>
                <a:latin typeface="+mn-lt"/>
                <a:ea typeface="+mn-ea"/>
                <a:cs typeface="+mn-cs"/>
              </a:rPr>
              <a:t>使用的</a:t>
            </a:r>
            <a:r>
              <a:rPr lang="en-US" altLang="zh-CN" sz="1200" kern="1200" dirty="0">
                <a:solidFill>
                  <a:schemeClr val="tx1"/>
                </a:solidFill>
                <a:latin typeface="+mn-lt"/>
                <a:ea typeface="+mn-ea"/>
                <a:cs typeface="+mn-cs"/>
              </a:rPr>
              <a:t>Focal loss</a:t>
            </a:r>
            <a:r>
              <a:rPr lang="zh-CN" altLang="en-US" sz="1200" kern="1200" dirty="0">
                <a:solidFill>
                  <a:schemeClr val="tx1"/>
                </a:solidFill>
                <a:latin typeface="+mn-lt"/>
                <a:ea typeface="+mn-ea"/>
                <a:cs typeface="+mn-cs"/>
              </a:rPr>
              <a:t>对于不平衡数据集表现得更好。因此如果将</a:t>
            </a:r>
            <a:r>
              <a:rPr lang="en-US" altLang="zh-CN" sz="1200" kern="1200" dirty="0">
                <a:solidFill>
                  <a:schemeClr val="tx1"/>
                </a:solidFill>
                <a:latin typeface="+mn-lt"/>
                <a:ea typeface="+mn-ea"/>
                <a:cs typeface="+mn-cs"/>
              </a:rPr>
              <a:t>focal loss</a:t>
            </a:r>
            <a:r>
              <a:rPr lang="zh-CN" altLang="en-US" sz="1200" kern="1200" dirty="0">
                <a:solidFill>
                  <a:schemeClr val="tx1"/>
                </a:solidFill>
                <a:latin typeface="+mn-lt"/>
                <a:ea typeface="+mn-ea"/>
                <a:cs typeface="+mn-cs"/>
              </a:rPr>
              <a:t>整合到</a:t>
            </a:r>
            <a:r>
              <a:rPr lang="en-US" altLang="zh-CN" sz="1200" kern="1200" dirty="0">
                <a:solidFill>
                  <a:schemeClr val="tx1"/>
                </a:solidFill>
                <a:latin typeface="+mn-lt"/>
                <a:ea typeface="+mn-ea"/>
                <a:cs typeface="+mn-cs"/>
              </a:rPr>
              <a:t>Poly-YOLO</a:t>
            </a:r>
            <a:r>
              <a:rPr lang="zh-CN" altLang="en-US" sz="1200" kern="1200" dirty="0">
                <a:solidFill>
                  <a:schemeClr val="tx1"/>
                </a:solidFill>
                <a:latin typeface="+mn-lt"/>
                <a:ea typeface="+mn-ea"/>
                <a:cs typeface="+mn-cs"/>
              </a:rPr>
              <a:t>中应该会是有益的。</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每个单元格所用的锚框数量越多，任务就越复杂。但更多的锚点又可能有助于解决标签重写问题。作者做了实验，根据损失发现最佳的锚框数量在</a:t>
            </a:r>
            <a:r>
              <a:rPr lang="en-US" altLang="zh-CN" sz="1200" kern="1200" dirty="0">
                <a:solidFill>
                  <a:schemeClr val="tx1"/>
                </a:solidFill>
                <a:latin typeface="+mn-lt"/>
                <a:ea typeface="+mn-ea"/>
                <a:cs typeface="+mn-cs"/>
              </a:rPr>
              <a:t>6-9</a:t>
            </a:r>
            <a:r>
              <a:rPr lang="zh-CN" altLang="en-US" sz="1200" kern="1200" dirty="0">
                <a:solidFill>
                  <a:schemeClr val="tx1"/>
                </a:solidFill>
                <a:latin typeface="+mn-lt"/>
                <a:ea typeface="+mn-ea"/>
                <a:cs typeface="+mn-cs"/>
              </a:rPr>
              <a:t>之间；较高或较低的数目都会增加训练和验证损失。作者选择了与</a:t>
            </a:r>
            <a:r>
              <a:rPr lang="en-US" altLang="zh-CN" sz="1200" kern="1200" dirty="0">
                <a:solidFill>
                  <a:schemeClr val="tx1"/>
                </a:solidFill>
                <a:latin typeface="+mn-lt"/>
                <a:ea typeface="+mn-ea"/>
                <a:cs typeface="+mn-cs"/>
              </a:rPr>
              <a:t>YOLOv3</a:t>
            </a:r>
            <a:r>
              <a:rPr lang="zh-CN" altLang="en-US" sz="1200" kern="1200" dirty="0">
                <a:solidFill>
                  <a:schemeClr val="tx1"/>
                </a:solidFill>
                <a:latin typeface="+mn-lt"/>
                <a:ea typeface="+mn-ea"/>
                <a:cs typeface="+mn-cs"/>
              </a:rPr>
              <a:t>相同的锚框数，也就是</a:t>
            </a:r>
            <a:r>
              <a:rPr lang="en-US" altLang="zh-CN" sz="1200" kern="1200" dirty="0">
                <a:solidFill>
                  <a:schemeClr val="tx1"/>
                </a:solidFill>
                <a:latin typeface="+mn-lt"/>
                <a:ea typeface="+mn-ea"/>
                <a:cs typeface="+mn-cs"/>
              </a:rPr>
              <a:t>9</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r>
              <a:rPr lang="en-US" altLang="zh-CN" sz="1200" b="0" i="0" kern="1200" dirty="0">
                <a:solidFill>
                  <a:schemeClr val="tx1"/>
                </a:solidFill>
                <a:effectLst/>
                <a:latin typeface="+mn-lt"/>
                <a:ea typeface="+mn-ea"/>
                <a:cs typeface="+mn-cs"/>
              </a:rPr>
              <a:t>poly-yolo</a:t>
            </a:r>
            <a:r>
              <a:rPr lang="zh-CN" altLang="en-US" sz="1200" b="0" i="0" kern="1200" dirty="0">
                <a:solidFill>
                  <a:schemeClr val="tx1"/>
                </a:solidFill>
                <a:effectLst/>
                <a:latin typeface="+mn-lt"/>
                <a:ea typeface="+mn-ea"/>
                <a:cs typeface="+mn-cs"/>
              </a:rPr>
              <a:t>的实例分割部分主要是引入了一个多边形表示，使其能够非常灵活的检测具有不同数量顶点的目标。这里是通过极坐标而不是笛卡尔坐标来描述目标形状，以边界框中心为原点，</a:t>
            </a:r>
            <a:r>
              <a:rPr lang="en-US" altLang="zh-CN" sz="1200" b="0" i="0" kern="1200" dirty="0">
                <a:solidFill>
                  <a:schemeClr val="tx1"/>
                </a:solidFill>
                <a:effectLst/>
                <a:latin typeface="+mn-lt"/>
                <a:ea typeface="+mn-ea"/>
                <a:cs typeface="+mn-cs"/>
              </a:rPr>
              <a:t>α</a:t>
            </a:r>
            <a:r>
              <a:rPr lang="en-US" altLang="zh-CN" sz="1200" b="0" i="0" kern="1200" dirty="0" err="1">
                <a:solidFill>
                  <a:schemeClr val="tx1"/>
                </a:solidFill>
                <a:effectLst/>
                <a:latin typeface="+mn-lt"/>
                <a:ea typeface="+mn-ea"/>
                <a:cs typeface="+mn-cs"/>
              </a:rPr>
              <a:t>i,j</a:t>
            </a:r>
            <a:r>
              <a:rPr lang="zh-CN" altLang="en-US" sz="1200" b="0" i="0" kern="1200" dirty="0">
                <a:solidFill>
                  <a:schemeClr val="tx1"/>
                </a:solidFill>
                <a:effectLst/>
                <a:latin typeface="+mn-lt"/>
                <a:ea typeface="+mn-ea"/>
                <a:cs typeface="+mn-cs"/>
              </a:rPr>
              <a:t>代表顶点到中心的距离，将</a:t>
            </a:r>
            <a:r>
              <a:rPr lang="en-US" altLang="zh-CN" sz="1200" b="0" i="0" kern="1200" dirty="0">
                <a:solidFill>
                  <a:schemeClr val="tx1"/>
                </a:solidFill>
                <a:effectLst/>
                <a:latin typeface="+mn-lt"/>
                <a:ea typeface="+mn-ea"/>
                <a:cs typeface="+mn-cs"/>
              </a:rPr>
              <a:t>α</a:t>
            </a:r>
            <a:r>
              <a:rPr lang="en-US" altLang="zh-CN" sz="1200" b="0" i="0" kern="1200" dirty="0" err="1">
                <a:solidFill>
                  <a:schemeClr val="tx1"/>
                </a:solidFill>
                <a:effectLst/>
                <a:latin typeface="+mn-lt"/>
                <a:ea typeface="+mn-ea"/>
                <a:cs typeface="+mn-cs"/>
              </a:rPr>
              <a:t>i,j</a:t>
            </a:r>
            <a:r>
              <a:rPr lang="zh-CN" altLang="en-US" sz="1200" b="0" i="0" kern="1200" dirty="0">
                <a:solidFill>
                  <a:schemeClr val="tx1"/>
                </a:solidFill>
                <a:effectLst/>
                <a:latin typeface="+mn-lt"/>
                <a:ea typeface="+mn-ea"/>
                <a:cs typeface="+mn-cs"/>
              </a:rPr>
              <a:t>除以边界框对角线的长度归一化到</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β</a:t>
            </a:r>
            <a:r>
              <a:rPr lang="en-US" altLang="zh-CN" sz="1200" b="0" i="0" kern="1200" dirty="0" err="1">
                <a:solidFill>
                  <a:schemeClr val="tx1"/>
                </a:solidFill>
                <a:effectLst/>
                <a:latin typeface="+mn-lt"/>
                <a:ea typeface="+mn-ea"/>
                <a:cs typeface="+mn-cs"/>
              </a:rPr>
              <a:t>ij</a:t>
            </a:r>
            <a:r>
              <a:rPr lang="zh-CN" altLang="en-US" sz="1200" b="0" i="0" kern="1200" dirty="0">
                <a:solidFill>
                  <a:schemeClr val="tx1"/>
                </a:solidFill>
                <a:effectLst/>
                <a:latin typeface="+mn-lt"/>
                <a:ea typeface="+mn-ea"/>
                <a:cs typeface="+mn-cs"/>
              </a:rPr>
              <a:t>为顶点到中心的角度，范围是</a:t>
            </a:r>
            <a:r>
              <a:rPr lang="en-US" altLang="zh-CN" sz="1200" b="0" i="0" kern="1200" dirty="0">
                <a:solidFill>
                  <a:schemeClr val="tx1"/>
                </a:solidFill>
                <a:effectLst/>
                <a:latin typeface="+mn-lt"/>
                <a:ea typeface="+mn-ea"/>
                <a:cs typeface="+mn-cs"/>
              </a:rPr>
              <a:t>[0,360]</a:t>
            </a:r>
            <a:r>
              <a:rPr lang="zh-CN" altLang="en-US" sz="1200" b="0" i="0" kern="1200" dirty="0">
                <a:solidFill>
                  <a:schemeClr val="tx1"/>
                </a:solidFill>
                <a:effectLst/>
                <a:latin typeface="+mn-lt"/>
                <a:ea typeface="+mn-ea"/>
                <a:cs typeface="+mn-cs"/>
              </a:rPr>
              <a:t>，也可以通过线性变换将其归一化到</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。这里是划分了多个极单元格，当某个极单元格具有较高的置信度时，表示该单元格内部包含顶点，通过与极坐标单元格原点之间的距离，可以知道其近似位置，并通过极单元格内部的角度来精确调整顶点位置。</a:t>
            </a:r>
            <a:endParaRPr lang="zh-CN" altLang="en-US" dirty="0"/>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12</a:t>
            </a:fld>
            <a:endParaRPr lang="zh-CN" altLang="en-US"/>
          </a:p>
        </p:txBody>
      </p:sp>
    </p:spTree>
    <p:extLst>
      <p:ext uri="{BB962C8B-B14F-4D97-AF65-F5344CB8AC3E}">
        <p14:creationId xmlns:p14="http://schemas.microsoft.com/office/powerpoint/2010/main" val="147015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第一个问题是</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会产生大量重写的标签。也就是如果两个尺度相同的</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框的中心点在同一个单元格内，则其中一个可能会被另一个重写，导致训练时会忽略掉一些目标，使正样本数量减少。</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以分辨率大小为</a:t>
            </a:r>
            <a:r>
              <a:rPr lang="en-US" altLang="zh-CN" dirty="0"/>
              <a:t>416*416</a:t>
            </a:r>
            <a:r>
              <a:rPr lang="zh-CN" altLang="en-US" dirty="0"/>
              <a:t>的图像为例，经卷积后得到</a:t>
            </a:r>
            <a:r>
              <a:rPr lang="en-US" altLang="zh-CN" dirty="0"/>
              <a:t>13*13</a:t>
            </a:r>
            <a:r>
              <a:rPr lang="zh-CN" altLang="en-US" dirty="0"/>
              <a:t>大小的特征图，这时特征图上一个像素点在原图的感受野大小是</a:t>
            </a:r>
            <a:r>
              <a:rPr lang="en-US" altLang="zh-CN" dirty="0"/>
              <a:t>32*32</a:t>
            </a:r>
            <a:r>
              <a:rPr lang="zh-CN" altLang="en-US" dirty="0"/>
              <a:t>。而</a:t>
            </a:r>
            <a:r>
              <a:rPr lang="en-US" altLang="zh-CN" dirty="0"/>
              <a:t>YOLOV3</a:t>
            </a:r>
            <a:r>
              <a:rPr lang="zh-CN" altLang="en-US" dirty="0"/>
              <a:t>在训练时，</a:t>
            </a:r>
            <a:r>
              <a:rPr lang="zh-CN" altLang="en-US" sz="1200" b="0" i="0" kern="1200" dirty="0">
                <a:solidFill>
                  <a:schemeClr val="tx1"/>
                </a:solidFill>
                <a:effectLst/>
                <a:latin typeface="+mn-lt"/>
                <a:ea typeface="+mn-ea"/>
                <a:cs typeface="+mn-cs"/>
              </a:rPr>
              <a:t>当我们找到与当前</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重叠最大的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时，我们需要计算</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的中心点在特征图上的位置，例如</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中心点在原图的位置是</a:t>
            </a:r>
            <a:r>
              <a:rPr lang="en-US" altLang="zh-CN" sz="1200" b="0" i="0" kern="1200" dirty="0">
                <a:solidFill>
                  <a:schemeClr val="tx1"/>
                </a:solidFill>
                <a:effectLst/>
                <a:latin typeface="+mn-lt"/>
                <a:ea typeface="+mn-ea"/>
                <a:cs typeface="+mn-cs"/>
              </a:rPr>
              <a:t>(320, 320)</a:t>
            </a:r>
            <a:r>
              <a:rPr lang="zh-CN" altLang="en-US" sz="1200" b="0" i="0" kern="1200" dirty="0">
                <a:solidFill>
                  <a:schemeClr val="tx1"/>
                </a:solidFill>
                <a:effectLst/>
                <a:latin typeface="+mn-lt"/>
                <a:ea typeface="+mn-ea"/>
                <a:cs typeface="+mn-cs"/>
              </a:rPr>
              <a:t>，其在特征图上的位置就是</a:t>
            </a:r>
            <a:r>
              <a:rPr lang="en-US" altLang="zh-CN" sz="1200" b="0" i="0" kern="1200" dirty="0">
                <a:solidFill>
                  <a:schemeClr val="tx1"/>
                </a:solidFill>
                <a:effectLst/>
                <a:latin typeface="+mn-lt"/>
                <a:ea typeface="+mn-ea"/>
                <a:cs typeface="+mn-cs"/>
              </a:rPr>
              <a:t>(10, 10)</a:t>
            </a:r>
            <a:r>
              <a:rPr lang="zh-CN" altLang="en-US" sz="1200" b="0" i="0" kern="1200" dirty="0">
                <a:solidFill>
                  <a:schemeClr val="tx1"/>
                </a:solidFill>
                <a:effectLst/>
                <a:latin typeface="+mn-lt"/>
                <a:ea typeface="+mn-ea"/>
                <a:cs typeface="+mn-cs"/>
              </a:rPr>
              <a:t>，然后在该</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的索引处记录这个</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。问题来了，当我们目标过多时，如果后面有一个</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，它的中心点在特征图上的位置也是</a:t>
            </a:r>
            <a:r>
              <a:rPr lang="en-US" altLang="zh-CN" sz="1200" b="0" i="0" kern="1200" dirty="0">
                <a:solidFill>
                  <a:schemeClr val="tx1"/>
                </a:solidFill>
                <a:effectLst/>
                <a:latin typeface="+mn-lt"/>
                <a:ea typeface="+mn-ea"/>
                <a:cs typeface="+mn-cs"/>
              </a:rPr>
              <a:t>(10, 10)</a:t>
            </a:r>
            <a:r>
              <a:rPr lang="zh-CN" altLang="en-US" sz="1200" b="0" i="0" kern="1200" dirty="0">
                <a:solidFill>
                  <a:schemeClr val="tx1"/>
                </a:solidFill>
                <a:effectLst/>
                <a:latin typeface="+mn-lt"/>
                <a:ea typeface="+mn-ea"/>
                <a:cs typeface="+mn-cs"/>
              </a:rPr>
              <a:t>，并且与它重叠最大的同样是这个</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，那么</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之前的索引的记录就会被这个后来的</a:t>
            </a:r>
            <a:r>
              <a:rPr lang="en-US" altLang="zh-CN" sz="1200" b="0" i="0" kern="1200" dirty="0" err="1">
                <a:solidFill>
                  <a:schemeClr val="tx1"/>
                </a:solidFill>
                <a:effectLst/>
                <a:latin typeface="+mn-lt"/>
                <a:ea typeface="+mn-ea"/>
                <a:cs typeface="+mn-cs"/>
              </a:rPr>
              <a:t>gt_box</a:t>
            </a:r>
            <a:r>
              <a:rPr lang="zh-CN" altLang="en-US" sz="1200" b="0" i="0" kern="1200" dirty="0">
                <a:solidFill>
                  <a:schemeClr val="tx1"/>
                </a:solidFill>
                <a:effectLst/>
                <a:latin typeface="+mn-lt"/>
                <a:ea typeface="+mn-ea"/>
                <a:cs typeface="+mn-cs"/>
              </a:rPr>
              <a:t>给覆盖掉，使之前的那个</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被当做背景忽略了，无法参与到下一步的训练中。所以</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实际上没办法保证所有的</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都有</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与之对应。</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可以看到，红色框是因为重写导致没有进行训练的目标，绿框是保留的目标，在这样一个特征图上，</a:t>
            </a:r>
            <a:r>
              <a:rPr lang="en-US" altLang="zh-CN" dirty="0"/>
              <a:t>27</a:t>
            </a:r>
            <a:r>
              <a:rPr lang="zh-CN" altLang="en-US" dirty="0"/>
              <a:t>个目标里有</a:t>
            </a:r>
            <a:r>
              <a:rPr lang="en-US" altLang="zh-CN" dirty="0"/>
              <a:t>10</a:t>
            </a:r>
            <a:r>
              <a:rPr lang="zh-CN" altLang="en-US" dirty="0"/>
              <a:t>个目标都被重写了，并且这种情况在目标密集的情况发生的更多。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这种现象</a:t>
            </a:r>
            <a:r>
              <a:rPr lang="zh-CN" altLang="en-US" sz="1200" b="1" i="0" kern="1200" dirty="0">
                <a:solidFill>
                  <a:schemeClr val="tx1"/>
                </a:solidFill>
                <a:effectLst/>
                <a:latin typeface="+mn-lt"/>
                <a:ea typeface="+mn-ea"/>
                <a:cs typeface="+mn-cs"/>
              </a:rPr>
              <a:t>在</a:t>
            </a:r>
            <a:r>
              <a:rPr lang="en-US" altLang="zh-CN" sz="1200" b="1" i="0" kern="1200" dirty="0">
                <a:solidFill>
                  <a:schemeClr val="tx1"/>
                </a:solidFill>
                <a:effectLst/>
                <a:latin typeface="+mn-lt"/>
                <a:ea typeface="+mn-ea"/>
                <a:cs typeface="+mn-cs"/>
              </a:rPr>
              <a:t>coco</a:t>
            </a:r>
            <a:r>
              <a:rPr lang="zh-CN" altLang="en-US" sz="1200" b="1" i="0" kern="1200" dirty="0">
                <a:solidFill>
                  <a:schemeClr val="tx1"/>
                </a:solidFill>
                <a:effectLst/>
                <a:latin typeface="+mn-lt"/>
                <a:ea typeface="+mn-ea"/>
                <a:cs typeface="+mn-cs"/>
              </a:rPr>
              <a:t>数据集上不大明显的原因是由于</a:t>
            </a:r>
            <a:r>
              <a:rPr lang="en-US" altLang="zh-CN" sz="1200" b="1" i="0" kern="1200" dirty="0">
                <a:solidFill>
                  <a:schemeClr val="tx1"/>
                </a:solidFill>
                <a:effectLst/>
                <a:latin typeface="+mn-lt"/>
                <a:ea typeface="+mn-ea"/>
                <a:cs typeface="+mn-cs"/>
              </a:rPr>
              <a:t>coco</a:t>
            </a:r>
            <a:r>
              <a:rPr lang="zh-CN" altLang="en-US" sz="1200" b="1" i="0" kern="1200" dirty="0">
                <a:solidFill>
                  <a:schemeClr val="tx1"/>
                </a:solidFill>
                <a:effectLst/>
                <a:latin typeface="+mn-lt"/>
                <a:ea typeface="+mn-ea"/>
                <a:cs typeface="+mn-cs"/>
              </a:rPr>
              <a:t>中目标分布的比较均匀，不同大小的物体会分配到不同预测层，标签重写概率较低</a:t>
            </a:r>
            <a:r>
              <a:rPr lang="zh-CN" altLang="en-US" sz="1200" b="0" i="0" kern="1200" dirty="0">
                <a:solidFill>
                  <a:schemeClr val="tx1"/>
                </a:solidFill>
                <a:effectLst/>
                <a:latin typeface="+mn-lt"/>
                <a:ea typeface="+mn-ea"/>
                <a:cs typeface="+mn-cs"/>
              </a:rPr>
              <a:t>。但在很多实际应用中，比如工业界的特定元件检测，物体排布非常紧密，且大小几乎一致，这时就可能会出现标签重写问题了。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3DAF1EA-C0BA-4846-964A-355636567D64}" type="slidenum">
              <a:rPr lang="zh-CN" altLang="en-US" smtClean="0"/>
              <a:t>2</a:t>
            </a:fld>
            <a:endParaRPr lang="zh-CN" altLang="en-US"/>
          </a:p>
        </p:txBody>
      </p:sp>
    </p:spTree>
    <p:extLst>
      <p:ext uri="{BB962C8B-B14F-4D97-AF65-F5344CB8AC3E}">
        <p14:creationId xmlns:p14="http://schemas.microsoft.com/office/powerpoint/2010/main" val="96091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作者在不同数据集上对标签重写率进行了统计比较，可以看到</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在各个数据集上的标签重写率很高，而改进后的</a:t>
            </a:r>
            <a:r>
              <a:rPr lang="en-US" altLang="zh-CN" sz="1200" b="0" i="0" kern="1200" dirty="0">
                <a:solidFill>
                  <a:schemeClr val="tx1"/>
                </a:solidFill>
                <a:effectLst/>
                <a:latin typeface="+mn-lt"/>
                <a:ea typeface="+mn-ea"/>
                <a:cs typeface="+mn-cs"/>
              </a:rPr>
              <a:t>POLY-YOLO</a:t>
            </a:r>
            <a:r>
              <a:rPr lang="zh-CN" altLang="en-US" sz="1200" b="0" i="0" kern="1200" dirty="0">
                <a:solidFill>
                  <a:schemeClr val="tx1"/>
                </a:solidFill>
                <a:effectLst/>
                <a:latin typeface="+mn-lt"/>
                <a:ea typeface="+mn-ea"/>
                <a:cs typeface="+mn-cs"/>
              </a:rPr>
              <a:t>大大降低了重写率。同时，输入图像分辨率越高，重写率越低，这也是作者后续提出改进方法的一个点。</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3</a:t>
            </a:fld>
            <a:endParaRPr lang="zh-CN" altLang="en-US"/>
          </a:p>
        </p:txBody>
      </p:sp>
    </p:spTree>
    <p:extLst>
      <p:ext uri="{BB962C8B-B14F-4D97-AF65-F5344CB8AC3E}">
        <p14:creationId xmlns:p14="http://schemas.microsoft.com/office/powerpoint/2010/main" val="58884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第二个问题是</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在各输出层的一个分布问题。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加入了</a:t>
            </a:r>
            <a:r>
              <a:rPr lang="en-US" altLang="zh-CN" sz="1200" b="0" i="0" kern="1200" dirty="0" err="1">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结构，在三个尺度进行的目标分类和预测，先是通过</a:t>
            </a:r>
            <a:r>
              <a:rPr lang="en-US" altLang="zh-CN" sz="1200" b="0" i="0" kern="1200" dirty="0">
                <a:solidFill>
                  <a:schemeClr val="tx1"/>
                </a:solidFill>
                <a:effectLst/>
                <a:latin typeface="+mn-lt"/>
                <a:ea typeface="+mn-ea"/>
                <a:cs typeface="+mn-cs"/>
              </a:rPr>
              <a:t>k-means</a:t>
            </a:r>
            <a:r>
              <a:rPr lang="zh-CN" altLang="en-US" sz="1200" b="0" i="0" kern="1200" dirty="0">
                <a:solidFill>
                  <a:schemeClr val="tx1"/>
                </a:solidFill>
                <a:effectLst/>
                <a:latin typeface="+mn-lt"/>
                <a:ea typeface="+mn-ea"/>
                <a:cs typeface="+mn-cs"/>
              </a:rPr>
              <a:t>算法聚类出</a:t>
            </a:r>
            <a:r>
              <a:rPr lang="en-US" altLang="zh-CN" sz="1200" b="0" i="0" kern="1200" dirty="0">
                <a:solidFill>
                  <a:schemeClr val="tx1"/>
                </a:solidFill>
                <a:effectLst/>
                <a:latin typeface="+mn-lt"/>
                <a:ea typeface="+mn-ea"/>
                <a:cs typeface="+mn-cs"/>
              </a:rPr>
              <a:t>9</a:t>
            </a:r>
            <a:r>
              <a:rPr lang="zh-CN" altLang="en-US" sz="1200" b="0" i="0" kern="1200">
                <a:solidFill>
                  <a:schemeClr val="tx1"/>
                </a:solidFill>
                <a:effectLst/>
                <a:latin typeface="+mn-lt"/>
                <a:ea typeface="+mn-ea"/>
                <a:cs typeface="+mn-cs"/>
              </a:rPr>
              <a:t>个不同大小的先验</a:t>
            </a:r>
            <a:r>
              <a:rPr lang="zh-CN" altLang="en-US" sz="1200" b="0" i="0" kern="1200" dirty="0">
                <a:solidFill>
                  <a:schemeClr val="tx1"/>
                </a:solidFill>
                <a:effectLst/>
                <a:latin typeface="+mn-lt"/>
                <a:ea typeface="+mn-ea"/>
                <a:cs typeface="+mn-cs"/>
              </a:rPr>
              <a:t>框，然后</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个为一组分配给三个尺度，</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框与哪一尺度的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匹配度最高，就会被分配给哪个尺度进行检测分类。但这种分配方式只适用于特别理想的均匀分布的这么一种情况，也就是检测目标的大小分布是在</a:t>
            </a:r>
            <a:r>
              <a:rPr lang="en-US" altLang="zh-CN" sz="1200" b="0" i="0" kern="1200" dirty="0">
                <a:solidFill>
                  <a:schemeClr val="tx1"/>
                </a:solidFill>
                <a:effectLst/>
                <a:latin typeface="+mn-lt"/>
                <a:ea typeface="+mn-ea"/>
                <a:cs typeface="+mn-cs"/>
              </a:rPr>
              <a:t>0-r</a:t>
            </a:r>
            <a:r>
              <a:rPr lang="zh-CN" altLang="en-US" sz="1200" b="0" i="0" kern="1200" dirty="0">
                <a:solidFill>
                  <a:schemeClr val="tx1"/>
                </a:solidFill>
                <a:effectLst/>
                <a:latin typeface="+mn-lt"/>
                <a:ea typeface="+mn-ea"/>
                <a:cs typeface="+mn-cs"/>
              </a:rPr>
              <a:t>上均匀分布，</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代表输入图像分辨率。但是在实际问题中，目标框大小的分布不会这么理想，所以造成了用于检测某些尺度的特征层未被充分利用。比如当检测目标的大小为均值为</a:t>
            </a:r>
            <a:r>
              <a:rPr lang="en-US" altLang="zh-CN" sz="1200" b="0" i="0" kern="1200" dirty="0">
                <a:solidFill>
                  <a:schemeClr val="tx1"/>
                </a:solidFill>
                <a:effectLst/>
                <a:latin typeface="+mn-lt"/>
                <a:ea typeface="+mn-ea"/>
                <a:cs typeface="+mn-cs"/>
              </a:rPr>
              <a:t>0.5r</a:t>
            </a:r>
            <a:r>
              <a:rPr lang="zh-CN" altLang="en-US" sz="1200" b="0" i="0" kern="1200" dirty="0">
                <a:solidFill>
                  <a:schemeClr val="tx1"/>
                </a:solidFill>
                <a:effectLst/>
                <a:latin typeface="+mn-lt"/>
                <a:ea typeface="+mn-ea"/>
                <a:cs typeface="+mn-cs"/>
              </a:rPr>
              <a:t>，方差为</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的正态分布时，大多数目标将会被检测中等大小目标的中间输出层捕获，而另外两个输出层将不能被充分利用，并且还可能会出现几乎一样大的物体被强制分到不同层去预测这么一种情况。</a:t>
            </a:r>
            <a:endParaRPr lang="en-US" altLang="zh-CN" sz="1200" b="0" i="0" kern="1200" dirty="0">
              <a:solidFill>
                <a:schemeClr val="tx1"/>
              </a:solidFill>
              <a:effectLst/>
              <a:latin typeface="+mn-lt"/>
              <a:ea typeface="+mn-ea"/>
              <a:cs typeface="+mn-cs"/>
            </a:endParaRPr>
          </a:p>
          <a:p>
            <a:endParaRPr lang="en-US" altLang="zh-CN" dirty="0"/>
          </a:p>
          <a:p>
            <a:r>
              <a:rPr lang="en-US" altLang="zh-CN" dirty="0"/>
              <a:t>--</a:t>
            </a:r>
            <a:r>
              <a:rPr lang="zh-CN" altLang="en-US" dirty="0"/>
              <a:t>假设有两组边界框，分别为</a:t>
            </a:r>
            <a:r>
              <a:rPr lang="en-US" altLang="zh-CN" dirty="0"/>
              <a:t>M1</a:t>
            </a:r>
            <a:r>
              <a:rPr lang="zh-CN" altLang="en-US" dirty="0"/>
              <a:t>和</a:t>
            </a:r>
            <a:r>
              <a:rPr lang="en-US" altLang="zh-CN" dirty="0"/>
              <a:t>M2</a:t>
            </a:r>
            <a:r>
              <a:rPr lang="zh-CN" altLang="en-US" dirty="0"/>
              <a:t>。 </a:t>
            </a:r>
            <a:r>
              <a:rPr lang="en-US" altLang="zh-CN" dirty="0"/>
              <a:t>M1</a:t>
            </a:r>
            <a:r>
              <a:rPr lang="zh-CN" altLang="en-US" dirty="0"/>
              <a:t>和高速公路上摄像头进行的车辆车牌检测相关，</a:t>
            </a:r>
            <a:r>
              <a:rPr lang="en-US" altLang="zh-CN" dirty="0"/>
              <a:t>M2</a:t>
            </a:r>
            <a:r>
              <a:rPr lang="zh-CN" altLang="en-US" dirty="0"/>
              <a:t>和家门前的摄像头进行的人员检测相关。</a:t>
            </a:r>
            <a:r>
              <a:rPr lang="zh-CN" altLang="en-US" sz="1200" b="0" i="0" kern="1200" dirty="0">
                <a:solidFill>
                  <a:schemeClr val="tx1"/>
                </a:solidFill>
                <a:effectLst/>
                <a:latin typeface="+mn-lt"/>
                <a:ea typeface="+mn-ea"/>
                <a:cs typeface="+mn-cs"/>
              </a:rPr>
              <a:t>最终得到</a:t>
            </a:r>
            <a:r>
              <a:rPr lang="en-US" altLang="zh-CN" sz="1200" b="0" i="0" kern="1200" dirty="0">
                <a:solidFill>
                  <a:schemeClr val="tx1"/>
                </a:solidFill>
                <a:effectLst/>
                <a:latin typeface="+mn-lt"/>
                <a:ea typeface="+mn-ea"/>
                <a:cs typeface="+mn-cs"/>
              </a:rPr>
              <a:t>M1∼N(0.3r, 0.2r)</a:t>
            </a:r>
            <a:r>
              <a:rPr lang="zh-CN" altLang="en-US" sz="1200" b="0" i="0" kern="1200" dirty="0">
                <a:solidFill>
                  <a:schemeClr val="tx1"/>
                </a:solidFill>
                <a:effectLst/>
                <a:latin typeface="+mn-lt"/>
                <a:ea typeface="+mn-ea"/>
                <a:cs typeface="+mn-cs"/>
              </a:rPr>
              <a:t>，因为检测的车牌通常大小比较小，</a:t>
            </a:r>
            <a:r>
              <a:rPr lang="en-US" altLang="zh-CN" sz="1200" b="0" i="0" kern="1200" dirty="0">
                <a:solidFill>
                  <a:schemeClr val="tx1"/>
                </a:solidFill>
                <a:effectLst/>
                <a:latin typeface="+mn-lt"/>
                <a:ea typeface="+mn-ea"/>
                <a:cs typeface="+mn-cs"/>
              </a:rPr>
              <a:t>M2∼N(0.7r,0.2r)</a:t>
            </a:r>
            <a:r>
              <a:rPr lang="zh-CN" altLang="en-US" sz="1200" b="0" i="0" kern="1200" dirty="0">
                <a:solidFill>
                  <a:schemeClr val="tx1"/>
                </a:solidFill>
                <a:effectLst/>
                <a:latin typeface="+mn-lt"/>
                <a:ea typeface="+mn-ea"/>
                <a:cs typeface="+mn-cs"/>
              </a:rPr>
              <a:t>，因为检测的人类目标通常较大，会覆盖比较大的区域。</a:t>
            </a:r>
            <a:endParaRPr lang="en-US" altLang="zh-CN" sz="1200" b="0" i="0" kern="1200" dirty="0">
              <a:solidFill>
                <a:schemeClr val="tx1"/>
              </a:solidFill>
              <a:effectLst/>
              <a:latin typeface="+mn-lt"/>
              <a:ea typeface="+mn-ea"/>
              <a:cs typeface="+mn-cs"/>
            </a:endParaRPr>
          </a:p>
          <a:p>
            <a:r>
              <a:rPr lang="en-US" altLang="zh-CN" dirty="0"/>
              <a:t>--</a:t>
            </a:r>
            <a:r>
              <a:rPr lang="zh-CN" altLang="en-US" dirty="0"/>
              <a:t>第一种情况由于数据集中大目标和中等大小的目标数量较少，因此由</a:t>
            </a:r>
            <a:r>
              <a:rPr lang="en-US" altLang="zh-CN" dirty="0"/>
              <a:t>k-means</a:t>
            </a:r>
            <a:r>
              <a:rPr lang="zh-CN" altLang="en-US" dirty="0"/>
              <a:t>算法聚类得到的在中型和大型的输出尺度中的先验框会比较小。 这样就需要在较大的单元格中检测小目标，同时由于中大型输出尺度中一个单元格中包含的目标较多，使标签重写问题也更加严重。第二种情况会导致需要在中小型输出层中检测大目标，而由于中小型输出层的感受野范围有限，对大目标的检测将不精确。</a:t>
            </a:r>
            <a:endParaRPr lang="en-US" altLang="zh-CN" dirty="0"/>
          </a:p>
          <a:p>
            <a:r>
              <a:rPr lang="zh-CN" altLang="en-US" dirty="0"/>
              <a:t>这两种情况都会使最终训练出来的检测器的检测性能不是最佳的。</a:t>
            </a:r>
            <a:endParaRPr lang="en-US" altLang="zh-CN" dirty="0"/>
          </a:p>
          <a:p>
            <a:endParaRPr lang="en-US" altLang="zh-CN" dirty="0"/>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本文作者认为</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具有较高的小目标检测精度，但是在中、大型目标上的检测性能相对较差的原因就是在此，</a:t>
            </a:r>
            <a:r>
              <a:rPr lang="zh-CN" altLang="en-US" dirty="0"/>
              <a:t>也就是数据集中目标框大小分布不理想，造成某些尺度的特征层未被充分利用。</a:t>
            </a:r>
            <a:endParaRPr lang="en-US" altLang="zh-CN"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4</a:t>
            </a:fld>
            <a:endParaRPr lang="zh-CN" altLang="en-US"/>
          </a:p>
        </p:txBody>
      </p:sp>
    </p:spTree>
    <p:extLst>
      <p:ext uri="{BB962C8B-B14F-4D97-AF65-F5344CB8AC3E}">
        <p14:creationId xmlns:p14="http://schemas.microsoft.com/office/powerpoint/2010/main" val="240821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作者提出了</a:t>
            </a:r>
            <a:r>
              <a:rPr lang="en-US" altLang="zh-CN" dirty="0"/>
              <a:t>Poly-YOLO</a:t>
            </a:r>
            <a:r>
              <a:rPr lang="zh-CN" altLang="en-US" dirty="0"/>
              <a:t>，有效提高了</a:t>
            </a:r>
            <a:r>
              <a:rPr lang="en-US" altLang="zh-CN" dirty="0"/>
              <a:t>YOLOv3</a:t>
            </a:r>
            <a:r>
              <a:rPr lang="zh-CN" altLang="en-US" dirty="0"/>
              <a:t>的检测精度。</a:t>
            </a:r>
            <a:r>
              <a:rPr lang="en-US" altLang="zh-CN" dirty="0"/>
              <a:t>Poly-YOLO</a:t>
            </a:r>
            <a:r>
              <a:rPr lang="zh-CN" altLang="en-US" dirty="0"/>
              <a:t>主要是提出了一个全新的单输出张量的目标检测器，来解决</a:t>
            </a:r>
            <a:r>
              <a:rPr lang="en-US" altLang="zh-CN" dirty="0"/>
              <a:t>YOLOV3</a:t>
            </a:r>
            <a:r>
              <a:rPr lang="zh-CN" altLang="en-US" dirty="0"/>
              <a:t>的两个主要问题：标签重写和</a:t>
            </a:r>
            <a:r>
              <a:rPr lang="en-US" altLang="zh-CN" dirty="0"/>
              <a:t>anchor</a:t>
            </a:r>
            <a:r>
              <a:rPr lang="zh-CN" altLang="en-US" dirty="0"/>
              <a:t>的分布问题。</a:t>
            </a:r>
            <a:endParaRPr lang="en-US" altLang="zh-CN" dirty="0"/>
          </a:p>
          <a:p>
            <a:r>
              <a:rPr lang="en-US" altLang="zh-CN" dirty="0"/>
              <a:t>2. </a:t>
            </a:r>
            <a:r>
              <a:rPr lang="zh-CN" altLang="en-US" dirty="0"/>
              <a:t>通过对多分辨率特征图使用超列技术来生成单个输出张量。并且采用阶梯级上采样，与直接上采样相比，在保持计算速度的同时可以获得较低的</a:t>
            </a:r>
            <a:r>
              <a:rPr lang="en-US" altLang="zh-CN" dirty="0"/>
              <a:t>loss</a:t>
            </a:r>
            <a:r>
              <a:rPr lang="zh-CN" altLang="en-US" dirty="0"/>
              <a:t>。</a:t>
            </a:r>
            <a:endParaRPr lang="en-US" altLang="zh-CN" dirty="0"/>
          </a:p>
          <a:p>
            <a:r>
              <a:rPr lang="en-US" altLang="zh-CN" dirty="0"/>
              <a:t>3.</a:t>
            </a:r>
            <a:r>
              <a:rPr lang="zh-CN" altLang="en-US" dirty="0"/>
              <a:t> 使用边界多边形表示实现实例分割，在具有相对坐标的极坐标网格内检测边界多边形，每个边界多边形的顶点数量也是根据需要进行动态调整。</a:t>
            </a:r>
            <a:endParaRPr lang="en-US" altLang="zh-CN"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5</a:t>
            </a:fld>
            <a:endParaRPr lang="zh-CN" altLang="en-US"/>
          </a:p>
        </p:txBody>
      </p:sp>
    </p:spTree>
    <p:extLst>
      <p:ext uri="{BB962C8B-B14F-4D97-AF65-F5344CB8AC3E}">
        <p14:creationId xmlns:p14="http://schemas.microsoft.com/office/powerpoint/2010/main" val="402368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论文提出了一种方法来缓解以上两个问题，也就是使用</a:t>
            </a:r>
            <a:r>
              <a:rPr lang="zh-CN" altLang="en-US" sz="1200" b="1" i="0" kern="1200" dirty="0">
                <a:solidFill>
                  <a:schemeClr val="tx1"/>
                </a:solidFill>
                <a:effectLst/>
                <a:latin typeface="+mn-lt"/>
                <a:ea typeface="+mn-ea"/>
                <a:cs typeface="+mn-cs"/>
              </a:rPr>
              <a:t>高分辨率的单一尺度输出层。</a:t>
            </a:r>
            <a:endParaRPr lang="en-US" altLang="zh-CN" sz="1200" b="1" i="0" kern="1200" dirty="0">
              <a:solidFill>
                <a:schemeClr val="tx1"/>
              </a:solidFill>
              <a:effectLst/>
              <a:latin typeface="+mn-lt"/>
              <a:ea typeface="+mn-ea"/>
              <a:cs typeface="+mn-cs"/>
            </a:endParaRPr>
          </a:p>
          <a:p>
            <a:r>
              <a:rPr lang="en-US" altLang="zh-CN" dirty="0"/>
              <a:t>--</a:t>
            </a:r>
            <a:r>
              <a:rPr lang="zh-CN" altLang="en-US" dirty="0"/>
              <a:t>标签重写的问题可以通过提高输出尺度与输入尺度之间的比值来缓解，当输出特征图尺度</a:t>
            </a:r>
            <a:r>
              <a:rPr lang="en-US" altLang="zh-CN" dirty="0"/>
              <a:t>=</a:t>
            </a:r>
            <a:r>
              <a:rPr lang="zh-CN" altLang="en-US" dirty="0"/>
              <a:t>输入图像尺度时不会发生标签重写问题。</a:t>
            </a:r>
            <a:r>
              <a:rPr lang="zh-CN" altLang="en-US" sz="1200" b="0" i="0" kern="1200" dirty="0">
                <a:solidFill>
                  <a:schemeClr val="tx1"/>
                </a:solidFill>
                <a:effectLst/>
                <a:latin typeface="+mn-lt"/>
                <a:ea typeface="+mn-ea"/>
                <a:cs typeface="+mn-cs"/>
              </a:rPr>
              <a:t>但是</a:t>
            </a:r>
            <a:r>
              <a:rPr lang="zh-CN" altLang="en-US" dirty="0"/>
              <a:t>出于计算速度考虑，作者最终设定单一输出层的尺度为</a:t>
            </a:r>
            <a:r>
              <a:rPr lang="en-US" altLang="zh-CN" dirty="0"/>
              <a:t>1/4</a:t>
            </a:r>
            <a:r>
              <a:rPr lang="zh-CN" altLang="en-US" dirty="0"/>
              <a:t>输入图像分辨率大小。</a:t>
            </a:r>
            <a:endParaRPr lang="en-US" altLang="zh-CN" dirty="0"/>
          </a:p>
          <a:p>
            <a:r>
              <a:rPr lang="en-US" altLang="zh-CN" dirty="0"/>
              <a:t>--</a:t>
            </a:r>
            <a:r>
              <a:rPr lang="zh-CN" altLang="en-US" dirty="0"/>
              <a:t>解决</a:t>
            </a:r>
            <a:r>
              <a:rPr lang="en-US" altLang="zh-CN" dirty="0"/>
              <a:t>anchor</a:t>
            </a:r>
            <a:r>
              <a:rPr lang="zh-CN" altLang="en-US" dirty="0"/>
              <a:t>的分布问题有两种方法：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第一种方法是</a:t>
            </a:r>
            <a:r>
              <a:rPr lang="zh-CN" altLang="en-US" sz="1200" b="0" i="0" kern="1200" dirty="0">
                <a:solidFill>
                  <a:schemeClr val="tx1"/>
                </a:solidFill>
                <a:effectLst/>
                <a:latin typeface="+mn-lt"/>
                <a:ea typeface="+mn-ea"/>
                <a:cs typeface="+mn-cs"/>
              </a:rPr>
              <a:t>根据网络输出层的感受野大小设定划分数据集中</a:t>
            </a:r>
            <a:r>
              <a:rPr lang="en-US" altLang="zh-CN" sz="1200" b="0" i="0" kern="1200" dirty="0" err="1">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box</a:t>
            </a:r>
            <a:r>
              <a:rPr lang="zh-CN" altLang="en-US" sz="1200" b="0" i="0" kern="1200" dirty="0">
                <a:solidFill>
                  <a:schemeClr val="tx1"/>
                </a:solidFill>
                <a:effectLst/>
                <a:latin typeface="+mn-lt"/>
                <a:ea typeface="+mn-ea"/>
                <a:cs typeface="+mn-cs"/>
              </a:rPr>
              <a:t>的两个阈值，这样划分出三个尺度范围后，通过</a:t>
            </a:r>
            <a:r>
              <a:rPr lang="en-US" altLang="zh-CN" dirty="0"/>
              <a:t>k-means</a:t>
            </a:r>
            <a:r>
              <a:rPr lang="zh-CN" altLang="en-US" dirty="0"/>
              <a:t>算法在各尺度范围计算出每个尺度的锚框大小，</a:t>
            </a:r>
            <a:r>
              <a:rPr lang="zh-CN" altLang="en-US" sz="1200" b="0" i="0" kern="1200" dirty="0">
                <a:solidFill>
                  <a:schemeClr val="tx1"/>
                </a:solidFill>
                <a:effectLst/>
                <a:latin typeface="+mn-lt"/>
                <a:ea typeface="+mn-ea"/>
                <a:cs typeface="+mn-cs"/>
              </a:rPr>
              <a:t>而不是作用于整个数据集</a:t>
            </a:r>
            <a:r>
              <a:rPr lang="zh-CN" altLang="en-US" dirty="0"/>
              <a:t>。</a:t>
            </a:r>
            <a:r>
              <a:rPr lang="zh-CN" altLang="en-US" sz="1200" b="0" i="0" kern="1200" dirty="0">
                <a:solidFill>
                  <a:schemeClr val="tx1"/>
                </a:solidFill>
                <a:effectLst/>
                <a:latin typeface="+mn-lt"/>
                <a:ea typeface="+mn-ea"/>
                <a:cs typeface="+mn-cs"/>
              </a:rPr>
              <a:t>但这样会把数据驱动的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转化成了问题驱动，导致训练出来的模型只能在一些固定的尺度上进行检测。并且如果检测目标大小都差不多，那么可能会出现目标都分配给了一个输出层进行预测，会浪费资源。</a:t>
            </a:r>
            <a:endParaRPr lang="en-US" altLang="zh-CN" dirty="0"/>
          </a:p>
          <a:p>
            <a:r>
              <a:rPr lang="en-US" altLang="zh-CN" dirty="0"/>
              <a:t>--</a:t>
            </a:r>
            <a:r>
              <a:rPr lang="zh-CN" altLang="en-US" dirty="0"/>
              <a:t>第二种方法是使用单尺度输出的体系架构，该架构将聚合来自不同尺度的信息</a:t>
            </a:r>
            <a:r>
              <a:rPr lang="en-US" altLang="zh-CN" dirty="0"/>
              <a:t>, </a:t>
            </a:r>
            <a:r>
              <a:rPr lang="zh-CN" altLang="en-US" dirty="0"/>
              <a:t>然后同时处理所有的锚框。 </a:t>
            </a:r>
            <a:endParaRPr lang="en-US" altLang="zh-CN" dirty="0"/>
          </a:p>
          <a:p>
            <a:endParaRPr lang="en-US" altLang="zh-CN" dirty="0"/>
          </a:p>
          <a:p>
            <a:r>
              <a:rPr lang="en-US" altLang="zh-CN" dirty="0"/>
              <a:t>--</a:t>
            </a:r>
            <a:r>
              <a:rPr lang="zh-CN" altLang="en-US" dirty="0"/>
              <a:t>最终作者就提出了一个具有高输出输入尺度比的单尺度输出结构来解决上述两个问题。上图显示了</a:t>
            </a:r>
            <a:r>
              <a:rPr lang="en-US" altLang="zh-CN" dirty="0"/>
              <a:t>YOLOv3</a:t>
            </a:r>
            <a:r>
              <a:rPr lang="zh-CN" altLang="en-US" dirty="0"/>
              <a:t>和</a:t>
            </a:r>
            <a:r>
              <a:rPr lang="en-US" altLang="zh-CN" dirty="0"/>
              <a:t>POLY-YOLO</a:t>
            </a:r>
            <a:r>
              <a:rPr lang="zh-CN" altLang="en-US" dirty="0"/>
              <a:t>的体系结构图。相较</a:t>
            </a:r>
            <a:r>
              <a:rPr lang="en-US" altLang="zh-CN" dirty="0"/>
              <a:t>yolov3</a:t>
            </a:r>
            <a:r>
              <a:rPr lang="zh-CN" altLang="en-US" dirty="0"/>
              <a:t>，</a:t>
            </a:r>
            <a:r>
              <a:rPr lang="en-US" altLang="zh-CN" dirty="0"/>
              <a:t>Poly-YOLO</a:t>
            </a:r>
            <a:r>
              <a:rPr lang="zh-CN" altLang="en-US" dirty="0"/>
              <a:t>使用</a:t>
            </a:r>
            <a:r>
              <a:rPr lang="zh-CN" altLang="en-US" sz="1200" b="0" i="0" kern="1200" dirty="0">
                <a:solidFill>
                  <a:schemeClr val="tx1"/>
                </a:solidFill>
                <a:effectLst/>
                <a:latin typeface="+mn-lt"/>
                <a:ea typeface="+mn-ea"/>
                <a:cs typeface="+mn-cs"/>
              </a:rPr>
              <a:t>超列技术将多个尺度的输出聚合成了单尺度输出，并且在主干网络中加上了</a:t>
            </a: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块，</a:t>
            </a:r>
            <a:r>
              <a:rPr lang="zh-CN" altLang="en-US" dirty="0"/>
              <a:t>引入空间和通道信息，带来准确性的提升。但加上</a:t>
            </a:r>
            <a:r>
              <a:rPr lang="en-US" altLang="zh-CN" dirty="0"/>
              <a:t>SE</a:t>
            </a:r>
            <a:r>
              <a:rPr lang="zh-CN" altLang="en-US" dirty="0"/>
              <a:t>块以及提高输出分辨率后会降低计算速度，而速度又是</a:t>
            </a:r>
            <a:r>
              <a:rPr lang="en-US" altLang="zh-CN" dirty="0"/>
              <a:t>YOLO</a:t>
            </a:r>
            <a:r>
              <a:rPr lang="zh-CN" altLang="en-US" dirty="0"/>
              <a:t>系列的主要优势，为了在精度与速度间实现更好的权衡，作者在提取特征时减少滤波器数量为原本的</a:t>
            </a:r>
            <a:r>
              <a:rPr lang="en-US" altLang="zh-CN" dirty="0"/>
              <a:t>75%</a:t>
            </a:r>
            <a:r>
              <a:rPr lang="zh-CN" altLang="en-US" dirty="0"/>
              <a:t>，最终参数量为</a:t>
            </a:r>
            <a:r>
              <a:rPr lang="en-US" altLang="zh-CN" dirty="0"/>
              <a:t>37.1M</a:t>
            </a:r>
            <a:r>
              <a:rPr lang="zh-CN" altLang="en-US" dirty="0"/>
              <a:t>，</a:t>
            </a:r>
            <a:r>
              <a:rPr lang="en-US" altLang="zh-CN" dirty="0"/>
              <a:t>YOLOv3</a:t>
            </a:r>
            <a:r>
              <a:rPr lang="zh-CN" altLang="en-US" dirty="0"/>
              <a:t>为</a:t>
            </a:r>
            <a:r>
              <a:rPr lang="en-US" altLang="zh-CN" dirty="0"/>
              <a:t>61.5M</a:t>
            </a:r>
            <a:r>
              <a:rPr lang="zh-CN" altLang="en-US" dirty="0"/>
              <a:t>，并且提出了一个</a:t>
            </a:r>
            <a:r>
              <a:rPr lang="en-US" altLang="zh-CN" dirty="0"/>
              <a:t>POLY-YOLO lite</a:t>
            </a:r>
            <a:r>
              <a:rPr lang="zh-CN" altLang="en-US" dirty="0"/>
              <a:t>版本，滤波器数量仅为</a:t>
            </a:r>
            <a:r>
              <a:rPr lang="en-US" altLang="zh-CN" dirty="0"/>
              <a:t>POLY-yolo</a:t>
            </a:r>
            <a:r>
              <a:rPr lang="zh-CN" altLang="en-US" dirty="0"/>
              <a:t>的</a:t>
            </a:r>
            <a:r>
              <a:rPr lang="en-US" altLang="zh-CN" dirty="0"/>
              <a:t>66%</a:t>
            </a:r>
            <a:r>
              <a:rPr lang="zh-CN" altLang="en-US" dirty="0"/>
              <a:t>，参数量为</a:t>
            </a:r>
            <a:r>
              <a:rPr lang="en-US" altLang="zh-CN" dirty="0"/>
              <a:t>16.5M</a:t>
            </a:r>
            <a:r>
              <a:rPr lang="zh-CN" altLang="en-US" dirty="0"/>
              <a:t>。</a:t>
            </a:r>
            <a:endParaRPr lang="en-US" altLang="zh-CN" dirty="0"/>
          </a:p>
          <a:p>
            <a:endParaRPr lang="en-US" altLang="zh-CN" dirty="0"/>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其实在这也可以通过使用</a:t>
            </a:r>
            <a:r>
              <a:rPr lang="en-US" altLang="zh-CN" sz="1200" kern="1200" dirty="0" err="1">
                <a:solidFill>
                  <a:schemeClr val="tx1"/>
                </a:solidFill>
                <a:latin typeface="+mn-lt"/>
                <a:ea typeface="+mn-ea"/>
                <a:cs typeface="+mn-cs"/>
              </a:rPr>
              <a:t>ResNeXt</a:t>
            </a:r>
            <a:r>
              <a:rPr lang="zh-CN" altLang="en-US" sz="1200" kern="1200" dirty="0">
                <a:solidFill>
                  <a:schemeClr val="tx1"/>
                </a:solidFill>
                <a:latin typeface="+mn-lt"/>
                <a:ea typeface="+mn-ea"/>
                <a:cs typeface="+mn-cs"/>
              </a:rPr>
              <a:t>或</a:t>
            </a:r>
            <a:r>
              <a:rPr lang="en-US" altLang="zh-CN" sz="1200" kern="1200" dirty="0" err="1">
                <a:solidFill>
                  <a:schemeClr val="tx1"/>
                </a:solidFill>
                <a:latin typeface="+mn-lt"/>
                <a:ea typeface="+mn-ea"/>
                <a:cs typeface="+mn-cs"/>
              </a:rPr>
              <a:t>EfficientNet</a:t>
            </a:r>
            <a:r>
              <a:rPr lang="zh-CN" altLang="en-US" sz="1200" kern="1200" dirty="0">
                <a:solidFill>
                  <a:schemeClr val="tx1"/>
                </a:solidFill>
                <a:latin typeface="+mn-lt"/>
                <a:ea typeface="+mn-ea"/>
                <a:cs typeface="+mn-cs"/>
              </a:rPr>
              <a:t>这种</a:t>
            </a:r>
            <a:r>
              <a:rPr lang="en-US" altLang="zh-CN" sz="1200" kern="1200" dirty="0">
                <a:solidFill>
                  <a:schemeClr val="tx1"/>
                </a:solidFill>
                <a:latin typeface="+mn-lt"/>
                <a:ea typeface="+mn-ea"/>
                <a:cs typeface="+mn-cs"/>
              </a:rPr>
              <a:t>SOTA</a:t>
            </a:r>
            <a:r>
              <a:rPr lang="zh-CN" altLang="en-US" sz="1200" kern="1200" dirty="0">
                <a:solidFill>
                  <a:schemeClr val="tx1"/>
                </a:solidFill>
                <a:latin typeface="+mn-lt"/>
                <a:ea typeface="+mn-ea"/>
                <a:cs typeface="+mn-cs"/>
              </a:rPr>
              <a:t>主干来提高整体准确性。这种方法在</a:t>
            </a:r>
            <a:r>
              <a:rPr lang="en-US" altLang="zh-CN" sz="1200" kern="1200" dirty="0">
                <a:solidFill>
                  <a:schemeClr val="tx1"/>
                </a:solidFill>
                <a:latin typeface="+mn-lt"/>
                <a:ea typeface="+mn-ea"/>
                <a:cs typeface="+mn-cs"/>
              </a:rPr>
              <a:t>YOLOv4</a:t>
            </a:r>
            <a:r>
              <a:rPr lang="zh-CN" altLang="en-US" sz="1200" kern="1200" dirty="0">
                <a:solidFill>
                  <a:schemeClr val="tx1"/>
                </a:solidFill>
                <a:latin typeface="+mn-lt"/>
                <a:ea typeface="+mn-ea"/>
                <a:cs typeface="+mn-cs"/>
              </a:rPr>
              <a:t>中也有使用，也就是使用不同的主干和其他的一些训练技巧等，但</a:t>
            </a:r>
            <a:r>
              <a:rPr lang="en-US" altLang="zh-CN" sz="1200" kern="1200" dirty="0">
                <a:solidFill>
                  <a:schemeClr val="tx1"/>
                </a:solidFill>
                <a:latin typeface="+mn-lt"/>
                <a:ea typeface="+mn-ea"/>
                <a:cs typeface="+mn-cs"/>
              </a:rPr>
              <a:t>yolov4</a:t>
            </a:r>
            <a:r>
              <a:rPr lang="zh-CN" altLang="en-US" sz="1200" kern="1200" dirty="0">
                <a:solidFill>
                  <a:schemeClr val="tx1"/>
                </a:solidFill>
                <a:latin typeface="+mn-lt"/>
                <a:ea typeface="+mn-ea"/>
                <a:cs typeface="+mn-cs"/>
              </a:rPr>
              <a:t>中并没有对</a:t>
            </a:r>
            <a:r>
              <a:rPr lang="en-US" altLang="zh-CN" sz="1200" kern="1200" dirty="0">
                <a:solidFill>
                  <a:schemeClr val="tx1"/>
                </a:solidFill>
                <a:latin typeface="+mn-lt"/>
                <a:ea typeface="+mn-ea"/>
                <a:cs typeface="+mn-cs"/>
              </a:rPr>
              <a:t>YOLOv3</a:t>
            </a:r>
            <a:r>
              <a:rPr lang="zh-CN" altLang="en-US" sz="1200" kern="1200" dirty="0">
                <a:solidFill>
                  <a:schemeClr val="tx1"/>
                </a:solidFill>
                <a:latin typeface="+mn-lt"/>
                <a:ea typeface="+mn-ea"/>
                <a:cs typeface="+mn-cs"/>
              </a:rPr>
              <a:t>的检测头进行改变。而我们在</a:t>
            </a:r>
            <a:r>
              <a:rPr lang="en-US" altLang="zh-CN" sz="1200" kern="1200" dirty="0">
                <a:solidFill>
                  <a:schemeClr val="tx1"/>
                </a:solidFill>
                <a:latin typeface="+mn-lt"/>
                <a:ea typeface="+mn-ea"/>
                <a:cs typeface="+mn-cs"/>
              </a:rPr>
              <a:t>Poly-YOLO</a:t>
            </a:r>
            <a:r>
              <a:rPr lang="zh-CN" altLang="en-US" sz="1200" kern="1200" dirty="0">
                <a:solidFill>
                  <a:schemeClr val="tx1"/>
                </a:solidFill>
                <a:latin typeface="+mn-lt"/>
                <a:ea typeface="+mn-ea"/>
                <a:cs typeface="+mn-cs"/>
              </a:rPr>
              <a:t>中描述的问题实际上是由</a:t>
            </a:r>
            <a:r>
              <a:rPr lang="en-US" altLang="zh-CN" sz="1200" kern="1200" dirty="0">
                <a:solidFill>
                  <a:schemeClr val="tx1"/>
                </a:solidFill>
                <a:latin typeface="+mn-lt"/>
                <a:ea typeface="+mn-ea"/>
                <a:cs typeface="+mn-cs"/>
              </a:rPr>
              <a:t>YOLOv3</a:t>
            </a:r>
            <a:r>
              <a:rPr lang="zh-CN" altLang="en-US" sz="1200" kern="1200" dirty="0">
                <a:solidFill>
                  <a:schemeClr val="tx1"/>
                </a:solidFill>
                <a:latin typeface="+mn-lt"/>
                <a:ea typeface="+mn-ea"/>
                <a:cs typeface="+mn-cs"/>
              </a:rPr>
              <a:t>检测头的设计引起的，简单地提升主干并不能解决这些问题，模型仍将遭受标签重写和锚点分布问题的困扰。</a:t>
            </a:r>
            <a:endParaRPr lang="zh-CN" altLang="en-US"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6</a:t>
            </a:fld>
            <a:endParaRPr lang="zh-CN" altLang="en-US"/>
          </a:p>
        </p:txBody>
      </p:sp>
    </p:spTree>
    <p:extLst>
      <p:ext uri="{BB962C8B-B14F-4D97-AF65-F5344CB8AC3E}">
        <p14:creationId xmlns:p14="http://schemas.microsoft.com/office/powerpoint/2010/main" val="75909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超列技术其实和</a:t>
            </a:r>
            <a:r>
              <a:rPr lang="en-US" altLang="zh-CN" sz="1200" b="0" i="0" kern="1200" dirty="0" err="1">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差不多，都是为了更好地利用深层特征的语义信息以及浅层特征的细节信息，超列技术其实就是对于原始图像</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位置的像素，同时利用部分或所有的特征图上与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位置相对应的特征，这样对于</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位置的像素，我们会得到一个特征向量，我们把这个特征向量称为</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的超列。其实就是通过双线性插值将各层特征图上采样至原始图像大小，使各层特征图中的像素与原始图像的像素相对应，然后再进行一个通道级的相加。</a:t>
            </a:r>
            <a:endParaRPr lang="en-US" altLang="zh-CN" sz="1200" b="0" i="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Fk</a:t>
            </a:r>
            <a:r>
              <a:rPr lang="zh-CN" altLang="en-US" sz="1200" kern="1200" dirty="0">
                <a:solidFill>
                  <a:schemeClr val="tx1"/>
                </a:solidFill>
                <a:latin typeface="+mn-lt"/>
                <a:ea typeface="+mn-ea"/>
                <a:cs typeface="+mn-cs"/>
              </a:rPr>
              <a:t>表示第</a:t>
            </a:r>
            <a:r>
              <a:rPr lang="en-US" altLang="zh-CN" sz="1200" kern="1200" dirty="0">
                <a:solidFill>
                  <a:schemeClr val="tx1"/>
                </a:solidFill>
                <a:latin typeface="+mn-lt"/>
                <a:ea typeface="+mn-ea"/>
                <a:cs typeface="+mn-cs"/>
              </a:rPr>
              <a:t>k</a:t>
            </a:r>
            <a:r>
              <a:rPr lang="zh-CN" altLang="en-US" sz="1200" kern="1200" dirty="0">
                <a:solidFill>
                  <a:schemeClr val="tx1"/>
                </a:solidFill>
                <a:latin typeface="+mn-lt"/>
                <a:ea typeface="+mn-ea"/>
                <a:cs typeface="+mn-cs"/>
              </a:rPr>
              <a:t>个</a:t>
            </a:r>
            <a:r>
              <a:rPr lang="zh-CN" altLang="en-US" sz="1200" b="0" i="0" kern="1200" dirty="0">
                <a:solidFill>
                  <a:schemeClr val="tx1"/>
                </a:solidFill>
                <a:effectLst/>
                <a:latin typeface="+mn-lt"/>
                <a:ea typeface="+mn-ea"/>
                <a:cs typeface="+mn-cs"/>
              </a:rPr>
              <a:t>特征图</a:t>
            </a:r>
            <a:r>
              <a:rPr lang="zh-CN" altLang="en-US"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ak</a:t>
            </a:r>
            <a:r>
              <a:rPr lang="zh-CN" altLang="en-US" sz="1200" kern="1200" dirty="0">
                <a:solidFill>
                  <a:schemeClr val="tx1"/>
                </a:solidFill>
                <a:latin typeface="+mn-lt"/>
                <a:ea typeface="+mn-ea"/>
                <a:cs typeface="+mn-cs"/>
              </a:rPr>
              <a:t>指第</a:t>
            </a:r>
            <a:r>
              <a:rPr lang="en-US" altLang="zh-CN" sz="1200" kern="1200" dirty="0">
                <a:solidFill>
                  <a:schemeClr val="tx1"/>
                </a:solidFill>
                <a:latin typeface="+mn-lt"/>
                <a:ea typeface="+mn-ea"/>
                <a:cs typeface="+mn-cs"/>
              </a:rPr>
              <a:t>k</a:t>
            </a:r>
            <a:r>
              <a:rPr lang="zh-CN" altLang="en-US" sz="1200" kern="1200" dirty="0">
                <a:solidFill>
                  <a:schemeClr val="tx1"/>
                </a:solidFill>
                <a:latin typeface="+mn-lt"/>
                <a:ea typeface="+mn-ea"/>
                <a:cs typeface="+mn-cs"/>
              </a:rPr>
              <a:t>层特征图的缩放倍数，</a:t>
            </a:r>
            <a:r>
              <a:rPr lang="en-US" altLang="zh-CN" sz="1200" kern="1200" dirty="0" err="1">
                <a:solidFill>
                  <a:schemeClr val="tx1"/>
                </a:solidFill>
                <a:latin typeface="+mn-lt"/>
                <a:ea typeface="+mn-ea"/>
                <a:cs typeface="+mn-cs"/>
              </a:rPr>
              <a:t>fk</a:t>
            </a:r>
            <a:r>
              <a:rPr lang="zh-CN" altLang="en-US" sz="1200" kern="1200" dirty="0">
                <a:solidFill>
                  <a:schemeClr val="tx1"/>
                </a:solidFill>
                <a:latin typeface="+mn-lt"/>
                <a:ea typeface="+mn-ea"/>
                <a:cs typeface="+mn-cs"/>
              </a:rPr>
              <a:t>是指第</a:t>
            </a:r>
            <a:r>
              <a:rPr lang="en-US" altLang="zh-CN" sz="1200" kern="1200" dirty="0">
                <a:solidFill>
                  <a:schemeClr val="tx1"/>
                </a:solidFill>
                <a:latin typeface="+mn-lt"/>
                <a:ea typeface="+mn-ea"/>
                <a:cs typeface="+mn-cs"/>
              </a:rPr>
              <a:t>k</a:t>
            </a:r>
            <a:r>
              <a:rPr lang="zh-CN" altLang="en-US" sz="1200" kern="1200" dirty="0">
                <a:solidFill>
                  <a:schemeClr val="tx1"/>
                </a:solidFill>
                <a:latin typeface="+mn-lt"/>
                <a:ea typeface="+mn-ea"/>
                <a:cs typeface="+mn-cs"/>
              </a:rPr>
              <a:t>个</a:t>
            </a:r>
            <a:r>
              <a:rPr lang="zh-CN" altLang="en-US" sz="1200" b="0" i="0" kern="1200" dirty="0">
                <a:solidFill>
                  <a:schemeClr val="tx1"/>
                </a:solidFill>
                <a:effectLst/>
                <a:latin typeface="+mn-lt"/>
                <a:ea typeface="+mn-ea"/>
                <a:cs typeface="+mn-cs"/>
              </a:rPr>
              <a:t>特征图进行</a:t>
            </a:r>
            <a:r>
              <a:rPr lang="zh-CN" altLang="en-US" sz="1200" kern="1200" dirty="0">
                <a:solidFill>
                  <a:schemeClr val="tx1"/>
                </a:solidFill>
                <a:latin typeface="+mn-lt"/>
                <a:ea typeface="+mn-ea"/>
                <a:cs typeface="+mn-cs"/>
              </a:rPr>
              <a:t>上采样后得到的</a:t>
            </a:r>
            <a:r>
              <a:rPr lang="zh-CN" altLang="en-US" sz="1200" b="0" i="0" kern="1200" dirty="0">
                <a:solidFill>
                  <a:schemeClr val="tx1"/>
                </a:solidFill>
                <a:effectLst/>
                <a:latin typeface="+mn-lt"/>
                <a:ea typeface="+mn-ea"/>
                <a:cs typeface="+mn-cs"/>
              </a:rPr>
              <a:t>特征图</a:t>
            </a:r>
            <a:r>
              <a:rPr lang="zh-CN" altLang="en-US" sz="1200" kern="1200" dirty="0">
                <a:solidFill>
                  <a:schemeClr val="tx1"/>
                </a:solidFill>
                <a:latin typeface="+mn-lt"/>
                <a:ea typeface="+mn-ea"/>
                <a:cs typeface="+mn-cs"/>
              </a:rPr>
              <a:t>。然后再对得到的缩放过后的特征图进行一个叠加。这里的累加符号不是表示将各层特征图缩放后的对应位置数值相加，而是进行一个通道级的叠加。</a:t>
            </a:r>
          </a:p>
          <a:p>
            <a:endParaRPr lang="zh-CN" altLang="en-US"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7</a:t>
            </a:fld>
            <a:endParaRPr lang="zh-CN" altLang="en-US"/>
          </a:p>
        </p:txBody>
      </p:sp>
    </p:spTree>
    <p:extLst>
      <p:ext uri="{BB962C8B-B14F-4D97-AF65-F5344CB8AC3E}">
        <p14:creationId xmlns:p14="http://schemas.microsoft.com/office/powerpoint/2010/main" val="4240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文中对多个尺度的特征融合采用的是一种阶梯式的超列技术，相比传统的将各层特征图上采样至同一分辨率的超列技术输出结果会更加平滑。在提升效果的同时保证参数量不会增加。</a:t>
            </a:r>
            <a:endParaRPr lang="en-US" altLang="zh-CN" sz="1200" b="0" i="0" kern="1200" dirty="0">
              <a:solidFill>
                <a:schemeClr val="tx1"/>
              </a:solidFill>
              <a:effectLst/>
              <a:latin typeface="+mn-lt"/>
              <a:ea typeface="+mn-ea"/>
              <a:cs typeface="+mn-cs"/>
            </a:endParaRPr>
          </a:p>
          <a:p>
            <a:r>
              <a:rPr lang="en-US" altLang="zh-CN" dirty="0"/>
              <a:t>--</a:t>
            </a:r>
            <a:r>
              <a:rPr lang="zh-CN" altLang="en-US" dirty="0"/>
              <a:t>其实和</a:t>
            </a:r>
            <a:r>
              <a:rPr lang="en-US" altLang="zh-CN" dirty="0"/>
              <a:t>FPN</a:t>
            </a:r>
            <a:r>
              <a:rPr lang="zh-CN" altLang="en-US" dirty="0"/>
              <a:t>挺像的，只是</a:t>
            </a:r>
            <a:r>
              <a:rPr lang="en-US" altLang="zh-CN" dirty="0" err="1"/>
              <a:t>fpn</a:t>
            </a:r>
            <a:r>
              <a:rPr lang="zh-CN" altLang="en-US" dirty="0"/>
              <a:t>是在多个输出上进行分类定位，这里是聚合为一个输出后再进行定位和分类。</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3DAF1EA-C0BA-4846-964A-355636567D64}" type="slidenum">
              <a:rPr lang="zh-CN" altLang="en-US" smtClean="0"/>
              <a:t>8</a:t>
            </a:fld>
            <a:endParaRPr lang="zh-CN" altLang="en-US"/>
          </a:p>
        </p:txBody>
      </p:sp>
    </p:spTree>
    <p:extLst>
      <p:ext uri="{BB962C8B-B14F-4D97-AF65-F5344CB8AC3E}">
        <p14:creationId xmlns:p14="http://schemas.microsoft.com/office/powerpoint/2010/main" val="307921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模块采用的是一种特征重标定策略，主要考虑的是特征图不同通道所占的重要性可能不一样，通过学习一组权值表示特征图每个通道的重要性，然后按得到的重要性去提升有用的特征通道并抑制对当前任务用处不大的特征通道。具体的结构如图：</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给定一个输入</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，其特征通道数为 </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，通过一系列卷积等一般变换后得到一个特征通道数为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的特征。接下来通过三个操作来重标定前面得到的特征。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首先是 </a:t>
            </a:r>
            <a:r>
              <a:rPr lang="en-US" altLang="zh-CN" sz="1200" b="0" i="0" kern="1200" dirty="0">
                <a:solidFill>
                  <a:schemeClr val="tx1"/>
                </a:solidFill>
                <a:effectLst/>
                <a:latin typeface="+mn-lt"/>
                <a:ea typeface="+mn-ea"/>
                <a:cs typeface="+mn-cs"/>
              </a:rPr>
              <a:t>Squeeze </a:t>
            </a:r>
            <a:r>
              <a:rPr lang="zh-CN" altLang="en-US" sz="1200" b="0" i="0" kern="1200" dirty="0">
                <a:solidFill>
                  <a:schemeClr val="tx1"/>
                </a:solidFill>
                <a:effectLst/>
                <a:latin typeface="+mn-lt"/>
                <a:ea typeface="+mn-ea"/>
                <a:cs typeface="+mn-cs"/>
              </a:rPr>
              <a:t>压缩操作，通过全局平均池化将每个二维特征通道变成一个实数，并且输出维度和输入的特征通道数相匹配。</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其次是 </a:t>
            </a:r>
            <a:r>
              <a:rPr lang="en-US" altLang="zh-CN" sz="1200" b="0" i="0" kern="1200" dirty="0">
                <a:solidFill>
                  <a:schemeClr val="tx1"/>
                </a:solidFill>
                <a:effectLst/>
                <a:latin typeface="+mn-lt"/>
                <a:ea typeface="+mn-ea"/>
                <a:cs typeface="+mn-cs"/>
              </a:rPr>
              <a:t>Excitation </a:t>
            </a:r>
            <a:r>
              <a:rPr lang="zh-CN" altLang="en-US" sz="1200" b="0" i="0" kern="1200" dirty="0">
                <a:solidFill>
                  <a:schemeClr val="tx1"/>
                </a:solidFill>
                <a:effectLst/>
                <a:latin typeface="+mn-lt"/>
                <a:ea typeface="+mn-ea"/>
                <a:cs typeface="+mn-cs"/>
              </a:rPr>
              <a:t>激励操作，也就是先全连接，再</a:t>
            </a:r>
            <a:r>
              <a:rPr lang="en-US" altLang="zh-CN" sz="1200" b="0" i="0" kern="1200" dirty="0" err="1">
                <a:solidFill>
                  <a:schemeClr val="tx1"/>
                </a:solidFill>
                <a:effectLst/>
                <a:latin typeface="+mn-lt"/>
                <a:ea typeface="+mn-ea"/>
                <a:cs typeface="+mn-cs"/>
              </a:rPr>
              <a:t>relu</a:t>
            </a:r>
            <a:r>
              <a:rPr lang="zh-CN" altLang="en-US" sz="1200" b="0" i="0" kern="1200" dirty="0">
                <a:solidFill>
                  <a:schemeClr val="tx1"/>
                </a:solidFill>
                <a:effectLst/>
                <a:latin typeface="+mn-lt"/>
                <a:ea typeface="+mn-ea"/>
                <a:cs typeface="+mn-cs"/>
              </a:rPr>
              <a:t>，再全连接，最后</a:t>
            </a:r>
            <a:r>
              <a:rPr lang="en-US" altLang="zh-CN" sz="1200" b="0" i="0" kern="1200" dirty="0">
                <a:solidFill>
                  <a:schemeClr val="tx1"/>
                </a:solidFill>
                <a:effectLst/>
                <a:latin typeface="+mn-lt"/>
                <a:ea typeface="+mn-ea"/>
                <a:cs typeface="+mn-cs"/>
              </a:rPr>
              <a:t>sigmoid</a:t>
            </a:r>
            <a:r>
              <a:rPr lang="zh-CN" altLang="en-US" sz="1200" b="0" i="0" kern="1200" dirty="0">
                <a:solidFill>
                  <a:schemeClr val="tx1"/>
                </a:solidFill>
                <a:effectLst/>
                <a:latin typeface="+mn-lt"/>
                <a:ea typeface="+mn-ea"/>
                <a:cs typeface="+mn-cs"/>
              </a:rPr>
              <a:t>获得 </a:t>
            </a:r>
            <a:r>
              <a:rPr lang="en-US" altLang="zh-CN" sz="1200" b="0" i="0" kern="1200" dirty="0">
                <a:solidFill>
                  <a:schemeClr val="tx1"/>
                </a:solidFill>
                <a:effectLst/>
                <a:latin typeface="+mn-lt"/>
                <a:ea typeface="+mn-ea"/>
                <a:cs typeface="+mn-cs"/>
              </a:rPr>
              <a:t>0~1 </a:t>
            </a:r>
            <a:r>
              <a:rPr lang="zh-CN" altLang="en-US" sz="1200" b="0" i="0" kern="1200" dirty="0">
                <a:solidFill>
                  <a:schemeClr val="tx1"/>
                </a:solidFill>
                <a:effectLst/>
                <a:latin typeface="+mn-lt"/>
                <a:ea typeface="+mn-ea"/>
                <a:cs typeface="+mn-cs"/>
              </a:rPr>
              <a:t>之间的归一化权重，这里的</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是一个缩放参数，目的是减少通道个数以降低计算量。这里用两个全连接层组成一个瓶颈结构来建模通道间的相关性，这样做比直接用一个全连接层的优势在于：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）具有更多的非线性，可以更好地拟合通道间复杂的相关性；</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）极大地减少参数量和计算量。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最后将得到的权重通过乘法逐通道加权到之前的特征上，完成通道维度上对原始特征的重标定。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左图是残差结构，右图是添加了</a:t>
            </a: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块的残差结构。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这里是在相加操作前对支路上的特征进行特征重标定，因为如果对相加后主干上的特征进行重标定，由于在主干上你要相加会进行 </a:t>
            </a:r>
            <a:r>
              <a:rPr lang="en-US" altLang="zh-CN" sz="1200" b="0" i="0" kern="1200" dirty="0">
                <a:solidFill>
                  <a:schemeClr val="tx1"/>
                </a:solidFill>
                <a:effectLst/>
                <a:latin typeface="+mn-lt"/>
                <a:ea typeface="+mn-ea"/>
                <a:cs typeface="+mn-cs"/>
              </a:rPr>
              <a:t>0~1 </a:t>
            </a:r>
            <a:r>
              <a:rPr lang="zh-CN" altLang="en-US" sz="1200" b="0" i="0" kern="1200" dirty="0">
                <a:solidFill>
                  <a:schemeClr val="tx1"/>
                </a:solidFill>
                <a:effectLst/>
                <a:latin typeface="+mn-lt"/>
                <a:ea typeface="+mn-ea"/>
                <a:cs typeface="+mn-cs"/>
              </a:rPr>
              <a:t>的缩放操作，反向传播进行优化时会容易在靠近输入层出现梯度弥散的情况，导致模型难以优化。</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3DAF1EA-C0BA-4846-964A-355636567D64}" type="slidenum">
              <a:rPr lang="zh-CN" altLang="en-US" smtClean="0"/>
              <a:t>9</a:t>
            </a:fld>
            <a:endParaRPr lang="zh-CN" altLang="en-US"/>
          </a:p>
        </p:txBody>
      </p:sp>
    </p:spTree>
    <p:extLst>
      <p:ext uri="{BB962C8B-B14F-4D97-AF65-F5344CB8AC3E}">
        <p14:creationId xmlns:p14="http://schemas.microsoft.com/office/powerpoint/2010/main" val="398682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CC337-D966-4458-AB88-F4C3ACFCF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224AA8-7F1B-4BAD-810A-E6FC38C2F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F28A510-B980-46AD-A9C5-34FB0D4D5A75}"/>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2D5C4D4A-7006-442E-ACE3-7EA0D3B53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B4E00F-D14B-470E-A25B-71A4F63644CA}"/>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81838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AF3E4-C48E-4AD3-ADA3-CF826892FAE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D6BF3A-DC2A-4AE8-84AF-1FB5782CA2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D16D1D-111A-436A-ABD7-831EEEDC908A}"/>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32CB58BA-DD46-4FAF-96FD-C9A9BCCAF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FF3EE9-807E-4F90-81F0-578FF9761803}"/>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19406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157E6B-3BC8-4647-8CD1-9EB12BAEB4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2EBCB2-AD4D-48C1-93B9-1FD1AD265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A53A1C-D74E-4FD4-810B-FBA6A7C0550D}"/>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2D052DF1-7808-4080-A4ED-8E03EE6C83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24E73-9E0C-4327-A18A-AB4EC529A495}"/>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74625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D681D-F2E5-43C4-B979-72365F8B41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DDAD36-827C-44DE-B4B9-5AC3AE3DE2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8C9D27-7CF7-4207-9C3E-1BF18B939FD5}"/>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C6CD6846-0EF7-493E-B599-C8E744C1F6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DEFAD4-356A-47EC-8AE5-0C5D68D5166E}"/>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5866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EF760-4929-469E-ABBF-D5ADB585E2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524E74-978C-4D2B-B146-2FB7B062A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D2CE87C-5413-4655-A67E-EFD40A7C27A1}"/>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BFBA1161-54A0-4744-B60D-87AE14799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51E5A9-F691-4048-AC44-CF252069DAC9}"/>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98489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47AC4-7E9D-4544-BCF7-E7691F0620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B19238-AE86-43C9-975B-62F49D3F12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66E99B-36D1-4A2E-986A-FD853F5692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B15406-3BDE-45A4-B2F4-A0AF87E15513}"/>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45A71100-679D-42AB-AF14-AB2D3A4AC5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947AF6-BA82-44F6-93D2-C06C05B634FF}"/>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32472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20BBF-32ED-43A4-9203-4E900F6C12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9A2B81-F86D-45B9-B5F4-8D41A2FD0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89E5E8C-9EE6-4234-BA75-4C20C7CD7A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349975-4495-41FD-AB7D-FD36F671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809F62-902B-4419-91FF-5DFB5339A3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DEB2C3-F098-4301-B8F3-710B6029C8E0}"/>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8" name="页脚占位符 7">
            <a:extLst>
              <a:ext uri="{FF2B5EF4-FFF2-40B4-BE49-F238E27FC236}">
                <a16:creationId xmlns:a16="http://schemas.microsoft.com/office/drawing/2014/main" id="{3811CAA7-01C6-4CED-BC77-C68837B60A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E076941-B961-4302-832F-2ECA5E03B6F2}"/>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50053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FC679-694E-4811-8F7E-98BDD1FDBB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4D7542-9813-4863-B1B4-3ADB543C04E1}"/>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4" name="页脚占位符 3">
            <a:extLst>
              <a:ext uri="{FF2B5EF4-FFF2-40B4-BE49-F238E27FC236}">
                <a16:creationId xmlns:a16="http://schemas.microsoft.com/office/drawing/2014/main" id="{210FF1B1-2D49-4073-B243-590CDA2E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005343-8E70-43FC-A4D1-6108BD6C2774}"/>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06414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5DF1E9-0A10-4AE1-9B4C-CBFAF58ABE05}"/>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3" name="页脚占位符 2">
            <a:extLst>
              <a:ext uri="{FF2B5EF4-FFF2-40B4-BE49-F238E27FC236}">
                <a16:creationId xmlns:a16="http://schemas.microsoft.com/office/drawing/2014/main" id="{DD146434-7970-4018-BD98-B2E38C7ACB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3DF7C1-BC74-4CDB-B81B-6E3275C8C169}"/>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34694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C00DF-E599-416C-ACA5-1223E125D8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6BCA55-6012-4BD2-8583-082E7D042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CFF0DD-EBBE-404F-9F94-4BEFA96F6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0F4B5D-2BE8-4745-A98A-B2CC5088A7AA}"/>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98A811B0-7380-49C9-AB4F-CB2EBCDAA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90D2AB-C2D2-4F08-8C33-CB3E1147BBB1}"/>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70574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1424D-ECA5-4A47-8CA5-DD10506566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171BAC-082B-4539-B5EF-2E739D588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D5B048-8FA5-4B53-A801-D3037948D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C96E1E-AC8D-482B-ADE1-5ACECC68F5FE}"/>
              </a:ext>
            </a:extLst>
          </p:cNvPr>
          <p:cNvSpPr>
            <a:spLocks noGrp="1"/>
          </p:cNvSpPr>
          <p:nvPr>
            <p:ph type="dt" sz="half" idx="10"/>
          </p:nvPr>
        </p:nvSpPr>
        <p:spPr/>
        <p:txBody>
          <a:bodyPr/>
          <a:lstStyle/>
          <a:p>
            <a:fld id="{7DFFCA72-2C3C-4B48-A472-853626D0A462}"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E90C8E60-4C70-4872-9DC7-011F32ECBA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09CE6E-7863-4BD3-BE6A-070210078C3E}"/>
              </a:ext>
            </a:extLst>
          </p:cNvPr>
          <p:cNvSpPr>
            <a:spLocks noGrp="1"/>
          </p:cNvSpPr>
          <p:nvPr>
            <p:ph type="sldNum" sz="quarter" idx="12"/>
          </p:nvPr>
        </p:nvSpPr>
        <p:spPr/>
        <p:txBody>
          <a:body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350503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9A86B4-A630-4CEE-B5A2-4B58CD774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9C8996-E84B-475A-9322-9007DF492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58307B-CDA8-48CC-A249-7EFE54038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FCA72-2C3C-4B48-A472-853626D0A462}"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85B00F7F-DF44-443F-A380-C90EC473B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A8BF0C-CA76-4342-935D-35FF5C45E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F9475-DBF1-40B4-B21C-F7F6837EABA1}" type="slidenum">
              <a:rPr lang="zh-CN" altLang="en-US" smtClean="0"/>
              <a:t>‹#›</a:t>
            </a:fld>
            <a:endParaRPr lang="zh-CN" altLang="en-US"/>
          </a:p>
        </p:txBody>
      </p:sp>
    </p:spTree>
    <p:extLst>
      <p:ext uri="{BB962C8B-B14F-4D97-AF65-F5344CB8AC3E}">
        <p14:creationId xmlns:p14="http://schemas.microsoft.com/office/powerpoint/2010/main" val="236581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E8371D-28A3-42DD-AB45-6DB4E3996A13}"/>
              </a:ext>
            </a:extLst>
          </p:cNvPr>
          <p:cNvSpPr/>
          <p:nvPr/>
        </p:nvSpPr>
        <p:spPr>
          <a:xfrm>
            <a:off x="833021" y="2951946"/>
            <a:ext cx="10525958" cy="954107"/>
          </a:xfrm>
          <a:prstGeom prst="rect">
            <a:avLst/>
          </a:prstGeom>
        </p:spPr>
        <p:txBody>
          <a:bodyPr wrap="square">
            <a:spAutoFit/>
          </a:bodyPr>
          <a:lstStyle/>
          <a:p>
            <a:pPr algn="ctr"/>
            <a:r>
              <a:rPr lang="en-US" altLang="zh-CN" sz="2800" dirty="0">
                <a:latin typeface="Times New Roman" panose="02020603050405020304" pitchFamily="18" charset="0"/>
                <a:cs typeface="Times New Roman" panose="02020603050405020304" pitchFamily="18" charset="0"/>
              </a:rPr>
              <a:t>POLY-YOLO: HIGHER SPEED, MORE PRECISE DETECTION AND INSTANCE SEGMENTATION FOR YOLOV3</a:t>
            </a: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A37B2330-FC8A-41F7-AFA3-9ACF9C304331}"/>
              </a:ext>
            </a:extLst>
          </p:cNvPr>
          <p:cNvSpPr/>
          <p:nvPr/>
        </p:nvSpPr>
        <p:spPr>
          <a:xfrm>
            <a:off x="207145" y="6176157"/>
            <a:ext cx="11777709" cy="646331"/>
          </a:xfrm>
          <a:prstGeom prst="rect">
            <a:avLst/>
          </a:prstGeom>
        </p:spPr>
        <p:txBody>
          <a:bodyPr wrap="square">
            <a:spAutoFit/>
          </a:bodyPr>
          <a:lstStyle/>
          <a:p>
            <a:r>
              <a:rPr lang="en-US" altLang="zh-CN" b="0" i="0" dirty="0" err="1">
                <a:solidFill>
                  <a:srgbClr val="222222"/>
                </a:solidFill>
                <a:effectLst/>
                <a:latin typeface="Times New Roman" panose="02020603050405020304" pitchFamily="18" charset="0"/>
                <a:cs typeface="Times New Roman" panose="02020603050405020304" pitchFamily="18" charset="0"/>
              </a:rPr>
              <a:t>Hurtik</a:t>
            </a:r>
            <a:r>
              <a:rPr lang="en-US" altLang="zh-CN" b="0" i="0" dirty="0">
                <a:solidFill>
                  <a:srgbClr val="222222"/>
                </a:solidFill>
                <a:effectLst/>
                <a:latin typeface="Times New Roman" panose="02020603050405020304" pitchFamily="18" charset="0"/>
                <a:cs typeface="Times New Roman" panose="02020603050405020304" pitchFamily="18" charset="0"/>
              </a:rPr>
              <a:t> P, </a:t>
            </a:r>
            <a:r>
              <a:rPr lang="en-US" altLang="zh-CN" b="0" i="0" dirty="0" err="1">
                <a:solidFill>
                  <a:srgbClr val="222222"/>
                </a:solidFill>
                <a:effectLst/>
                <a:latin typeface="Times New Roman" panose="02020603050405020304" pitchFamily="18" charset="0"/>
                <a:cs typeface="Times New Roman" panose="02020603050405020304" pitchFamily="18" charset="0"/>
              </a:rPr>
              <a:t>Molek</a:t>
            </a:r>
            <a:r>
              <a:rPr lang="en-US" altLang="zh-CN" b="0" i="0" dirty="0">
                <a:solidFill>
                  <a:srgbClr val="222222"/>
                </a:solidFill>
                <a:effectLst/>
                <a:latin typeface="Times New Roman" panose="02020603050405020304" pitchFamily="18" charset="0"/>
                <a:cs typeface="Times New Roman" panose="02020603050405020304" pitchFamily="18" charset="0"/>
              </a:rPr>
              <a:t> V, Hula J, et al. Poly-YOLO: higher speed, more precise detection and instance segmentation for YOLOv3[J]. </a:t>
            </a:r>
            <a:r>
              <a:rPr lang="en-US" altLang="zh-CN" b="0" i="0" dirty="0" err="1">
                <a:solidFill>
                  <a:srgbClr val="222222"/>
                </a:solidFill>
                <a:effectLst/>
                <a:latin typeface="Times New Roman" panose="02020603050405020304" pitchFamily="18" charset="0"/>
                <a:cs typeface="Times New Roman" panose="02020603050405020304" pitchFamily="18" charset="0"/>
              </a:rPr>
              <a:t>arXiv</a:t>
            </a:r>
            <a:r>
              <a:rPr lang="en-US" altLang="zh-CN" b="0" i="0" dirty="0">
                <a:solidFill>
                  <a:srgbClr val="222222"/>
                </a:solidFill>
                <a:effectLst/>
                <a:latin typeface="Times New Roman" panose="02020603050405020304" pitchFamily="18" charset="0"/>
                <a:cs typeface="Times New Roman" panose="02020603050405020304" pitchFamily="18" charset="0"/>
              </a:rPr>
              <a:t> preprint arXiv:2005.13243, 2020.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71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6BF20B-1E9D-4518-9140-66716C169432}"/>
              </a:ext>
            </a:extLst>
          </p:cNvPr>
          <p:cNvSpPr/>
          <p:nvPr/>
        </p:nvSpPr>
        <p:spPr>
          <a:xfrm>
            <a:off x="274647" y="144295"/>
            <a:ext cx="881973"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Loss</a:t>
            </a:r>
          </a:p>
        </p:txBody>
      </p:sp>
      <p:pic>
        <p:nvPicPr>
          <p:cNvPr id="4" name="图片 3">
            <a:extLst>
              <a:ext uri="{FF2B5EF4-FFF2-40B4-BE49-F238E27FC236}">
                <a16:creationId xmlns:a16="http://schemas.microsoft.com/office/drawing/2014/main" id="{8DAA272A-BFC1-4966-81C1-F204A09CFBBB}"/>
              </a:ext>
            </a:extLst>
          </p:cNvPr>
          <p:cNvPicPr>
            <a:picLocks noChangeAspect="1"/>
          </p:cNvPicPr>
          <p:nvPr/>
        </p:nvPicPr>
        <p:blipFill>
          <a:blip r:embed="rId3"/>
          <a:stretch>
            <a:fillRect/>
          </a:stretch>
        </p:blipFill>
        <p:spPr>
          <a:xfrm>
            <a:off x="4042232" y="2480345"/>
            <a:ext cx="4107536" cy="396274"/>
          </a:xfrm>
          <a:prstGeom prst="rect">
            <a:avLst/>
          </a:prstGeom>
        </p:spPr>
      </p:pic>
      <p:pic>
        <p:nvPicPr>
          <p:cNvPr id="6" name="图片 5">
            <a:extLst>
              <a:ext uri="{FF2B5EF4-FFF2-40B4-BE49-F238E27FC236}">
                <a16:creationId xmlns:a16="http://schemas.microsoft.com/office/drawing/2014/main" id="{6F28ED61-A4D8-4148-8976-5BF1C43BF13E}"/>
              </a:ext>
            </a:extLst>
          </p:cNvPr>
          <p:cNvPicPr>
            <a:picLocks noChangeAspect="1"/>
          </p:cNvPicPr>
          <p:nvPr/>
        </p:nvPicPr>
        <p:blipFill>
          <a:blip r:embed="rId4"/>
          <a:stretch>
            <a:fillRect/>
          </a:stretch>
        </p:blipFill>
        <p:spPr>
          <a:xfrm>
            <a:off x="3565940" y="4548024"/>
            <a:ext cx="5060118" cy="365792"/>
          </a:xfrm>
          <a:prstGeom prst="rect">
            <a:avLst/>
          </a:prstGeom>
        </p:spPr>
      </p:pic>
      <p:pic>
        <p:nvPicPr>
          <p:cNvPr id="7" name="图片 6">
            <a:extLst>
              <a:ext uri="{FF2B5EF4-FFF2-40B4-BE49-F238E27FC236}">
                <a16:creationId xmlns:a16="http://schemas.microsoft.com/office/drawing/2014/main" id="{BB6A1F44-E918-48ED-8541-4C5F472ECCFA}"/>
              </a:ext>
            </a:extLst>
          </p:cNvPr>
          <p:cNvPicPr>
            <a:picLocks noChangeAspect="1"/>
          </p:cNvPicPr>
          <p:nvPr/>
        </p:nvPicPr>
        <p:blipFill>
          <a:blip r:embed="rId5"/>
          <a:stretch>
            <a:fillRect/>
          </a:stretch>
        </p:blipFill>
        <p:spPr>
          <a:xfrm>
            <a:off x="4680967" y="5315141"/>
            <a:ext cx="3162574" cy="708721"/>
          </a:xfrm>
          <a:prstGeom prst="rect">
            <a:avLst/>
          </a:prstGeom>
        </p:spPr>
      </p:pic>
      <p:grpSp>
        <p:nvGrpSpPr>
          <p:cNvPr id="12" name="组合 11">
            <a:extLst>
              <a:ext uri="{FF2B5EF4-FFF2-40B4-BE49-F238E27FC236}">
                <a16:creationId xmlns:a16="http://schemas.microsoft.com/office/drawing/2014/main" id="{E8820093-9EDB-41AF-B6AC-2F5388A01EEC}"/>
              </a:ext>
            </a:extLst>
          </p:cNvPr>
          <p:cNvGrpSpPr/>
          <p:nvPr/>
        </p:nvGrpSpPr>
        <p:grpSpPr>
          <a:xfrm>
            <a:off x="3092060" y="1263609"/>
            <a:ext cx="6379892" cy="815411"/>
            <a:chOff x="3092060" y="1558254"/>
            <a:chExt cx="6379892" cy="815411"/>
          </a:xfrm>
        </p:grpSpPr>
        <p:pic>
          <p:nvPicPr>
            <p:cNvPr id="3" name="图片 2">
              <a:extLst>
                <a:ext uri="{FF2B5EF4-FFF2-40B4-BE49-F238E27FC236}">
                  <a16:creationId xmlns:a16="http://schemas.microsoft.com/office/drawing/2014/main" id="{9C7A01DA-4AAD-455F-B432-B4984CA25EC8}"/>
                </a:ext>
              </a:extLst>
            </p:cNvPr>
            <p:cNvPicPr>
              <a:picLocks noChangeAspect="1"/>
            </p:cNvPicPr>
            <p:nvPr/>
          </p:nvPicPr>
          <p:blipFill>
            <a:blip r:embed="rId6"/>
            <a:stretch>
              <a:fillRect/>
            </a:stretch>
          </p:blipFill>
          <p:spPr>
            <a:xfrm>
              <a:off x="3092060" y="1558254"/>
              <a:ext cx="6340389" cy="815411"/>
            </a:xfrm>
            <a:prstGeom prst="rect">
              <a:avLst/>
            </a:prstGeom>
          </p:spPr>
        </p:pic>
        <p:pic>
          <p:nvPicPr>
            <p:cNvPr id="10" name="图片 9">
              <a:extLst>
                <a:ext uri="{FF2B5EF4-FFF2-40B4-BE49-F238E27FC236}">
                  <a16:creationId xmlns:a16="http://schemas.microsoft.com/office/drawing/2014/main" id="{018757B5-E6D6-4969-A95B-F8E1E618193D}"/>
                </a:ext>
              </a:extLst>
            </p:cNvPr>
            <p:cNvPicPr>
              <a:picLocks noChangeAspect="1"/>
            </p:cNvPicPr>
            <p:nvPr/>
          </p:nvPicPr>
          <p:blipFill>
            <a:blip r:embed="rId7"/>
            <a:stretch>
              <a:fillRect/>
            </a:stretch>
          </p:blipFill>
          <p:spPr>
            <a:xfrm>
              <a:off x="7363956" y="1668851"/>
              <a:ext cx="1788434" cy="596375"/>
            </a:xfrm>
            <a:prstGeom prst="rect">
              <a:avLst/>
            </a:prstGeom>
          </p:spPr>
        </p:pic>
        <p:pic>
          <p:nvPicPr>
            <p:cNvPr id="11" name="图片 10">
              <a:extLst>
                <a:ext uri="{FF2B5EF4-FFF2-40B4-BE49-F238E27FC236}">
                  <a16:creationId xmlns:a16="http://schemas.microsoft.com/office/drawing/2014/main" id="{10378F21-C5E6-44A3-BBC0-F6429FC922D6}"/>
                </a:ext>
              </a:extLst>
            </p:cNvPr>
            <p:cNvPicPr>
              <a:picLocks noChangeAspect="1"/>
            </p:cNvPicPr>
            <p:nvPr/>
          </p:nvPicPr>
          <p:blipFill>
            <a:blip r:embed="rId8"/>
            <a:stretch>
              <a:fillRect/>
            </a:stretch>
          </p:blipFill>
          <p:spPr>
            <a:xfrm>
              <a:off x="8778472" y="1645891"/>
              <a:ext cx="693480" cy="632515"/>
            </a:xfrm>
            <a:prstGeom prst="rect">
              <a:avLst/>
            </a:prstGeom>
          </p:spPr>
        </p:pic>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156FFF-FC52-4F6E-9A84-2A2A44DB1D9F}"/>
                  </a:ext>
                </a:extLst>
              </p:cNvPr>
              <p:cNvSpPr txBox="1"/>
              <p:nvPr/>
            </p:nvSpPr>
            <p:spPr>
              <a:xfrm>
                <a:off x="4042232" y="3552213"/>
                <a:ext cx="4413965" cy="3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𝑙</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0">
                              <a:latin typeface="Cambria Math" panose="02040503050406030204" pitchFamily="18" charset="0"/>
                            </a:rPr>
                            <m:t>ⅈ,</m:t>
                          </m:r>
                          <m:r>
                            <a:rPr lang="zh-CN" altLang="en-US" i="1">
                              <a:latin typeface="Cambria Math" panose="02040503050406030204" pitchFamily="18" charset="0"/>
                            </a:rPr>
                            <m:t>𝑗</m:t>
                          </m:r>
                        </m:e>
                      </m:d>
                      <m:r>
                        <a:rPr lang="zh-CN" altLang="en-US" i="0">
                          <a:latin typeface="Cambria Math" panose="02040503050406030204" pitchFamily="18" charset="0"/>
                        </a:rPr>
                        <m:t>=0.5</m:t>
                      </m:r>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h</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8F156FFF-FC52-4F6E-9A84-2A2A44DB1D9F}"/>
                  </a:ext>
                </a:extLst>
              </p:cNvPr>
              <p:cNvSpPr txBox="1">
                <a:spLocks noRot="1" noChangeAspect="1" noMove="1" noResize="1" noEditPoints="1" noAdjustHandles="1" noChangeArrowheads="1" noChangeShapeType="1" noTextEdit="1"/>
              </p:cNvSpPr>
              <p:nvPr/>
            </p:nvSpPr>
            <p:spPr>
              <a:xfrm>
                <a:off x="4042232" y="3552213"/>
                <a:ext cx="4413965" cy="320472"/>
              </a:xfrm>
              <a:prstGeom prst="rect">
                <a:avLst/>
              </a:prstGeom>
              <a:blipFill>
                <a:blip r:embed="rId9"/>
                <a:stretch>
                  <a:fillRect l="-691" t="-15385" r="-1519" b="-2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59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D21B0BD-CB8A-465C-A332-2829B940FF06}"/>
              </a:ext>
            </a:extLst>
          </p:cNvPr>
          <p:cNvPicPr>
            <a:picLocks noChangeAspect="1"/>
          </p:cNvPicPr>
          <p:nvPr/>
        </p:nvPicPr>
        <p:blipFill>
          <a:blip r:embed="rId3"/>
          <a:stretch>
            <a:fillRect/>
          </a:stretch>
        </p:blipFill>
        <p:spPr>
          <a:xfrm>
            <a:off x="1780427" y="891443"/>
            <a:ext cx="8631146" cy="5075114"/>
          </a:xfrm>
          <a:prstGeom prst="rect">
            <a:avLst/>
          </a:prstGeom>
        </p:spPr>
      </p:pic>
      <p:sp>
        <p:nvSpPr>
          <p:cNvPr id="3" name="矩形 2">
            <a:extLst>
              <a:ext uri="{FF2B5EF4-FFF2-40B4-BE49-F238E27FC236}">
                <a16:creationId xmlns:a16="http://schemas.microsoft.com/office/drawing/2014/main" id="{80E2F82A-8BCA-4E86-91D4-4284ACF1DBD7}"/>
              </a:ext>
            </a:extLst>
          </p:cNvPr>
          <p:cNvSpPr/>
          <p:nvPr/>
        </p:nvSpPr>
        <p:spPr>
          <a:xfrm>
            <a:off x="274647" y="144295"/>
            <a:ext cx="2138727"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Experiments</a:t>
            </a:r>
          </a:p>
        </p:txBody>
      </p:sp>
    </p:spTree>
    <p:extLst>
      <p:ext uri="{BB962C8B-B14F-4D97-AF65-F5344CB8AC3E}">
        <p14:creationId xmlns:p14="http://schemas.microsoft.com/office/powerpoint/2010/main" val="73357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B32779-E24F-408A-8512-6F87C3EA798D}"/>
              </a:ext>
            </a:extLst>
          </p:cNvPr>
          <p:cNvPicPr>
            <a:picLocks noChangeAspect="1"/>
          </p:cNvPicPr>
          <p:nvPr/>
        </p:nvPicPr>
        <p:blipFill>
          <a:blip r:embed="rId3"/>
          <a:stretch>
            <a:fillRect/>
          </a:stretch>
        </p:blipFill>
        <p:spPr>
          <a:xfrm>
            <a:off x="700572" y="445511"/>
            <a:ext cx="10790855" cy="5966977"/>
          </a:xfrm>
          <a:prstGeom prst="rect">
            <a:avLst/>
          </a:prstGeom>
        </p:spPr>
      </p:pic>
    </p:spTree>
    <p:extLst>
      <p:ext uri="{BB962C8B-B14F-4D97-AF65-F5344CB8AC3E}">
        <p14:creationId xmlns:p14="http://schemas.microsoft.com/office/powerpoint/2010/main" val="233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6EB0BEC-507E-446C-B0F3-E643FB262E81}"/>
              </a:ext>
            </a:extLst>
          </p:cNvPr>
          <p:cNvSpPr/>
          <p:nvPr/>
        </p:nvSpPr>
        <p:spPr>
          <a:xfrm>
            <a:off x="814774" y="1073753"/>
            <a:ext cx="10562445" cy="579967"/>
          </a:xfrm>
          <a:prstGeom prst="rect">
            <a:avLst/>
          </a:prstGeom>
        </p:spPr>
        <p:txBody>
          <a:bodyPr wrap="square">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    The first drawback is rewriting of labels by each-other due to the coarse resolution. </a:t>
            </a:r>
          </a:p>
        </p:txBody>
      </p:sp>
      <p:pic>
        <p:nvPicPr>
          <p:cNvPr id="5" name="图片 4">
            <a:extLst>
              <a:ext uri="{FF2B5EF4-FFF2-40B4-BE49-F238E27FC236}">
                <a16:creationId xmlns:a16="http://schemas.microsoft.com/office/drawing/2014/main" id="{2297B64F-6572-4913-8137-724BAC6E5A65}"/>
              </a:ext>
            </a:extLst>
          </p:cNvPr>
          <p:cNvPicPr>
            <a:picLocks noChangeAspect="1"/>
          </p:cNvPicPr>
          <p:nvPr/>
        </p:nvPicPr>
        <p:blipFill>
          <a:blip r:embed="rId3"/>
          <a:stretch>
            <a:fillRect/>
          </a:stretch>
        </p:blipFill>
        <p:spPr>
          <a:xfrm>
            <a:off x="1959723" y="1845057"/>
            <a:ext cx="8272545" cy="4136272"/>
          </a:xfrm>
          <a:prstGeom prst="rect">
            <a:avLst/>
          </a:prstGeom>
        </p:spPr>
      </p:pic>
      <p:sp>
        <p:nvSpPr>
          <p:cNvPr id="7" name="矩形 6">
            <a:extLst>
              <a:ext uri="{FF2B5EF4-FFF2-40B4-BE49-F238E27FC236}">
                <a16:creationId xmlns:a16="http://schemas.microsoft.com/office/drawing/2014/main" id="{9BC9143A-F4D8-4087-B018-C75B91FEC85E}"/>
              </a:ext>
            </a:extLst>
          </p:cNvPr>
          <p:cNvSpPr/>
          <p:nvPr/>
        </p:nvSpPr>
        <p:spPr>
          <a:xfrm>
            <a:off x="150979" y="110841"/>
            <a:ext cx="3885872"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Label</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rewriting</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problem</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60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41E4E3-CCB0-4AD3-B744-019F614DEE21}"/>
              </a:ext>
            </a:extLst>
          </p:cNvPr>
          <p:cNvSpPr/>
          <p:nvPr/>
        </p:nvSpPr>
        <p:spPr>
          <a:xfrm>
            <a:off x="150979" y="110841"/>
            <a:ext cx="3885872"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Label</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rewriting</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problem</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D6E5E6DD-DCC2-463F-A4D7-C9766CC2E1F3}"/>
              </a:ext>
            </a:extLst>
          </p:cNvPr>
          <p:cNvPicPr>
            <a:picLocks noChangeAspect="1"/>
          </p:cNvPicPr>
          <p:nvPr/>
        </p:nvPicPr>
        <p:blipFill>
          <a:blip r:embed="rId3"/>
          <a:stretch>
            <a:fillRect/>
          </a:stretch>
        </p:blipFill>
        <p:spPr>
          <a:xfrm>
            <a:off x="2491117" y="1451904"/>
            <a:ext cx="7209765" cy="3954192"/>
          </a:xfrm>
          <a:prstGeom prst="rect">
            <a:avLst/>
          </a:prstGeom>
        </p:spPr>
      </p:pic>
    </p:spTree>
    <p:extLst>
      <p:ext uri="{BB962C8B-B14F-4D97-AF65-F5344CB8AC3E}">
        <p14:creationId xmlns:p14="http://schemas.microsoft.com/office/powerpoint/2010/main" val="329509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BB58A7-0346-4896-AC2B-E4CD130F3A0A}"/>
              </a:ext>
            </a:extLst>
          </p:cNvPr>
          <p:cNvSpPr/>
          <p:nvPr/>
        </p:nvSpPr>
        <p:spPr>
          <a:xfrm>
            <a:off x="640435" y="792409"/>
            <a:ext cx="10911113"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   The second one is low precision of the detection of big boxes caused by inappropriate handling of anchors in output layers. </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253E6110-4D6C-4B07-8467-FE658788475D}"/>
              </a:ext>
            </a:extLst>
          </p:cNvPr>
          <p:cNvGraphicFramePr>
            <a:graphicFrameLocks noGrp="1"/>
          </p:cNvGraphicFramePr>
          <p:nvPr>
            <p:extLst>
              <p:ext uri="{D42A27DB-BD31-4B8C-83A1-F6EECF244321}">
                <p14:modId xmlns:p14="http://schemas.microsoft.com/office/powerpoint/2010/main" val="2826968351"/>
              </p:ext>
            </p:extLst>
          </p:nvPr>
        </p:nvGraphicFramePr>
        <p:xfrm>
          <a:off x="721895" y="1781083"/>
          <a:ext cx="10748210" cy="1112520"/>
        </p:xfrm>
        <a:graphic>
          <a:graphicData uri="http://schemas.openxmlformats.org/drawingml/2006/table">
            <a:tbl>
              <a:tblPr firstRow="1" bandRow="1">
                <a:tableStyleId>{5C22544A-7EE6-4342-B048-85BDC9FD1C3A}</a:tableStyleId>
              </a:tblPr>
              <a:tblGrid>
                <a:gridCol w="893056">
                  <a:extLst>
                    <a:ext uri="{9D8B030D-6E8A-4147-A177-3AD203B41FA5}">
                      <a16:colId xmlns:a16="http://schemas.microsoft.com/office/drawing/2014/main" val="3485545833"/>
                    </a:ext>
                  </a:extLst>
                </a:gridCol>
                <a:gridCol w="1031996">
                  <a:extLst>
                    <a:ext uri="{9D8B030D-6E8A-4147-A177-3AD203B41FA5}">
                      <a16:colId xmlns:a16="http://schemas.microsoft.com/office/drawing/2014/main" val="2820406392"/>
                    </a:ext>
                  </a:extLst>
                </a:gridCol>
                <a:gridCol w="1155031">
                  <a:extLst>
                    <a:ext uri="{9D8B030D-6E8A-4147-A177-3AD203B41FA5}">
                      <a16:colId xmlns:a16="http://schemas.microsoft.com/office/drawing/2014/main" val="2010704365"/>
                    </a:ext>
                  </a:extLst>
                </a:gridCol>
                <a:gridCol w="1122948">
                  <a:extLst>
                    <a:ext uri="{9D8B030D-6E8A-4147-A177-3AD203B41FA5}">
                      <a16:colId xmlns:a16="http://schemas.microsoft.com/office/drawing/2014/main" val="4294440420"/>
                    </a:ext>
                  </a:extLst>
                </a:gridCol>
                <a:gridCol w="1171073">
                  <a:extLst>
                    <a:ext uri="{9D8B030D-6E8A-4147-A177-3AD203B41FA5}">
                      <a16:colId xmlns:a16="http://schemas.microsoft.com/office/drawing/2014/main" val="1070188154"/>
                    </a:ext>
                  </a:extLst>
                </a:gridCol>
                <a:gridCol w="1183348">
                  <a:extLst>
                    <a:ext uri="{9D8B030D-6E8A-4147-A177-3AD203B41FA5}">
                      <a16:colId xmlns:a16="http://schemas.microsoft.com/office/drawing/2014/main" val="852523142"/>
                    </a:ext>
                  </a:extLst>
                </a:gridCol>
                <a:gridCol w="1158800">
                  <a:extLst>
                    <a:ext uri="{9D8B030D-6E8A-4147-A177-3AD203B41FA5}">
                      <a16:colId xmlns:a16="http://schemas.microsoft.com/office/drawing/2014/main" val="3114362333"/>
                    </a:ext>
                  </a:extLst>
                </a:gridCol>
                <a:gridCol w="1026695">
                  <a:extLst>
                    <a:ext uri="{9D8B030D-6E8A-4147-A177-3AD203B41FA5}">
                      <a16:colId xmlns:a16="http://schemas.microsoft.com/office/drawing/2014/main" val="3009569367"/>
                    </a:ext>
                  </a:extLst>
                </a:gridCol>
                <a:gridCol w="962526">
                  <a:extLst>
                    <a:ext uri="{9D8B030D-6E8A-4147-A177-3AD203B41FA5}">
                      <a16:colId xmlns:a16="http://schemas.microsoft.com/office/drawing/2014/main" val="4022452488"/>
                    </a:ext>
                  </a:extLst>
                </a:gridCol>
                <a:gridCol w="1042737">
                  <a:extLst>
                    <a:ext uri="{9D8B030D-6E8A-4147-A177-3AD203B41FA5}">
                      <a16:colId xmlns:a16="http://schemas.microsoft.com/office/drawing/2014/main" val="3878029609"/>
                    </a:ext>
                  </a:extLst>
                </a:gridCol>
              </a:tblGrid>
              <a:tr h="370840">
                <a:tc>
                  <a:txBody>
                    <a:bodyPr/>
                    <a:lstStyle/>
                    <a:p>
                      <a:pPr algn="ctr"/>
                      <a:r>
                        <a:rPr lang="zh-CN" altLang="en-US" dirty="0"/>
                        <a:t>特征图</a:t>
                      </a:r>
                    </a:p>
                  </a:txBody>
                  <a:tcPr/>
                </a:tc>
                <a:tc gridSpan="3">
                  <a:txBody>
                    <a:bodyPr/>
                    <a:lstStyle/>
                    <a:p>
                      <a:pPr algn="ctr"/>
                      <a:r>
                        <a:rPr lang="en-US" altLang="zh-CN" dirty="0"/>
                        <a:t>13</a:t>
                      </a:r>
                      <a:r>
                        <a:rPr lang="zh-CN" altLang="en-US" dirty="0"/>
                        <a:t>*</a:t>
                      </a:r>
                      <a:r>
                        <a:rPr lang="en-US" altLang="zh-CN" dirty="0"/>
                        <a:t>13</a:t>
                      </a:r>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dirty="0"/>
                        <a:t>26</a:t>
                      </a:r>
                      <a:r>
                        <a:rPr lang="zh-CN" altLang="en-US" dirty="0"/>
                        <a:t>*</a:t>
                      </a:r>
                      <a:r>
                        <a:rPr lang="en-US" altLang="zh-CN" dirty="0"/>
                        <a:t>26</a:t>
                      </a:r>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dirty="0"/>
                        <a:t>52</a:t>
                      </a:r>
                      <a:r>
                        <a:rPr lang="zh-CN" altLang="en-US" dirty="0"/>
                        <a:t>*</a:t>
                      </a:r>
                      <a:r>
                        <a:rPr lang="en-US" altLang="zh-CN" dirty="0"/>
                        <a:t>52</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6833553"/>
                  </a:ext>
                </a:extLst>
              </a:tr>
              <a:tr h="370840">
                <a:tc>
                  <a:txBody>
                    <a:bodyPr/>
                    <a:lstStyle/>
                    <a:p>
                      <a:pPr algn="ctr"/>
                      <a:r>
                        <a:rPr lang="zh-CN" altLang="en-US" dirty="0"/>
                        <a:t>感受野</a:t>
                      </a:r>
                    </a:p>
                  </a:txBody>
                  <a:tcPr/>
                </a:tc>
                <a:tc gridSpan="3">
                  <a:txBody>
                    <a:bodyPr/>
                    <a:lstStyle/>
                    <a:p>
                      <a:pPr algn="ctr"/>
                      <a:r>
                        <a:rPr lang="zh-CN" altLang="en-US" dirty="0"/>
                        <a:t>大</a:t>
                      </a:r>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zh-CN" altLang="en-US" dirty="0"/>
                        <a:t>中</a:t>
                      </a:r>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zh-CN" altLang="en-US" dirty="0"/>
                        <a:t>小</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2533477"/>
                  </a:ext>
                </a:extLst>
              </a:tr>
              <a:tr h="370840">
                <a:tc>
                  <a:txBody>
                    <a:bodyPr/>
                    <a:lstStyle/>
                    <a:p>
                      <a:pPr algn="ctr"/>
                      <a:r>
                        <a:rPr lang="zh-CN" altLang="en-US" dirty="0"/>
                        <a:t>先验框</a:t>
                      </a:r>
                    </a:p>
                  </a:txBody>
                  <a:tcPr/>
                </a:tc>
                <a:tc>
                  <a:txBody>
                    <a:bodyPr/>
                    <a:lstStyle/>
                    <a:p>
                      <a:pPr algn="ctr"/>
                      <a:r>
                        <a:rPr lang="en-US" altLang="zh-CN" dirty="0"/>
                        <a:t>116</a:t>
                      </a:r>
                      <a:r>
                        <a:rPr lang="zh-CN" altLang="en-US" dirty="0"/>
                        <a:t>*</a:t>
                      </a:r>
                      <a:r>
                        <a:rPr lang="en-US" altLang="zh-CN" dirty="0"/>
                        <a:t>90</a:t>
                      </a:r>
                      <a:endParaRPr lang="zh-CN"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CN" dirty="0"/>
                        <a:t>156</a:t>
                      </a:r>
                      <a:r>
                        <a:rPr lang="zh-CN" altLang="en-US" dirty="0"/>
                        <a:t>*</a:t>
                      </a:r>
                      <a:r>
                        <a:rPr lang="en-US" altLang="zh-CN" dirty="0"/>
                        <a:t>198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373</a:t>
                      </a:r>
                      <a:r>
                        <a:rPr lang="zh-CN" altLang="en-US" dirty="0"/>
                        <a:t>*</a:t>
                      </a:r>
                      <a:r>
                        <a:rPr lang="en-US" altLang="zh-CN" dirty="0"/>
                        <a:t>326</a:t>
                      </a:r>
                      <a:endParaRPr lang="zh-CN" altLang="en-US" dirty="0"/>
                    </a:p>
                  </a:txBody>
                  <a:tcPr>
                    <a:lnL w="12700" cap="flat" cmpd="sng" algn="ctr">
                      <a:solidFill>
                        <a:schemeClr val="tx1"/>
                      </a:solidFill>
                      <a:prstDash val="solid"/>
                      <a:round/>
                      <a:headEnd type="none" w="med" len="med"/>
                      <a:tailEnd type="none" w="med" len="med"/>
                    </a:lnL>
                  </a:tcPr>
                </a:tc>
                <a:tc>
                  <a:txBody>
                    <a:bodyPr/>
                    <a:lstStyle/>
                    <a:p>
                      <a:pPr algn="ctr"/>
                      <a:r>
                        <a:rPr lang="en-US" altLang="zh-CN" dirty="0"/>
                        <a:t>30</a:t>
                      </a:r>
                      <a:r>
                        <a:rPr lang="zh-CN" altLang="en-US" dirty="0"/>
                        <a:t>*</a:t>
                      </a:r>
                      <a:r>
                        <a:rPr lang="en-US" altLang="zh-CN" dirty="0"/>
                        <a:t>61</a:t>
                      </a:r>
                      <a:endParaRPr lang="zh-CN"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CN" dirty="0"/>
                        <a:t>62</a:t>
                      </a:r>
                      <a:r>
                        <a:rPr lang="zh-CN" altLang="en-US" dirty="0"/>
                        <a:t>*</a:t>
                      </a:r>
                      <a:r>
                        <a:rPr lang="en-US" altLang="zh-CN" dirty="0"/>
                        <a:t>45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59</a:t>
                      </a:r>
                      <a:r>
                        <a:rPr lang="zh-CN" altLang="en-US" dirty="0"/>
                        <a:t>*</a:t>
                      </a:r>
                      <a:r>
                        <a:rPr lang="en-US" altLang="zh-CN" dirty="0"/>
                        <a:t>119</a:t>
                      </a:r>
                      <a:endParaRPr lang="zh-CN" altLang="en-US" dirty="0"/>
                    </a:p>
                  </a:txBody>
                  <a:tcPr>
                    <a:lnL w="12700" cap="flat" cmpd="sng" algn="ctr">
                      <a:solidFill>
                        <a:schemeClr val="tx1"/>
                      </a:solidFill>
                      <a:prstDash val="solid"/>
                      <a:round/>
                      <a:headEnd type="none" w="med" len="med"/>
                      <a:tailEnd type="none" w="med" len="med"/>
                    </a:lnL>
                  </a:tcPr>
                </a:tc>
                <a:tc>
                  <a:txBody>
                    <a:bodyPr/>
                    <a:lstStyle/>
                    <a:p>
                      <a:pPr algn="ctr"/>
                      <a:r>
                        <a:rPr lang="en-US" altLang="zh-CN" dirty="0"/>
                        <a:t>10</a:t>
                      </a:r>
                      <a:r>
                        <a:rPr lang="zh-CN" altLang="en-US" dirty="0"/>
                        <a:t>*</a:t>
                      </a:r>
                      <a:r>
                        <a:rPr lang="en-US" altLang="zh-CN" dirty="0"/>
                        <a:t>13</a:t>
                      </a:r>
                      <a:endParaRPr lang="zh-CN" altLang="en-US" dirty="0"/>
                    </a:p>
                  </a:txBody>
                  <a:tcPr>
                    <a:lnR w="12700" cap="flat" cmpd="sng" algn="ctr">
                      <a:solidFill>
                        <a:schemeClr val="tx1"/>
                      </a:solidFill>
                      <a:prstDash val="solid"/>
                      <a:round/>
                      <a:headEnd type="none" w="med" len="med"/>
                      <a:tailEnd type="none" w="med" len="med"/>
                    </a:lnR>
                  </a:tcPr>
                </a:tc>
                <a:tc>
                  <a:txBody>
                    <a:bodyPr/>
                    <a:lstStyle/>
                    <a:p>
                      <a:pPr algn="ctr"/>
                      <a:r>
                        <a:rPr lang="en-US" altLang="zh-CN" dirty="0"/>
                        <a:t>16</a:t>
                      </a:r>
                      <a:r>
                        <a:rPr lang="zh-CN" altLang="en-US" dirty="0"/>
                        <a:t>*</a:t>
                      </a:r>
                      <a:r>
                        <a:rPr lang="en-US" altLang="zh-CN" dirty="0"/>
                        <a:t>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33</a:t>
                      </a:r>
                      <a:r>
                        <a:rPr lang="zh-CN" altLang="en-US" dirty="0"/>
                        <a:t>*</a:t>
                      </a:r>
                      <a:r>
                        <a:rPr lang="en-US" altLang="zh-CN" dirty="0"/>
                        <a:t>23</a:t>
                      </a:r>
                      <a:endParaRPr lang="zh-CN"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32043663"/>
                  </a:ext>
                </a:extLst>
              </a:tr>
            </a:tbl>
          </a:graphicData>
        </a:graphic>
      </p:graphicFrame>
      <p:pic>
        <p:nvPicPr>
          <p:cNvPr id="7" name="图片 6">
            <a:extLst>
              <a:ext uri="{FF2B5EF4-FFF2-40B4-BE49-F238E27FC236}">
                <a16:creationId xmlns:a16="http://schemas.microsoft.com/office/drawing/2014/main" id="{02E4C475-3DC2-46AF-847D-54648E06C4B3}"/>
              </a:ext>
            </a:extLst>
          </p:cNvPr>
          <p:cNvPicPr>
            <a:picLocks noChangeAspect="1"/>
          </p:cNvPicPr>
          <p:nvPr/>
        </p:nvPicPr>
        <p:blipFill>
          <a:blip r:embed="rId3"/>
          <a:stretch>
            <a:fillRect/>
          </a:stretch>
        </p:blipFill>
        <p:spPr>
          <a:xfrm>
            <a:off x="5448239" y="3711857"/>
            <a:ext cx="1295512" cy="434378"/>
          </a:xfrm>
          <a:prstGeom prst="rect">
            <a:avLst/>
          </a:prstGeom>
        </p:spPr>
      </p:pic>
      <p:pic>
        <p:nvPicPr>
          <p:cNvPr id="12" name="图片 11">
            <a:extLst>
              <a:ext uri="{FF2B5EF4-FFF2-40B4-BE49-F238E27FC236}">
                <a16:creationId xmlns:a16="http://schemas.microsoft.com/office/drawing/2014/main" id="{7D9FFFD0-1E97-4FB6-B3FE-0F4CFCB9B0AA}"/>
              </a:ext>
            </a:extLst>
          </p:cNvPr>
          <p:cNvPicPr>
            <a:picLocks noChangeAspect="1"/>
          </p:cNvPicPr>
          <p:nvPr/>
        </p:nvPicPr>
        <p:blipFill>
          <a:blip r:embed="rId4"/>
          <a:stretch>
            <a:fillRect/>
          </a:stretch>
        </p:blipFill>
        <p:spPr>
          <a:xfrm>
            <a:off x="5074824" y="5000747"/>
            <a:ext cx="2042337" cy="274344"/>
          </a:xfrm>
          <a:prstGeom prst="rect">
            <a:avLst/>
          </a:prstGeom>
        </p:spPr>
      </p:pic>
      <p:pic>
        <p:nvPicPr>
          <p:cNvPr id="13" name="图片 12">
            <a:extLst>
              <a:ext uri="{FF2B5EF4-FFF2-40B4-BE49-F238E27FC236}">
                <a16:creationId xmlns:a16="http://schemas.microsoft.com/office/drawing/2014/main" id="{01D9FCD3-EB28-4FB6-898E-01D92C47EDA8}"/>
              </a:ext>
            </a:extLst>
          </p:cNvPr>
          <p:cNvPicPr>
            <a:picLocks noChangeAspect="1"/>
          </p:cNvPicPr>
          <p:nvPr/>
        </p:nvPicPr>
        <p:blipFill>
          <a:blip r:embed="rId5"/>
          <a:stretch>
            <a:fillRect/>
          </a:stretch>
        </p:blipFill>
        <p:spPr>
          <a:xfrm>
            <a:off x="5101497" y="5411132"/>
            <a:ext cx="2011854" cy="304826"/>
          </a:xfrm>
          <a:prstGeom prst="rect">
            <a:avLst/>
          </a:prstGeom>
        </p:spPr>
      </p:pic>
      <p:sp>
        <p:nvSpPr>
          <p:cNvPr id="14" name="矩形 13">
            <a:extLst>
              <a:ext uri="{FF2B5EF4-FFF2-40B4-BE49-F238E27FC236}">
                <a16:creationId xmlns:a16="http://schemas.microsoft.com/office/drawing/2014/main" id="{29F648AF-9225-45F7-8D17-51357D03ABB0}"/>
              </a:ext>
            </a:extLst>
          </p:cNvPr>
          <p:cNvSpPr/>
          <p:nvPr/>
        </p:nvSpPr>
        <p:spPr>
          <a:xfrm>
            <a:off x="100414" y="111512"/>
            <a:ext cx="4695453"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Anchors</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distribution</a:t>
            </a:r>
            <a:r>
              <a:rPr lang="en-US" altLang="zh-CN" dirty="0">
                <a:latin typeface="NimbusRomNo9L-Medi"/>
              </a:rPr>
              <a:t> </a:t>
            </a:r>
            <a:r>
              <a:rPr lang="en-US" altLang="zh-CN" sz="2800" b="1" dirty="0">
                <a:latin typeface="Times New Roman" panose="02020603050405020304" pitchFamily="18" charset="0"/>
                <a:cs typeface="Times New Roman" panose="02020603050405020304" pitchFamily="18" charset="0"/>
              </a:rPr>
              <a:t>problem</a:t>
            </a:r>
            <a:endParaRPr lang="zh-CN" altLang="en-US" sz="2800" b="1"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899621CC-A2F6-4B54-AD5F-B145514B40A1}"/>
              </a:ext>
            </a:extLst>
          </p:cNvPr>
          <p:cNvGrpSpPr/>
          <p:nvPr/>
        </p:nvGrpSpPr>
        <p:grpSpPr>
          <a:xfrm>
            <a:off x="5322500" y="4083294"/>
            <a:ext cx="1569856" cy="428167"/>
            <a:chOff x="5322500" y="4083294"/>
            <a:chExt cx="1569856" cy="428167"/>
          </a:xfrm>
        </p:grpSpPr>
        <p:pic>
          <p:nvPicPr>
            <p:cNvPr id="8" name="图片 7">
              <a:extLst>
                <a:ext uri="{FF2B5EF4-FFF2-40B4-BE49-F238E27FC236}">
                  <a16:creationId xmlns:a16="http://schemas.microsoft.com/office/drawing/2014/main" id="{D3F017D0-6FA1-4B2F-BC67-3ADD25B31396}"/>
                </a:ext>
              </a:extLst>
            </p:cNvPr>
            <p:cNvPicPr>
              <a:picLocks noChangeAspect="1"/>
            </p:cNvPicPr>
            <p:nvPr/>
          </p:nvPicPr>
          <p:blipFill>
            <a:blip r:embed="rId6"/>
            <a:stretch>
              <a:fillRect/>
            </a:stretch>
          </p:blipFill>
          <p:spPr>
            <a:xfrm>
              <a:off x="5322500" y="4214255"/>
              <a:ext cx="1569856" cy="297206"/>
            </a:xfrm>
            <a:prstGeom prst="rect">
              <a:avLst/>
            </a:prstGeom>
          </p:spPr>
        </p:pic>
        <p:pic>
          <p:nvPicPr>
            <p:cNvPr id="3" name="图片 2">
              <a:extLst>
                <a:ext uri="{FF2B5EF4-FFF2-40B4-BE49-F238E27FC236}">
                  <a16:creationId xmlns:a16="http://schemas.microsoft.com/office/drawing/2014/main" id="{A462BE49-1603-4A34-BBF9-7966BE9E5B6C}"/>
                </a:ext>
              </a:extLst>
            </p:cNvPr>
            <p:cNvPicPr>
              <a:picLocks noChangeAspect="1"/>
            </p:cNvPicPr>
            <p:nvPr/>
          </p:nvPicPr>
          <p:blipFill>
            <a:blip r:embed="rId7"/>
            <a:stretch>
              <a:fillRect/>
            </a:stretch>
          </p:blipFill>
          <p:spPr>
            <a:xfrm>
              <a:off x="6213709" y="4083294"/>
              <a:ext cx="530042" cy="156604"/>
            </a:xfrm>
            <a:prstGeom prst="rect">
              <a:avLst/>
            </a:prstGeom>
          </p:spPr>
        </p:pic>
      </p:grpSp>
    </p:spTree>
    <p:extLst>
      <p:ext uri="{BB962C8B-B14F-4D97-AF65-F5344CB8AC3E}">
        <p14:creationId xmlns:p14="http://schemas.microsoft.com/office/powerpoint/2010/main" val="423308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6EC08F-5320-486C-BCA1-01714B0C358F}"/>
              </a:ext>
            </a:extLst>
          </p:cNvPr>
          <p:cNvSpPr/>
          <p:nvPr/>
        </p:nvSpPr>
        <p:spPr>
          <a:xfrm>
            <a:off x="168888" y="133144"/>
            <a:ext cx="23423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Contributions</a:t>
            </a:r>
            <a:endParaRPr lang="zh-CN"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3A0EF3E-599B-4F5A-B0D8-F829384FC907}"/>
              </a:ext>
            </a:extLst>
          </p:cNvPr>
          <p:cNvSpPr/>
          <p:nvPr/>
        </p:nvSpPr>
        <p:spPr>
          <a:xfrm>
            <a:off x="725582" y="1330220"/>
            <a:ext cx="10740836" cy="4197559"/>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    ① </a:t>
            </a:r>
            <a:r>
              <a:rPr lang="en-US" altLang="zh-CN" dirty="0">
                <a:latin typeface="Times New Roman" panose="02020603050405020304" pitchFamily="18" charset="0"/>
                <a:cs typeface="Times New Roman" panose="02020603050405020304" pitchFamily="18" charset="0"/>
              </a:rPr>
              <a:t>We propose Poly-YOLO that increases the detection accuracy of YOLOv3. Poly-YOLO has a brand-new feature decoder with a single output tensor that goes to head with higher resolution that solves two principal YOLO’s issues: rewriting of labels and incorrect distribution of anchors.</a:t>
            </a:r>
          </a:p>
          <a:p>
            <a:pPr>
              <a:lnSpc>
                <a:spcPct val="150000"/>
              </a:lnSpc>
            </a:pPr>
            <a:r>
              <a:rPr lang="zh-CN" altLang="en-US" dirty="0">
                <a:latin typeface="Times New Roman" panose="02020603050405020304" pitchFamily="18" charset="0"/>
                <a:cs typeface="Times New Roman" panose="02020603050405020304" pitchFamily="18" charset="0"/>
              </a:rPr>
              <a:t>    ②</a:t>
            </a:r>
            <a:r>
              <a:rPr lang="en-US" altLang="zh-CN" dirty="0">
                <a:latin typeface="Times New Roman" panose="02020603050405020304" pitchFamily="18" charset="0"/>
                <a:cs typeface="Times New Roman" panose="02020603050405020304" pitchFamily="18" charset="0"/>
              </a:rPr>
              <a:t> We produce a single output tensor by a </a:t>
            </a:r>
            <a:r>
              <a:rPr lang="en-US" altLang="zh-CN" dirty="0" err="1">
                <a:latin typeface="Times New Roman" panose="02020603050405020304" pitchFamily="18" charset="0"/>
                <a:cs typeface="Times New Roman" panose="02020603050405020304" pitchFamily="18" charset="0"/>
              </a:rPr>
              <a:t>hypercolumn</a:t>
            </a:r>
            <a:r>
              <a:rPr lang="en-US" altLang="zh-CN" dirty="0">
                <a:latin typeface="Times New Roman" panose="02020603050405020304" pitchFamily="18" charset="0"/>
                <a:cs typeface="Times New Roman" panose="02020603050405020304" pitchFamily="18" charset="0"/>
              </a:rPr>
              <a:t> composition of multi-resolution feature maps produced by a feature extractor. To unify the resolutions of the feature maps, we utilize stairstep upscaling, which allows us to obtain slightly lower loss with comparison to direct upscaling while the computation speed is preserved.</a:t>
            </a:r>
          </a:p>
          <a:p>
            <a:pPr>
              <a:lnSpc>
                <a:spcPct val="150000"/>
              </a:lnSpc>
            </a:pPr>
            <a:r>
              <a:rPr lang="zh-CN" altLang="en-US" dirty="0">
                <a:latin typeface="Times New Roman" panose="02020603050405020304" pitchFamily="18" charset="0"/>
                <a:cs typeface="Times New Roman" panose="02020603050405020304" pitchFamily="18" charset="0"/>
              </a:rPr>
              <a:t>    ③ </a:t>
            </a:r>
            <a:r>
              <a:rPr lang="en-US" altLang="zh-CN" dirty="0">
                <a:latin typeface="Times New Roman" panose="02020603050405020304" pitchFamily="18" charset="0"/>
                <a:cs typeface="Times New Roman" panose="02020603050405020304" pitchFamily="18" charset="0"/>
              </a:rPr>
              <a:t>We design an extension that realizes instance segmentation using bounding polygon representation. The number of maximal polygon vertices can be adjusted according to a requirement to a precision. And the bounding polygon is detected within a polar grid with relative coordinates that allow the network to learn general, size-independent shapes.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28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5FED3D-A585-448B-8936-F27D2B251F04}"/>
              </a:ext>
            </a:extLst>
          </p:cNvPr>
          <p:cNvSpPr/>
          <p:nvPr/>
        </p:nvSpPr>
        <p:spPr>
          <a:xfrm>
            <a:off x="158939" y="121992"/>
            <a:ext cx="3988464"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Poly-YOLO architecture</a:t>
            </a:r>
          </a:p>
        </p:txBody>
      </p:sp>
      <p:pic>
        <p:nvPicPr>
          <p:cNvPr id="4" name="图片 3">
            <a:extLst>
              <a:ext uri="{FF2B5EF4-FFF2-40B4-BE49-F238E27FC236}">
                <a16:creationId xmlns:a16="http://schemas.microsoft.com/office/drawing/2014/main" id="{57EA2362-E675-4857-9B4A-3430DD800AE9}"/>
              </a:ext>
            </a:extLst>
          </p:cNvPr>
          <p:cNvPicPr>
            <a:picLocks noChangeAspect="1"/>
          </p:cNvPicPr>
          <p:nvPr/>
        </p:nvPicPr>
        <p:blipFill>
          <a:blip r:embed="rId3"/>
          <a:stretch>
            <a:fillRect/>
          </a:stretch>
        </p:blipFill>
        <p:spPr>
          <a:xfrm>
            <a:off x="0" y="884915"/>
            <a:ext cx="12192000" cy="4054499"/>
          </a:xfrm>
          <a:prstGeom prst="rect">
            <a:avLst/>
          </a:prstGeom>
        </p:spPr>
      </p:pic>
      <p:sp>
        <p:nvSpPr>
          <p:cNvPr id="3" name="矩形 2">
            <a:extLst>
              <a:ext uri="{FF2B5EF4-FFF2-40B4-BE49-F238E27FC236}">
                <a16:creationId xmlns:a16="http://schemas.microsoft.com/office/drawing/2014/main" id="{F5DBB5C9-A107-4CBC-89DA-BD31FDCE0E24}"/>
              </a:ext>
            </a:extLst>
          </p:cNvPr>
          <p:cNvSpPr/>
          <p:nvPr/>
        </p:nvSpPr>
        <p:spPr>
          <a:xfrm>
            <a:off x="8591091" y="5603753"/>
            <a:ext cx="28175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hypercolumn</a:t>
            </a:r>
            <a:r>
              <a:rPr lang="en-US" altLang="zh-CN" dirty="0">
                <a:latin typeface="Times New Roman" panose="02020603050405020304" pitchFamily="18" charset="0"/>
                <a:cs typeface="Times New Roman" panose="02020603050405020304" pitchFamily="18" charset="0"/>
              </a:rPr>
              <a:t> technique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72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8363194-C68C-4856-9C60-C5952A8145F8}"/>
              </a:ext>
            </a:extLst>
          </p:cNvPr>
          <p:cNvPicPr>
            <a:picLocks noChangeAspect="1"/>
          </p:cNvPicPr>
          <p:nvPr/>
        </p:nvPicPr>
        <p:blipFill>
          <a:blip r:embed="rId3"/>
          <a:stretch>
            <a:fillRect/>
          </a:stretch>
        </p:blipFill>
        <p:spPr>
          <a:xfrm>
            <a:off x="2765771" y="598364"/>
            <a:ext cx="6660457" cy="4267570"/>
          </a:xfrm>
          <a:prstGeom prst="rect">
            <a:avLst/>
          </a:prstGeom>
        </p:spPr>
      </p:pic>
      <p:pic>
        <p:nvPicPr>
          <p:cNvPr id="4" name="图片 3">
            <a:extLst>
              <a:ext uri="{FF2B5EF4-FFF2-40B4-BE49-F238E27FC236}">
                <a16:creationId xmlns:a16="http://schemas.microsoft.com/office/drawing/2014/main" id="{8498826E-DECB-49B8-A19C-E0F9B1C34599}"/>
              </a:ext>
            </a:extLst>
          </p:cNvPr>
          <p:cNvPicPr>
            <a:picLocks noChangeAspect="1"/>
          </p:cNvPicPr>
          <p:nvPr/>
        </p:nvPicPr>
        <p:blipFill>
          <a:blip r:embed="rId4"/>
          <a:stretch>
            <a:fillRect/>
          </a:stretch>
        </p:blipFill>
        <p:spPr>
          <a:xfrm>
            <a:off x="5106181" y="5092612"/>
            <a:ext cx="1692184" cy="590762"/>
          </a:xfrm>
          <a:prstGeom prst="rect">
            <a:avLst/>
          </a:prstGeom>
        </p:spPr>
      </p:pic>
      <p:pic>
        <p:nvPicPr>
          <p:cNvPr id="5" name="图片 4">
            <a:extLst>
              <a:ext uri="{FF2B5EF4-FFF2-40B4-BE49-F238E27FC236}">
                <a16:creationId xmlns:a16="http://schemas.microsoft.com/office/drawing/2014/main" id="{46135DED-5831-4BB2-8205-B2B603574026}"/>
              </a:ext>
            </a:extLst>
          </p:cNvPr>
          <p:cNvPicPr>
            <a:picLocks noChangeAspect="1"/>
          </p:cNvPicPr>
          <p:nvPr/>
        </p:nvPicPr>
        <p:blipFill>
          <a:blip r:embed="rId5"/>
          <a:stretch>
            <a:fillRect/>
          </a:stretch>
        </p:blipFill>
        <p:spPr>
          <a:xfrm>
            <a:off x="5262431" y="5910053"/>
            <a:ext cx="1379685" cy="699165"/>
          </a:xfrm>
          <a:prstGeom prst="rect">
            <a:avLst/>
          </a:prstGeom>
        </p:spPr>
      </p:pic>
      <p:sp>
        <p:nvSpPr>
          <p:cNvPr id="6" name="矩形 5">
            <a:extLst>
              <a:ext uri="{FF2B5EF4-FFF2-40B4-BE49-F238E27FC236}">
                <a16:creationId xmlns:a16="http://schemas.microsoft.com/office/drawing/2014/main" id="{D21FE369-A77F-4CCB-9DCF-3F1B315E5F89}"/>
              </a:ext>
            </a:extLst>
          </p:cNvPr>
          <p:cNvSpPr/>
          <p:nvPr/>
        </p:nvSpPr>
        <p:spPr>
          <a:xfrm>
            <a:off x="0" y="136699"/>
            <a:ext cx="387240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The </a:t>
            </a:r>
            <a:r>
              <a:rPr lang="en-US" altLang="zh-CN" sz="2400" b="1" dirty="0" err="1">
                <a:latin typeface="Times New Roman" panose="02020603050405020304" pitchFamily="18" charset="0"/>
                <a:cs typeface="Times New Roman" panose="02020603050405020304" pitchFamily="18" charset="0"/>
              </a:rPr>
              <a:t>hypercolumn</a:t>
            </a:r>
            <a:r>
              <a:rPr lang="en-US" altLang="zh-CN" sz="2400" b="1" dirty="0">
                <a:latin typeface="Times New Roman" panose="02020603050405020304" pitchFamily="18" charset="0"/>
                <a:cs typeface="Times New Roman" panose="02020603050405020304" pitchFamily="18" charset="0"/>
              </a:rPr>
              <a:t> technique</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67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D57AA53-2063-4623-865C-022D38B32154}"/>
              </a:ext>
            </a:extLst>
          </p:cNvPr>
          <p:cNvPicPr>
            <a:picLocks noChangeAspect="1"/>
          </p:cNvPicPr>
          <p:nvPr/>
        </p:nvPicPr>
        <p:blipFill>
          <a:blip r:embed="rId3"/>
          <a:stretch>
            <a:fillRect/>
          </a:stretch>
        </p:blipFill>
        <p:spPr>
          <a:xfrm>
            <a:off x="0" y="1770441"/>
            <a:ext cx="12192000" cy="3317117"/>
          </a:xfrm>
          <a:prstGeom prst="rect">
            <a:avLst/>
          </a:prstGeom>
        </p:spPr>
      </p:pic>
    </p:spTree>
    <p:extLst>
      <p:ext uri="{BB962C8B-B14F-4D97-AF65-F5344CB8AC3E}">
        <p14:creationId xmlns:p14="http://schemas.microsoft.com/office/powerpoint/2010/main" val="66089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5F8D6C-6788-4B9B-A63B-101FA15E129F}"/>
              </a:ext>
            </a:extLst>
          </p:cNvPr>
          <p:cNvPicPr>
            <a:picLocks noChangeAspect="1"/>
          </p:cNvPicPr>
          <p:nvPr/>
        </p:nvPicPr>
        <p:blipFill>
          <a:blip r:embed="rId3"/>
          <a:stretch>
            <a:fillRect/>
          </a:stretch>
        </p:blipFill>
        <p:spPr>
          <a:xfrm>
            <a:off x="1752223" y="574998"/>
            <a:ext cx="8687553" cy="2072820"/>
          </a:xfrm>
          <a:prstGeom prst="rect">
            <a:avLst/>
          </a:prstGeom>
        </p:spPr>
      </p:pic>
      <p:pic>
        <p:nvPicPr>
          <p:cNvPr id="4" name="图片 3">
            <a:extLst>
              <a:ext uri="{FF2B5EF4-FFF2-40B4-BE49-F238E27FC236}">
                <a16:creationId xmlns:a16="http://schemas.microsoft.com/office/drawing/2014/main" id="{E14E065A-C414-4195-8689-12C2AD53703C}"/>
              </a:ext>
            </a:extLst>
          </p:cNvPr>
          <p:cNvPicPr>
            <a:picLocks noChangeAspect="1"/>
          </p:cNvPicPr>
          <p:nvPr/>
        </p:nvPicPr>
        <p:blipFill>
          <a:blip r:embed="rId4"/>
          <a:stretch>
            <a:fillRect/>
          </a:stretch>
        </p:blipFill>
        <p:spPr>
          <a:xfrm>
            <a:off x="4085375" y="2737843"/>
            <a:ext cx="4221274" cy="4006824"/>
          </a:xfrm>
          <a:prstGeom prst="rect">
            <a:avLst/>
          </a:prstGeom>
        </p:spPr>
      </p:pic>
      <p:sp>
        <p:nvSpPr>
          <p:cNvPr id="5" name="矩形 4">
            <a:extLst>
              <a:ext uri="{FF2B5EF4-FFF2-40B4-BE49-F238E27FC236}">
                <a16:creationId xmlns:a16="http://schemas.microsoft.com/office/drawing/2014/main" id="{CAFD2EDC-BCDD-4F2E-B1AD-E1BDF6703E48}"/>
              </a:ext>
            </a:extLst>
          </p:cNvPr>
          <p:cNvSpPr/>
          <p:nvPr/>
        </p:nvSpPr>
        <p:spPr>
          <a:xfrm>
            <a:off x="264367" y="113333"/>
            <a:ext cx="402225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Squeeze-and-excitation block</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22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3840</TotalTime>
  <Words>3401</Words>
  <Application>Microsoft Office PowerPoint</Application>
  <PresentationFormat>宽屏</PresentationFormat>
  <Paragraphs>109</Paragraphs>
  <Slides>12</Slides>
  <Notes>12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NimbusRomNo9L-Medi</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160</cp:revision>
  <dcterms:created xsi:type="dcterms:W3CDTF">2020-06-17T01:26:35Z</dcterms:created>
  <dcterms:modified xsi:type="dcterms:W3CDTF">2020-06-21T13:19:45Z</dcterms:modified>
</cp:coreProperties>
</file>