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73" r:id="rId6"/>
    <p:sldId id="261" r:id="rId7"/>
    <p:sldId id="262" r:id="rId8"/>
    <p:sldId id="268" r:id="rId9"/>
    <p:sldId id="263" r:id="rId10"/>
    <p:sldId id="266" r:id="rId11"/>
    <p:sldId id="264" r:id="rId12"/>
    <p:sldId id="272" r:id="rId13"/>
    <p:sldId id="265" r:id="rId14"/>
    <p:sldId id="267" r:id="rId15"/>
    <p:sldId id="271" r:id="rId16"/>
    <p:sldId id="27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38219" autoAdjust="0"/>
  </p:normalViewPr>
  <p:slideViewPr>
    <p:cSldViewPr snapToGrid="0">
      <p:cViewPr varScale="1">
        <p:scale>
          <a:sx n="24" d="100"/>
          <a:sy n="24" d="100"/>
        </p:scale>
        <p:origin x="-2334" y="-10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D537F-555F-4BF2-BE6D-D840741F1F24}" type="datetimeFigureOut">
              <a:rPr lang="zh-CN" altLang="en-US" smtClean="0"/>
              <a:pPr/>
              <a:t>2020-03-25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FE47A-CED4-443E-BD13-020BA62A29ED}" type="slidenum">
              <a:rPr lang="zh-CN" altLang="en-US" smtClean="0"/>
              <a:pPr/>
              <a:t>‹#›</a:t>
            </a:fld>
            <a:endParaRPr lang="zh-CN" altLang="en-US"/>
          </a:p>
        </p:txBody>
      </p:sp>
    </p:spTree>
    <p:extLst>
      <p:ext uri="{BB962C8B-B14F-4D97-AF65-F5344CB8AC3E}">
        <p14:creationId xmlns="" xmlns:p14="http://schemas.microsoft.com/office/powerpoint/2010/main" val="1055839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香港中文大学</a:t>
            </a:r>
            <a:r>
              <a:rPr lang="zh-CN" altLang="en-US" sz="1200" b="0" i="0" kern="1200" dirty="0">
                <a:solidFill>
                  <a:schemeClr val="tx1"/>
                </a:solidFill>
                <a:effectLst/>
                <a:latin typeface="+mn-lt"/>
                <a:ea typeface="+mn-ea"/>
                <a:cs typeface="+mn-cs"/>
              </a:rPr>
              <a:t>陈恺团队 </a:t>
            </a:r>
            <a:r>
              <a:rPr lang="en-US" altLang="zh-CN" sz="1200" b="0" i="0" kern="1200" dirty="0">
                <a:solidFill>
                  <a:schemeClr val="tx1"/>
                </a:solidFill>
                <a:effectLst/>
                <a:latin typeface="+mn-lt"/>
                <a:ea typeface="+mn-ea"/>
                <a:cs typeface="+mn-cs"/>
              </a:rPr>
              <a:t>2019cvpr</a:t>
            </a:r>
            <a:endParaRPr lang="zh-CN" altLang="en-US" dirty="0"/>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1</a:t>
            </a:fld>
            <a:endParaRPr lang="zh-CN" altLang="en-US"/>
          </a:p>
        </p:txBody>
      </p:sp>
    </p:spTree>
    <p:extLst>
      <p:ext uri="{BB962C8B-B14F-4D97-AF65-F5344CB8AC3E}">
        <p14:creationId xmlns="" xmlns:p14="http://schemas.microsoft.com/office/powerpoint/2010/main" val="681552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通过一个卷积层，对输入特征图学习一个偏移量，然后将输入特征图和偏移量共同作为可变形卷积的输入。可变形卷积层能够使采样点发生偏移，通过对卷积核中每个采样点的位置都增加一个偏移的变量，使卷积核可以在当前位置附近随意采样，不再局限于之前的规则格点，然后再进行卷积操作。</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展示了卷积核大小为</a:t>
            </a:r>
            <a:r>
              <a:rPr lang="en-US" altLang="zh-CN" sz="1200" b="0" i="0" kern="1200" dirty="0">
                <a:solidFill>
                  <a:schemeClr val="tx1"/>
                </a:solidFill>
                <a:effectLst/>
                <a:latin typeface="+mn-lt"/>
                <a:ea typeface="+mn-ea"/>
                <a:cs typeface="+mn-cs"/>
              </a:rPr>
              <a:t>3x3</a:t>
            </a:r>
            <a:r>
              <a:rPr lang="zh-CN" altLang="en-US" sz="1200" b="0" i="0" kern="1200" dirty="0">
                <a:solidFill>
                  <a:schemeClr val="tx1"/>
                </a:solidFill>
                <a:effectLst/>
                <a:latin typeface="+mn-lt"/>
                <a:ea typeface="+mn-ea"/>
                <a:cs typeface="+mn-cs"/>
              </a:rPr>
              <a:t>的正常卷积的采样的</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个点，图</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展示的可变形卷积则是在正常采样坐标上加上一个偏移量后的采样点。</a:t>
            </a:r>
            <a:endParaRPr lang="zh-CN" altLang="en-US" dirty="0"/>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10</a:t>
            </a:fld>
            <a:endParaRPr lang="zh-CN" altLang="en-US"/>
          </a:p>
        </p:txBody>
      </p:sp>
    </p:spTree>
    <p:extLst>
      <p:ext uri="{BB962C8B-B14F-4D97-AF65-F5344CB8AC3E}">
        <p14:creationId xmlns="" xmlns:p14="http://schemas.microsoft.com/office/powerpoint/2010/main" val="3394855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相比于以往的损失函数，</a:t>
            </a:r>
            <a:r>
              <a:rPr lang="zh-CN" altLang="en-US" sz="1200" b="0" i="0" u="none" strike="noStrike" kern="1200" dirty="0">
                <a:solidFill>
                  <a:schemeClr val="tx1"/>
                </a:solidFill>
                <a:effectLst/>
                <a:latin typeface="+mn-lt"/>
                <a:ea typeface="+mn-ea"/>
                <a:cs typeface="+mn-cs"/>
              </a:rPr>
              <a:t>主要是多加了</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的定位损失和形状损失，其中</a:t>
            </a:r>
            <a:r>
              <a:rPr lang="en-US" altLang="zh-CN" sz="1200" b="0" i="0" u="none" strike="noStrike" kern="1200" dirty="0" err="1">
                <a:solidFill>
                  <a:schemeClr val="tx1"/>
                </a:solidFill>
                <a:effectLst/>
                <a:latin typeface="+mn-lt"/>
                <a:ea typeface="+mn-ea"/>
                <a:cs typeface="+mn-cs"/>
              </a:rPr>
              <a:t>Lloc</a:t>
            </a:r>
            <a:r>
              <a:rPr lang="zh-CN" altLang="en-US" sz="1200" b="0" i="0" u="none" strike="noStrike" kern="1200" dirty="0">
                <a:solidFill>
                  <a:schemeClr val="tx1"/>
                </a:solidFill>
                <a:effectLst/>
                <a:latin typeface="+mn-lt"/>
                <a:ea typeface="+mn-ea"/>
                <a:cs typeface="+mn-cs"/>
              </a:rPr>
              <a:t>由于正负样本不平衡使用的</a:t>
            </a:r>
            <a:r>
              <a:rPr lang="en-US" altLang="zh-CN" sz="1200" b="0" i="0" u="none" strike="noStrike" kern="1200" dirty="0">
                <a:solidFill>
                  <a:schemeClr val="tx1"/>
                </a:solidFill>
                <a:effectLst/>
                <a:latin typeface="+mn-lt"/>
                <a:ea typeface="+mn-ea"/>
                <a:cs typeface="+mn-cs"/>
              </a:rPr>
              <a:t>Focal loss</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Lshape</a:t>
            </a:r>
            <a:r>
              <a:rPr lang="zh-CN" altLang="en-US" sz="1200" b="0" i="0" u="none" strike="noStrike" kern="1200" dirty="0">
                <a:solidFill>
                  <a:schemeClr val="tx1"/>
                </a:solidFill>
                <a:effectLst/>
                <a:latin typeface="+mn-lt"/>
                <a:ea typeface="+mn-ea"/>
                <a:cs typeface="+mn-cs"/>
              </a:rPr>
              <a:t>是借鉴的</a:t>
            </a:r>
            <a:r>
              <a:rPr lang="en-US" altLang="zh-CN" sz="1200" b="0" i="0" u="none" strike="noStrike" kern="1200" dirty="0">
                <a:solidFill>
                  <a:schemeClr val="tx1"/>
                </a:solidFill>
                <a:effectLst/>
                <a:latin typeface="+mn-lt"/>
                <a:ea typeface="+mn-ea"/>
                <a:cs typeface="+mn-cs"/>
              </a:rPr>
              <a:t>bounded IOU loss</a:t>
            </a:r>
            <a:r>
              <a:rPr lang="zh-CN" altLang="en-US" sz="1200" b="0" i="0" u="none" strike="noStrike" kern="1200" dirty="0">
                <a:solidFill>
                  <a:schemeClr val="tx1"/>
                </a:solidFill>
                <a:effectLst/>
                <a:latin typeface="+mn-lt"/>
                <a:ea typeface="+mn-ea"/>
                <a:cs typeface="+mn-cs"/>
              </a:rPr>
              <a:t>，</a:t>
            </a:r>
            <a:r>
              <a:rPr lang="el-GR" altLang="zh-CN" sz="1200" b="0" i="0" u="none" strike="noStrike" kern="1200" dirty="0">
                <a:solidFill>
                  <a:schemeClr val="tx1"/>
                </a:solidFill>
                <a:effectLst/>
                <a:latin typeface="+mn-lt"/>
                <a:ea typeface="+mn-ea"/>
                <a:cs typeface="+mn-cs"/>
              </a:rPr>
              <a:t>λ1=1</a:t>
            </a:r>
            <a:r>
              <a:rPr lang="zh-CN" altLang="en-US" sz="1200" b="0" i="0" u="none" strike="noStrike" kern="1200" dirty="0">
                <a:solidFill>
                  <a:schemeClr val="tx1"/>
                </a:solidFill>
                <a:effectLst/>
                <a:latin typeface="+mn-lt"/>
                <a:ea typeface="+mn-ea"/>
                <a:cs typeface="+mn-cs"/>
              </a:rPr>
              <a:t>，</a:t>
            </a:r>
            <a:r>
              <a:rPr lang="el-GR" altLang="zh-CN" sz="1200" b="0" i="0" u="none" strike="noStrike" kern="1200" dirty="0">
                <a:solidFill>
                  <a:schemeClr val="tx1"/>
                </a:solidFill>
                <a:effectLst/>
                <a:latin typeface="+mn-lt"/>
                <a:ea typeface="+mn-ea"/>
                <a:cs typeface="+mn-cs"/>
              </a:rPr>
              <a:t>λ2=0.1</a:t>
            </a:r>
            <a:r>
              <a:rPr lang="zh-CN" altLang="en-US" sz="1200" b="0" i="0" u="none" strike="noStrike"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分类损失和回归损失则是常用的交叉熵损失和</a:t>
            </a:r>
            <a:r>
              <a:rPr lang="en-US" altLang="zh-CN" sz="1200" b="0" i="0" kern="1200" dirty="0">
                <a:solidFill>
                  <a:schemeClr val="tx1"/>
                </a:solidFill>
                <a:effectLst/>
                <a:latin typeface="+mn-lt"/>
                <a:ea typeface="+mn-ea"/>
                <a:cs typeface="+mn-cs"/>
              </a:rPr>
              <a:t>smooth l1</a:t>
            </a:r>
            <a:r>
              <a:rPr lang="zh-CN" altLang="en-US" sz="1200" b="0" i="0" kern="1200" dirty="0">
                <a:solidFill>
                  <a:schemeClr val="tx1"/>
                </a:solidFill>
                <a:effectLst/>
                <a:latin typeface="+mn-lt"/>
                <a:ea typeface="+mn-ea"/>
                <a:cs typeface="+mn-cs"/>
              </a:rPr>
              <a:t>损失</a:t>
            </a:r>
            <a:r>
              <a:rPr lang="zh-CN" altLang="en-US"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为了训练</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location</a:t>
            </a:r>
            <a:r>
              <a:rPr lang="zh-CN" altLang="en-US" sz="1200" b="0" i="0" kern="1200" dirty="0">
                <a:solidFill>
                  <a:schemeClr val="tx1"/>
                </a:solidFill>
                <a:effectLst/>
                <a:latin typeface="+mn-lt"/>
                <a:ea typeface="+mn-ea"/>
                <a:cs typeface="+mn-cs"/>
              </a:rPr>
              <a:t>，我们需要一个位置标签图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用</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表示有</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表示没有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，按</a:t>
            </a:r>
            <a:r>
              <a:rPr lang="en-US" altLang="zh-CN" sz="1200" b="0" i="0" kern="1200" dirty="0">
                <a:solidFill>
                  <a:schemeClr val="tx1"/>
                </a:solidFill>
                <a:effectLst/>
                <a:latin typeface="+mn-lt"/>
                <a:ea typeface="+mn-ea"/>
                <a:cs typeface="+mn-cs"/>
              </a:rPr>
              <a:t>N</a:t>
            </a:r>
            <a:r>
              <a:rPr lang="en-US" altLang="zh-CN" sz="1200" b="0" i="0" kern="1200" baseline="-250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的输出</a:t>
            </a:r>
            <a:r>
              <a:rPr lang="zh-CN" altLang="en-US" sz="1200" b="0" i="0" kern="1200" dirty="0" smtClean="0">
                <a:solidFill>
                  <a:schemeClr val="tx1"/>
                </a:solidFill>
                <a:effectLst/>
                <a:latin typeface="+mn-lt"/>
                <a:ea typeface="+mn-ea"/>
                <a:cs typeface="+mn-cs"/>
              </a:rPr>
              <a:t>看一</a:t>
            </a:r>
            <a:r>
              <a:rPr lang="zh-CN" altLang="en-US" sz="1200" b="0" i="0" kern="1200" dirty="0">
                <a:solidFill>
                  <a:schemeClr val="tx1"/>
                </a:solidFill>
                <a:effectLst/>
                <a:latin typeface="+mn-lt"/>
                <a:ea typeface="+mn-ea"/>
                <a:cs typeface="+mn-cs"/>
              </a:rPr>
              <a:t>张</a:t>
            </a:r>
            <a:r>
              <a:rPr lang="en-US" altLang="zh-CN" sz="1200" b="0" i="0" kern="1200" dirty="0">
                <a:solidFill>
                  <a:schemeClr val="tx1"/>
                </a:solidFill>
                <a:effectLst/>
                <a:latin typeface="+mn-lt"/>
                <a:ea typeface="+mn-ea"/>
                <a:cs typeface="+mn-cs"/>
              </a:rPr>
              <a:t>mask</a:t>
            </a:r>
            <a:r>
              <a:rPr lang="zh-CN" altLang="en-US" sz="1200" b="0" i="0" kern="1200" dirty="0">
                <a:solidFill>
                  <a:schemeClr val="tx1"/>
                </a:solidFill>
                <a:effectLst/>
                <a:latin typeface="+mn-lt"/>
                <a:ea typeface="+mn-ea"/>
                <a:cs typeface="+mn-cs"/>
              </a:rPr>
              <a:t>图像即可，但这样的话正样本比例会过低，并且负样本中会包含很多误导项（比如临近真实点的像素都作为负样本的话会具有很强的干扰性），所以作者将</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对应的特征图区域分为了物体中心区域</a:t>
            </a:r>
            <a:r>
              <a:rPr lang="en-US" altLang="zh-CN" sz="1200" b="0" i="0" kern="1200" dirty="0">
                <a:solidFill>
                  <a:schemeClr val="tx1"/>
                </a:solidFill>
                <a:effectLst/>
                <a:latin typeface="+mn-lt"/>
                <a:ea typeface="+mn-ea"/>
                <a:cs typeface="+mn-cs"/>
              </a:rPr>
              <a:t>CR</a:t>
            </a:r>
            <a:r>
              <a:rPr lang="zh-CN" altLang="en-US" sz="1200" b="0" i="0" kern="1200" dirty="0">
                <a:solidFill>
                  <a:schemeClr val="tx1"/>
                </a:solidFill>
                <a:effectLst/>
                <a:latin typeface="+mn-lt"/>
                <a:ea typeface="+mn-ea"/>
                <a:cs typeface="+mn-cs"/>
              </a:rPr>
              <a:t>，忽略区域</a:t>
            </a:r>
            <a:r>
              <a:rPr lang="en-US" altLang="zh-CN" sz="1200" b="0" i="0" kern="1200" dirty="0">
                <a:solidFill>
                  <a:schemeClr val="tx1"/>
                </a:solidFill>
                <a:effectLst/>
                <a:latin typeface="+mn-lt"/>
                <a:ea typeface="+mn-ea"/>
                <a:cs typeface="+mn-cs"/>
              </a:rPr>
              <a:t>IR</a:t>
            </a:r>
            <a:r>
              <a:rPr lang="zh-CN" altLang="en-US" sz="1200" b="0" i="0" kern="1200" dirty="0">
                <a:solidFill>
                  <a:schemeClr val="tx1"/>
                </a:solidFill>
                <a:effectLst/>
                <a:latin typeface="+mn-lt"/>
                <a:ea typeface="+mn-ea"/>
                <a:cs typeface="+mn-cs"/>
              </a:rPr>
              <a:t>和外围区域</a:t>
            </a:r>
            <a:r>
              <a:rPr lang="en-US" altLang="zh-CN" sz="1200" b="0" i="0" kern="1200" dirty="0">
                <a:solidFill>
                  <a:schemeClr val="tx1"/>
                </a:solidFill>
                <a:effectLst/>
                <a:latin typeface="+mn-lt"/>
                <a:ea typeface="+mn-ea"/>
                <a:cs typeface="+mn-cs"/>
              </a:rPr>
              <a:t>OR</a:t>
            </a:r>
            <a:r>
              <a:rPr lang="zh-CN" altLang="en-US" sz="1200" b="0" i="0" kern="1200" dirty="0">
                <a:solidFill>
                  <a:schemeClr val="tx1"/>
                </a:solidFill>
                <a:effectLst/>
                <a:latin typeface="+mn-lt"/>
                <a:ea typeface="+mn-ea"/>
                <a:cs typeface="+mn-cs"/>
              </a:rPr>
              <a:t>，以此设置正负样本点，将</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最中心的一小块对应在特征图上的区域标记为物体中心区域</a:t>
            </a:r>
            <a:r>
              <a:rPr lang="zh-CN" altLang="en-US" sz="1200" b="0" i="0" kern="1200" dirty="0" smtClean="0">
                <a:solidFill>
                  <a:schemeClr val="tx1"/>
                </a:solidFill>
                <a:effectLst/>
                <a:latin typeface="+mn-lt"/>
                <a:ea typeface="+mn-ea"/>
                <a:cs typeface="+mn-cs"/>
              </a:rPr>
              <a:t>，图中为绿色区域，中心</a:t>
            </a:r>
            <a:r>
              <a:rPr lang="zh-CN" altLang="en-US" sz="1200" b="0" i="0" kern="1200" dirty="0">
                <a:solidFill>
                  <a:schemeClr val="tx1"/>
                </a:solidFill>
                <a:effectLst/>
                <a:latin typeface="+mn-lt"/>
                <a:ea typeface="+mn-ea"/>
                <a:cs typeface="+mn-cs"/>
              </a:rPr>
              <a:t>区域内的像素点均视为正</a:t>
            </a:r>
            <a:r>
              <a:rPr lang="zh-CN" altLang="en-US" sz="1200" b="0" i="0" kern="1200" dirty="0" smtClean="0">
                <a:solidFill>
                  <a:schemeClr val="tx1"/>
                </a:solidFill>
                <a:effectLst/>
                <a:latin typeface="+mn-lt"/>
                <a:ea typeface="+mn-ea"/>
                <a:cs typeface="+mn-cs"/>
              </a:rPr>
              <a:t>样本。</a:t>
            </a:r>
            <a:r>
              <a:rPr lang="zh-CN" altLang="en-US" sz="1200" b="0" i="0" kern="1200" dirty="0">
                <a:solidFill>
                  <a:schemeClr val="tx1"/>
                </a:solidFill>
                <a:effectLst/>
                <a:latin typeface="+mn-lt"/>
                <a:ea typeface="+mn-ea"/>
                <a:cs typeface="+mn-cs"/>
              </a:rPr>
              <a:t>而略大于中心区域但除去中心区域的部分记为忽略区域，图中表现为橘色区域，忽略区域不参与损失函数的贡献。而除了中心区域和忽略区域之外的记为外围区域，在训练时视为负样本，图中为灰色区域。同时，对于应用</a:t>
            </a:r>
            <a:r>
              <a:rPr lang="en-US" altLang="zh-CN" sz="1200" b="0" i="0" kern="1200" dirty="0">
                <a:solidFill>
                  <a:schemeClr val="tx1"/>
                </a:solidFill>
                <a:effectLst/>
                <a:latin typeface="+mn-lt"/>
                <a:ea typeface="+mn-ea"/>
                <a:cs typeface="+mn-cs"/>
              </a:rPr>
              <a:t>FPN</a:t>
            </a:r>
            <a:r>
              <a:rPr lang="zh-CN" altLang="en-US" sz="1200" b="0" i="0" kern="1200" dirty="0">
                <a:solidFill>
                  <a:schemeClr val="tx1"/>
                </a:solidFill>
                <a:effectLst/>
                <a:latin typeface="+mn-lt"/>
                <a:ea typeface="+mn-ea"/>
                <a:cs typeface="+mn-cs"/>
              </a:rPr>
              <a:t>结构的网络作者作出了进一步的规范：</a:t>
            </a:r>
            <a:r>
              <a:rPr lang="en-US" altLang="zh-CN" sz="1200" b="0" i="0" kern="1200" dirty="0">
                <a:solidFill>
                  <a:schemeClr val="tx1"/>
                </a:solidFill>
                <a:effectLst/>
                <a:latin typeface="+mn-lt"/>
                <a:ea typeface="+mn-ea"/>
                <a:cs typeface="+mn-cs"/>
              </a:rPr>
              <a:t>FPN</a:t>
            </a:r>
            <a:r>
              <a:rPr lang="zh-CN" altLang="en-US" sz="1200" b="0" i="0" kern="1200" dirty="0">
                <a:solidFill>
                  <a:schemeClr val="tx1"/>
                </a:solidFill>
                <a:effectLst/>
                <a:latin typeface="+mn-lt"/>
                <a:ea typeface="+mn-ea"/>
                <a:cs typeface="+mn-cs"/>
              </a:rPr>
              <a:t>的不同层只预测大小在各层指定范围内的目标。只有落在各层特征图指定范围内才设置其为</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上的</a:t>
            </a:r>
            <a:r>
              <a:rPr lang="en-US" altLang="zh-CN" sz="1200" b="0" i="0" kern="1200" dirty="0">
                <a:solidFill>
                  <a:schemeClr val="tx1"/>
                </a:solidFill>
                <a:effectLst/>
                <a:latin typeface="+mn-lt"/>
                <a:ea typeface="+mn-ea"/>
                <a:cs typeface="+mn-cs"/>
              </a:rPr>
              <a:t>CR</a:t>
            </a:r>
            <a:r>
              <a:rPr lang="zh-CN" altLang="en-US" sz="1200" b="0" i="0" kern="1200" dirty="0">
                <a:solidFill>
                  <a:schemeClr val="tx1"/>
                </a:solidFill>
                <a:effectLst/>
                <a:latin typeface="+mn-lt"/>
                <a:ea typeface="+mn-ea"/>
                <a:cs typeface="+mn-cs"/>
              </a:rPr>
              <a:t>区域，如果某块区域设置为</a:t>
            </a:r>
            <a:r>
              <a:rPr lang="en-US" altLang="zh-CN" sz="1200" b="0" i="0" kern="1200" dirty="0">
                <a:solidFill>
                  <a:schemeClr val="tx1"/>
                </a:solidFill>
                <a:effectLst/>
                <a:latin typeface="+mn-lt"/>
                <a:ea typeface="+mn-ea"/>
                <a:cs typeface="+mn-cs"/>
              </a:rPr>
              <a:t>CR</a:t>
            </a:r>
            <a:r>
              <a:rPr lang="zh-CN" altLang="en-US" sz="1200" b="0" i="0" kern="1200" dirty="0">
                <a:solidFill>
                  <a:schemeClr val="tx1"/>
                </a:solidFill>
                <a:effectLst/>
                <a:latin typeface="+mn-lt"/>
                <a:ea typeface="+mn-ea"/>
                <a:cs typeface="+mn-cs"/>
              </a:rPr>
              <a:t>，则相邻层的相应区域设置为</a:t>
            </a:r>
            <a:r>
              <a:rPr lang="en-US" altLang="zh-CN" sz="1200" b="0" i="0" kern="1200" dirty="0">
                <a:solidFill>
                  <a:schemeClr val="tx1"/>
                </a:solidFill>
                <a:effectLst/>
                <a:latin typeface="+mn-lt"/>
                <a:ea typeface="+mn-ea"/>
                <a:cs typeface="+mn-cs"/>
              </a:rPr>
              <a:t>IR</a:t>
            </a:r>
            <a:r>
              <a:rPr lang="zh-CN" altLang="en-US" sz="1200" b="0" i="0" kern="1200" dirty="0" smtClean="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作者这种</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设置能够进一步地平衡正负样本</a:t>
            </a:r>
            <a:r>
              <a:rPr lang="en-US" altLang="zh-CN" sz="1200" b="0" i="0" kern="1200" dirty="0" smtClean="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形状预测损失用的是</a:t>
            </a:r>
            <a:r>
              <a:rPr lang="en-US" altLang="zh-CN" sz="1200" b="0" i="0" kern="1200" dirty="0">
                <a:solidFill>
                  <a:schemeClr val="tx1"/>
                </a:solidFill>
                <a:effectLst/>
                <a:latin typeface="+mn-lt"/>
                <a:ea typeface="+mn-ea"/>
                <a:cs typeface="+mn-cs"/>
              </a:rPr>
              <a:t>bounded l1 loss</a:t>
            </a:r>
            <a:r>
              <a:rPr lang="zh-CN" altLang="en-US" sz="1200" b="0" i="0" kern="1200" dirty="0">
                <a:solidFill>
                  <a:schemeClr val="tx1"/>
                </a:solidFill>
                <a:effectLst/>
                <a:latin typeface="+mn-lt"/>
                <a:ea typeface="+mn-ea"/>
                <a:cs typeface="+mn-cs"/>
              </a:rPr>
              <a:t>，式</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L1</a:t>
            </a:r>
            <a:r>
              <a:rPr lang="zh-CN" altLang="en-US" sz="1200" b="0" i="0" kern="1200" dirty="0">
                <a:solidFill>
                  <a:schemeClr val="tx1"/>
                </a:solidFill>
                <a:effectLst/>
                <a:latin typeface="+mn-lt"/>
                <a:ea typeface="+mn-ea"/>
                <a:cs typeface="+mn-cs"/>
              </a:rPr>
              <a:t>代表的是</a:t>
            </a:r>
            <a:r>
              <a:rPr lang="en-US" altLang="zh-CN" sz="1200" b="0" i="0" kern="1200" dirty="0">
                <a:solidFill>
                  <a:schemeClr val="tx1"/>
                </a:solidFill>
                <a:effectLst/>
                <a:latin typeface="+mn-lt"/>
                <a:ea typeface="+mn-ea"/>
                <a:cs typeface="+mn-cs"/>
              </a:rPr>
              <a:t>smooth l1 loss</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w,h</a:t>
            </a:r>
            <a:r>
              <a:rPr lang="zh-CN" altLang="en-US" sz="1200" b="0" i="0" kern="1200" dirty="0">
                <a:solidFill>
                  <a:schemeClr val="tx1"/>
                </a:solidFill>
                <a:effectLst/>
                <a:latin typeface="+mn-lt"/>
                <a:ea typeface="+mn-ea"/>
                <a:cs typeface="+mn-cs"/>
              </a:rPr>
              <a:t>代表</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的宽高，</a:t>
            </a:r>
            <a:r>
              <a:rPr lang="en-US" altLang="zh-CN" sz="1200" b="0" i="0" kern="1200" dirty="0" err="1">
                <a:solidFill>
                  <a:schemeClr val="tx1"/>
                </a:solidFill>
                <a:effectLst/>
                <a:latin typeface="+mn-lt"/>
                <a:ea typeface="+mn-ea"/>
                <a:cs typeface="+mn-cs"/>
              </a:rPr>
              <a:t>wg,hg</a:t>
            </a:r>
            <a:r>
              <a:rPr lang="zh-CN" altLang="en-US" sz="1200" b="0" i="0" kern="1200" dirty="0">
                <a:solidFill>
                  <a:schemeClr val="tx1"/>
                </a:solidFill>
                <a:effectLst/>
                <a:latin typeface="+mn-lt"/>
                <a:ea typeface="+mn-ea"/>
                <a:cs typeface="+mn-cs"/>
              </a:rPr>
              <a:t>代表</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的宽高</a:t>
            </a:r>
            <a:endParaRPr lang="en-US" altLang="zh-CN" sz="1200" b="0" i="0" kern="1200" dirty="0">
              <a:solidFill>
                <a:schemeClr val="tx1"/>
              </a:solidFill>
              <a:effectLst/>
              <a:latin typeface="+mn-lt"/>
              <a:ea typeface="+mn-ea"/>
              <a:cs typeface="+mn-cs"/>
            </a:endParaRPr>
          </a:p>
          <a:p>
            <a:r>
              <a:rPr lang="en-US" altLang="zh-CN" sz="1200" kern="1200" dirty="0" smtClean="0">
                <a:solidFill>
                  <a:schemeClr val="tx1"/>
                </a:solidFill>
                <a:latin typeface="+mn-lt"/>
                <a:ea typeface="+mn-ea"/>
                <a:cs typeface="+mn-cs"/>
              </a:rPr>
              <a:t>Bounded l1 loss</a:t>
            </a:r>
            <a:r>
              <a:rPr lang="zh-CN" altLang="zh-CN" sz="1200" kern="1200" dirty="0" smtClean="0">
                <a:solidFill>
                  <a:schemeClr val="tx1"/>
                </a:solidFill>
                <a:latin typeface="+mn-lt"/>
                <a:ea typeface="+mn-ea"/>
                <a:cs typeface="+mn-cs"/>
              </a:rPr>
              <a:t>旨在使</a:t>
            </a:r>
            <a:r>
              <a:rPr lang="en-US" altLang="zh-CN" sz="1200" kern="1200" dirty="0" err="1" smtClean="0">
                <a:solidFill>
                  <a:schemeClr val="tx1"/>
                </a:solidFill>
                <a:latin typeface="+mn-lt"/>
                <a:ea typeface="+mn-ea"/>
                <a:cs typeface="+mn-cs"/>
              </a:rPr>
              <a:t>Rol</a:t>
            </a:r>
            <a:r>
              <a:rPr lang="zh-CN" altLang="zh-CN" sz="1200" kern="1200" dirty="0" smtClean="0">
                <a:solidFill>
                  <a:schemeClr val="tx1"/>
                </a:solidFill>
                <a:latin typeface="+mn-lt"/>
                <a:ea typeface="+mn-ea"/>
                <a:cs typeface="+mn-cs"/>
              </a:rPr>
              <a:t>和相应的</a:t>
            </a:r>
            <a:r>
              <a:rPr lang="en-US" altLang="zh-CN" sz="1200" kern="1200" dirty="0" smtClean="0">
                <a:solidFill>
                  <a:schemeClr val="tx1"/>
                </a:solidFill>
                <a:latin typeface="+mn-lt"/>
                <a:ea typeface="+mn-ea"/>
                <a:cs typeface="+mn-cs"/>
              </a:rPr>
              <a:t>GT</a:t>
            </a:r>
            <a:r>
              <a:rPr lang="zh-CN" altLang="zh-CN" sz="1200" kern="1200" dirty="0" smtClean="0">
                <a:solidFill>
                  <a:schemeClr val="tx1"/>
                </a:solidFill>
                <a:latin typeface="+mn-lt"/>
                <a:ea typeface="+mn-ea"/>
                <a:cs typeface="+mn-cs"/>
              </a:rPr>
              <a:t>框之间的</a:t>
            </a:r>
            <a:r>
              <a:rPr lang="en-US" altLang="zh-CN" sz="1200" kern="1200" dirty="0" err="1" smtClean="0">
                <a:solidFill>
                  <a:schemeClr val="tx1"/>
                </a:solidFill>
                <a:latin typeface="+mn-lt"/>
                <a:ea typeface="+mn-ea"/>
                <a:cs typeface="+mn-cs"/>
              </a:rPr>
              <a:t>IoU</a:t>
            </a:r>
            <a:r>
              <a:rPr lang="zh-CN" altLang="zh-CN" sz="1200" kern="1200" dirty="0" smtClean="0">
                <a:solidFill>
                  <a:schemeClr val="tx1"/>
                </a:solidFill>
                <a:latin typeface="+mn-lt"/>
                <a:ea typeface="+mn-ea"/>
                <a:cs typeface="+mn-cs"/>
              </a:rPr>
              <a:t>重叠最大化，并为梯度下降优化提供良好的收敛性。理想情况下我们训练边界框回归以直接最小化</a:t>
            </a:r>
            <a:r>
              <a:rPr lang="en-US" altLang="zh-CN" sz="1200" kern="1200" dirty="0" err="1" smtClean="0">
                <a:solidFill>
                  <a:schemeClr val="tx1"/>
                </a:solidFill>
                <a:latin typeface="+mn-lt"/>
                <a:ea typeface="+mn-ea"/>
                <a:cs typeface="+mn-cs"/>
              </a:rPr>
              <a:t>loU</a:t>
            </a:r>
            <a:r>
              <a:rPr lang="zh-CN" altLang="zh-CN" sz="1200" kern="1200" dirty="0" smtClean="0">
                <a:solidFill>
                  <a:schemeClr val="tx1"/>
                </a:solidFill>
                <a:latin typeface="+mn-lt"/>
                <a:ea typeface="+mn-ea"/>
                <a:cs typeface="+mn-cs"/>
              </a:rPr>
              <a:t>，如</a:t>
            </a:r>
            <a:r>
              <a:rPr lang="en-US" altLang="zh-CN" sz="1200" kern="1200" dirty="0" smtClean="0">
                <a:solidFill>
                  <a:schemeClr val="tx1"/>
                </a:solidFill>
                <a:latin typeface="+mn-lt"/>
                <a:ea typeface="+mn-ea"/>
                <a:cs typeface="+mn-cs"/>
              </a:rPr>
              <a:t>L = L1</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1-IoU</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b</a:t>
            </a:r>
            <a:r>
              <a:rPr lang="zh-CN"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bt</a:t>
            </a:r>
            <a:r>
              <a:rPr lang="zh-CN" altLang="zh-CN" sz="1200" kern="1200" dirty="0" smtClean="0">
                <a:solidFill>
                  <a:schemeClr val="tx1"/>
                </a:solidFill>
                <a:latin typeface="+mn-lt"/>
                <a:ea typeface="+mn-ea"/>
                <a:cs typeface="+mn-cs"/>
              </a:rPr>
              <a:t>）），但由于高非线性和</a:t>
            </a:r>
            <a:r>
              <a:rPr lang="en-US" altLang="zh-CN" sz="1200" kern="1200" dirty="0" err="1" smtClean="0">
                <a:solidFill>
                  <a:schemeClr val="tx1"/>
                </a:solidFill>
                <a:latin typeface="+mn-lt"/>
                <a:ea typeface="+mn-ea"/>
                <a:cs typeface="+mn-cs"/>
              </a:rPr>
              <a:t>IoU</a:t>
            </a:r>
            <a:r>
              <a:rPr lang="zh-CN" altLang="zh-CN" sz="1200" kern="1200" dirty="0" smtClean="0">
                <a:solidFill>
                  <a:schemeClr val="tx1"/>
                </a:solidFill>
                <a:latin typeface="+mn-lt"/>
                <a:ea typeface="+mn-ea"/>
                <a:cs typeface="+mn-cs"/>
              </a:rPr>
              <a:t>函数的多个零梯度区域的存在，很难将梯度下降的损耗最小化，作为替代方案，我们考虑通过由</a:t>
            </a:r>
            <a:r>
              <a:rPr lang="en-US" altLang="zh-CN" sz="1200" kern="1200" dirty="0" err="1" smtClean="0">
                <a:solidFill>
                  <a:schemeClr val="tx1"/>
                </a:solidFill>
                <a:latin typeface="+mn-lt"/>
                <a:ea typeface="+mn-ea"/>
                <a:cs typeface="+mn-cs"/>
              </a:rPr>
              <a:t>w,h</a:t>
            </a:r>
            <a:r>
              <a:rPr lang="zh-CN" altLang="en-US" sz="1200" kern="1200" dirty="0" smtClean="0">
                <a:solidFill>
                  <a:schemeClr val="tx1"/>
                </a:solidFill>
                <a:latin typeface="+mn-lt"/>
                <a:ea typeface="+mn-ea"/>
                <a:cs typeface="+mn-cs"/>
              </a:rPr>
              <a:t>这种</a:t>
            </a:r>
            <a:r>
              <a:rPr lang="zh-CN" altLang="zh-CN" sz="1200" kern="1200" dirty="0" smtClean="0">
                <a:solidFill>
                  <a:schemeClr val="tx1"/>
                </a:solidFill>
                <a:latin typeface="+mn-lt"/>
                <a:ea typeface="+mn-ea"/>
                <a:cs typeface="+mn-cs"/>
              </a:rPr>
              <a:t>无约束的自由参数所能得到的最大IoU</a:t>
            </a:r>
            <a:r>
              <a:rPr lang="zh-CN" altLang="zh-CN" sz="1200" kern="1200" smtClean="0">
                <a:solidFill>
                  <a:schemeClr val="tx1"/>
                </a:solidFill>
                <a:latin typeface="+mn-lt"/>
                <a:ea typeface="+mn-ea"/>
                <a:cs typeface="+mn-cs"/>
              </a:rPr>
              <a:t>来构造上限Costi </a:t>
            </a:r>
            <a:r>
              <a:rPr lang="zh-CN" altLang="zh-CN" sz="1200" kern="1200" dirty="0" smtClean="0">
                <a:solidFill>
                  <a:schemeClr val="tx1"/>
                </a:solidFill>
                <a:latin typeface="+mn-lt"/>
                <a:ea typeface="+mn-ea"/>
                <a:cs typeface="+mn-cs"/>
              </a:rPr>
              <a:t>=2L1(1−IoUB(i,bt))，i∈（x,y,w,h）。</a:t>
            </a:r>
            <a:r>
              <a:rPr lang="zh-CN" altLang="en-US" sz="1200" kern="1200" dirty="0" smtClean="0">
                <a:solidFill>
                  <a:schemeClr val="tx1"/>
                </a:solidFill>
                <a:latin typeface="+mn-lt"/>
                <a:ea typeface="+mn-ea"/>
                <a:cs typeface="+mn-cs"/>
              </a:rPr>
              <a:t>不过大体思想都是</a:t>
            </a:r>
            <a:r>
              <a:rPr lang="zh-CN" altLang="en-US" dirty="0" smtClean="0"/>
              <a:t>使用</a:t>
            </a:r>
            <a:r>
              <a:rPr lang="en-US" altLang="zh-CN" dirty="0" err="1" smtClean="0"/>
              <a:t>IoU</a:t>
            </a:r>
            <a:r>
              <a:rPr lang="en-US" altLang="zh-CN" dirty="0" smtClean="0"/>
              <a:t> </a:t>
            </a:r>
            <a:r>
              <a:rPr lang="zh-CN" altLang="en-US" dirty="0" smtClean="0"/>
              <a:t>作为监督，让网络自己学习优化 </a:t>
            </a:r>
            <a:r>
              <a:rPr lang="en-US" altLang="zh-CN" dirty="0" smtClean="0"/>
              <a:t>w </a:t>
            </a:r>
            <a:r>
              <a:rPr lang="zh-CN" altLang="en-US" dirty="0" smtClean="0"/>
              <a:t>和 </a:t>
            </a:r>
            <a:r>
              <a:rPr lang="en-US" altLang="zh-CN" dirty="0" smtClean="0"/>
              <a:t>h</a:t>
            </a:r>
            <a:r>
              <a:rPr lang="zh-CN" altLang="en-US" dirty="0" smtClean="0"/>
              <a:t>。</a:t>
            </a:r>
            <a:endParaRPr lang="en-US" altLang="zh-CN" dirty="0" smtClean="0"/>
          </a:p>
          <a:p>
            <a:endParaRPr lang="zh-CN"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11</a:t>
            </a:fld>
            <a:endParaRPr lang="zh-CN" altLang="en-US"/>
          </a:p>
        </p:txBody>
      </p:sp>
    </p:spTree>
    <p:extLst>
      <p:ext uri="{BB962C8B-B14F-4D97-AF65-F5344CB8AC3E}">
        <p14:creationId xmlns="" xmlns:p14="http://schemas.microsoft.com/office/powerpoint/2010/main" val="935908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通过上图可以发现</a:t>
            </a:r>
            <a:r>
              <a:rPr lang="en-US" altLang="zh-CN" sz="1200" b="0" i="0" kern="1200" dirty="0">
                <a:solidFill>
                  <a:schemeClr val="tx1"/>
                </a:solidFill>
                <a:effectLst/>
                <a:latin typeface="+mn-lt"/>
                <a:ea typeface="+mn-ea"/>
                <a:cs typeface="+mn-cs"/>
              </a:rPr>
              <a:t>, guided anchoring</a:t>
            </a:r>
            <a:r>
              <a:rPr lang="zh-CN" altLang="en-US" sz="1200" b="0" i="0" kern="1200" dirty="0">
                <a:solidFill>
                  <a:schemeClr val="tx1"/>
                </a:solidFill>
                <a:effectLst/>
                <a:latin typeface="+mn-lt"/>
                <a:ea typeface="+mn-ea"/>
                <a:cs typeface="+mn-cs"/>
              </a:rPr>
              <a:t>相比正常的</a:t>
            </a:r>
            <a:r>
              <a:rPr lang="en-US" altLang="zh-CN" sz="1200" b="0" i="0" kern="1200" dirty="0">
                <a:solidFill>
                  <a:schemeClr val="tx1"/>
                </a:solidFill>
                <a:effectLst/>
                <a:latin typeface="+mn-lt"/>
                <a:ea typeface="+mn-ea"/>
                <a:cs typeface="+mn-cs"/>
              </a:rPr>
              <a:t>RPN</a:t>
            </a:r>
            <a:r>
              <a:rPr lang="zh-CN" altLang="en-US" sz="1200" b="0" i="0" kern="1200" dirty="0">
                <a:solidFill>
                  <a:schemeClr val="tx1"/>
                </a:solidFill>
                <a:effectLst/>
                <a:latin typeface="+mn-lt"/>
                <a:ea typeface="+mn-ea"/>
                <a:cs typeface="+mn-cs"/>
              </a:rPr>
              <a:t>可以得到更多高质量的</a:t>
            </a:r>
            <a:r>
              <a:rPr lang="en-US" altLang="zh-CN" sz="1200" b="0" i="0" kern="1200" dirty="0">
                <a:solidFill>
                  <a:schemeClr val="tx1"/>
                </a:solidFill>
                <a:effectLst/>
                <a:latin typeface="+mn-lt"/>
                <a:ea typeface="+mn-ea"/>
                <a:cs typeface="+mn-cs"/>
              </a:rPr>
              <a:t>proposals</a:t>
            </a:r>
            <a:r>
              <a:rPr lang="zh-CN" altLang="en-US" sz="1200" b="0" i="0" kern="1200" dirty="0">
                <a:solidFill>
                  <a:schemeClr val="tx1"/>
                </a:solidFill>
                <a:effectLst/>
                <a:latin typeface="+mn-lt"/>
                <a:ea typeface="+mn-ea"/>
                <a:cs typeface="+mn-cs"/>
              </a:rPr>
              <a:t>，可以看到</a:t>
            </a:r>
            <a:r>
              <a:rPr lang="en-US" altLang="zh-CN" sz="1200" b="0" i="0" kern="1200" dirty="0">
                <a:solidFill>
                  <a:schemeClr val="tx1"/>
                </a:solidFill>
                <a:effectLst/>
                <a:latin typeface="+mn-lt"/>
                <a:ea typeface="+mn-ea"/>
                <a:cs typeface="+mn-cs"/>
              </a:rPr>
              <a:t>proposals</a:t>
            </a:r>
            <a:r>
              <a:rPr lang="zh-CN" altLang="en-US" sz="1200" b="0" i="0" kern="1200" dirty="0">
                <a:solidFill>
                  <a:schemeClr val="tx1"/>
                </a:solidFill>
                <a:effectLst/>
                <a:latin typeface="+mn-lt"/>
                <a:ea typeface="+mn-ea"/>
                <a:cs typeface="+mn-cs"/>
              </a:rPr>
              <a:t>中正样本的数量变得更多了，同时高</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proposals</a:t>
            </a:r>
            <a:r>
              <a:rPr lang="zh-CN" altLang="en-US" sz="1200" b="0" i="0" kern="1200" dirty="0">
                <a:solidFill>
                  <a:schemeClr val="tx1"/>
                </a:solidFill>
                <a:effectLst/>
                <a:latin typeface="+mn-lt"/>
                <a:ea typeface="+mn-ea"/>
                <a:cs typeface="+mn-cs"/>
              </a:rPr>
              <a:t>的比例更高。为更好地应用这些高质量的</a:t>
            </a:r>
            <a:r>
              <a:rPr lang="en-US" altLang="zh-CN" sz="1200" b="0" i="0" kern="1200" dirty="0">
                <a:solidFill>
                  <a:schemeClr val="tx1"/>
                </a:solidFill>
                <a:effectLst/>
                <a:latin typeface="+mn-lt"/>
                <a:ea typeface="+mn-ea"/>
                <a:cs typeface="+mn-cs"/>
              </a:rPr>
              <a:t>proposals</a:t>
            </a:r>
            <a:r>
              <a:rPr lang="zh-CN" altLang="en-US" sz="1200" b="0" i="0" kern="1200" dirty="0">
                <a:solidFill>
                  <a:schemeClr val="tx1"/>
                </a:solidFill>
                <a:effectLst/>
                <a:latin typeface="+mn-lt"/>
                <a:ea typeface="+mn-ea"/>
                <a:cs typeface="+mn-cs"/>
              </a:rPr>
              <a:t>，作者进行了两个操作：</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减少训练检测器时所使用的</a:t>
            </a:r>
            <a:r>
              <a:rPr lang="en-US" altLang="zh-CN" sz="1200" b="0" i="0" kern="1200" dirty="0">
                <a:solidFill>
                  <a:schemeClr val="tx1"/>
                </a:solidFill>
                <a:effectLst/>
                <a:latin typeface="+mn-lt"/>
                <a:ea typeface="+mn-ea"/>
                <a:cs typeface="+mn-cs"/>
              </a:rPr>
              <a:t>proposals</a:t>
            </a:r>
            <a:r>
              <a:rPr lang="zh-CN" altLang="en-US" sz="1200" b="0" i="0" kern="1200" dirty="0">
                <a:solidFill>
                  <a:schemeClr val="tx1"/>
                </a:solidFill>
                <a:effectLst/>
                <a:latin typeface="+mn-lt"/>
                <a:ea typeface="+mn-ea"/>
                <a:cs typeface="+mn-cs"/>
              </a:rPr>
              <a:t>数量，</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增大训练时判定正负样本的 </a:t>
            </a:r>
            <a:r>
              <a:rPr lang="en-US" altLang="zh-CN" sz="1200" b="0" i="0" kern="1200" dirty="0" err="1">
                <a:solidFill>
                  <a:schemeClr val="tx1"/>
                </a:solidFill>
                <a:effectLst/>
                <a:latin typeface="+mn-lt"/>
                <a:ea typeface="+mn-ea"/>
                <a:cs typeface="+mn-cs"/>
              </a:rPr>
              <a:t>IoU</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阈值。从下表可以看到，在</a:t>
            </a:r>
            <a:r>
              <a:rPr lang="en-US" altLang="zh-CN" sz="1200" b="0" i="0" kern="1200" dirty="0">
                <a:solidFill>
                  <a:schemeClr val="tx1"/>
                </a:solidFill>
                <a:effectLst/>
                <a:latin typeface="+mn-lt"/>
                <a:ea typeface="+mn-ea"/>
                <a:cs typeface="+mn-cs"/>
              </a:rPr>
              <a:t>GA-RPN</a:t>
            </a:r>
            <a:r>
              <a:rPr lang="zh-CN" altLang="en-US" sz="1200" b="0" i="0" kern="1200" dirty="0">
                <a:solidFill>
                  <a:schemeClr val="tx1"/>
                </a:solidFill>
                <a:effectLst/>
                <a:latin typeface="+mn-lt"/>
                <a:ea typeface="+mn-ea"/>
                <a:cs typeface="+mn-cs"/>
              </a:rPr>
              <a:t>上减少使用的</a:t>
            </a:r>
            <a:r>
              <a:rPr lang="en-US" altLang="zh-CN" sz="1200" b="0" i="0" kern="1200" dirty="0">
                <a:solidFill>
                  <a:schemeClr val="tx1"/>
                </a:solidFill>
                <a:effectLst/>
                <a:latin typeface="+mn-lt"/>
                <a:ea typeface="+mn-ea"/>
                <a:cs typeface="+mn-cs"/>
              </a:rPr>
              <a:t>proposals</a:t>
            </a:r>
            <a:r>
              <a:rPr lang="zh-CN" altLang="en-US" sz="1200" b="0" i="0" kern="1200" dirty="0">
                <a:solidFill>
                  <a:schemeClr val="tx1"/>
                </a:solidFill>
                <a:effectLst/>
                <a:latin typeface="+mn-lt"/>
                <a:ea typeface="+mn-ea"/>
                <a:cs typeface="+mn-cs"/>
              </a:rPr>
              <a:t>数量及增大</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阈值后，</a:t>
            </a:r>
            <a:r>
              <a:rPr lang="en-US" altLang="zh-CN" sz="1200" b="0" i="0" kern="1200" dirty="0">
                <a:solidFill>
                  <a:schemeClr val="tx1"/>
                </a:solidFill>
                <a:effectLst/>
                <a:latin typeface="+mn-lt"/>
                <a:ea typeface="+mn-ea"/>
                <a:cs typeface="+mn-cs"/>
              </a:rPr>
              <a:t>ap</a:t>
            </a:r>
            <a:r>
              <a:rPr lang="zh-CN" altLang="en-US" sz="1200" b="0" i="0" kern="1200" dirty="0">
                <a:solidFill>
                  <a:schemeClr val="tx1"/>
                </a:solidFill>
                <a:effectLst/>
                <a:latin typeface="+mn-lt"/>
                <a:ea typeface="+mn-ea"/>
                <a:cs typeface="+mn-cs"/>
              </a:rPr>
              <a:t>有明显提升，</a:t>
            </a:r>
            <a:r>
              <a:rPr lang="en-US" altLang="zh-CN" sz="1200" b="0" i="0" kern="1200" dirty="0" err="1">
                <a:solidFill>
                  <a:schemeClr val="tx1"/>
                </a:solidFill>
                <a:effectLst/>
                <a:latin typeface="+mn-lt"/>
                <a:ea typeface="+mn-ea"/>
                <a:cs typeface="+mn-cs"/>
              </a:rPr>
              <a:t>rpn</a:t>
            </a:r>
            <a:r>
              <a:rPr lang="zh-CN" altLang="en-US" sz="1200" b="0" i="0" kern="1200" dirty="0">
                <a:solidFill>
                  <a:schemeClr val="tx1"/>
                </a:solidFill>
                <a:effectLst/>
                <a:latin typeface="+mn-lt"/>
                <a:ea typeface="+mn-ea"/>
                <a:cs typeface="+mn-cs"/>
              </a:rPr>
              <a:t>上不明显是因为由</a:t>
            </a:r>
            <a:r>
              <a:rPr lang="en-US" altLang="zh-CN" sz="1200" b="0" i="0" kern="1200" dirty="0" err="1">
                <a:solidFill>
                  <a:schemeClr val="tx1"/>
                </a:solidFill>
                <a:effectLst/>
                <a:latin typeface="+mn-lt"/>
                <a:ea typeface="+mn-ea"/>
                <a:cs typeface="+mn-cs"/>
              </a:rPr>
              <a:t>rpn</a:t>
            </a:r>
            <a:r>
              <a:rPr lang="zh-CN" altLang="en-US" sz="1200" b="0" i="0" kern="1200" dirty="0">
                <a:solidFill>
                  <a:schemeClr val="tx1"/>
                </a:solidFill>
                <a:effectLst/>
                <a:latin typeface="+mn-lt"/>
                <a:ea typeface="+mn-ea"/>
                <a:cs typeface="+mn-cs"/>
              </a:rPr>
              <a:t>得到的</a:t>
            </a:r>
            <a:r>
              <a:rPr lang="en-US" altLang="zh-CN" sz="1200" b="0" i="0" kern="1200" dirty="0">
                <a:solidFill>
                  <a:schemeClr val="tx1"/>
                </a:solidFill>
                <a:effectLst/>
                <a:latin typeface="+mn-lt"/>
                <a:ea typeface="+mn-ea"/>
                <a:cs typeface="+mn-cs"/>
              </a:rPr>
              <a:t>proposals</a:t>
            </a:r>
            <a:r>
              <a:rPr lang="zh-CN" altLang="en-US" sz="1200" b="0" i="0" kern="1200" dirty="0">
                <a:solidFill>
                  <a:schemeClr val="tx1"/>
                </a:solidFill>
                <a:effectLst/>
                <a:latin typeface="+mn-lt"/>
                <a:ea typeface="+mn-ea"/>
                <a:cs typeface="+mn-cs"/>
              </a:rPr>
              <a:t>中正样本的占比较低。</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前一个</a:t>
            </a:r>
            <a:r>
              <a:rPr lang="en-US" altLang="zh-CN" sz="1200" b="0" i="0" kern="1200" dirty="0">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阈值是用来判断</a:t>
            </a:r>
            <a:r>
              <a:rPr lang="en-US" altLang="zh-CN" sz="1200" b="0" i="0" kern="1200" dirty="0">
                <a:solidFill>
                  <a:schemeClr val="tx1"/>
                </a:solidFill>
                <a:effectLst/>
                <a:latin typeface="+mn-lt"/>
                <a:ea typeface="+mn-ea"/>
                <a:cs typeface="+mn-cs"/>
              </a:rPr>
              <a:t>proposals</a:t>
            </a:r>
            <a:r>
              <a:rPr lang="zh-CN" altLang="en-US" sz="1200" b="0" i="0" kern="1200" dirty="0">
                <a:solidFill>
                  <a:schemeClr val="tx1"/>
                </a:solidFill>
                <a:effectLst/>
                <a:latin typeface="+mn-lt"/>
                <a:ea typeface="+mn-ea"/>
                <a:cs typeface="+mn-cs"/>
              </a:rPr>
              <a:t>正负样本的，</a:t>
            </a:r>
            <a:r>
              <a:rPr lang="en-US" altLang="zh-CN" sz="1200" b="0" i="0" kern="1200" dirty="0">
                <a:solidFill>
                  <a:schemeClr val="tx1"/>
                </a:solidFill>
                <a:effectLst/>
                <a:latin typeface="+mn-lt"/>
                <a:ea typeface="+mn-ea"/>
                <a:cs typeface="+mn-cs"/>
              </a:rPr>
              <a:t>AP50,75</a:t>
            </a:r>
            <a:r>
              <a:rPr lang="zh-CN" altLang="en-US" sz="1200" b="0" i="0" kern="1200" dirty="0">
                <a:solidFill>
                  <a:schemeClr val="tx1"/>
                </a:solidFill>
                <a:effectLst/>
                <a:latin typeface="+mn-lt"/>
                <a:ea typeface="+mn-ea"/>
                <a:cs typeface="+mn-cs"/>
              </a:rPr>
              <a:t>这些的阈值是</a:t>
            </a:r>
            <a:r>
              <a:rPr lang="zh-CN" altLang="en-US" sz="1200" b="0" i="0" kern="1200" dirty="0" smtClean="0">
                <a:solidFill>
                  <a:schemeClr val="tx1"/>
                </a:solidFill>
                <a:effectLst/>
                <a:latin typeface="+mn-lt"/>
                <a:ea typeface="+mn-ea"/>
                <a:cs typeface="+mn-cs"/>
              </a:rPr>
              <a:t>用于检测时判断</a:t>
            </a:r>
            <a:r>
              <a:rPr lang="zh-CN" altLang="en-US" sz="1200" b="0" i="0" kern="1200" dirty="0">
                <a:solidFill>
                  <a:schemeClr val="tx1"/>
                </a:solidFill>
                <a:effectLst/>
                <a:latin typeface="+mn-lt"/>
                <a:ea typeface="+mn-ea"/>
                <a:cs typeface="+mn-cs"/>
              </a:rPr>
              <a:t>是否检测到了物体（</a:t>
            </a:r>
            <a:r>
              <a:rPr lang="en-US" altLang="zh-CN" sz="1200" b="0" i="0" kern="1200" dirty="0">
                <a:solidFill>
                  <a:schemeClr val="tx1"/>
                </a:solidFill>
                <a:effectLst/>
                <a:latin typeface="+mn-lt"/>
                <a:ea typeface="+mn-ea"/>
                <a:cs typeface="+mn-cs"/>
              </a:rPr>
              <a:t>prediction</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阈值）</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12</a:t>
            </a:fld>
            <a:endParaRPr lang="zh-CN" altLang="en-US"/>
          </a:p>
        </p:txBody>
      </p:sp>
    </p:spTree>
    <p:extLst>
      <p:ext uri="{BB962C8B-B14F-4D97-AF65-F5344CB8AC3E}">
        <p14:creationId xmlns="" xmlns:p14="http://schemas.microsoft.com/office/powerpoint/2010/main" val="2388323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作者将</a:t>
            </a:r>
            <a:r>
              <a:rPr lang="en-US" altLang="zh-CN" sz="1200" b="0" i="0" kern="1200" dirty="0">
                <a:solidFill>
                  <a:schemeClr val="tx1"/>
                </a:solidFill>
                <a:effectLst/>
                <a:latin typeface="+mn-lt"/>
                <a:ea typeface="+mn-ea"/>
                <a:cs typeface="+mn-cs"/>
              </a:rPr>
              <a:t>GA-RPN</a:t>
            </a:r>
            <a:r>
              <a:rPr lang="zh-CN" altLang="en-US" sz="1200" b="0" i="0" kern="1200" dirty="0">
                <a:solidFill>
                  <a:schemeClr val="tx1"/>
                </a:solidFill>
                <a:effectLst/>
                <a:latin typeface="+mn-lt"/>
                <a:ea typeface="+mn-ea"/>
                <a:cs typeface="+mn-cs"/>
              </a:rPr>
              <a:t>与其他目标检测器及</a:t>
            </a:r>
            <a:r>
              <a:rPr lang="en-US" altLang="zh-CN" sz="1200" b="0" i="0" kern="1200" dirty="0">
                <a:solidFill>
                  <a:schemeClr val="tx1"/>
                </a:solidFill>
                <a:effectLst/>
                <a:latin typeface="+mn-lt"/>
                <a:ea typeface="+mn-ea"/>
                <a:cs typeface="+mn-cs"/>
              </a:rPr>
              <a:t>RPN</a:t>
            </a:r>
            <a:r>
              <a:rPr lang="zh-CN" altLang="en-US" sz="1200" b="0" i="0" kern="1200" dirty="0">
                <a:solidFill>
                  <a:schemeClr val="tx1"/>
                </a:solidFill>
                <a:effectLst/>
                <a:latin typeface="+mn-lt"/>
                <a:ea typeface="+mn-ea"/>
                <a:cs typeface="+mn-cs"/>
              </a:rPr>
              <a:t>的一些变体的召回率进行了对比。</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--AR</a:t>
            </a:r>
            <a:r>
              <a:rPr lang="zh-CN" altLang="en-US" sz="1200" b="0" i="0" kern="1200" dirty="0">
                <a:solidFill>
                  <a:schemeClr val="tx1"/>
                </a:solidFill>
                <a:effectLst/>
                <a:latin typeface="+mn-lt"/>
                <a:ea typeface="+mn-ea"/>
                <a:cs typeface="+mn-cs"/>
              </a:rPr>
              <a:t>指的是在不同</a:t>
            </a:r>
            <a:r>
              <a:rPr lang="en-US" altLang="zh-CN" sz="1200" b="0" i="0" kern="1200" dirty="0">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阈值的平均召回率，</a:t>
            </a:r>
            <a:r>
              <a:rPr lang="en-US" altLang="zh-CN" sz="1200" b="0" i="0" kern="1200" dirty="0">
                <a:solidFill>
                  <a:schemeClr val="tx1"/>
                </a:solidFill>
                <a:effectLst/>
                <a:latin typeface="+mn-lt"/>
                <a:ea typeface="+mn-ea"/>
                <a:cs typeface="+mn-cs"/>
              </a:rPr>
              <a:t>AR100,AR300,AR1000</a:t>
            </a:r>
            <a:r>
              <a:rPr lang="zh-CN" altLang="en-US" sz="1200" b="0" i="0" kern="1200" dirty="0">
                <a:solidFill>
                  <a:schemeClr val="tx1"/>
                </a:solidFill>
                <a:effectLst/>
                <a:latin typeface="+mn-lt"/>
                <a:ea typeface="+mn-ea"/>
                <a:cs typeface="+mn-cs"/>
              </a:rPr>
              <a:t>指的是每张</a:t>
            </a:r>
            <a:r>
              <a:rPr lang="zh-CN" altLang="en-US" sz="1200" b="0" i="0" kern="1200" dirty="0" smtClean="0">
                <a:solidFill>
                  <a:schemeClr val="tx1"/>
                </a:solidFill>
                <a:effectLst/>
                <a:latin typeface="+mn-lt"/>
                <a:ea typeface="+mn-ea"/>
                <a:cs typeface="+mn-cs"/>
              </a:rPr>
              <a:t>图片有</a:t>
            </a:r>
            <a:r>
              <a:rPr lang="en-US" altLang="zh-CN" sz="1200" b="0" i="0" kern="1200" dirty="0" smtClean="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300,1000</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proposals</a:t>
            </a:r>
            <a:r>
              <a:rPr lang="zh-CN" altLang="en-US" sz="1200" b="0" i="0" kern="1200" dirty="0" smtClean="0">
                <a:solidFill>
                  <a:schemeClr val="tx1"/>
                </a:solidFill>
                <a:effectLst/>
                <a:latin typeface="+mn-lt"/>
                <a:ea typeface="+mn-ea"/>
                <a:cs typeface="+mn-cs"/>
              </a:rPr>
              <a:t>时的</a:t>
            </a:r>
            <a:r>
              <a:rPr lang="zh-CN" altLang="en-US" sz="1200" b="0" i="0" kern="1200" dirty="0">
                <a:solidFill>
                  <a:schemeClr val="tx1"/>
                </a:solidFill>
                <a:effectLst/>
                <a:latin typeface="+mn-lt"/>
                <a:ea typeface="+mn-ea"/>
                <a:cs typeface="+mn-cs"/>
              </a:rPr>
              <a:t>平均召回率，</a:t>
            </a:r>
            <a:r>
              <a:rPr lang="en-US" altLang="zh-CN" sz="1200" b="0" i="0" kern="1200" dirty="0" err="1">
                <a:solidFill>
                  <a:schemeClr val="tx1"/>
                </a:solidFill>
                <a:effectLst/>
                <a:latin typeface="+mn-lt"/>
                <a:ea typeface="+mn-ea"/>
                <a:cs typeface="+mn-cs"/>
              </a:rPr>
              <a:t>ARs,ARm,ARl</a:t>
            </a:r>
            <a:r>
              <a:rPr lang="zh-CN" altLang="en-US" sz="1200" b="0" i="0" kern="1200" dirty="0">
                <a:solidFill>
                  <a:schemeClr val="tx1"/>
                </a:solidFill>
                <a:effectLst/>
                <a:latin typeface="+mn-lt"/>
                <a:ea typeface="+mn-ea"/>
                <a:cs typeface="+mn-cs"/>
              </a:rPr>
              <a:t>指的是每张图片</a:t>
            </a:r>
            <a:r>
              <a:rPr lang="en-US" altLang="zh-CN" sz="1200" b="0" i="0" kern="1200" dirty="0">
                <a:solidFill>
                  <a:schemeClr val="tx1"/>
                </a:solidFill>
                <a:effectLst/>
                <a:latin typeface="+mn-lt"/>
                <a:ea typeface="+mn-ea"/>
                <a:cs typeface="+mn-cs"/>
              </a:rPr>
              <a:t>100proposals</a:t>
            </a:r>
            <a:r>
              <a:rPr lang="zh-CN" altLang="en-US" sz="1200" b="0" i="0" kern="1200" dirty="0">
                <a:solidFill>
                  <a:schemeClr val="tx1"/>
                </a:solidFill>
                <a:effectLst/>
                <a:latin typeface="+mn-lt"/>
                <a:ea typeface="+mn-ea"/>
                <a:cs typeface="+mn-cs"/>
              </a:rPr>
              <a:t>时对于小，中，大目标的平均召回率。</a:t>
            </a:r>
            <a:r>
              <a:rPr lang="en-US" altLang="zh-CN" sz="1200" b="0" i="0" kern="1200" dirty="0">
                <a:solidFill>
                  <a:schemeClr val="tx1"/>
                </a:solidFill>
                <a:effectLst/>
                <a:latin typeface="+mn-lt"/>
                <a:ea typeface="+mn-ea"/>
                <a:cs typeface="+mn-cs"/>
              </a:rPr>
              <a:t>recall</a:t>
            </a:r>
            <a:r>
              <a:rPr lang="zh-CN" altLang="en-US" sz="1200" b="0" i="0" kern="1200" dirty="0">
                <a:solidFill>
                  <a:schemeClr val="tx1"/>
                </a:solidFill>
                <a:effectLst/>
                <a:latin typeface="+mn-lt"/>
                <a:ea typeface="+mn-ea"/>
                <a:cs typeface="+mn-cs"/>
              </a:rPr>
              <a:t>表示的是样本中的正例有多少被预测正确了，</a:t>
            </a:r>
            <a:r>
              <a:rPr lang="en-US" altLang="zh-CN" sz="1200" b="0" i="0" kern="1200" dirty="0">
                <a:solidFill>
                  <a:schemeClr val="tx1"/>
                </a:solidFill>
                <a:effectLst/>
                <a:latin typeface="+mn-lt"/>
                <a:ea typeface="+mn-ea"/>
                <a:cs typeface="+mn-cs"/>
              </a:rPr>
              <a:t>recall = TP/TP+FN</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rpn+focal</a:t>
            </a:r>
            <a:r>
              <a:rPr lang="en-US" altLang="zh-CN" sz="1200" b="0" i="0" kern="1200" dirty="0">
                <a:solidFill>
                  <a:schemeClr val="tx1"/>
                </a:solidFill>
                <a:effectLst/>
                <a:latin typeface="+mn-lt"/>
                <a:ea typeface="+mn-ea"/>
                <a:cs typeface="+mn-cs"/>
              </a:rPr>
              <a:t> loss</a:t>
            </a:r>
            <a:r>
              <a:rPr lang="zh-CN" altLang="en-US" sz="1200" b="0" i="0" kern="1200" dirty="0">
                <a:solidFill>
                  <a:schemeClr val="tx1"/>
                </a:solidFill>
                <a:effectLst/>
                <a:latin typeface="+mn-lt"/>
                <a:ea typeface="+mn-ea"/>
                <a:cs typeface="+mn-cs"/>
              </a:rPr>
              <a:t>是指用</a:t>
            </a:r>
            <a:r>
              <a:rPr lang="en-US" altLang="zh-CN" sz="1200" b="0" i="0" kern="1200" dirty="0">
                <a:solidFill>
                  <a:schemeClr val="tx1"/>
                </a:solidFill>
                <a:effectLst/>
                <a:latin typeface="+mn-lt"/>
                <a:ea typeface="+mn-ea"/>
                <a:cs typeface="+mn-cs"/>
              </a:rPr>
              <a:t>focal loss</a:t>
            </a:r>
            <a:r>
              <a:rPr lang="zh-CN" altLang="en-US" sz="1200" b="0" i="0" kern="1200" dirty="0">
                <a:solidFill>
                  <a:schemeClr val="tx1"/>
                </a:solidFill>
                <a:effectLst/>
                <a:latin typeface="+mn-lt"/>
                <a:ea typeface="+mn-ea"/>
                <a:cs typeface="+mn-cs"/>
              </a:rPr>
              <a:t>取代</a:t>
            </a:r>
            <a:r>
              <a:rPr lang="en-US" altLang="zh-CN" sz="1200" b="0" i="0" kern="1200" dirty="0" err="1">
                <a:solidFill>
                  <a:schemeClr val="tx1"/>
                </a:solidFill>
                <a:effectLst/>
                <a:latin typeface="+mn-lt"/>
                <a:ea typeface="+mn-ea"/>
                <a:cs typeface="+mn-cs"/>
              </a:rPr>
              <a:t>rpn</a:t>
            </a:r>
            <a:r>
              <a:rPr lang="zh-CN" altLang="en-US" sz="1200" b="0" i="0" kern="1200" dirty="0">
                <a:solidFill>
                  <a:schemeClr val="tx1"/>
                </a:solidFill>
                <a:effectLst/>
                <a:latin typeface="+mn-lt"/>
                <a:ea typeface="+mn-ea"/>
                <a:cs typeface="+mn-cs"/>
              </a:rPr>
              <a:t>原本所用的二元</a:t>
            </a:r>
            <a:r>
              <a:rPr lang="zh-CN" altLang="en-US" sz="1200" b="0" i="0" kern="1200" dirty="0" smtClean="0">
                <a:solidFill>
                  <a:schemeClr val="tx1"/>
                </a:solidFill>
                <a:effectLst/>
                <a:latin typeface="+mn-lt"/>
                <a:ea typeface="+mn-ea"/>
                <a:cs typeface="+mn-cs"/>
              </a:rPr>
              <a:t>交叉熵损失（分类损失）</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RPN+bounded</a:t>
            </a:r>
            <a:r>
              <a:rPr lang="en-US" altLang="zh-CN" sz="1200" b="0" i="0" kern="1200" dirty="0">
                <a:solidFill>
                  <a:schemeClr val="tx1"/>
                </a:solidFill>
                <a:effectLst/>
                <a:latin typeface="+mn-lt"/>
                <a:ea typeface="+mn-ea"/>
                <a:cs typeface="+mn-cs"/>
              </a:rPr>
              <a:t> l1 loss</a:t>
            </a:r>
            <a:r>
              <a:rPr lang="zh-CN" altLang="en-US" sz="1200" b="0" i="0" kern="1200" dirty="0">
                <a:solidFill>
                  <a:schemeClr val="tx1"/>
                </a:solidFill>
                <a:effectLst/>
                <a:latin typeface="+mn-lt"/>
                <a:ea typeface="+mn-ea"/>
                <a:cs typeface="+mn-cs"/>
              </a:rPr>
              <a:t>是指用</a:t>
            </a:r>
            <a:r>
              <a:rPr lang="en-US" altLang="zh-CN" sz="1200" b="0" i="0" kern="1200" dirty="0">
                <a:solidFill>
                  <a:schemeClr val="tx1"/>
                </a:solidFill>
                <a:effectLst/>
                <a:latin typeface="+mn-lt"/>
                <a:ea typeface="+mn-ea"/>
                <a:cs typeface="+mn-cs"/>
              </a:rPr>
              <a:t>bounded l1 loss</a:t>
            </a:r>
            <a:r>
              <a:rPr lang="zh-CN" altLang="en-US" sz="1200" b="0" i="0" kern="1200" dirty="0">
                <a:solidFill>
                  <a:schemeClr val="tx1"/>
                </a:solidFill>
                <a:effectLst/>
                <a:latin typeface="+mn-lt"/>
                <a:ea typeface="+mn-ea"/>
                <a:cs typeface="+mn-cs"/>
              </a:rPr>
              <a:t>取代原本的</a:t>
            </a:r>
            <a:r>
              <a:rPr lang="en-US" altLang="zh-CN" sz="1200" b="0" i="0" kern="1200" dirty="0">
                <a:solidFill>
                  <a:schemeClr val="tx1"/>
                </a:solidFill>
                <a:effectLst/>
                <a:latin typeface="+mn-lt"/>
                <a:ea typeface="+mn-ea"/>
                <a:cs typeface="+mn-cs"/>
              </a:rPr>
              <a:t>smooth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l1 </a:t>
            </a:r>
            <a:r>
              <a:rPr lang="en-US" altLang="zh-CN" sz="1200" b="0" i="0" kern="1200" dirty="0" smtClean="0">
                <a:solidFill>
                  <a:schemeClr val="tx1"/>
                </a:solidFill>
                <a:effectLst/>
                <a:latin typeface="+mn-lt"/>
                <a:ea typeface="+mn-ea"/>
                <a:cs typeface="+mn-cs"/>
              </a:rPr>
              <a:t>loss</a:t>
            </a:r>
            <a:r>
              <a:rPr lang="zh-CN" altLang="en-US" sz="1200" b="0" i="0" kern="1200" dirty="0" smtClean="0">
                <a:solidFill>
                  <a:schemeClr val="tx1"/>
                </a:solidFill>
                <a:effectLst/>
                <a:latin typeface="+mn-lt"/>
                <a:ea typeface="+mn-ea"/>
                <a:cs typeface="+mn-cs"/>
              </a:rPr>
              <a:t>（定位损失）</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可以看到作者提出的</a:t>
            </a:r>
            <a:r>
              <a:rPr lang="en-US" altLang="zh-CN" sz="1200" b="0" i="0" kern="1200" dirty="0">
                <a:solidFill>
                  <a:schemeClr val="tx1"/>
                </a:solidFill>
                <a:effectLst/>
                <a:latin typeface="+mn-lt"/>
                <a:ea typeface="+mn-ea"/>
                <a:cs typeface="+mn-cs"/>
              </a:rPr>
              <a:t>GA-RPN</a:t>
            </a:r>
            <a:r>
              <a:rPr lang="zh-CN" altLang="en-US" sz="1200" b="0" i="0" kern="1200" dirty="0">
                <a:solidFill>
                  <a:schemeClr val="tx1"/>
                </a:solidFill>
                <a:effectLst/>
                <a:latin typeface="+mn-lt"/>
                <a:ea typeface="+mn-ea"/>
                <a:cs typeface="+mn-cs"/>
              </a:rPr>
              <a:t>召回率提高了不少，</a:t>
            </a:r>
            <a:r>
              <a:rPr lang="en-US" altLang="zh-CN" sz="1200" b="0" i="0" kern="1200" dirty="0">
                <a:solidFill>
                  <a:schemeClr val="tx1"/>
                </a:solidFill>
                <a:effectLst/>
                <a:latin typeface="+mn-lt"/>
                <a:ea typeface="+mn-ea"/>
                <a:cs typeface="+mn-cs"/>
              </a:rPr>
              <a:t>AR300</a:t>
            </a:r>
            <a:r>
              <a:rPr lang="zh-CN" altLang="en-US" sz="1200" b="0" i="0" kern="1200" dirty="0">
                <a:solidFill>
                  <a:schemeClr val="tx1"/>
                </a:solidFill>
                <a:effectLst/>
                <a:latin typeface="+mn-lt"/>
                <a:ea typeface="+mn-ea"/>
                <a:cs typeface="+mn-cs"/>
              </a:rPr>
              <a:t>提升了</a:t>
            </a:r>
            <a:r>
              <a:rPr lang="en-US" altLang="zh-CN" sz="1200" b="0" i="0" kern="1200" dirty="0">
                <a:solidFill>
                  <a:schemeClr val="tx1"/>
                </a:solidFill>
                <a:effectLst/>
                <a:latin typeface="+mn-lt"/>
                <a:ea typeface="+mn-ea"/>
                <a:cs typeface="+mn-cs"/>
              </a:rPr>
              <a:t>10.5%</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AR1000</a:t>
            </a:r>
            <a:r>
              <a:rPr lang="zh-CN" altLang="en-US" sz="1200" b="0" i="0" kern="1200" dirty="0">
                <a:solidFill>
                  <a:schemeClr val="tx1"/>
                </a:solidFill>
                <a:effectLst/>
                <a:latin typeface="+mn-lt"/>
                <a:ea typeface="+mn-ea"/>
                <a:cs typeface="+mn-cs"/>
              </a:rPr>
              <a:t>提升</a:t>
            </a:r>
            <a:r>
              <a:rPr lang="en-US" altLang="zh-CN" sz="1200" b="0" i="0" kern="1200" dirty="0">
                <a:solidFill>
                  <a:schemeClr val="tx1"/>
                </a:solidFill>
                <a:effectLst/>
                <a:latin typeface="+mn-lt"/>
                <a:ea typeface="+mn-ea"/>
                <a:cs typeface="+mn-cs"/>
              </a:rPr>
              <a:t>9.1%</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13</a:t>
            </a:fld>
            <a:endParaRPr lang="zh-CN" altLang="en-US"/>
          </a:p>
        </p:txBody>
      </p:sp>
    </p:spTree>
    <p:extLst>
      <p:ext uri="{BB962C8B-B14F-4D97-AF65-F5344CB8AC3E}">
        <p14:creationId xmlns="" xmlns:p14="http://schemas.microsoft.com/office/powerpoint/2010/main" val="1053699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上表是为验证</a:t>
            </a:r>
            <a:r>
              <a:rPr lang="en-US" altLang="zh-CN" sz="1200" b="0" i="0" kern="1200" dirty="0">
                <a:solidFill>
                  <a:schemeClr val="tx1"/>
                </a:solidFill>
                <a:effectLst/>
                <a:latin typeface="+mn-lt"/>
                <a:ea typeface="+mn-ea"/>
                <a:cs typeface="+mn-cs"/>
              </a:rPr>
              <a:t>GA</a:t>
            </a:r>
            <a:r>
              <a:rPr lang="zh-CN" altLang="en-US" sz="1200" b="0" i="0" kern="1200" dirty="0">
                <a:solidFill>
                  <a:schemeClr val="tx1"/>
                </a:solidFill>
                <a:effectLst/>
                <a:latin typeface="+mn-lt"/>
                <a:ea typeface="+mn-ea"/>
                <a:cs typeface="+mn-cs"/>
              </a:rPr>
              <a:t>的泛化能力和对各检测器性能的增强所做的实验，将</a:t>
            </a:r>
            <a:r>
              <a:rPr lang="en-US" altLang="zh-CN" sz="1200" b="0" i="0" kern="1200" dirty="0">
                <a:solidFill>
                  <a:schemeClr val="tx1"/>
                </a:solidFill>
                <a:effectLst/>
                <a:latin typeface="+mn-lt"/>
                <a:ea typeface="+mn-ea"/>
                <a:cs typeface="+mn-cs"/>
              </a:rPr>
              <a:t>GA</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fast </a:t>
            </a:r>
            <a:r>
              <a:rPr lang="en-US" altLang="zh-CN" sz="1200" b="0" i="0" kern="1200" dirty="0" err="1">
                <a:solidFill>
                  <a:schemeClr val="tx1"/>
                </a:solidFill>
                <a:effectLst/>
                <a:latin typeface="+mn-lt"/>
                <a:ea typeface="+mn-ea"/>
                <a:cs typeface="+mn-cs"/>
              </a:rPr>
              <a:t>rcnn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faster </a:t>
            </a:r>
            <a:r>
              <a:rPr lang="en-US" altLang="zh-CN" sz="1200" b="0" i="0" kern="1200" dirty="0" err="1">
                <a:solidFill>
                  <a:schemeClr val="tx1"/>
                </a:solidFill>
                <a:effectLst/>
                <a:latin typeface="+mn-lt"/>
                <a:ea typeface="+mn-ea"/>
                <a:cs typeface="+mn-cs"/>
              </a:rPr>
              <a:t>rcnn</a:t>
            </a:r>
            <a:r>
              <a:rPr lang="zh-CN" altLang="en-US" sz="1200" b="0" i="0" kern="1200" dirty="0">
                <a:solidFill>
                  <a:schemeClr val="tx1"/>
                </a:solidFill>
                <a:effectLst/>
                <a:latin typeface="+mn-lt"/>
                <a:ea typeface="+mn-ea"/>
                <a:cs typeface="+mn-cs"/>
              </a:rPr>
              <a:t>及</a:t>
            </a:r>
            <a:r>
              <a:rPr lang="en-US" altLang="zh-CN" sz="1200" b="0" i="0" kern="1200" dirty="0" err="1">
                <a:solidFill>
                  <a:schemeClr val="tx1"/>
                </a:solidFill>
                <a:effectLst/>
                <a:latin typeface="+mn-lt"/>
                <a:ea typeface="+mn-ea"/>
                <a:cs typeface="+mn-cs"/>
              </a:rPr>
              <a:t>retinanet</a:t>
            </a:r>
            <a:r>
              <a:rPr lang="zh-CN" altLang="en-US" sz="1200" b="0" i="0" kern="1200" dirty="0">
                <a:solidFill>
                  <a:schemeClr val="tx1"/>
                </a:solidFill>
                <a:effectLst/>
                <a:latin typeface="+mn-lt"/>
                <a:ea typeface="+mn-ea"/>
                <a:cs typeface="+mn-cs"/>
              </a:rPr>
              <a:t>相结合，对于</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阶检测器是将原本的</a:t>
            </a:r>
            <a:r>
              <a:rPr lang="en-US" altLang="zh-CN" sz="1200" b="0" i="0" kern="1200" dirty="0" err="1">
                <a:solidFill>
                  <a:schemeClr val="tx1"/>
                </a:solidFill>
                <a:effectLst/>
                <a:latin typeface="+mn-lt"/>
                <a:ea typeface="+mn-ea"/>
                <a:cs typeface="+mn-cs"/>
              </a:rPr>
              <a:t>rpn</a:t>
            </a:r>
            <a:r>
              <a:rPr lang="zh-CN" altLang="en-US" sz="1200" b="0" i="0" kern="1200" dirty="0">
                <a:solidFill>
                  <a:schemeClr val="tx1"/>
                </a:solidFill>
                <a:effectLst/>
                <a:latin typeface="+mn-lt"/>
                <a:ea typeface="+mn-ea"/>
                <a:cs typeface="+mn-cs"/>
              </a:rPr>
              <a:t>替换为</a:t>
            </a:r>
            <a:r>
              <a:rPr lang="en-US" altLang="zh-CN" sz="1200" b="0" i="0" kern="1200" dirty="0" err="1">
                <a:solidFill>
                  <a:schemeClr val="tx1"/>
                </a:solidFill>
                <a:effectLst/>
                <a:latin typeface="+mn-lt"/>
                <a:ea typeface="+mn-ea"/>
                <a:cs typeface="+mn-cs"/>
              </a:rPr>
              <a:t>ga-rpn</a:t>
            </a:r>
            <a:r>
              <a:rPr lang="zh-CN" altLang="en-US" sz="1200" b="0" i="0" kern="1200" dirty="0">
                <a:solidFill>
                  <a:schemeClr val="tx1"/>
                </a:solidFill>
                <a:effectLst/>
                <a:latin typeface="+mn-lt"/>
                <a:ea typeface="+mn-ea"/>
                <a:cs typeface="+mn-cs"/>
              </a:rPr>
              <a:t>，对于单阶检测器则是将滑动</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机制替换为作者提出的</a:t>
            </a:r>
            <a:r>
              <a:rPr lang="en-US" altLang="zh-CN" sz="1200" b="0" i="0" kern="1200" dirty="0">
                <a:solidFill>
                  <a:schemeClr val="tx1"/>
                </a:solidFill>
                <a:effectLst/>
                <a:latin typeface="+mn-lt"/>
                <a:ea typeface="+mn-ea"/>
                <a:cs typeface="+mn-cs"/>
              </a:rPr>
              <a:t>GA</a:t>
            </a:r>
            <a:r>
              <a:rPr lang="zh-CN" altLang="en-US" sz="1200" b="0" i="0" kern="1200" dirty="0">
                <a:solidFill>
                  <a:schemeClr val="tx1"/>
                </a:solidFill>
                <a:effectLst/>
                <a:latin typeface="+mn-lt"/>
                <a:ea typeface="+mn-ea"/>
                <a:cs typeface="+mn-cs"/>
              </a:rPr>
              <a:t>，可以看到</a:t>
            </a:r>
            <a:r>
              <a:rPr lang="en-US" altLang="zh-CN" sz="1200" b="0" i="0" kern="1200" dirty="0">
                <a:solidFill>
                  <a:schemeClr val="tx1"/>
                </a:solidFill>
                <a:effectLst/>
                <a:latin typeface="+mn-lt"/>
                <a:ea typeface="+mn-ea"/>
                <a:cs typeface="+mn-cs"/>
              </a:rPr>
              <a:t>GA</a:t>
            </a:r>
            <a:r>
              <a:rPr lang="zh-CN" altLang="en-US" sz="1200" b="0" i="0" kern="1200" dirty="0">
                <a:solidFill>
                  <a:schemeClr val="tx1"/>
                </a:solidFill>
                <a:effectLst/>
                <a:latin typeface="+mn-lt"/>
                <a:ea typeface="+mn-ea"/>
                <a:cs typeface="+mn-cs"/>
              </a:rPr>
              <a:t>不仅能够提升检测器</a:t>
            </a:r>
            <a:r>
              <a:rPr lang="en-US" altLang="zh-CN" sz="1200" b="0" i="0" kern="1200" dirty="0">
                <a:solidFill>
                  <a:schemeClr val="tx1"/>
                </a:solidFill>
                <a:effectLst/>
                <a:latin typeface="+mn-lt"/>
                <a:ea typeface="+mn-ea"/>
                <a:cs typeface="+mn-cs"/>
              </a:rPr>
              <a:t>proposals</a:t>
            </a:r>
            <a:r>
              <a:rPr lang="zh-CN" altLang="en-US" sz="1200" b="0" i="0" kern="1200" dirty="0">
                <a:solidFill>
                  <a:schemeClr val="tx1"/>
                </a:solidFill>
                <a:effectLst/>
                <a:latin typeface="+mn-lt"/>
                <a:ea typeface="+mn-ea"/>
                <a:cs typeface="+mn-cs"/>
              </a:rPr>
              <a:t>的召回率，还大幅提升了检测器的检测性能。</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下表是检验各个部件有效性的消融实验，</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表示位置预测分支，</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表示形状预测分支，</a:t>
            </a:r>
            <a:r>
              <a:rPr lang="en-US" altLang="zh-CN" sz="1200" b="0" i="0" kern="1200" dirty="0">
                <a:solidFill>
                  <a:schemeClr val="tx1"/>
                </a:solidFill>
                <a:effectLst/>
                <a:latin typeface="+mn-lt"/>
                <a:ea typeface="+mn-ea"/>
                <a:cs typeface="+mn-cs"/>
              </a:rPr>
              <a:t>F.A.</a:t>
            </a:r>
            <a:r>
              <a:rPr lang="zh-CN" altLang="en-US" sz="1200" b="0" i="0" kern="1200" dirty="0">
                <a:solidFill>
                  <a:schemeClr val="tx1"/>
                </a:solidFill>
                <a:effectLst/>
                <a:latin typeface="+mn-lt"/>
                <a:ea typeface="+mn-ea"/>
                <a:cs typeface="+mn-cs"/>
              </a:rPr>
              <a:t>表示特征自适应模块，可以看到位置预测分支带来了小幅改善，不过这个分支的重要性主要体现在通过这个分支我们能够得到更加稀疏的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，而形状预测分支带来了</a:t>
            </a:r>
            <a:r>
              <a:rPr lang="en-US" altLang="zh-CN" sz="1200" b="0" i="0" kern="1200" dirty="0">
                <a:solidFill>
                  <a:schemeClr val="tx1"/>
                </a:solidFill>
                <a:effectLst/>
                <a:latin typeface="+mn-lt"/>
                <a:ea typeface="+mn-ea"/>
                <a:cs typeface="+mn-cs"/>
              </a:rPr>
              <a:t>4.2</a:t>
            </a:r>
            <a:r>
              <a:rPr lang="zh-CN" altLang="en-US" sz="1200" b="0" i="0" kern="1200" dirty="0">
                <a:solidFill>
                  <a:schemeClr val="tx1"/>
                </a:solidFill>
                <a:effectLst/>
                <a:latin typeface="+mn-lt"/>
                <a:ea typeface="+mn-ea"/>
                <a:cs typeface="+mn-cs"/>
              </a:rPr>
              <a:t>的增益，加入特征自适应模块后</a:t>
            </a:r>
            <a:r>
              <a:rPr lang="en-US" altLang="zh-CN" sz="1200" b="0" i="0" kern="1200" dirty="0">
                <a:solidFill>
                  <a:schemeClr val="tx1"/>
                </a:solidFill>
                <a:effectLst/>
                <a:latin typeface="+mn-lt"/>
                <a:ea typeface="+mn-ea"/>
                <a:cs typeface="+mn-cs"/>
              </a:rPr>
              <a:t>AR</a:t>
            </a:r>
            <a:r>
              <a:rPr lang="zh-CN" altLang="en-US" sz="1200" b="0" i="0" kern="1200" dirty="0">
                <a:solidFill>
                  <a:schemeClr val="tx1"/>
                </a:solidFill>
                <a:effectLst/>
                <a:latin typeface="+mn-lt"/>
                <a:ea typeface="+mn-ea"/>
                <a:cs typeface="+mn-cs"/>
              </a:rPr>
              <a:t>也得到了大幅提升。</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AR100,AR300,AR1000</a:t>
            </a:r>
            <a:r>
              <a:rPr lang="zh-CN" altLang="en-US" sz="1200" b="0" i="0" kern="1200" dirty="0">
                <a:solidFill>
                  <a:schemeClr val="tx1"/>
                </a:solidFill>
                <a:effectLst/>
                <a:latin typeface="+mn-lt"/>
                <a:ea typeface="+mn-ea"/>
                <a:cs typeface="+mn-cs"/>
              </a:rPr>
              <a:t>指的是每张图片</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300,1000proposals</a:t>
            </a:r>
            <a:r>
              <a:rPr lang="zh-CN" altLang="en-US" sz="1200" b="0" i="0" kern="1200" dirty="0">
                <a:solidFill>
                  <a:schemeClr val="tx1"/>
                </a:solidFill>
                <a:effectLst/>
                <a:latin typeface="+mn-lt"/>
                <a:ea typeface="+mn-ea"/>
                <a:cs typeface="+mn-cs"/>
              </a:rPr>
              <a:t>的平均召回率，</a:t>
            </a:r>
            <a:r>
              <a:rPr lang="en-US" altLang="zh-CN" sz="1200" b="0" i="0" kern="1200" dirty="0" err="1">
                <a:solidFill>
                  <a:schemeClr val="tx1"/>
                </a:solidFill>
                <a:effectLst/>
                <a:latin typeface="+mn-lt"/>
                <a:ea typeface="+mn-ea"/>
                <a:cs typeface="+mn-cs"/>
              </a:rPr>
              <a:t>ARs,ARm,ARl</a:t>
            </a:r>
            <a:r>
              <a:rPr lang="zh-CN" altLang="en-US" sz="1200" b="0" i="0" kern="1200" dirty="0">
                <a:solidFill>
                  <a:schemeClr val="tx1"/>
                </a:solidFill>
                <a:effectLst/>
                <a:latin typeface="+mn-lt"/>
                <a:ea typeface="+mn-ea"/>
                <a:cs typeface="+mn-cs"/>
              </a:rPr>
              <a:t>指的是每张图片</a:t>
            </a:r>
            <a:r>
              <a:rPr lang="en-US" altLang="zh-CN" sz="1200" b="0" i="0" kern="1200" dirty="0">
                <a:solidFill>
                  <a:schemeClr val="tx1"/>
                </a:solidFill>
                <a:effectLst/>
                <a:latin typeface="+mn-lt"/>
                <a:ea typeface="+mn-ea"/>
                <a:cs typeface="+mn-cs"/>
              </a:rPr>
              <a:t>100proposals</a:t>
            </a:r>
            <a:r>
              <a:rPr lang="zh-CN" altLang="en-US" sz="1200" b="0" i="0" kern="1200" dirty="0">
                <a:solidFill>
                  <a:schemeClr val="tx1"/>
                </a:solidFill>
                <a:effectLst/>
                <a:latin typeface="+mn-lt"/>
                <a:ea typeface="+mn-ea"/>
                <a:cs typeface="+mn-cs"/>
              </a:rPr>
              <a:t>时对于小，中，大目标的平均召回率。）</a:t>
            </a:r>
            <a:endParaRPr lang="zh-CN" altLang="en-US" dirty="0"/>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14</a:t>
            </a:fld>
            <a:endParaRPr lang="zh-CN" altLang="en-US"/>
          </a:p>
        </p:txBody>
      </p:sp>
    </p:spTree>
    <p:extLst>
      <p:ext uri="{BB962C8B-B14F-4D97-AF65-F5344CB8AC3E}">
        <p14:creationId xmlns="" xmlns:p14="http://schemas.microsoft.com/office/powerpoint/2010/main" val="672916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dirty="0" smtClean="0">
                <a:latin typeface="Times New Roman" panose="02020603050405020304" pitchFamily="18" charset="0"/>
              </a:rPr>
              <a:t>优点：</a:t>
            </a:r>
            <a:endParaRPr lang="en-US" altLang="zh-CN" dirty="0" smtClean="0">
              <a:latin typeface="Times New Roman" panose="02020603050405020304" pitchFamily="18" charset="0"/>
            </a:endParaRPr>
          </a:p>
          <a:p>
            <a:pPr algn="just"/>
            <a:r>
              <a:rPr lang="en-US" altLang="zh-CN" dirty="0" smtClean="0">
                <a:latin typeface="Times New Roman" panose="02020603050405020304" pitchFamily="18" charset="0"/>
              </a:rPr>
              <a:t>    1</a:t>
            </a:r>
            <a:r>
              <a:rPr lang="zh-CN" altLang="en-US" dirty="0" smtClean="0">
                <a:latin typeface="Times New Roman" panose="02020603050405020304" pitchFamily="18" charset="0"/>
              </a:rPr>
              <a:t>、论文提出了</a:t>
            </a:r>
            <a:r>
              <a:rPr lang="en-US" altLang="zh-CN" dirty="0" smtClean="0">
                <a:latin typeface="Times New Roman" panose="02020603050405020304" pitchFamily="18" charset="0"/>
              </a:rPr>
              <a:t>anchor</a:t>
            </a:r>
            <a:r>
              <a:rPr lang="zh-CN" altLang="en-US" dirty="0" smtClean="0">
                <a:latin typeface="Times New Roman" panose="02020603050405020304" pitchFamily="18" charset="0"/>
              </a:rPr>
              <a:t>设计的两个准则：</a:t>
            </a:r>
            <a:r>
              <a:rPr lang="en-US" altLang="zh-CN" dirty="0" smtClean="0">
                <a:latin typeface="Times New Roman" panose="02020603050405020304" pitchFamily="18" charset="0"/>
              </a:rPr>
              <a:t>alignment</a:t>
            </a:r>
            <a:r>
              <a:rPr lang="zh-CN" altLang="en-US" dirty="0" smtClean="0">
                <a:latin typeface="Times New Roman" panose="02020603050405020304" pitchFamily="18" charset="0"/>
              </a:rPr>
              <a:t>和</a:t>
            </a:r>
            <a:r>
              <a:rPr lang="en-US" altLang="zh-CN" dirty="0" smtClean="0">
                <a:latin typeface="Times New Roman" panose="02020603050405020304" pitchFamily="18" charset="0"/>
              </a:rPr>
              <a:t>consistency</a:t>
            </a:r>
            <a:r>
              <a:rPr lang="zh-CN" altLang="en-US" dirty="0" smtClean="0">
                <a:latin typeface="Times New Roman" panose="02020603050405020304" pitchFamily="18" charset="0"/>
              </a:rPr>
              <a:t>。采用位置预测和形状预测两个分支，不需要像</a:t>
            </a:r>
            <a:r>
              <a:rPr lang="en-US" altLang="zh-CN" dirty="0" smtClean="0">
                <a:latin typeface="Times New Roman" panose="02020603050405020304" pitchFamily="18" charset="0"/>
              </a:rPr>
              <a:t>Faster-</a:t>
            </a:r>
            <a:r>
              <a:rPr lang="en-US" altLang="zh-CN" dirty="0" err="1" smtClean="0">
                <a:latin typeface="Times New Roman" panose="02020603050405020304" pitchFamily="18" charset="0"/>
              </a:rPr>
              <a:t>rcnn</a:t>
            </a:r>
            <a:r>
              <a:rPr lang="zh-CN" altLang="en-US" dirty="0" smtClean="0">
                <a:latin typeface="Times New Roman" panose="02020603050405020304" pitchFamily="18" charset="0"/>
              </a:rPr>
              <a:t>等预定义尺度和长宽比，同时使用可变形卷积对特征图进行调整，可以产生稀疏的任意形状的</a:t>
            </a:r>
            <a:r>
              <a:rPr lang="en-US" altLang="zh-CN" dirty="0" smtClean="0">
                <a:latin typeface="Times New Roman" panose="02020603050405020304" pitchFamily="18" charset="0"/>
              </a:rPr>
              <a:t>anchor </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algn="just"/>
            <a:r>
              <a:rPr lang="en-US" altLang="zh-CN" dirty="0" smtClean="0">
                <a:latin typeface="Times New Roman" panose="02020603050405020304" pitchFamily="18" charset="0"/>
              </a:rPr>
              <a:t>    2</a:t>
            </a:r>
            <a:r>
              <a:rPr lang="zh-CN" altLang="en-US" dirty="0" smtClean="0">
                <a:latin typeface="Times New Roman" panose="02020603050405020304" pitchFamily="18" charset="0"/>
              </a:rPr>
              <a:t>、论文提出的</a:t>
            </a:r>
            <a:r>
              <a:rPr lang="en-US" altLang="zh-CN" dirty="0" smtClean="0">
                <a:latin typeface="Times New Roman" panose="02020603050405020304" pitchFamily="18" charset="0"/>
              </a:rPr>
              <a:t>GA-RPN</a:t>
            </a:r>
            <a:r>
              <a:rPr lang="zh-CN" altLang="en-US" dirty="0" smtClean="0">
                <a:latin typeface="Times New Roman" panose="02020603050405020304" pitchFamily="18" charset="0"/>
              </a:rPr>
              <a:t>可以完全替代</a:t>
            </a:r>
            <a:r>
              <a:rPr lang="en-US" altLang="zh-CN" dirty="0" smtClean="0">
                <a:latin typeface="Times New Roman" panose="02020603050405020304" pitchFamily="18" charset="0"/>
              </a:rPr>
              <a:t>RPN</a:t>
            </a:r>
            <a:r>
              <a:rPr lang="zh-CN" altLang="en-US" dirty="0" smtClean="0">
                <a:latin typeface="Times New Roman" panose="02020603050405020304" pitchFamily="18" charset="0"/>
              </a:rPr>
              <a:t>，在</a:t>
            </a:r>
            <a:r>
              <a:rPr lang="en-US" altLang="zh-CN" dirty="0" smtClean="0">
                <a:latin typeface="Times New Roman" panose="02020603050405020304" pitchFamily="18" charset="0"/>
              </a:rPr>
              <a:t>Fast R-CNN</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Faster R-CNN and </a:t>
            </a:r>
            <a:r>
              <a:rPr lang="en-US" altLang="zh-CN" dirty="0" err="1" smtClean="0">
                <a:latin typeface="Times New Roman" panose="02020603050405020304" pitchFamily="18" charset="0"/>
              </a:rPr>
              <a:t>RetinaNet</a:t>
            </a:r>
            <a:r>
              <a:rPr lang="zh-CN" altLang="en-US" dirty="0" smtClean="0">
                <a:latin typeface="Times New Roman" panose="02020603050405020304" pitchFamily="18" charset="0"/>
              </a:rPr>
              <a:t>等模型基础上提高目标检测模型的精度。</a:t>
            </a:r>
          </a:p>
          <a:p>
            <a:pPr algn="just"/>
            <a:r>
              <a:rPr lang="zh-CN" altLang="en-US" dirty="0" smtClean="0">
                <a:latin typeface="Times New Roman" panose="02020603050405020304" pitchFamily="18" charset="0"/>
              </a:rPr>
              <a:t>缺点：</a:t>
            </a:r>
          </a:p>
          <a:p>
            <a:pPr algn="just"/>
            <a:r>
              <a:rPr lang="en-US" altLang="zh-CN" dirty="0" smtClean="0">
                <a:latin typeface="Times New Roman" panose="02020603050405020304" pitchFamily="18" charset="0"/>
              </a:rPr>
              <a:t>    1</a:t>
            </a:r>
            <a:r>
              <a:rPr lang="zh-CN" altLang="en-US" dirty="0" smtClean="0">
                <a:latin typeface="Times New Roman" panose="02020603050405020304" pitchFamily="18" charset="0"/>
              </a:rPr>
              <a:t>、每一个点只产生一个</a:t>
            </a:r>
            <a:r>
              <a:rPr lang="en-US" altLang="zh-CN" dirty="0" smtClean="0">
                <a:latin typeface="Times New Roman" panose="02020603050405020304" pitchFamily="18" charset="0"/>
              </a:rPr>
              <a:t>anchor</a:t>
            </a:r>
            <a:r>
              <a:rPr lang="zh-CN" altLang="en-US" dirty="0" smtClean="0">
                <a:latin typeface="Times New Roman" panose="02020603050405020304" pitchFamily="18" charset="0"/>
              </a:rPr>
              <a:t>，对于那些目标中心重合，即一个点需要负责检测两个目标的情况似乎无法处理。作者说的是</a:t>
            </a:r>
            <a:r>
              <a:rPr lang="zh-CN" altLang="en-US" dirty="0" smtClean="0"/>
              <a:t>中心点靠得非常近的样本并不多，而且旁边的</a:t>
            </a:r>
            <a:r>
              <a:rPr lang="en-US" altLang="zh-CN" dirty="0" smtClean="0"/>
              <a:t>anchor</a:t>
            </a:r>
            <a:r>
              <a:rPr lang="zh-CN" altLang="en-US" dirty="0" smtClean="0"/>
              <a:t>也能回归过去。</a:t>
            </a:r>
            <a:endParaRPr lang="zh-CN" altLang="en-US" dirty="0" smtClean="0">
              <a:latin typeface="Times New Roman" panose="02020603050405020304" pitchFamily="18" charset="0"/>
            </a:endParaRPr>
          </a:p>
          <a:p>
            <a:pPr algn="just"/>
            <a:r>
              <a:rPr lang="en-US" altLang="zh-CN" dirty="0" smtClean="0">
                <a:latin typeface="Times New Roman" panose="02020603050405020304" pitchFamily="18" charset="0"/>
              </a:rPr>
              <a:t>    2</a:t>
            </a:r>
            <a:r>
              <a:rPr lang="zh-CN" altLang="en-US" dirty="0" smtClean="0">
                <a:latin typeface="Times New Roman" panose="02020603050405020304" pitchFamily="18" charset="0"/>
              </a:rPr>
              <a:t>、采用可变形卷积会相对降低速度，在可变形卷积中加入可调节的机制可能会更好。 </a:t>
            </a:r>
          </a:p>
          <a:p>
            <a:endParaRPr lang="zh-CN" altLang="en-US" dirty="0"/>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15</a:t>
            </a:fld>
            <a:endParaRPr lang="zh-CN" altLang="en-US"/>
          </a:p>
        </p:txBody>
      </p:sp>
    </p:spTree>
    <p:extLst>
      <p:ext uri="{BB962C8B-B14F-4D97-AF65-F5344CB8AC3E}">
        <p14:creationId xmlns="" xmlns:p14="http://schemas.microsoft.com/office/powerpoint/2010/main" val="3101954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16</a:t>
            </a:fld>
            <a:endParaRPr lang="zh-CN" altLang="en-US"/>
          </a:p>
        </p:txBody>
      </p:sp>
    </p:spTree>
    <p:extLst>
      <p:ext uri="{BB962C8B-B14F-4D97-AF65-F5344CB8AC3E}">
        <p14:creationId xmlns="" xmlns:p14="http://schemas.microsoft.com/office/powerpoint/2010/main" val="2641700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机制是目前主流目标检测算法的重要组成部分，当前最先进的</a:t>
            </a:r>
            <a:r>
              <a:rPr lang="zh-CN" altLang="en-US" sz="1200" b="0" i="0" kern="1200" dirty="0" smtClean="0">
                <a:solidFill>
                  <a:schemeClr val="tx1"/>
                </a:solidFill>
                <a:effectLst/>
                <a:latin typeface="+mn-lt"/>
                <a:ea typeface="+mn-ea"/>
                <a:cs typeface="+mn-cs"/>
              </a:rPr>
              <a:t>检测器基本</a:t>
            </a:r>
            <a:r>
              <a:rPr lang="zh-CN" altLang="en-US" sz="1200" b="0" i="0" kern="1200" dirty="0">
                <a:solidFill>
                  <a:schemeClr val="tx1"/>
                </a:solidFill>
                <a:effectLst/>
                <a:latin typeface="+mn-lt"/>
                <a:ea typeface="+mn-ea"/>
                <a:cs typeface="+mn-cs"/>
              </a:rPr>
              <a:t>都使用的密集</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的模式，即在图片上均匀放置一组预定</a:t>
            </a:r>
            <a:r>
              <a:rPr lang="zh-CN" altLang="en-US" sz="1200" b="0" i="0" kern="1200" dirty="0" smtClean="0">
                <a:solidFill>
                  <a:schemeClr val="tx1"/>
                </a:solidFill>
                <a:effectLst/>
                <a:latin typeface="+mn-lt"/>
                <a:ea typeface="+mn-ea"/>
                <a:cs typeface="+mn-cs"/>
              </a:rPr>
              <a:t>义尺度和长宽比的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。由于</a:t>
            </a:r>
            <a:r>
              <a:rPr lang="en-US" altLang="zh-CN" sz="1200" b="0" i="0" kern="1200" dirty="0" smtClean="0">
                <a:solidFill>
                  <a:schemeClr val="tx1"/>
                </a:solidFill>
                <a:effectLst/>
                <a:latin typeface="+mn-lt"/>
                <a:ea typeface="+mn-ea"/>
                <a:cs typeface="+mn-cs"/>
              </a:rPr>
              <a:t>anchor</a:t>
            </a:r>
            <a:r>
              <a:rPr lang="zh-CN" altLang="en-US" sz="1200" b="0" i="0" kern="1200" dirty="0" smtClean="0">
                <a:solidFill>
                  <a:schemeClr val="tx1"/>
                </a:solidFill>
                <a:effectLst/>
                <a:latin typeface="+mn-lt"/>
                <a:ea typeface="+mn-ea"/>
                <a:cs typeface="+mn-cs"/>
              </a:rPr>
              <a:t>的</a:t>
            </a:r>
            <a:r>
              <a:rPr lang="zh-CN" altLang="en-US" sz="1200" b="0" i="0" kern="1200" dirty="0">
                <a:solidFill>
                  <a:schemeClr val="tx1"/>
                </a:solidFill>
                <a:effectLst/>
                <a:latin typeface="+mn-lt"/>
                <a:ea typeface="+mn-ea"/>
                <a:cs typeface="+mn-cs"/>
              </a:rPr>
              <a:t>尺度和长宽比是对性能影响比较大的超参，并且对于不同的数据集和方法可能需要单独调整，所以如果尺度和长宽比设置的不合适，可能会导致</a:t>
            </a:r>
            <a:r>
              <a:rPr lang="en-US" altLang="zh-CN" sz="1200" b="0" i="0" kern="1200" dirty="0">
                <a:solidFill>
                  <a:schemeClr val="tx1"/>
                </a:solidFill>
                <a:effectLst/>
                <a:latin typeface="+mn-lt"/>
                <a:ea typeface="+mn-ea"/>
                <a:cs typeface="+mn-cs"/>
              </a:rPr>
              <a:t>recall</a:t>
            </a:r>
            <a:r>
              <a:rPr lang="zh-CN" altLang="en-US" sz="1200" b="0" i="0" kern="1200" dirty="0">
                <a:solidFill>
                  <a:schemeClr val="tx1"/>
                </a:solidFill>
                <a:effectLst/>
                <a:latin typeface="+mn-lt"/>
                <a:ea typeface="+mn-ea"/>
                <a:cs typeface="+mn-cs"/>
              </a:rPr>
              <a:t>不够高，或</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过多影响分类性能和速度。一方面，大部分</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都分布在背景区域，对</a:t>
            </a:r>
            <a:r>
              <a:rPr lang="en-US" altLang="zh-CN" sz="1200" b="0" i="0" kern="1200" dirty="0">
                <a:solidFill>
                  <a:schemeClr val="tx1"/>
                </a:solidFill>
                <a:effectLst/>
                <a:latin typeface="+mn-lt"/>
                <a:ea typeface="+mn-ea"/>
                <a:cs typeface="+mn-cs"/>
              </a:rPr>
              <a:t>proposals</a:t>
            </a:r>
            <a:r>
              <a:rPr lang="zh-CN" altLang="en-US" sz="1200" b="0" i="0" kern="1200" dirty="0">
                <a:solidFill>
                  <a:schemeClr val="tx1"/>
                </a:solidFill>
                <a:effectLst/>
                <a:latin typeface="+mn-lt"/>
                <a:ea typeface="+mn-ea"/>
                <a:cs typeface="+mn-cs"/>
              </a:rPr>
              <a:t>或检测不会有任何正面作用；另一方面，预定义好的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形状不一定满足极端大小</a:t>
            </a:r>
            <a:r>
              <a:rPr lang="zh-CN" altLang="en-US" sz="1200" b="0" i="0" kern="1200" dirty="0" smtClean="0">
                <a:solidFill>
                  <a:schemeClr val="tx1"/>
                </a:solidFill>
                <a:effectLst/>
                <a:latin typeface="+mn-lt"/>
                <a:ea typeface="+mn-ea"/>
                <a:cs typeface="+mn-cs"/>
              </a:rPr>
              <a:t>或长宽比</a:t>
            </a:r>
            <a:r>
              <a:rPr lang="zh-CN" altLang="en-US" sz="1200" b="0" i="0" kern="1200" dirty="0">
                <a:solidFill>
                  <a:schemeClr val="tx1"/>
                </a:solidFill>
                <a:effectLst/>
                <a:latin typeface="+mn-lt"/>
                <a:ea typeface="+mn-ea"/>
                <a:cs typeface="+mn-cs"/>
              </a:rPr>
              <a:t>悬殊的物体。所以我们更想得到的是稀疏的，形状根据位置可变的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a:t>
            </a:r>
            <a:endParaRPr lang="en-US" altLang="zh-CN"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作者明确了设计</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的两个准则：</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alignment</a:t>
            </a:r>
            <a:r>
              <a:rPr lang="zh-CN" altLang="en-US" sz="1200" b="0" i="0" kern="1200" dirty="0">
                <a:solidFill>
                  <a:schemeClr val="tx1"/>
                </a:solidFill>
                <a:effectLst/>
                <a:latin typeface="+mn-lt"/>
                <a:ea typeface="+mn-ea"/>
                <a:cs typeface="+mn-cs"/>
              </a:rPr>
              <a:t>指</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的中心点要和</a:t>
            </a:r>
            <a:r>
              <a:rPr lang="en-US" altLang="zh-CN" sz="1200" b="0" i="0" kern="1200" dirty="0">
                <a:solidFill>
                  <a:schemeClr val="tx1"/>
                </a:solidFill>
                <a:effectLst/>
                <a:latin typeface="+mn-lt"/>
                <a:ea typeface="+mn-ea"/>
                <a:cs typeface="+mn-cs"/>
              </a:rPr>
              <a:t>feature</a:t>
            </a:r>
            <a:r>
              <a:rPr lang="zh-CN" altLang="en-US" sz="1200" b="0" i="0" kern="1200" dirty="0">
                <a:solidFill>
                  <a:schemeClr val="tx1"/>
                </a:solidFill>
                <a:effectLst/>
                <a:latin typeface="+mn-lt"/>
                <a:ea typeface="+mn-ea"/>
                <a:cs typeface="+mn-cs"/>
              </a:rPr>
              <a:t>的像素点对齐，</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指</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的特征</a:t>
            </a:r>
            <a:r>
              <a:rPr lang="zh-CN" altLang="en-US"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表示</a:t>
            </a:r>
            <a:r>
              <a:rPr lang="en-US" altLang="zh-CN"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感受野</a:t>
            </a:r>
            <a:r>
              <a:rPr lang="en-US" altLang="zh-CN"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 </a:t>
            </a:r>
            <a:r>
              <a:rPr lang="zh-CN" altLang="en-US"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语义信息</a:t>
            </a:r>
            <a:r>
              <a:rPr lang="en-US" altLang="zh-CN"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1200" b="0" i="0" kern="1200" dirty="0">
                <a:solidFill>
                  <a:schemeClr val="tx1"/>
                </a:solidFill>
                <a:effectLst/>
                <a:latin typeface="+mn-lt"/>
                <a:ea typeface="+mn-ea"/>
                <a:cs typeface="+mn-cs"/>
              </a:rPr>
              <a:t>要</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achor</a:t>
            </a:r>
            <a:r>
              <a:rPr lang="zh-CN" altLang="en-US" sz="1200" b="0" i="0" kern="1200" dirty="0" smtClean="0">
                <a:solidFill>
                  <a:schemeClr val="tx1"/>
                </a:solidFill>
                <a:effectLst/>
                <a:latin typeface="+mn-lt"/>
                <a:ea typeface="+mn-ea"/>
                <a:cs typeface="+mn-cs"/>
              </a:rPr>
              <a:t>的形状</a:t>
            </a:r>
            <a:r>
              <a:rPr lang="zh-CN" altLang="en-US" sz="1200" b="0" i="0" kern="1200" dirty="0">
                <a:solidFill>
                  <a:schemeClr val="tx1"/>
                </a:solidFill>
                <a:effectLst/>
                <a:latin typeface="+mn-lt"/>
                <a:ea typeface="+mn-ea"/>
                <a:cs typeface="+mn-cs"/>
              </a:rPr>
              <a:t>相匹配。</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
            </a:r>
            <a:br>
              <a:rPr lang="en-US" altLang="zh-CN"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br>
            <a:endParaRPr lang="zh-CN" altLang="en-US" dirty="0"/>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2</a:t>
            </a:fld>
            <a:endParaRPr lang="zh-CN" altLang="en-US"/>
          </a:p>
        </p:txBody>
      </p:sp>
    </p:spTree>
    <p:extLst>
      <p:ext uri="{BB962C8B-B14F-4D97-AF65-F5344CB8AC3E}">
        <p14:creationId xmlns="" xmlns:p14="http://schemas.microsoft.com/office/powerpoint/2010/main" val="388448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a:t>
            </a:r>
            <a:r>
              <a:rPr lang="zh-CN" altLang="en-US" sz="1200" kern="1200" dirty="0">
                <a:solidFill>
                  <a:schemeClr val="tx1"/>
                </a:solidFill>
                <a:latin typeface="+mn-lt"/>
                <a:ea typeface="+mn-ea"/>
                <a:cs typeface="+mn-cs"/>
              </a:rPr>
              <a:t>提出 </a:t>
            </a:r>
            <a:r>
              <a:rPr lang="en-US" altLang="zh-CN" sz="1200" kern="1200" dirty="0">
                <a:solidFill>
                  <a:schemeClr val="tx1"/>
                </a:solidFill>
                <a:latin typeface="+mn-lt"/>
                <a:ea typeface="+mn-ea"/>
                <a:cs typeface="+mn-cs"/>
              </a:rPr>
              <a:t>Guided Anchoring</a:t>
            </a:r>
            <a:r>
              <a:rPr lang="zh-CN" altLang="en-US" sz="1200" kern="1200" dirty="0">
                <a:solidFill>
                  <a:schemeClr val="tx1"/>
                </a:solidFill>
                <a:latin typeface="+mn-lt"/>
                <a:ea typeface="+mn-ea"/>
                <a:cs typeface="+mn-cs"/>
              </a:rPr>
              <a:t>，能够通过图像特征生成非均匀分布的任意形状的</a:t>
            </a:r>
            <a:r>
              <a:rPr lang="en-US" altLang="zh-CN" sz="1200" kern="1200" dirty="0">
                <a:solidFill>
                  <a:schemeClr val="tx1"/>
                </a:solidFill>
                <a:latin typeface="+mn-lt"/>
                <a:ea typeface="+mn-ea"/>
                <a:cs typeface="+mn-cs"/>
              </a:rPr>
              <a:t>anchor</a:t>
            </a:r>
            <a:r>
              <a:rPr lang="zh-CN" altLang="en-US" sz="1200" kern="1200" dirty="0">
                <a:solidFill>
                  <a:schemeClr val="tx1"/>
                </a:solidFill>
                <a:latin typeface="+mn-lt"/>
                <a:ea typeface="+mn-ea"/>
                <a:cs typeface="+mn-cs"/>
              </a:rPr>
              <a:t>而不是密集的预定义好的</a:t>
            </a:r>
            <a:r>
              <a:rPr lang="en-US" altLang="zh-CN" sz="1200" kern="1200" dirty="0">
                <a:solidFill>
                  <a:schemeClr val="tx1"/>
                </a:solidFill>
                <a:latin typeface="+mn-lt"/>
                <a:ea typeface="+mn-ea"/>
                <a:cs typeface="+mn-cs"/>
              </a:rPr>
              <a:t>anchor</a:t>
            </a:r>
            <a:r>
              <a:rPr lang="zh-CN" altLang="en-US" sz="1200" kern="1200" dirty="0">
                <a:solidFill>
                  <a:schemeClr val="tx1"/>
                </a:solidFill>
                <a:latin typeface="+mn-lt"/>
                <a:ea typeface="+mn-ea"/>
                <a:cs typeface="+mn-cs"/>
              </a:rPr>
              <a:t>。</a:t>
            </a:r>
            <a:r>
              <a:rPr lang="zh-CN" altLang="en-US" dirty="0"/>
              <a:t/>
            </a:r>
            <a:br>
              <a:rPr lang="zh-CN" altLang="en-US" dirty="0"/>
            </a:b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将 </a:t>
            </a:r>
            <a:r>
              <a:rPr lang="en-US" altLang="zh-CN" sz="1200" b="0" i="0" kern="1200" dirty="0">
                <a:solidFill>
                  <a:schemeClr val="tx1"/>
                </a:solidFill>
                <a:effectLst/>
                <a:latin typeface="+mn-lt"/>
                <a:ea typeface="+mn-ea"/>
                <a:cs typeface="+mn-cs"/>
              </a:rPr>
              <a:t>anchor </a:t>
            </a:r>
            <a:r>
              <a:rPr lang="zh-CN" altLang="en-US" sz="1200" b="0" i="0" kern="1200" dirty="0">
                <a:solidFill>
                  <a:schemeClr val="tx1"/>
                </a:solidFill>
                <a:effectLst/>
                <a:latin typeface="+mn-lt"/>
                <a:ea typeface="+mn-ea"/>
                <a:cs typeface="+mn-cs"/>
              </a:rPr>
              <a:t>预测问题分解为两个子问题，利用两个模块分别预测</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的中心点位置及其形状。</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研究了</a:t>
            </a:r>
            <a:r>
              <a:rPr lang="zh-CN" altLang="en-US" sz="1200" kern="1200" dirty="0">
                <a:solidFill>
                  <a:schemeClr val="tx1"/>
                </a:solidFill>
                <a:latin typeface="+mn-lt"/>
                <a:ea typeface="+mn-ea"/>
                <a:cs typeface="+mn-cs"/>
              </a:rPr>
              <a:t>将特征与相应锚点对齐的重要性，并且</a:t>
            </a:r>
            <a:r>
              <a:rPr lang="zh-CN" altLang="en-US" sz="1200" b="0" i="0" kern="1200" dirty="0">
                <a:solidFill>
                  <a:schemeClr val="tx1"/>
                </a:solidFill>
                <a:effectLst/>
                <a:latin typeface="+mn-lt"/>
                <a:ea typeface="+mn-ea"/>
                <a:cs typeface="+mn-cs"/>
              </a:rPr>
              <a:t>设计了特征自适应模块，根据</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形状对特征图进行了微调，使检测效果更好。</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将设计的</a:t>
            </a:r>
            <a:r>
              <a:rPr lang="en-US" altLang="zh-CN" sz="1200" b="0" i="0" kern="1200" dirty="0">
                <a:solidFill>
                  <a:schemeClr val="tx1"/>
                </a:solidFill>
                <a:effectLst/>
                <a:latin typeface="+mn-lt"/>
                <a:ea typeface="+mn-ea"/>
                <a:cs typeface="+mn-cs"/>
              </a:rPr>
              <a:t>GA</a:t>
            </a:r>
            <a:r>
              <a:rPr lang="zh-CN" altLang="en-US" sz="1200" b="0" i="0" kern="1200" dirty="0">
                <a:solidFill>
                  <a:schemeClr val="tx1"/>
                </a:solidFill>
                <a:effectLst/>
                <a:latin typeface="+mn-lt"/>
                <a:ea typeface="+mn-ea"/>
                <a:cs typeface="+mn-cs"/>
              </a:rPr>
              <a:t>与单阶和两阶检测器结合后，有效提高了检测精度。</a:t>
            </a:r>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3</a:t>
            </a:fld>
            <a:endParaRPr lang="zh-CN" altLang="en-US"/>
          </a:p>
        </p:txBody>
      </p:sp>
    </p:spTree>
    <p:extLst>
      <p:ext uri="{BB962C8B-B14F-4D97-AF65-F5344CB8AC3E}">
        <p14:creationId xmlns="" xmlns:p14="http://schemas.microsoft.com/office/powerpoint/2010/main" val="21257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通常我们使用 </a:t>
            </a: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个数 </a:t>
            </a:r>
            <a:r>
              <a:rPr lang="en-US" altLang="zh-CN" sz="1200" b="0" i="0" kern="1200" dirty="0">
                <a:solidFill>
                  <a:schemeClr val="tx1"/>
                </a:solidFill>
                <a:effectLst/>
                <a:latin typeface="+mn-lt"/>
                <a:ea typeface="+mn-ea"/>
                <a:cs typeface="+mn-cs"/>
              </a:rPr>
              <a:t>(x, y, w, h) </a:t>
            </a:r>
            <a:r>
              <a:rPr lang="zh-CN" altLang="en-US" sz="1200" b="0" i="0" kern="1200" dirty="0">
                <a:solidFill>
                  <a:schemeClr val="tx1"/>
                </a:solidFill>
                <a:effectLst/>
                <a:latin typeface="+mn-lt"/>
                <a:ea typeface="+mn-ea"/>
                <a:cs typeface="+mn-cs"/>
              </a:rPr>
              <a:t>来描述一个</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，即中心点坐标</a:t>
            </a:r>
            <a:r>
              <a:rPr lang="en-US" altLang="zh-CN" sz="1200" b="0" i="0" kern="1200" dirty="0" err="1">
                <a:solidFill>
                  <a:schemeClr val="tx1"/>
                </a:solidFill>
                <a:effectLst/>
                <a:latin typeface="+mn-lt"/>
                <a:ea typeface="+mn-ea"/>
                <a:cs typeface="+mn-cs"/>
              </a:rPr>
              <a:t>xy</a:t>
            </a:r>
            <a:r>
              <a:rPr lang="zh-CN" altLang="en-US" sz="1200" b="0" i="0" kern="1200" dirty="0">
                <a:solidFill>
                  <a:schemeClr val="tx1"/>
                </a:solidFill>
                <a:effectLst/>
                <a:latin typeface="+mn-lt"/>
                <a:ea typeface="+mn-ea"/>
                <a:cs typeface="+mn-cs"/>
              </a:rPr>
              <a:t>和宽高</a:t>
            </a:r>
            <a:r>
              <a:rPr lang="en-US" altLang="zh-CN" sz="1200" b="0" i="0" kern="1200" dirty="0" err="1">
                <a:solidFill>
                  <a:schemeClr val="tx1"/>
                </a:solidFill>
                <a:effectLst/>
                <a:latin typeface="+mn-lt"/>
                <a:ea typeface="+mn-ea"/>
                <a:cs typeface="+mn-cs"/>
              </a:rPr>
              <a:t>wh</a:t>
            </a:r>
            <a:r>
              <a:rPr lang="zh-CN" altLang="en-US" sz="1200" b="0" i="0" kern="1200" dirty="0">
                <a:solidFill>
                  <a:schemeClr val="tx1"/>
                </a:solidFill>
                <a:effectLst/>
                <a:latin typeface="+mn-lt"/>
                <a:ea typeface="+mn-ea"/>
                <a:cs typeface="+mn-cs"/>
              </a:rPr>
              <a:t>。我们将</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的概率分布写成如下公式，其中</a:t>
            </a:r>
            <a:r>
              <a:rPr lang="en-US" altLang="zh-CN" sz="1200" b="0" i="0" kern="1200" dirty="0">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表示的是图像特征。可以看到</a:t>
            </a:r>
            <a:r>
              <a:rPr lang="en-US" altLang="zh-CN" sz="1200" kern="1200" dirty="0">
                <a:solidFill>
                  <a:schemeClr val="tx1"/>
                </a:solidFill>
                <a:latin typeface="+mn-lt"/>
                <a:ea typeface="+mn-ea"/>
                <a:cs typeface="+mn-cs"/>
              </a:rPr>
              <a:t>Anchor</a:t>
            </a:r>
            <a:r>
              <a:rPr lang="zh-CN" altLang="en-US" sz="1200" kern="1200" dirty="0">
                <a:solidFill>
                  <a:schemeClr val="tx1"/>
                </a:solidFill>
                <a:latin typeface="+mn-lt"/>
                <a:ea typeface="+mn-ea"/>
                <a:cs typeface="+mn-cs"/>
              </a:rPr>
              <a:t>的概率分布被分解为两个条件概率分布，即给定图像特征之后</a:t>
            </a:r>
            <a:r>
              <a:rPr lang="en-US" altLang="zh-CN" sz="1200" kern="1200" dirty="0">
                <a:solidFill>
                  <a:schemeClr val="tx1"/>
                </a:solidFill>
                <a:latin typeface="+mn-lt"/>
                <a:ea typeface="+mn-ea"/>
                <a:cs typeface="+mn-cs"/>
              </a:rPr>
              <a:t>anchor</a:t>
            </a:r>
            <a:r>
              <a:rPr lang="zh-CN" altLang="en-US" sz="1200" kern="1200" dirty="0">
                <a:solidFill>
                  <a:schemeClr val="tx1"/>
                </a:solidFill>
                <a:latin typeface="+mn-lt"/>
                <a:ea typeface="+mn-ea"/>
                <a:cs typeface="+mn-cs"/>
              </a:rPr>
              <a:t>中心点的概率分布，和给定图像特征和中心点位置之后的</a:t>
            </a:r>
            <a:r>
              <a:rPr lang="en-US" altLang="zh-CN" sz="1200" kern="1200" dirty="0">
                <a:solidFill>
                  <a:schemeClr val="tx1"/>
                </a:solidFill>
                <a:latin typeface="+mn-lt"/>
                <a:ea typeface="+mn-ea"/>
                <a:cs typeface="+mn-cs"/>
              </a:rPr>
              <a:t>anchor</a:t>
            </a:r>
            <a:r>
              <a:rPr lang="zh-CN" altLang="en-US" sz="1200" kern="1200" dirty="0">
                <a:solidFill>
                  <a:schemeClr val="tx1"/>
                </a:solidFill>
                <a:latin typeface="+mn-lt"/>
                <a:ea typeface="+mn-ea"/>
                <a:cs typeface="+mn-cs"/>
              </a:rPr>
              <a:t>形状概率分布。</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由上面的公式可推测出两个结论 </a:t>
            </a:r>
            <a:r>
              <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(1) anchor</a:t>
            </a:r>
            <a:r>
              <a:rPr lang="zh-CN" altLang="en-US"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在不同位置出现的概率不同。</a:t>
            </a:r>
            <a:r>
              <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目标形状与其所在位置相关。因此</a:t>
            </a:r>
            <a:r>
              <a:rPr lang="zh-CN" altLang="en-US" sz="1200" kern="1200" dirty="0">
                <a:solidFill>
                  <a:schemeClr val="tx1"/>
                </a:solidFill>
                <a:latin typeface="+mn-lt"/>
                <a:ea typeface="+mn-ea"/>
                <a:cs typeface="+mn-cs"/>
              </a:rPr>
              <a:t>作者将</a:t>
            </a:r>
            <a:r>
              <a:rPr lang="en-US" altLang="zh-CN" sz="1200" kern="1200" dirty="0">
                <a:solidFill>
                  <a:schemeClr val="tx1"/>
                </a:solidFill>
                <a:latin typeface="+mn-lt"/>
                <a:ea typeface="+mn-ea"/>
                <a:cs typeface="+mn-cs"/>
              </a:rPr>
              <a:t>anchor</a:t>
            </a:r>
            <a:r>
              <a:rPr lang="zh-CN" altLang="en-US" sz="1200" kern="1200" dirty="0">
                <a:solidFill>
                  <a:schemeClr val="tx1"/>
                </a:solidFill>
                <a:latin typeface="+mn-lt"/>
                <a:ea typeface="+mn-ea"/>
                <a:cs typeface="+mn-cs"/>
              </a:rPr>
              <a:t>的生成过程分解为两个步骤，</a:t>
            </a:r>
            <a:r>
              <a:rPr lang="en-US" altLang="zh-CN" sz="1200" kern="1200" dirty="0" smtClean="0">
                <a:solidFill>
                  <a:schemeClr val="tx1"/>
                </a:solidFill>
                <a:latin typeface="+mn-lt"/>
                <a:ea typeface="+mn-ea"/>
                <a:cs typeface="+mn-cs"/>
              </a:rPr>
              <a:t>anchor</a:t>
            </a:r>
            <a:r>
              <a:rPr lang="zh-CN" altLang="en-US" sz="1200" kern="1200" dirty="0" smtClean="0">
                <a:solidFill>
                  <a:schemeClr val="tx1"/>
                </a:solidFill>
                <a:latin typeface="+mn-lt"/>
                <a:ea typeface="+mn-ea"/>
                <a:cs typeface="+mn-cs"/>
              </a:rPr>
              <a:t>的中心点</a:t>
            </a:r>
            <a:r>
              <a:rPr lang="zh-CN" altLang="en-US" sz="1200" kern="1200" dirty="0">
                <a:solidFill>
                  <a:schemeClr val="tx1"/>
                </a:solidFill>
                <a:latin typeface="+mn-lt"/>
                <a:ea typeface="+mn-ea"/>
                <a:cs typeface="+mn-cs"/>
              </a:rPr>
              <a:t>位置预测</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anchor</a:t>
            </a:r>
            <a:r>
              <a:rPr lang="zh-CN" altLang="en-US" sz="1200" kern="1200" dirty="0" smtClean="0">
                <a:solidFill>
                  <a:schemeClr val="tx1"/>
                </a:solidFill>
                <a:latin typeface="+mn-lt"/>
                <a:ea typeface="+mn-ea"/>
                <a:cs typeface="+mn-cs"/>
              </a:rPr>
              <a:t>形状</a:t>
            </a:r>
            <a:r>
              <a:rPr lang="zh-CN" altLang="en-US" sz="1200" kern="1200" dirty="0">
                <a:solidFill>
                  <a:schemeClr val="tx1"/>
                </a:solidFill>
                <a:latin typeface="+mn-lt"/>
                <a:ea typeface="+mn-ea"/>
                <a:cs typeface="+mn-cs"/>
              </a:rPr>
              <a:t>预测，然后再结合在一起得到</a:t>
            </a:r>
            <a:r>
              <a:rPr lang="en-US" altLang="zh-CN" sz="1200" kern="1200" dirty="0">
                <a:solidFill>
                  <a:schemeClr val="tx1"/>
                </a:solidFill>
                <a:latin typeface="+mn-lt"/>
                <a:ea typeface="+mn-ea"/>
                <a:cs typeface="+mn-cs"/>
              </a:rPr>
              <a:t>anchor</a:t>
            </a:r>
            <a:r>
              <a:rPr lang="zh-CN" altLang="en-US" sz="1200" kern="1200" dirty="0">
                <a:solidFill>
                  <a:schemeClr val="tx1"/>
                </a:solidFill>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4</a:t>
            </a:fld>
            <a:endParaRPr lang="zh-CN" altLang="en-US"/>
          </a:p>
        </p:txBody>
      </p:sp>
    </p:spTree>
    <p:extLst>
      <p:ext uri="{BB962C8B-B14F-4D97-AF65-F5344CB8AC3E}">
        <p14:creationId xmlns="" xmlns:p14="http://schemas.microsoft.com/office/powerpoint/2010/main" val="310750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这是整体网络结构，可以看到网络是基于</a:t>
            </a:r>
            <a:r>
              <a:rPr lang="en-US" altLang="zh-CN" dirty="0" err="1"/>
              <a:t>fpn</a:t>
            </a:r>
            <a:r>
              <a:rPr lang="zh-CN" altLang="en-US" dirty="0"/>
              <a:t>的，每层输出的特征图在经过</a:t>
            </a:r>
            <a:r>
              <a:rPr lang="en-US" altLang="zh-CN" dirty="0"/>
              <a:t>Guided anchoring</a:t>
            </a:r>
            <a:r>
              <a:rPr lang="zh-CN" altLang="en-US" dirty="0"/>
              <a:t>模块后可得到预测出的</a:t>
            </a:r>
            <a:r>
              <a:rPr lang="en-US" altLang="zh-CN" dirty="0"/>
              <a:t>anchor</a:t>
            </a:r>
            <a:r>
              <a:rPr lang="zh-CN" altLang="en-US" dirty="0"/>
              <a:t>和更加精细的特征图进行下一步分类回归等。</a:t>
            </a:r>
            <a:endParaRPr lang="en-US" altLang="zh-CN" dirty="0"/>
          </a:p>
          <a:p>
            <a:r>
              <a:rPr lang="en-US" altLang="zh-CN" dirty="0"/>
              <a:t>--</a:t>
            </a:r>
            <a:r>
              <a:rPr lang="zh-CN" altLang="en-US" dirty="0"/>
              <a:t>在</a:t>
            </a:r>
            <a:r>
              <a:rPr lang="en-US" altLang="zh-CN" dirty="0"/>
              <a:t>Guided anchoring</a:t>
            </a:r>
            <a:r>
              <a:rPr lang="zh-CN" altLang="en-US" dirty="0"/>
              <a:t>结构中又分为了两个模块，一个预测</a:t>
            </a:r>
            <a:r>
              <a:rPr lang="en-US" altLang="zh-CN" dirty="0"/>
              <a:t>anchor</a:t>
            </a:r>
            <a:r>
              <a:rPr lang="zh-CN" altLang="en-US" dirty="0"/>
              <a:t>的中心点位置和形状，另一个用于产生一个更加精细的特征图。</a:t>
            </a:r>
            <a:endParaRPr lang="en-US" altLang="zh-CN" dirty="0"/>
          </a:p>
          <a:p>
            <a:r>
              <a:rPr lang="en-US" altLang="zh-CN" dirty="0"/>
              <a:t>--</a:t>
            </a:r>
            <a:r>
              <a:rPr lang="zh-CN" altLang="en-US" dirty="0"/>
              <a:t>在生成</a:t>
            </a:r>
            <a:r>
              <a:rPr lang="en-US" altLang="zh-CN" dirty="0"/>
              <a:t>anchor</a:t>
            </a:r>
            <a:r>
              <a:rPr lang="zh-CN" altLang="en-US" dirty="0"/>
              <a:t>的模块中又分了两个分支，</a:t>
            </a:r>
            <a:r>
              <a:rPr lang="en-US" altLang="zh-CN" dirty="0"/>
              <a:t>NL</a:t>
            </a:r>
            <a:r>
              <a:rPr lang="zh-CN" altLang="en-US" dirty="0"/>
              <a:t>和</a:t>
            </a:r>
            <a:r>
              <a:rPr lang="en-US" altLang="zh-CN" dirty="0"/>
              <a:t>Ns</a:t>
            </a:r>
            <a:r>
              <a:rPr lang="zh-CN" altLang="en-US" dirty="0"/>
              <a:t>是两个</a:t>
            </a:r>
            <a:r>
              <a:rPr lang="en-US" altLang="zh-CN" dirty="0"/>
              <a:t>1</a:t>
            </a:r>
            <a:r>
              <a:rPr lang="zh-CN" altLang="en-US" dirty="0"/>
              <a:t>*</a:t>
            </a:r>
            <a:r>
              <a:rPr lang="en-US" altLang="zh-CN" dirty="0"/>
              <a:t>1</a:t>
            </a:r>
            <a:r>
              <a:rPr lang="zh-CN" altLang="en-US" dirty="0"/>
              <a:t>的卷积，一个是对</a:t>
            </a:r>
            <a:r>
              <a:rPr lang="en-US" altLang="zh-CN" dirty="0"/>
              <a:t>anchor</a:t>
            </a:r>
            <a:r>
              <a:rPr lang="zh-CN" altLang="en-US" dirty="0"/>
              <a:t>中心点位置进行预测的分支，产生一个概率图用于反映物体中心可能存在的位置，一个是形状预测分支，负责预测相关位置的</a:t>
            </a:r>
            <a:r>
              <a:rPr lang="en-US" altLang="zh-CN" dirty="0"/>
              <a:t>anchor</a:t>
            </a:r>
            <a:r>
              <a:rPr lang="zh-CN" altLang="en-US" dirty="0"/>
              <a:t>形状，最终综合两个分支的结果，在预测概率值超过阈值的位置产生最可能形状的</a:t>
            </a:r>
            <a:r>
              <a:rPr lang="en-US" altLang="zh-CN" dirty="0"/>
              <a:t>anchor</a:t>
            </a:r>
            <a:r>
              <a:rPr lang="zh-CN" altLang="en-US" dirty="0"/>
              <a:t>。</a:t>
            </a:r>
            <a:endParaRPr lang="en-US" altLang="zh-CN" dirty="0"/>
          </a:p>
          <a:p>
            <a:r>
              <a:rPr lang="en-US" altLang="zh-CN" dirty="0"/>
              <a:t>--</a:t>
            </a:r>
            <a:r>
              <a:rPr lang="zh-CN" altLang="en-US" dirty="0"/>
              <a:t>同时作者注意到由于不同位置</a:t>
            </a:r>
            <a:r>
              <a:rPr lang="en-US" altLang="zh-CN" dirty="0"/>
              <a:t>anchor</a:t>
            </a:r>
            <a:r>
              <a:rPr lang="zh-CN" altLang="en-US" dirty="0"/>
              <a:t>大小是不同的，所以对应到特征图上的大小范围也有所差别，因此作者提出一个特征自适应模块，将</a:t>
            </a:r>
            <a:r>
              <a:rPr lang="en-US" altLang="zh-CN" dirty="0"/>
              <a:t>anchor</a:t>
            </a:r>
            <a:r>
              <a:rPr lang="zh-CN" altLang="en-US" dirty="0"/>
              <a:t>的形状信息融入到原本的特征图中，得到新的特征图后用于后续的预测。</a:t>
            </a:r>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5</a:t>
            </a:fld>
            <a:endParaRPr lang="zh-CN" altLang="en-US"/>
          </a:p>
        </p:txBody>
      </p:sp>
    </p:spTree>
    <p:extLst>
      <p:ext uri="{BB962C8B-B14F-4D97-AF65-F5344CB8AC3E}">
        <p14:creationId xmlns="" xmlns:p14="http://schemas.microsoft.com/office/powerpoint/2010/main" val="3654722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位置预测分支：输入的特征图通过一个</a:t>
            </a:r>
            <a:r>
              <a:rPr lang="en-US" altLang="zh-CN" sz="1200" b="0" i="0" kern="1200" dirty="0">
                <a:solidFill>
                  <a:schemeClr val="tx1"/>
                </a:solidFill>
                <a:effectLst/>
                <a:latin typeface="+mn-lt"/>
                <a:ea typeface="+mn-ea"/>
                <a:cs typeface="+mn-cs"/>
              </a:rPr>
              <a:t>1x1</a:t>
            </a:r>
            <a:r>
              <a:rPr lang="zh-CN" altLang="en-US" sz="1200" b="0" i="0" kern="1200" dirty="0">
                <a:solidFill>
                  <a:schemeClr val="tx1"/>
                </a:solidFill>
                <a:effectLst/>
                <a:latin typeface="+mn-lt"/>
                <a:ea typeface="+mn-ea"/>
                <a:cs typeface="+mn-cs"/>
              </a:rPr>
              <a:t>卷积，然后逐像素</a:t>
            </a:r>
            <a:r>
              <a:rPr lang="en-US" altLang="zh-CN" sz="1200" b="0" i="0" kern="1200" dirty="0">
                <a:solidFill>
                  <a:schemeClr val="tx1"/>
                </a:solidFill>
                <a:effectLst/>
                <a:latin typeface="+mn-lt"/>
                <a:ea typeface="+mn-ea"/>
                <a:cs typeface="+mn-cs"/>
              </a:rPr>
              <a:t>sigmoid</a:t>
            </a:r>
            <a:r>
              <a:rPr lang="zh-CN" altLang="en-US" sz="1200" b="0" i="0" kern="1200" dirty="0">
                <a:solidFill>
                  <a:schemeClr val="tx1"/>
                </a:solidFill>
                <a:effectLst/>
                <a:latin typeface="+mn-lt"/>
                <a:ea typeface="+mn-ea"/>
                <a:cs typeface="+mn-cs"/>
              </a:rPr>
              <a:t>产生和特征图大小相同的概率图</a:t>
            </a:r>
            <a:r>
              <a:rPr lang="en-US" altLang="zh-CN" sz="1200" b="0" i="0" kern="1200" dirty="0">
                <a:solidFill>
                  <a:schemeClr val="tx1"/>
                </a:solidFill>
                <a:effectLst/>
                <a:latin typeface="+mn-lt"/>
                <a:ea typeface="+mn-ea"/>
                <a:cs typeface="+mn-cs"/>
              </a:rPr>
              <a:t>P( · | FI )</a:t>
            </a:r>
            <a:r>
              <a:rPr lang="zh-CN" altLang="en-US" dirty="0"/>
              <a:t>用于反映物体中心可能存在的位置</a:t>
            </a:r>
            <a:r>
              <a:rPr lang="zh-CN" altLang="en-US" sz="1200" b="0" i="0" kern="1200" dirty="0">
                <a:solidFill>
                  <a:schemeClr val="tx1"/>
                </a:solidFill>
                <a:effectLst/>
                <a:latin typeface="+mn-lt"/>
                <a:ea typeface="+mn-ea"/>
                <a:cs typeface="+mn-cs"/>
              </a:rPr>
              <a:t>，然后通过设定的一个阈值筛选出目标可能存在的位置，这样就</a:t>
            </a:r>
            <a:r>
              <a:rPr lang="zh-CN" altLang="en-US" sz="1200" kern="1200" dirty="0">
                <a:solidFill>
                  <a:schemeClr val="tx1"/>
                </a:solidFill>
                <a:latin typeface="+mn-lt"/>
                <a:ea typeface="+mn-ea"/>
                <a:cs typeface="+mn-cs"/>
              </a:rPr>
              <a:t>可以在保持</a:t>
            </a:r>
            <a:r>
              <a:rPr lang="en-US" altLang="zh-CN" sz="1200" kern="1200" dirty="0">
                <a:solidFill>
                  <a:schemeClr val="tx1"/>
                </a:solidFill>
                <a:latin typeface="+mn-lt"/>
                <a:ea typeface="+mn-ea"/>
                <a:cs typeface="+mn-cs"/>
              </a:rPr>
              <a:t>Recall</a:t>
            </a:r>
            <a:r>
              <a:rPr lang="zh-CN" altLang="en-US" sz="1200" kern="1200" dirty="0">
                <a:solidFill>
                  <a:schemeClr val="tx1"/>
                </a:solidFill>
                <a:latin typeface="+mn-lt"/>
                <a:ea typeface="+mn-ea"/>
                <a:cs typeface="+mn-cs"/>
              </a:rPr>
              <a:t>的前提下过滤掉</a:t>
            </a:r>
            <a:r>
              <a:rPr lang="en-US" altLang="zh-CN" sz="1200" kern="1200" dirty="0">
                <a:solidFill>
                  <a:schemeClr val="tx1"/>
                </a:solidFill>
                <a:latin typeface="+mn-lt"/>
                <a:ea typeface="+mn-ea"/>
                <a:cs typeface="+mn-cs"/>
              </a:rPr>
              <a:t>90%</a:t>
            </a:r>
            <a:r>
              <a:rPr lang="zh-CN" altLang="en-US" sz="1200" kern="1200" dirty="0">
                <a:solidFill>
                  <a:schemeClr val="tx1"/>
                </a:solidFill>
                <a:latin typeface="+mn-lt"/>
                <a:ea typeface="+mn-ea"/>
                <a:cs typeface="+mn-cs"/>
              </a:rPr>
              <a:t>的区域，</a:t>
            </a:r>
            <a:r>
              <a:rPr lang="zh-CN" altLang="en-US" sz="1200" b="0" i="0" kern="1200" dirty="0">
                <a:solidFill>
                  <a:schemeClr val="tx1"/>
                </a:solidFill>
                <a:effectLst/>
                <a:latin typeface="+mn-lt"/>
                <a:ea typeface="+mn-ea"/>
                <a:cs typeface="+mn-cs"/>
              </a:rPr>
              <a:t>使</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数量大大降低</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inference</a:t>
            </a:r>
            <a:r>
              <a:rPr lang="zh-CN" altLang="en-US" sz="1200" b="0" i="0" kern="1200" dirty="0">
                <a:solidFill>
                  <a:schemeClr val="tx1"/>
                </a:solidFill>
                <a:effectLst/>
                <a:latin typeface="+mn-lt"/>
                <a:ea typeface="+mn-ea"/>
                <a:cs typeface="+mn-cs"/>
              </a:rPr>
              <a:t>时，预测完位置后可以采用</a:t>
            </a:r>
            <a:r>
              <a:rPr lang="en-US" altLang="zh-CN" sz="1200" b="0" i="0" kern="1200" dirty="0">
                <a:solidFill>
                  <a:schemeClr val="tx1"/>
                </a:solidFill>
                <a:effectLst/>
                <a:latin typeface="+mn-lt"/>
                <a:ea typeface="+mn-ea"/>
                <a:cs typeface="+mn-cs"/>
              </a:rPr>
              <a:t>masked conv</a:t>
            </a:r>
            <a:r>
              <a:rPr lang="zh-CN" altLang="en-US" sz="1200" b="0" i="0" kern="1200" dirty="0">
                <a:solidFill>
                  <a:schemeClr val="tx1"/>
                </a:solidFill>
                <a:effectLst/>
                <a:latin typeface="+mn-lt"/>
                <a:ea typeface="+mn-ea"/>
                <a:cs typeface="+mn-cs"/>
              </a:rPr>
              <a:t>替代普通的</a:t>
            </a:r>
            <a:r>
              <a:rPr lang="en-US" altLang="zh-CN" sz="1200" b="0" i="0" kern="1200" dirty="0">
                <a:solidFill>
                  <a:schemeClr val="tx1"/>
                </a:solidFill>
                <a:effectLst/>
                <a:latin typeface="+mn-lt"/>
                <a:ea typeface="+mn-ea"/>
                <a:cs typeface="+mn-cs"/>
              </a:rPr>
              <a:t>conv</a:t>
            </a:r>
            <a:r>
              <a:rPr lang="zh-CN" altLang="en-US" sz="1200" b="0" i="0" kern="1200" dirty="0">
                <a:solidFill>
                  <a:schemeClr val="tx1"/>
                </a:solidFill>
                <a:effectLst/>
                <a:latin typeface="+mn-lt"/>
                <a:ea typeface="+mn-ea"/>
                <a:cs typeface="+mn-cs"/>
              </a:rPr>
              <a:t>，也就是只在有</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的地方计算，达到加速目的。</a:t>
            </a:r>
            <a:endParaRPr lang="en-US" altLang="zh-CN" sz="1200" b="0" i="0" kern="1200" dirty="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输出的概率图上的位置</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i,j</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对应原图上</a:t>
            </a:r>
            <a:r>
              <a:rPr lang="en-US" altLang="zh-CN" sz="1200" b="0" i="0" kern="1200" dirty="0">
                <a:solidFill>
                  <a:schemeClr val="tx1"/>
                </a:solidFill>
                <a:effectLst/>
                <a:latin typeface="+mn-lt"/>
                <a:ea typeface="+mn-ea"/>
                <a:cs typeface="+mn-cs"/>
              </a:rPr>
              <a:t>((i+0.5)s,(j+0.5)s)</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指的是相邻</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间的距离。</a:t>
            </a:r>
            <a:endParaRPr lang="zh-CN" altLang="en-US" dirty="0"/>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6</a:t>
            </a:fld>
            <a:endParaRPr lang="zh-CN" altLang="en-US"/>
          </a:p>
        </p:txBody>
      </p:sp>
    </p:spTree>
    <p:extLst>
      <p:ext uri="{BB962C8B-B14F-4D97-AF65-F5344CB8AC3E}">
        <p14:creationId xmlns="" xmlns:p14="http://schemas.microsoft.com/office/powerpoint/2010/main" val="192564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形状预测分支的目标是给定</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的中心点，预测出相应位置</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最佳的长和宽，</a:t>
            </a:r>
            <a:r>
              <a:rPr lang="zh-CN" altLang="en-US" sz="1200" kern="1200" dirty="0">
                <a:solidFill>
                  <a:schemeClr val="tx1"/>
                </a:solidFill>
                <a:latin typeface="+mn-lt"/>
                <a:ea typeface="+mn-ea"/>
                <a:cs typeface="+mn-cs"/>
              </a:rPr>
              <a:t>作者采用一个</a:t>
            </a:r>
            <a:r>
              <a:rPr lang="en-US" altLang="zh-CN" sz="1200" kern="1200" dirty="0">
                <a:solidFill>
                  <a:schemeClr val="tx1"/>
                </a:solidFill>
                <a:latin typeface="+mn-lt"/>
                <a:ea typeface="+mn-ea"/>
                <a:cs typeface="+mn-cs"/>
              </a:rPr>
              <a:t>1x1</a:t>
            </a:r>
            <a:r>
              <a:rPr lang="zh-CN" altLang="en-US" sz="1200" kern="1200" dirty="0">
                <a:solidFill>
                  <a:schemeClr val="tx1"/>
                </a:solidFill>
                <a:latin typeface="+mn-lt"/>
                <a:ea typeface="+mn-ea"/>
                <a:cs typeface="+mn-cs"/>
              </a:rPr>
              <a:t>卷积</a:t>
            </a:r>
            <a:r>
              <a:rPr lang="en-US" altLang="zh-CN" sz="1200" kern="1200" dirty="0">
                <a:solidFill>
                  <a:schemeClr val="tx1"/>
                </a:solidFill>
                <a:latin typeface="+mn-lt"/>
                <a:ea typeface="+mn-ea"/>
                <a:cs typeface="+mn-cs"/>
              </a:rPr>
              <a:t>Ns</a:t>
            </a:r>
            <a:r>
              <a:rPr lang="zh-CN" altLang="en-US" sz="1200" kern="1200" dirty="0">
                <a:solidFill>
                  <a:schemeClr val="tx1"/>
                </a:solidFill>
                <a:latin typeface="+mn-lt"/>
                <a:ea typeface="+mn-ea"/>
                <a:cs typeface="+mn-cs"/>
              </a:rPr>
              <a:t>，输出与输入特征图尺寸相同的</a:t>
            </a:r>
            <a:r>
              <a:rPr lang="en-US" altLang="zh-CN" sz="1200" kern="1200" dirty="0">
                <a:solidFill>
                  <a:schemeClr val="tx1"/>
                </a:solidFill>
                <a:latin typeface="+mn-lt"/>
                <a:ea typeface="+mn-ea"/>
                <a:cs typeface="+mn-cs"/>
              </a:rPr>
              <a:t>2</a:t>
            </a:r>
            <a:r>
              <a:rPr lang="zh-CN" altLang="en-US" sz="1200" kern="1200" dirty="0">
                <a:solidFill>
                  <a:schemeClr val="tx1"/>
                </a:solidFill>
                <a:latin typeface="+mn-lt"/>
                <a:ea typeface="+mn-ea"/>
                <a:cs typeface="+mn-cs"/>
              </a:rPr>
              <a:t>通道的特征图，表示的是每个位置最优的</a:t>
            </a:r>
            <a:r>
              <a:rPr lang="en-US" altLang="zh-CN" sz="1200" kern="1200" dirty="0">
                <a:solidFill>
                  <a:schemeClr val="tx1"/>
                </a:solidFill>
                <a:latin typeface="+mn-lt"/>
                <a:ea typeface="+mn-ea"/>
                <a:cs typeface="+mn-cs"/>
              </a:rPr>
              <a:t>anchor</a:t>
            </a:r>
            <a:r>
              <a:rPr lang="zh-CN" altLang="en-US" sz="1200" kern="1200" dirty="0">
                <a:solidFill>
                  <a:schemeClr val="tx1"/>
                </a:solidFill>
                <a:latin typeface="+mn-lt"/>
                <a:ea typeface="+mn-ea"/>
                <a:cs typeface="+mn-cs"/>
              </a:rPr>
              <a:t>尺寸，但作者</a:t>
            </a:r>
            <a:r>
              <a:rPr lang="zh-CN" altLang="en-US" sz="1200" b="0" i="0" kern="1200" dirty="0">
                <a:solidFill>
                  <a:schemeClr val="tx1"/>
                </a:solidFill>
                <a:effectLst/>
                <a:latin typeface="+mn-lt"/>
                <a:ea typeface="+mn-ea"/>
                <a:cs typeface="+mn-cs"/>
              </a:rPr>
              <a:t>发现直接训练输出的绝对尺寸不稳定，因为绝对尺寸的范围太大了，</a:t>
            </a:r>
            <a:r>
              <a:rPr lang="zh-CN" altLang="en-US" sz="1200" kern="1200" dirty="0">
                <a:solidFill>
                  <a:schemeClr val="tx1"/>
                </a:solidFill>
                <a:latin typeface="+mn-lt"/>
                <a:ea typeface="+mn-ea"/>
                <a:cs typeface="+mn-cs"/>
              </a:rPr>
              <a:t>从十几到上千都有可能。所以采用这个式子：</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stride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σ</a:t>
            </a:r>
            <a:r>
              <a:rPr lang="zh-CN" altLang="en-US" sz="1200" b="0" i="0" kern="1200" dirty="0">
                <a:solidFill>
                  <a:schemeClr val="tx1"/>
                </a:solidFill>
                <a:effectLst/>
                <a:latin typeface="+mn-lt"/>
                <a:ea typeface="+mn-ea"/>
                <a:cs typeface="+mn-cs"/>
              </a:rPr>
              <a:t>是一个尺度系数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文中取</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，这样只需要预测缩放值</a:t>
            </a:r>
            <a:r>
              <a:rPr lang="en-US" altLang="zh-CN" sz="1200" b="0" i="0" kern="1200" dirty="0" err="1">
                <a:solidFill>
                  <a:schemeClr val="tx1"/>
                </a:solidFill>
                <a:effectLst/>
                <a:latin typeface="+mn-lt"/>
                <a:ea typeface="+mn-ea"/>
                <a:cs typeface="+mn-cs"/>
              </a:rPr>
              <a:t>dw</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dh</a:t>
            </a:r>
            <a:r>
              <a:rPr lang="zh-CN" altLang="en-US" sz="1200" b="0" i="0" kern="1200" dirty="0">
                <a:solidFill>
                  <a:schemeClr val="tx1"/>
                </a:solidFill>
                <a:effectLst/>
                <a:latin typeface="+mn-lt"/>
                <a:ea typeface="+mn-ea"/>
                <a:cs typeface="+mn-cs"/>
              </a:rPr>
              <a:t>，通过这样的方法可以将预测值的范围从大约</a:t>
            </a:r>
            <a:r>
              <a:rPr lang="en-US" altLang="zh-CN" sz="1200" b="0" i="0" kern="1200" dirty="0">
                <a:solidFill>
                  <a:schemeClr val="tx1"/>
                </a:solidFill>
                <a:effectLst/>
                <a:latin typeface="+mn-lt"/>
                <a:ea typeface="+mn-ea"/>
                <a:cs typeface="+mn-cs"/>
              </a:rPr>
              <a:t>[0,1000]</a:t>
            </a:r>
            <a:r>
              <a:rPr lang="zh-CN" altLang="en-US" sz="1200" b="0" i="0" kern="1200" dirty="0">
                <a:solidFill>
                  <a:schemeClr val="tx1"/>
                </a:solidFill>
                <a:effectLst/>
                <a:latin typeface="+mn-lt"/>
                <a:ea typeface="+mn-ea"/>
                <a:cs typeface="+mn-cs"/>
              </a:rPr>
              <a:t>缩小到了</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。并且每个位置只预测</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而不是一组，大大减少了</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的数量，同时</a:t>
            </a:r>
            <a:r>
              <a:rPr lang="zh-CN" altLang="en-US" sz="1200" kern="1200" dirty="0">
                <a:solidFill>
                  <a:schemeClr val="tx1"/>
                </a:solidFill>
                <a:latin typeface="+mn-lt"/>
                <a:ea typeface="+mn-ea"/>
                <a:cs typeface="+mn-cs"/>
              </a:rPr>
              <a:t>由于这个方法允许任意的长宽比，所以可以更好地捕获形状极端的目标。</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还有个问题就是对于某个</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，我们应该优化其和哪个</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，也就是应该把这个</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分配给哪个</a:t>
            </a:r>
            <a:r>
              <a:rPr lang="en-US" altLang="zh-CN" sz="1200" b="0" i="0" kern="1200" dirty="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。以前我们</a:t>
            </a:r>
            <a:r>
              <a:rPr lang="zh-CN" altLang="en-US" sz="1200" b="0" i="0" kern="1200" dirty="0">
                <a:solidFill>
                  <a:schemeClr val="tx1"/>
                </a:solidFill>
                <a:effectLst/>
                <a:latin typeface="+mn-lt"/>
                <a:ea typeface="+mn-ea"/>
                <a:cs typeface="+mn-cs"/>
              </a:rPr>
              <a:t>可以直接计算它和所有</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，然后将它分配给</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最大的那个</a:t>
            </a:r>
            <a:r>
              <a:rPr lang="en-US" altLang="zh-CN" sz="1200" b="0" i="0" kern="1200" dirty="0" err="1">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。但现在</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的宽高是一个需要预测的变量，作者的处理手段很传统，预定义</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组宽高，将</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组宽高的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和特定</a:t>
            </a:r>
            <a:r>
              <a:rPr lang="en-US" altLang="zh-CN" sz="1200" b="0" i="0" kern="1200" dirty="0" err="1">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计算</a:t>
            </a:r>
            <a:r>
              <a:rPr lang="zh-CN" altLang="en-US" sz="1200" b="0" i="0" kern="1200" dirty="0" smtClean="0">
                <a:solidFill>
                  <a:schemeClr val="tx1"/>
                </a:solidFill>
                <a:effectLst/>
                <a:latin typeface="+mn-lt"/>
                <a:ea typeface="+mn-ea"/>
                <a:cs typeface="+mn-cs"/>
              </a:rPr>
              <a:t>出来后保留最大值记</a:t>
            </a:r>
            <a:r>
              <a:rPr lang="zh-CN" altLang="en-US" sz="1200" b="0" i="0" kern="1200" dirty="0">
                <a:solidFill>
                  <a:schemeClr val="tx1"/>
                </a:solidFill>
                <a:effectLst/>
                <a:latin typeface="+mn-lt"/>
                <a:ea typeface="+mn-ea"/>
                <a:cs typeface="+mn-cs"/>
              </a:rPr>
              <a:t>为</a:t>
            </a:r>
            <a:r>
              <a:rPr lang="en-US" altLang="zh-CN" sz="1200" b="0" i="0" kern="1200" dirty="0" err="1">
                <a:solidFill>
                  <a:schemeClr val="tx1"/>
                </a:solidFill>
                <a:effectLst/>
                <a:latin typeface="+mn-lt"/>
                <a:ea typeface="+mn-ea"/>
                <a:cs typeface="+mn-cs"/>
              </a:rPr>
              <a:t>vIOU</a:t>
            </a:r>
            <a:r>
              <a:rPr lang="zh-CN" altLang="en-US" sz="1200" b="0" i="0" kern="1200" dirty="0">
                <a:solidFill>
                  <a:schemeClr val="tx1"/>
                </a:solidFill>
                <a:effectLst/>
                <a:latin typeface="+mn-lt"/>
                <a:ea typeface="+mn-ea"/>
                <a:cs typeface="+mn-cs"/>
              </a:rPr>
              <a:t>，将其和不同</a:t>
            </a:r>
            <a:r>
              <a:rPr lang="en-US" altLang="zh-CN" sz="1200" b="0" i="0" kern="1200" dirty="0" err="1">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vIOU</a:t>
            </a:r>
            <a:r>
              <a:rPr lang="zh-CN" altLang="en-US" sz="1200" b="0" i="0" kern="1200" dirty="0">
                <a:solidFill>
                  <a:schemeClr val="tx1"/>
                </a:solidFill>
                <a:effectLst/>
                <a:latin typeface="+mn-lt"/>
                <a:ea typeface="+mn-ea"/>
                <a:cs typeface="+mn-cs"/>
              </a:rPr>
              <a:t>进行横向比较，选最大</a:t>
            </a:r>
            <a:r>
              <a:rPr lang="en-US" altLang="zh-CN" sz="1200" b="0" i="0" kern="1200" dirty="0" err="1">
                <a:solidFill>
                  <a:schemeClr val="tx1"/>
                </a:solidFill>
                <a:effectLst/>
                <a:latin typeface="+mn-lt"/>
                <a:ea typeface="+mn-ea"/>
                <a:cs typeface="+mn-cs"/>
              </a:rPr>
              <a:t>vIOU</a:t>
            </a:r>
            <a:r>
              <a:rPr lang="zh-CN" altLang="en-US" sz="1200" b="0" i="0" kern="1200" dirty="0">
                <a:solidFill>
                  <a:schemeClr val="tx1"/>
                </a:solidFill>
                <a:effectLst/>
                <a:latin typeface="+mn-lt"/>
                <a:ea typeface="+mn-ea"/>
                <a:cs typeface="+mn-cs"/>
              </a:rPr>
              <a:t>对应的</a:t>
            </a:r>
            <a:r>
              <a:rPr lang="en-US" altLang="zh-CN" sz="1200" b="0" i="0" kern="1200" dirty="0" err="1">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作为该</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对应的</a:t>
            </a:r>
            <a:r>
              <a:rPr lang="en-US" altLang="zh-CN" sz="1200" b="0" i="0" kern="1200" dirty="0" err="1">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vIoU</a:t>
            </a:r>
            <a:r>
              <a:rPr lang="zh-CN" altLang="en-US" sz="1200" b="0" i="0" kern="1200" dirty="0">
                <a:solidFill>
                  <a:schemeClr val="tx1"/>
                </a:solidFill>
                <a:effectLst/>
                <a:latin typeface="+mn-lt"/>
                <a:ea typeface="+mn-ea"/>
                <a:cs typeface="+mn-cs"/>
              </a:rPr>
              <a:t>中</a:t>
            </a:r>
            <a:r>
              <a:rPr lang="en-US" altLang="zh-CN" sz="1200" b="0" i="0" kern="1200" dirty="0" err="1">
                <a:solidFill>
                  <a:schemeClr val="tx1"/>
                </a:solidFill>
                <a:effectLst/>
                <a:latin typeface="+mn-lt"/>
                <a:ea typeface="+mn-ea"/>
                <a:cs typeface="+mn-cs"/>
              </a:rPr>
              <a:t>awh</a:t>
            </a:r>
            <a:r>
              <a:rPr lang="zh-CN" altLang="en-US" sz="1200" b="0" i="0" kern="1200" dirty="0">
                <a:solidFill>
                  <a:schemeClr val="tx1"/>
                </a:solidFill>
                <a:effectLst/>
                <a:latin typeface="+mn-lt"/>
                <a:ea typeface="+mn-ea"/>
                <a:cs typeface="+mn-cs"/>
              </a:rPr>
              <a:t>代表的是当前的这个可变的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IOUnormal</a:t>
            </a:r>
            <a:r>
              <a:rPr lang="zh-CN" altLang="en-US" sz="1200" b="0" i="0" kern="1200" dirty="0">
                <a:solidFill>
                  <a:schemeClr val="tx1"/>
                </a:solidFill>
                <a:effectLst/>
                <a:latin typeface="+mn-lt"/>
                <a:ea typeface="+mn-ea"/>
                <a:cs typeface="+mn-cs"/>
              </a:rPr>
              <a:t>就是经典的</a:t>
            </a:r>
            <a:r>
              <a:rPr lang="en-US" altLang="zh-CN" sz="1200" b="0" i="0" kern="1200" dirty="0">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。在这里选</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组宽高是因为我们不可能把</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所有可能的宽高都遍历一遍然后求</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的最大值，所以采用近似的方法采样一些可能的宽高。理论上采样得越多近似效果肯定是越好的，但计算量会越大，出于效率考虑，作者只采样了</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组常见的宽高。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总的说来，</a:t>
            </a:r>
            <a:r>
              <a:rPr lang="en-US" altLang="zh-CN" sz="1200" b="0" i="0" kern="1200" dirty="0">
                <a:solidFill>
                  <a:schemeClr val="tx1"/>
                </a:solidFill>
                <a:effectLst/>
                <a:latin typeface="+mn-lt"/>
                <a:ea typeface="+mn-ea"/>
                <a:cs typeface="+mn-cs"/>
              </a:rPr>
              <a:t>shape prediction</a:t>
            </a:r>
            <a:r>
              <a:rPr lang="zh-CN" altLang="en-US" sz="1200" b="0" i="0" kern="1200" dirty="0">
                <a:solidFill>
                  <a:schemeClr val="tx1"/>
                </a:solidFill>
                <a:effectLst/>
                <a:latin typeface="+mn-lt"/>
                <a:ea typeface="+mn-ea"/>
                <a:cs typeface="+mn-cs"/>
              </a:rPr>
              <a:t>分成两步，第一步是通过</a:t>
            </a:r>
            <a:r>
              <a:rPr lang="en-US" altLang="zh-CN" sz="1200" b="0" i="0" kern="1200" dirty="0">
                <a:solidFill>
                  <a:schemeClr val="tx1"/>
                </a:solidFill>
                <a:effectLst/>
                <a:latin typeface="+mn-lt"/>
                <a:ea typeface="+mn-ea"/>
                <a:cs typeface="+mn-cs"/>
              </a:rPr>
              <a:t>sample9</a:t>
            </a:r>
            <a:r>
              <a:rPr lang="zh-CN" altLang="en-US" sz="1200" b="0" i="0" kern="1200" dirty="0">
                <a:solidFill>
                  <a:schemeClr val="tx1"/>
                </a:solidFill>
                <a:effectLst/>
                <a:latin typeface="+mn-lt"/>
                <a:ea typeface="+mn-ea"/>
                <a:cs typeface="+mn-cs"/>
              </a:rPr>
              <a:t>组宽高值，计算与</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值以</a:t>
            </a:r>
            <a:r>
              <a:rPr lang="zh-CN" altLang="en-US" sz="1200" b="0" i="0" kern="1200" dirty="0" smtClean="0">
                <a:solidFill>
                  <a:schemeClr val="tx1"/>
                </a:solidFill>
                <a:effectLst/>
                <a:latin typeface="+mn-lt"/>
                <a:ea typeface="+mn-ea"/>
                <a:cs typeface="+mn-cs"/>
              </a:rPr>
              <a:t>确定</a:t>
            </a:r>
            <a:r>
              <a:rPr lang="en-US" altLang="zh-CN" sz="1200" b="0" i="0" kern="1200" dirty="0" smtClean="0">
                <a:solidFill>
                  <a:schemeClr val="tx1"/>
                </a:solidFill>
                <a:effectLst/>
                <a:latin typeface="+mn-lt"/>
                <a:ea typeface="+mn-ea"/>
                <a:cs typeface="+mn-cs"/>
              </a:rPr>
              <a:t>anchor</a:t>
            </a:r>
            <a:r>
              <a:rPr lang="zh-CN" altLang="en-US" sz="1200" b="0" i="0" kern="1200" dirty="0" smtClean="0">
                <a:solidFill>
                  <a:schemeClr val="tx1"/>
                </a:solidFill>
                <a:effectLst/>
                <a:latin typeface="+mn-lt"/>
                <a:ea typeface="+mn-ea"/>
                <a:cs typeface="+mn-cs"/>
              </a:rPr>
              <a:t>初始宽</a:t>
            </a:r>
            <a:r>
              <a:rPr lang="zh-CN" altLang="en-US" sz="1200" b="0" i="0" kern="1200" dirty="0">
                <a:solidFill>
                  <a:schemeClr val="tx1"/>
                </a:solidFill>
                <a:effectLst/>
                <a:latin typeface="+mn-lt"/>
                <a:ea typeface="+mn-ea"/>
                <a:cs typeface="+mn-cs"/>
              </a:rPr>
              <a:t>高。第二</a:t>
            </a:r>
            <a:r>
              <a:rPr lang="zh-CN" altLang="en-US" sz="1200" b="0" i="0" kern="1200" dirty="0" smtClean="0">
                <a:solidFill>
                  <a:schemeClr val="tx1"/>
                </a:solidFill>
                <a:effectLst/>
                <a:latin typeface="+mn-lt"/>
                <a:ea typeface="+mn-ea"/>
                <a:cs typeface="+mn-cs"/>
              </a:rPr>
              <a:t>步是通过</a:t>
            </a:r>
            <a:r>
              <a:rPr lang="en-US" altLang="zh-CN" sz="1200" b="0" i="0" kern="1200" dirty="0">
                <a:solidFill>
                  <a:schemeClr val="tx1"/>
                </a:solidFill>
                <a:effectLst/>
                <a:latin typeface="+mn-lt"/>
                <a:ea typeface="+mn-ea"/>
                <a:cs typeface="+mn-cs"/>
              </a:rPr>
              <a:t>bounded </a:t>
            </a:r>
            <a:r>
              <a:rPr lang="en-US" altLang="zh-CN" sz="1200" b="0" i="0" kern="1200" dirty="0" err="1">
                <a:solidFill>
                  <a:schemeClr val="tx1"/>
                </a:solidFill>
                <a:effectLst/>
                <a:latin typeface="+mn-lt"/>
                <a:ea typeface="+mn-ea"/>
                <a:cs typeface="+mn-cs"/>
              </a:rPr>
              <a:t>iou</a:t>
            </a:r>
            <a:r>
              <a:rPr lang="en-US" altLang="zh-CN" sz="1200" b="0" i="0" kern="1200" dirty="0">
                <a:solidFill>
                  <a:schemeClr val="tx1"/>
                </a:solidFill>
                <a:effectLst/>
                <a:latin typeface="+mn-lt"/>
                <a:ea typeface="+mn-ea"/>
                <a:cs typeface="+mn-cs"/>
              </a:rPr>
              <a:t> loss</a:t>
            </a:r>
            <a:r>
              <a:rPr lang="zh-CN" altLang="en-US" sz="1200" b="0" i="0" kern="1200" dirty="0">
                <a:solidFill>
                  <a:schemeClr val="tx1"/>
                </a:solidFill>
                <a:effectLst/>
                <a:latin typeface="+mn-lt"/>
                <a:ea typeface="+mn-ea"/>
                <a:cs typeface="+mn-cs"/>
              </a:rPr>
              <a:t>对宽高进行优化。</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a:r>
            <a:br>
              <a:rPr lang="zh-CN" altLang="en-US" sz="1200" b="0" i="0" kern="1200" dirty="0">
                <a:solidFill>
                  <a:schemeClr val="tx1"/>
                </a:solidFill>
                <a:effectLst/>
                <a:latin typeface="+mn-lt"/>
                <a:ea typeface="+mn-ea"/>
                <a:cs typeface="+mn-cs"/>
              </a:rPr>
            </a:b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7</a:t>
            </a:fld>
            <a:endParaRPr lang="zh-CN" altLang="en-US"/>
          </a:p>
        </p:txBody>
      </p:sp>
    </p:spTree>
    <p:extLst>
      <p:ext uri="{BB962C8B-B14F-4D97-AF65-F5344CB8AC3E}">
        <p14:creationId xmlns="" xmlns:p14="http://schemas.microsoft.com/office/powerpoint/2010/main" val="2452245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在得到</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中心点位置和形状预测结果后，我们就可以生成</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了，如图可以看到这样得到的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是稀疏并且每个位置</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的形状基本是不一样的</a:t>
            </a:r>
            <a:r>
              <a:rPr lang="zh-CN" altLang="en-US" sz="1200" b="0" i="0" kern="1200" dirty="0" smtClean="0">
                <a:solidFill>
                  <a:schemeClr val="tx1"/>
                </a:solidFill>
                <a:effectLst/>
                <a:latin typeface="+mn-lt"/>
                <a:ea typeface="+mn-ea"/>
                <a:cs typeface="+mn-cs"/>
              </a:rPr>
              <a:t>。图</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是对位置分支输出的锚点位置概率图的可视化，图</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是对预测的锚框形状的可视化，因为对生成锚框的位置会有一个阈值的筛选，</a:t>
            </a:r>
            <a:r>
              <a:rPr lang="zh-CN" altLang="en-US" sz="1200" kern="1200" dirty="0">
                <a:solidFill>
                  <a:schemeClr val="tx1"/>
                </a:solidFill>
                <a:latin typeface="+mn-lt"/>
                <a:ea typeface="+mn-ea"/>
                <a:cs typeface="+mn-cs"/>
              </a:rPr>
              <a:t>可以看到天空和海洋等背景区域被筛掉了，锚点主要是集中在人和冲浪板上</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以及</a:t>
            </a:r>
            <a:r>
              <a:rPr lang="zh-CN" altLang="en-US" sz="1200" b="0" i="0" kern="1200" dirty="0">
                <a:solidFill>
                  <a:schemeClr val="tx1"/>
                </a:solidFill>
                <a:effectLst/>
                <a:latin typeface="+mn-lt"/>
                <a:ea typeface="+mn-ea"/>
                <a:cs typeface="+mn-cs"/>
              </a:rPr>
              <a:t>下图中相较</a:t>
            </a:r>
            <a:r>
              <a:rPr lang="en-US" altLang="zh-CN" sz="1200" b="0" i="0" kern="1200" dirty="0" err="1">
                <a:solidFill>
                  <a:schemeClr val="tx1"/>
                </a:solidFill>
                <a:effectLst/>
                <a:latin typeface="+mn-lt"/>
                <a:ea typeface="+mn-ea"/>
                <a:cs typeface="+mn-cs"/>
              </a:rPr>
              <a:t>rpn</a:t>
            </a:r>
            <a:r>
              <a:rPr lang="zh-CN" altLang="en-US" sz="1200" b="0" i="0" kern="1200" dirty="0">
                <a:solidFill>
                  <a:schemeClr val="tx1"/>
                </a:solidFill>
                <a:effectLst/>
                <a:latin typeface="+mn-lt"/>
                <a:ea typeface="+mn-ea"/>
                <a:cs typeface="+mn-cs"/>
              </a:rPr>
              <a:t>由滑动窗口生成的密集的</a:t>
            </a:r>
            <a:r>
              <a:rPr lang="en-US" altLang="zh-CN" sz="1200" b="0" i="0" kern="1200" dirty="0">
                <a:solidFill>
                  <a:schemeClr val="tx1"/>
                </a:solidFill>
                <a:effectLst/>
                <a:latin typeface="+mn-lt"/>
                <a:ea typeface="+mn-ea"/>
                <a:cs typeface="+mn-cs"/>
              </a:rPr>
              <a:t>anchor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GA-RPN</a:t>
            </a:r>
            <a:r>
              <a:rPr lang="zh-CN" altLang="en-US" sz="1200" b="0" i="0" kern="1200" dirty="0" smtClean="0">
                <a:solidFill>
                  <a:schemeClr val="tx1"/>
                </a:solidFill>
                <a:effectLst/>
                <a:latin typeface="+mn-lt"/>
                <a:ea typeface="+mn-ea"/>
                <a:cs typeface="+mn-cs"/>
              </a:rPr>
              <a:t>得到的结果中天空</a:t>
            </a:r>
            <a:r>
              <a:rPr lang="zh-CN" altLang="en-US" sz="1200" b="0" i="0" kern="1200" dirty="0">
                <a:solidFill>
                  <a:schemeClr val="tx1"/>
                </a:solidFill>
                <a:effectLst/>
                <a:latin typeface="+mn-lt"/>
                <a:ea typeface="+mn-ea"/>
                <a:cs typeface="+mn-cs"/>
              </a:rPr>
              <a:t>和墙壁等背景区域被排除了，锚框</a:t>
            </a:r>
            <a:r>
              <a:rPr lang="zh-CN" altLang="en-US" sz="1200" b="0" i="0" kern="1200" dirty="0" smtClean="0">
                <a:solidFill>
                  <a:schemeClr val="tx1"/>
                </a:solidFill>
                <a:effectLst/>
                <a:latin typeface="+mn-lt"/>
                <a:ea typeface="+mn-ea"/>
                <a:cs typeface="+mn-cs"/>
              </a:rPr>
              <a:t>主要集中</a:t>
            </a:r>
            <a:r>
              <a:rPr lang="zh-CN" altLang="en-US" sz="1200" b="0" i="0" kern="1200" dirty="0">
                <a:solidFill>
                  <a:schemeClr val="tx1"/>
                </a:solidFill>
                <a:effectLst/>
                <a:latin typeface="+mn-lt"/>
                <a:ea typeface="+mn-ea"/>
                <a:cs typeface="+mn-cs"/>
              </a:rPr>
              <a:t>在汽车、电视、大楼等物体上。</a:t>
            </a:r>
            <a:endParaRPr lang="zh-CN" altLang="en-US" dirty="0"/>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8</a:t>
            </a:fld>
            <a:endParaRPr lang="zh-CN" altLang="en-US"/>
          </a:p>
        </p:txBody>
      </p:sp>
    </p:spTree>
    <p:extLst>
      <p:ext uri="{BB962C8B-B14F-4D97-AF65-F5344CB8AC3E}">
        <p14:creationId xmlns="" xmlns:p14="http://schemas.microsoft.com/office/powerpoint/2010/main" val="1450270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当作者用由</a:t>
            </a:r>
            <a:r>
              <a:rPr lang="en-US" altLang="zh-CN" sz="1200" b="0" i="0" kern="1200" dirty="0">
                <a:solidFill>
                  <a:schemeClr val="tx1"/>
                </a:solidFill>
                <a:effectLst/>
                <a:latin typeface="+mn-lt"/>
                <a:ea typeface="+mn-ea"/>
                <a:cs typeface="+mn-cs"/>
              </a:rPr>
              <a:t>GA</a:t>
            </a:r>
            <a:r>
              <a:rPr lang="zh-CN" altLang="en-US" sz="1200" b="0" i="0" kern="1200" dirty="0">
                <a:solidFill>
                  <a:schemeClr val="tx1"/>
                </a:solidFill>
                <a:effectLst/>
                <a:latin typeface="+mn-lt"/>
                <a:ea typeface="+mn-ea"/>
                <a:cs typeface="+mn-cs"/>
              </a:rPr>
              <a:t>得到的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和最开始的特征图进行</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的分类和回归时，发现一个地方不是特别合理，就是在同一层卷积的不同位置，特征的感受野是相同的，在原来的</a:t>
            </a:r>
            <a:r>
              <a:rPr lang="en-US" altLang="zh-CN" sz="1200" b="0" i="0" kern="1200" dirty="0">
                <a:solidFill>
                  <a:schemeClr val="tx1"/>
                </a:solidFill>
                <a:effectLst/>
                <a:latin typeface="+mn-lt"/>
                <a:ea typeface="+mn-ea"/>
                <a:cs typeface="+mn-cs"/>
              </a:rPr>
              <a:t>RPN</a:t>
            </a:r>
            <a:r>
              <a:rPr lang="zh-CN" altLang="en-US" sz="1200" b="0" i="0" kern="1200" dirty="0">
                <a:solidFill>
                  <a:schemeClr val="tx1"/>
                </a:solidFill>
                <a:effectLst/>
                <a:latin typeface="+mn-lt"/>
                <a:ea typeface="+mn-ea"/>
                <a:cs typeface="+mn-cs"/>
              </a:rPr>
              <a:t>中，由于同一层卷积的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形状都是相同的，所以还</a:t>
            </a:r>
            <a:r>
              <a:rPr lang="en-US" altLang="zh-CN" sz="1200" b="0" i="0" kern="1200" dirty="0">
                <a:solidFill>
                  <a:schemeClr val="tx1"/>
                </a:solidFill>
                <a:effectLst/>
                <a:latin typeface="+mn-lt"/>
                <a:ea typeface="+mn-ea"/>
                <a:cs typeface="+mn-cs"/>
              </a:rPr>
              <a:t>ok</a:t>
            </a:r>
            <a:r>
              <a:rPr lang="zh-CN" altLang="en-US" sz="1200" b="0" i="0" kern="1200" dirty="0">
                <a:solidFill>
                  <a:schemeClr val="tx1"/>
                </a:solidFill>
                <a:effectLst/>
                <a:latin typeface="+mn-lt"/>
                <a:ea typeface="+mn-ea"/>
                <a:cs typeface="+mn-cs"/>
              </a:rPr>
              <a:t>，但</a:t>
            </a:r>
            <a:r>
              <a:rPr lang="zh-CN" altLang="en-US" sz="1200" b="0" i="0" kern="1200" dirty="0" smtClean="0">
                <a:solidFill>
                  <a:schemeClr val="tx1"/>
                </a:solidFill>
                <a:effectLst/>
                <a:latin typeface="+mn-lt"/>
                <a:ea typeface="+mn-ea"/>
                <a:cs typeface="+mn-cs"/>
              </a:rPr>
              <a:t>现在</a:t>
            </a:r>
            <a:r>
              <a:rPr lang="en-US" altLang="zh-CN" sz="1200" b="0" i="0" kern="1200" dirty="0" smtClean="0">
                <a:solidFill>
                  <a:schemeClr val="tx1"/>
                </a:solidFill>
                <a:effectLst/>
                <a:latin typeface="+mn-lt"/>
                <a:ea typeface="+mn-ea"/>
                <a:cs typeface="+mn-cs"/>
              </a:rPr>
              <a:t>GA</a:t>
            </a:r>
            <a:r>
              <a:rPr lang="zh-CN" altLang="en-US" sz="1200" b="0" i="0" kern="1200" dirty="0" smtClean="0">
                <a:solidFill>
                  <a:schemeClr val="tx1"/>
                </a:solidFill>
                <a:effectLst/>
                <a:latin typeface="+mn-lt"/>
                <a:ea typeface="+mn-ea"/>
                <a:cs typeface="+mn-cs"/>
              </a:rPr>
              <a:t>得到的每个</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都有自己独特的形状大小</a:t>
            </a:r>
            <a:r>
              <a:rPr lang="zh-CN" altLang="en-US" sz="1200" b="0" i="0" kern="1200" dirty="0" smtClean="0">
                <a:solidFill>
                  <a:schemeClr val="tx1"/>
                </a:solidFill>
                <a:effectLst/>
                <a:latin typeface="+mn-lt"/>
                <a:ea typeface="+mn-ea"/>
                <a:cs typeface="+mn-cs"/>
              </a:rPr>
              <a:t>，对</a:t>
            </a:r>
            <a:r>
              <a:rPr lang="zh-CN" altLang="en-US" sz="1200" b="0" i="0" kern="1200" dirty="0">
                <a:solidFill>
                  <a:schemeClr val="tx1"/>
                </a:solidFill>
                <a:effectLst/>
                <a:latin typeface="+mn-lt"/>
                <a:ea typeface="+mn-ea"/>
                <a:cs typeface="+mn-cs"/>
              </a:rPr>
              <a:t>特征来说就不是特别好匹配，大的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应该有更大</a:t>
            </a:r>
            <a:r>
              <a:rPr lang="zh-CN" altLang="en-US" sz="1200" b="0" i="0" kern="1200" dirty="0" smtClean="0">
                <a:solidFill>
                  <a:schemeClr val="tx1"/>
                </a:solidFill>
                <a:effectLst/>
                <a:latin typeface="+mn-lt"/>
                <a:ea typeface="+mn-ea"/>
                <a:cs typeface="+mn-cs"/>
              </a:rPr>
              <a:t>的区域信息，小</a:t>
            </a:r>
            <a:r>
              <a:rPr lang="zh-CN" altLang="en-US" sz="1200" b="0" i="0" kern="1200" dirty="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anchor</a:t>
            </a:r>
            <a:r>
              <a:rPr lang="zh-CN" altLang="en-US" sz="1200" b="0" i="0" kern="1200" dirty="0" smtClean="0">
                <a:solidFill>
                  <a:schemeClr val="tx1"/>
                </a:solidFill>
                <a:effectLst/>
                <a:latin typeface="+mn-lt"/>
                <a:ea typeface="+mn-ea"/>
                <a:cs typeface="+mn-cs"/>
              </a:rPr>
              <a:t>也需要对应的区域信息</a:t>
            </a:r>
            <a:r>
              <a:rPr lang="zh-CN" altLang="en-US" sz="1200" b="0" i="0" kern="1200" dirty="0">
                <a:solidFill>
                  <a:schemeClr val="tx1"/>
                </a:solidFill>
                <a:effectLst/>
                <a:latin typeface="+mn-lt"/>
                <a:ea typeface="+mn-ea"/>
                <a:cs typeface="+mn-cs"/>
              </a:rPr>
              <a:t>。同时对于原本的特征图，由于它不知道形状预测分支预测出来的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形状，</a:t>
            </a:r>
            <a:r>
              <a:rPr lang="zh-CN" altLang="en-US" sz="1200" b="0" i="0" kern="1200" dirty="0" smtClean="0">
                <a:solidFill>
                  <a:schemeClr val="tx1"/>
                </a:solidFill>
                <a:effectLst/>
                <a:latin typeface="+mn-lt"/>
                <a:ea typeface="+mn-ea"/>
                <a:cs typeface="+mn-cs"/>
              </a:rPr>
              <a:t>但接下来</a:t>
            </a:r>
            <a:r>
              <a:rPr lang="zh-CN" altLang="en-US" sz="1200" b="0" i="0" kern="1200" dirty="0">
                <a:solidFill>
                  <a:schemeClr val="tx1"/>
                </a:solidFill>
                <a:effectLst/>
                <a:latin typeface="+mn-lt"/>
                <a:ea typeface="+mn-ea"/>
                <a:cs typeface="+mn-cs"/>
              </a:rPr>
              <a:t>的分类和回归却是基于预测出的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进行的，所以</a:t>
            </a:r>
            <a:r>
              <a:rPr lang="zh-CN" altLang="en-US" sz="1200" b="0" i="0" kern="1200">
                <a:solidFill>
                  <a:schemeClr val="tx1"/>
                </a:solidFill>
                <a:effectLst/>
                <a:latin typeface="+mn-lt"/>
                <a:ea typeface="+mn-ea"/>
                <a:cs typeface="+mn-cs"/>
              </a:rPr>
              <a:t>存在</a:t>
            </a:r>
            <a:r>
              <a:rPr lang="zh-CN" altLang="en-US" sz="1200" b="0" i="0" kern="1200" smtClean="0">
                <a:solidFill>
                  <a:schemeClr val="tx1"/>
                </a:solidFill>
                <a:effectLst/>
                <a:latin typeface="+mn-lt"/>
                <a:ea typeface="+mn-ea"/>
                <a:cs typeface="+mn-cs"/>
              </a:rPr>
              <a:t>着不</a:t>
            </a:r>
            <a:r>
              <a:rPr lang="zh-CN" altLang="en-US" sz="1200" b="0" i="0" kern="1200" dirty="0">
                <a:solidFill>
                  <a:schemeClr val="tx1"/>
                </a:solidFill>
                <a:effectLst/>
                <a:latin typeface="+mn-lt"/>
                <a:ea typeface="+mn-ea"/>
                <a:cs typeface="+mn-cs"/>
              </a:rPr>
              <a:t>合理的地方。因此作者增加</a:t>
            </a:r>
            <a:r>
              <a:rPr lang="zh-CN" altLang="en-US" sz="1200" b="0" i="0" kern="1200" dirty="0" smtClean="0">
                <a:solidFill>
                  <a:schemeClr val="tx1"/>
                </a:solidFill>
                <a:effectLst/>
                <a:latin typeface="+mn-lt"/>
                <a:ea typeface="+mn-ea"/>
                <a:cs typeface="+mn-cs"/>
              </a:rPr>
              <a:t>了特征</a:t>
            </a:r>
            <a:r>
              <a:rPr lang="zh-CN" altLang="en-US" sz="1200" b="0" i="0" kern="1200" dirty="0">
                <a:solidFill>
                  <a:schemeClr val="tx1"/>
                </a:solidFill>
                <a:effectLst/>
                <a:latin typeface="+mn-lt"/>
                <a:ea typeface="+mn-ea"/>
                <a:cs typeface="+mn-cs"/>
              </a:rPr>
              <a:t>自适应模块来解决这种问题。思路很简单，就是把 </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的形状信息直接融入到特征图中，这样新得到的特征图就可以去适应每个位置 </a:t>
            </a:r>
            <a:r>
              <a:rPr lang="en-US" altLang="zh-CN" sz="1200" b="0" i="0" kern="1200" dirty="0">
                <a:solidFill>
                  <a:schemeClr val="tx1"/>
                </a:solidFill>
                <a:effectLst/>
                <a:latin typeface="+mn-lt"/>
                <a:ea typeface="+mn-ea"/>
                <a:cs typeface="+mn-cs"/>
              </a:rPr>
              <a:t>anchor </a:t>
            </a:r>
            <a:r>
              <a:rPr lang="zh-CN" altLang="en-US" sz="1200" b="0" i="0" kern="1200" dirty="0">
                <a:solidFill>
                  <a:schemeClr val="tx1"/>
                </a:solidFill>
                <a:effectLst/>
                <a:latin typeface="+mn-lt"/>
                <a:ea typeface="+mn-ea"/>
                <a:cs typeface="+mn-cs"/>
              </a:rPr>
              <a:t>的形状。</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作者利用一个 </a:t>
            </a:r>
            <a:r>
              <a:rPr lang="en-US" altLang="zh-CN" sz="1200" b="0" i="0" kern="1200" dirty="0">
                <a:solidFill>
                  <a:schemeClr val="tx1"/>
                </a:solidFill>
                <a:effectLst/>
                <a:latin typeface="+mn-lt"/>
                <a:ea typeface="+mn-ea"/>
                <a:cs typeface="+mn-cs"/>
              </a:rPr>
              <a:t>3x3 </a:t>
            </a:r>
            <a:r>
              <a:rPr lang="zh-CN" altLang="en-US" sz="1200" b="0" i="0" kern="1200" dirty="0">
                <a:solidFill>
                  <a:schemeClr val="tx1"/>
                </a:solidFill>
                <a:effectLst/>
                <a:latin typeface="+mn-lt"/>
                <a:ea typeface="+mn-ea"/>
                <a:cs typeface="+mn-cs"/>
              </a:rPr>
              <a:t>的可变形卷积</a:t>
            </a:r>
            <a:r>
              <a:rPr lang="en-US" altLang="zh-CN" sz="1200" b="0" i="0" kern="1200" dirty="0">
                <a:solidFill>
                  <a:schemeClr val="tx1"/>
                </a:solidFill>
                <a:effectLst/>
                <a:latin typeface="+mn-lt"/>
                <a:ea typeface="+mn-ea"/>
                <a:cs typeface="+mn-cs"/>
              </a:rPr>
              <a:t>NT</a:t>
            </a:r>
            <a:r>
              <a:rPr lang="zh-CN" altLang="en-US" sz="1200" b="0" i="0" kern="1200" dirty="0">
                <a:solidFill>
                  <a:schemeClr val="tx1"/>
                </a:solidFill>
                <a:effectLst/>
                <a:latin typeface="+mn-lt"/>
                <a:ea typeface="+mn-ea"/>
                <a:cs typeface="+mn-cs"/>
              </a:rPr>
              <a:t>来修正原始的特征图，可变形卷积所需的</a:t>
            </a:r>
            <a:r>
              <a:rPr lang="en-US" altLang="zh-CN" sz="1200" b="0" i="0" kern="1200" dirty="0">
                <a:solidFill>
                  <a:schemeClr val="tx1"/>
                </a:solidFill>
                <a:effectLst/>
                <a:latin typeface="+mn-lt"/>
                <a:ea typeface="+mn-ea"/>
                <a:cs typeface="+mn-cs"/>
              </a:rPr>
              <a:t>offset(</a:t>
            </a:r>
            <a:r>
              <a:rPr lang="zh-CN" altLang="en-US" sz="1200" b="0" i="0" kern="1200" dirty="0">
                <a:solidFill>
                  <a:schemeClr val="tx1"/>
                </a:solidFill>
                <a:effectLst/>
                <a:latin typeface="+mn-lt"/>
                <a:ea typeface="+mn-ea"/>
                <a:cs typeface="+mn-cs"/>
              </a:rPr>
              <a:t>偏移量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是通过</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形状预测分支所得的特征图经过一个</a:t>
            </a:r>
            <a:r>
              <a:rPr lang="en-US" altLang="zh-CN" sz="1200" b="0" i="0" kern="1200" dirty="0">
                <a:solidFill>
                  <a:schemeClr val="tx1"/>
                </a:solidFill>
                <a:effectLst/>
                <a:latin typeface="+mn-lt"/>
                <a:ea typeface="+mn-ea"/>
                <a:cs typeface="+mn-cs"/>
              </a:rPr>
              <a:t>1x1</a:t>
            </a:r>
            <a:r>
              <a:rPr lang="zh-CN" altLang="en-US" sz="1200" b="0" i="0" kern="1200" dirty="0">
                <a:solidFill>
                  <a:schemeClr val="tx1"/>
                </a:solidFill>
                <a:effectLst/>
                <a:latin typeface="+mn-lt"/>
                <a:ea typeface="+mn-ea"/>
                <a:cs typeface="+mn-cs"/>
              </a:rPr>
              <a:t>卷积得到的。通过这样的操作让</a:t>
            </a:r>
            <a:r>
              <a:rPr lang="en-US" altLang="zh-CN" sz="1200" b="0" i="0" kern="1200" dirty="0">
                <a:solidFill>
                  <a:schemeClr val="tx1"/>
                </a:solidFill>
                <a:effectLst/>
                <a:latin typeface="+mn-lt"/>
                <a:ea typeface="+mn-ea"/>
                <a:cs typeface="+mn-cs"/>
              </a:rPr>
              <a:t>feature</a:t>
            </a:r>
            <a:r>
              <a:rPr lang="zh-CN" altLang="en-US" sz="1200" b="0" i="0" kern="1200" dirty="0">
                <a:solidFill>
                  <a:schemeClr val="tx1"/>
                </a:solidFill>
                <a:effectLst/>
                <a:latin typeface="+mn-lt"/>
                <a:ea typeface="+mn-ea"/>
                <a:cs typeface="+mn-cs"/>
              </a:rPr>
              <a:t>的有效范围和</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的形状更加接近，同一个卷积的不同位置也可以代表不同形状大小的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51BFE47A-CED4-443E-BD13-020BA62A29ED}" type="slidenum">
              <a:rPr lang="zh-CN" altLang="en-US" smtClean="0"/>
              <a:pPr/>
              <a:t>9</a:t>
            </a:fld>
            <a:endParaRPr lang="zh-CN" altLang="en-US"/>
          </a:p>
        </p:txBody>
      </p:sp>
    </p:spTree>
    <p:extLst>
      <p:ext uri="{BB962C8B-B14F-4D97-AF65-F5344CB8AC3E}">
        <p14:creationId xmlns="" xmlns:p14="http://schemas.microsoft.com/office/powerpoint/2010/main" val="102273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AAA0F0-A36C-4DC2-A2DE-7510A7BF46D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4158948D-6107-40A8-AF40-D25E38C79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45495429-6112-4911-A428-B7C882D84E9D}"/>
              </a:ext>
            </a:extLst>
          </p:cNvPr>
          <p:cNvSpPr>
            <a:spLocks noGrp="1"/>
          </p:cNvSpPr>
          <p:nvPr>
            <p:ph type="dt" sz="half" idx="10"/>
          </p:nvPr>
        </p:nvSpPr>
        <p:spPr/>
        <p:txBody>
          <a:bodyPr/>
          <a:lstStyle/>
          <a:p>
            <a:fld id="{FCDF4772-4E34-48C2-AEE9-953656992649}" type="datetimeFigureOut">
              <a:rPr lang="zh-CN" altLang="en-US" smtClean="0"/>
              <a:pPr/>
              <a:t>2020-03-25</a:t>
            </a:fld>
            <a:endParaRPr lang="zh-CN" altLang="en-US"/>
          </a:p>
        </p:txBody>
      </p:sp>
      <p:sp>
        <p:nvSpPr>
          <p:cNvPr id="5" name="页脚占位符 4">
            <a:extLst>
              <a:ext uri="{FF2B5EF4-FFF2-40B4-BE49-F238E27FC236}">
                <a16:creationId xmlns="" xmlns:a16="http://schemas.microsoft.com/office/drawing/2014/main" id="{95202A62-BF5B-4FFC-BCD0-C33578BB5A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77288A8-F1C5-45BA-9BCD-4F6D8744DDDF}"/>
              </a:ext>
            </a:extLst>
          </p:cNvPr>
          <p:cNvSpPr>
            <a:spLocks noGrp="1"/>
          </p:cNvSpPr>
          <p:nvPr>
            <p:ph type="sldNum" sz="quarter" idx="12"/>
          </p:nvPr>
        </p:nvSpPr>
        <p:spPr/>
        <p:txBody>
          <a:bodyPr/>
          <a:lstStyle/>
          <a:p>
            <a:fld id="{23BCF9E8-6AF5-4A49-B770-22029F20F01B}" type="slidenum">
              <a:rPr lang="zh-CN" altLang="en-US" smtClean="0"/>
              <a:pPr/>
              <a:t>‹#›</a:t>
            </a:fld>
            <a:endParaRPr lang="zh-CN" altLang="en-US"/>
          </a:p>
        </p:txBody>
      </p:sp>
    </p:spTree>
    <p:extLst>
      <p:ext uri="{BB962C8B-B14F-4D97-AF65-F5344CB8AC3E}">
        <p14:creationId xmlns="" xmlns:p14="http://schemas.microsoft.com/office/powerpoint/2010/main" val="420198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5401E31-B37C-40F8-B40C-04E0E00157B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DECB05E6-2D69-47CF-A07D-8783DFB4E6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E719881-CDE4-4480-9240-915A7C8F84D0}"/>
              </a:ext>
            </a:extLst>
          </p:cNvPr>
          <p:cNvSpPr>
            <a:spLocks noGrp="1"/>
          </p:cNvSpPr>
          <p:nvPr>
            <p:ph type="dt" sz="half" idx="10"/>
          </p:nvPr>
        </p:nvSpPr>
        <p:spPr/>
        <p:txBody>
          <a:bodyPr/>
          <a:lstStyle/>
          <a:p>
            <a:fld id="{FCDF4772-4E34-48C2-AEE9-953656992649}" type="datetimeFigureOut">
              <a:rPr lang="zh-CN" altLang="en-US" smtClean="0"/>
              <a:pPr/>
              <a:t>2020-03-25</a:t>
            </a:fld>
            <a:endParaRPr lang="zh-CN" altLang="en-US"/>
          </a:p>
        </p:txBody>
      </p:sp>
      <p:sp>
        <p:nvSpPr>
          <p:cNvPr id="5" name="页脚占位符 4">
            <a:extLst>
              <a:ext uri="{FF2B5EF4-FFF2-40B4-BE49-F238E27FC236}">
                <a16:creationId xmlns="" xmlns:a16="http://schemas.microsoft.com/office/drawing/2014/main" id="{7A9E862A-D0B5-43A2-898B-D40CCC7520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B280E89-7F08-4968-BE35-D73370826A38}"/>
              </a:ext>
            </a:extLst>
          </p:cNvPr>
          <p:cNvSpPr>
            <a:spLocks noGrp="1"/>
          </p:cNvSpPr>
          <p:nvPr>
            <p:ph type="sldNum" sz="quarter" idx="12"/>
          </p:nvPr>
        </p:nvSpPr>
        <p:spPr/>
        <p:txBody>
          <a:bodyPr/>
          <a:lstStyle/>
          <a:p>
            <a:fld id="{23BCF9E8-6AF5-4A49-B770-22029F20F01B}" type="slidenum">
              <a:rPr lang="zh-CN" altLang="en-US" smtClean="0"/>
              <a:pPr/>
              <a:t>‹#›</a:t>
            </a:fld>
            <a:endParaRPr lang="zh-CN" altLang="en-US"/>
          </a:p>
        </p:txBody>
      </p:sp>
    </p:spTree>
    <p:extLst>
      <p:ext uri="{BB962C8B-B14F-4D97-AF65-F5344CB8AC3E}">
        <p14:creationId xmlns="" xmlns:p14="http://schemas.microsoft.com/office/powerpoint/2010/main" val="4073873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2DF3D4EC-A545-488C-B61E-A08480CC23D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B5242D2D-DBB5-4344-B109-818DD913B61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88C67BED-CEE2-4DA7-972D-181A3EAAD725}"/>
              </a:ext>
            </a:extLst>
          </p:cNvPr>
          <p:cNvSpPr>
            <a:spLocks noGrp="1"/>
          </p:cNvSpPr>
          <p:nvPr>
            <p:ph type="dt" sz="half" idx="10"/>
          </p:nvPr>
        </p:nvSpPr>
        <p:spPr/>
        <p:txBody>
          <a:bodyPr/>
          <a:lstStyle/>
          <a:p>
            <a:fld id="{FCDF4772-4E34-48C2-AEE9-953656992649}" type="datetimeFigureOut">
              <a:rPr lang="zh-CN" altLang="en-US" smtClean="0"/>
              <a:pPr/>
              <a:t>2020-03-25</a:t>
            </a:fld>
            <a:endParaRPr lang="zh-CN" altLang="en-US"/>
          </a:p>
        </p:txBody>
      </p:sp>
      <p:sp>
        <p:nvSpPr>
          <p:cNvPr id="5" name="页脚占位符 4">
            <a:extLst>
              <a:ext uri="{FF2B5EF4-FFF2-40B4-BE49-F238E27FC236}">
                <a16:creationId xmlns="" xmlns:a16="http://schemas.microsoft.com/office/drawing/2014/main" id="{18E3437D-EFE5-40A0-8345-8028EF6A87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6298A84-8A6A-4CC5-BF32-C45EBE162560}"/>
              </a:ext>
            </a:extLst>
          </p:cNvPr>
          <p:cNvSpPr>
            <a:spLocks noGrp="1"/>
          </p:cNvSpPr>
          <p:nvPr>
            <p:ph type="sldNum" sz="quarter" idx="12"/>
          </p:nvPr>
        </p:nvSpPr>
        <p:spPr/>
        <p:txBody>
          <a:bodyPr/>
          <a:lstStyle/>
          <a:p>
            <a:fld id="{23BCF9E8-6AF5-4A49-B770-22029F20F01B}" type="slidenum">
              <a:rPr lang="zh-CN" altLang="en-US" smtClean="0"/>
              <a:pPr/>
              <a:t>‹#›</a:t>
            </a:fld>
            <a:endParaRPr lang="zh-CN" altLang="en-US"/>
          </a:p>
        </p:txBody>
      </p:sp>
    </p:spTree>
    <p:extLst>
      <p:ext uri="{BB962C8B-B14F-4D97-AF65-F5344CB8AC3E}">
        <p14:creationId xmlns="" xmlns:p14="http://schemas.microsoft.com/office/powerpoint/2010/main" val="368951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34DD62-1BC7-4008-BB12-5415AC0B9E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67236E14-B642-40A9-B243-18AF0C9C5A7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9427F7C-562F-4028-A477-CBCFB14A111E}"/>
              </a:ext>
            </a:extLst>
          </p:cNvPr>
          <p:cNvSpPr>
            <a:spLocks noGrp="1"/>
          </p:cNvSpPr>
          <p:nvPr>
            <p:ph type="dt" sz="half" idx="10"/>
          </p:nvPr>
        </p:nvSpPr>
        <p:spPr/>
        <p:txBody>
          <a:bodyPr/>
          <a:lstStyle/>
          <a:p>
            <a:fld id="{FCDF4772-4E34-48C2-AEE9-953656992649}" type="datetimeFigureOut">
              <a:rPr lang="zh-CN" altLang="en-US" smtClean="0"/>
              <a:pPr/>
              <a:t>2020-03-25</a:t>
            </a:fld>
            <a:endParaRPr lang="zh-CN" altLang="en-US"/>
          </a:p>
        </p:txBody>
      </p:sp>
      <p:sp>
        <p:nvSpPr>
          <p:cNvPr id="5" name="页脚占位符 4">
            <a:extLst>
              <a:ext uri="{FF2B5EF4-FFF2-40B4-BE49-F238E27FC236}">
                <a16:creationId xmlns="" xmlns:a16="http://schemas.microsoft.com/office/drawing/2014/main" id="{F991B515-BAF8-4DB3-AF64-E30F1193AE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09BC031-021F-40A6-AB81-806C45D32A07}"/>
              </a:ext>
            </a:extLst>
          </p:cNvPr>
          <p:cNvSpPr>
            <a:spLocks noGrp="1"/>
          </p:cNvSpPr>
          <p:nvPr>
            <p:ph type="sldNum" sz="quarter" idx="12"/>
          </p:nvPr>
        </p:nvSpPr>
        <p:spPr/>
        <p:txBody>
          <a:bodyPr/>
          <a:lstStyle/>
          <a:p>
            <a:fld id="{23BCF9E8-6AF5-4A49-B770-22029F20F01B}" type="slidenum">
              <a:rPr lang="zh-CN" altLang="en-US" smtClean="0"/>
              <a:pPr/>
              <a:t>‹#›</a:t>
            </a:fld>
            <a:endParaRPr lang="zh-CN" altLang="en-US"/>
          </a:p>
        </p:txBody>
      </p:sp>
    </p:spTree>
    <p:extLst>
      <p:ext uri="{BB962C8B-B14F-4D97-AF65-F5344CB8AC3E}">
        <p14:creationId xmlns="" xmlns:p14="http://schemas.microsoft.com/office/powerpoint/2010/main" val="41900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73EDF28-E719-483A-890F-18D26CE5800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685D3AF1-56B1-4717-9D9B-42C6D1786D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B340358D-0392-4E29-9864-C78152EA0842}"/>
              </a:ext>
            </a:extLst>
          </p:cNvPr>
          <p:cNvSpPr>
            <a:spLocks noGrp="1"/>
          </p:cNvSpPr>
          <p:nvPr>
            <p:ph type="dt" sz="half" idx="10"/>
          </p:nvPr>
        </p:nvSpPr>
        <p:spPr/>
        <p:txBody>
          <a:bodyPr/>
          <a:lstStyle/>
          <a:p>
            <a:fld id="{FCDF4772-4E34-48C2-AEE9-953656992649}" type="datetimeFigureOut">
              <a:rPr lang="zh-CN" altLang="en-US" smtClean="0"/>
              <a:pPr/>
              <a:t>2020-03-25</a:t>
            </a:fld>
            <a:endParaRPr lang="zh-CN" altLang="en-US"/>
          </a:p>
        </p:txBody>
      </p:sp>
      <p:sp>
        <p:nvSpPr>
          <p:cNvPr id="5" name="页脚占位符 4">
            <a:extLst>
              <a:ext uri="{FF2B5EF4-FFF2-40B4-BE49-F238E27FC236}">
                <a16:creationId xmlns="" xmlns:a16="http://schemas.microsoft.com/office/drawing/2014/main" id="{94FA907D-2C81-4869-B28A-D12FC2B964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4D866D5-6016-408B-BD0D-A95D11F07353}"/>
              </a:ext>
            </a:extLst>
          </p:cNvPr>
          <p:cNvSpPr>
            <a:spLocks noGrp="1"/>
          </p:cNvSpPr>
          <p:nvPr>
            <p:ph type="sldNum" sz="quarter" idx="12"/>
          </p:nvPr>
        </p:nvSpPr>
        <p:spPr/>
        <p:txBody>
          <a:bodyPr/>
          <a:lstStyle/>
          <a:p>
            <a:fld id="{23BCF9E8-6AF5-4A49-B770-22029F20F01B}" type="slidenum">
              <a:rPr lang="zh-CN" altLang="en-US" smtClean="0"/>
              <a:pPr/>
              <a:t>‹#›</a:t>
            </a:fld>
            <a:endParaRPr lang="zh-CN" altLang="en-US"/>
          </a:p>
        </p:txBody>
      </p:sp>
    </p:spTree>
    <p:extLst>
      <p:ext uri="{BB962C8B-B14F-4D97-AF65-F5344CB8AC3E}">
        <p14:creationId xmlns="" xmlns:p14="http://schemas.microsoft.com/office/powerpoint/2010/main" val="59020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A96E7A8-21FD-44A8-BC98-BD14F61331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745E387-871F-4C41-B64B-D66E4945D48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D4A8A67F-0DA3-49FE-9D46-6614474FDF0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13914785-3ACD-4C77-BEDE-0F4A1C319D2B}"/>
              </a:ext>
            </a:extLst>
          </p:cNvPr>
          <p:cNvSpPr>
            <a:spLocks noGrp="1"/>
          </p:cNvSpPr>
          <p:nvPr>
            <p:ph type="dt" sz="half" idx="10"/>
          </p:nvPr>
        </p:nvSpPr>
        <p:spPr/>
        <p:txBody>
          <a:bodyPr/>
          <a:lstStyle/>
          <a:p>
            <a:fld id="{FCDF4772-4E34-48C2-AEE9-953656992649}" type="datetimeFigureOut">
              <a:rPr lang="zh-CN" altLang="en-US" smtClean="0"/>
              <a:pPr/>
              <a:t>2020-03-25</a:t>
            </a:fld>
            <a:endParaRPr lang="zh-CN" altLang="en-US"/>
          </a:p>
        </p:txBody>
      </p:sp>
      <p:sp>
        <p:nvSpPr>
          <p:cNvPr id="6" name="页脚占位符 5">
            <a:extLst>
              <a:ext uri="{FF2B5EF4-FFF2-40B4-BE49-F238E27FC236}">
                <a16:creationId xmlns="" xmlns:a16="http://schemas.microsoft.com/office/drawing/2014/main" id="{3A40D1E3-E620-4EA8-BAA8-3FC2230E4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B9A9C0C3-A179-4078-9AD3-67FB21317CA8}"/>
              </a:ext>
            </a:extLst>
          </p:cNvPr>
          <p:cNvSpPr>
            <a:spLocks noGrp="1"/>
          </p:cNvSpPr>
          <p:nvPr>
            <p:ph type="sldNum" sz="quarter" idx="12"/>
          </p:nvPr>
        </p:nvSpPr>
        <p:spPr/>
        <p:txBody>
          <a:bodyPr/>
          <a:lstStyle/>
          <a:p>
            <a:fld id="{23BCF9E8-6AF5-4A49-B770-22029F20F01B}" type="slidenum">
              <a:rPr lang="zh-CN" altLang="en-US" smtClean="0"/>
              <a:pPr/>
              <a:t>‹#›</a:t>
            </a:fld>
            <a:endParaRPr lang="zh-CN" altLang="en-US"/>
          </a:p>
        </p:txBody>
      </p:sp>
    </p:spTree>
    <p:extLst>
      <p:ext uri="{BB962C8B-B14F-4D97-AF65-F5344CB8AC3E}">
        <p14:creationId xmlns="" xmlns:p14="http://schemas.microsoft.com/office/powerpoint/2010/main" val="34907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912840F-96AD-436B-9EB1-A0D96559BF8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3F0AB35D-F904-495E-BC86-6792579669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805C3BDC-A099-4271-BAE8-C6ADB55A504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F3CC4187-B038-4E0D-95D5-55169F830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4EECB737-1DAF-45ED-8B8D-FF642160EDC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0FD00C94-8188-4CF7-8A65-A3D7D5BFA554}"/>
              </a:ext>
            </a:extLst>
          </p:cNvPr>
          <p:cNvSpPr>
            <a:spLocks noGrp="1"/>
          </p:cNvSpPr>
          <p:nvPr>
            <p:ph type="dt" sz="half" idx="10"/>
          </p:nvPr>
        </p:nvSpPr>
        <p:spPr/>
        <p:txBody>
          <a:bodyPr/>
          <a:lstStyle/>
          <a:p>
            <a:fld id="{FCDF4772-4E34-48C2-AEE9-953656992649}" type="datetimeFigureOut">
              <a:rPr lang="zh-CN" altLang="en-US" smtClean="0"/>
              <a:pPr/>
              <a:t>2020-03-25</a:t>
            </a:fld>
            <a:endParaRPr lang="zh-CN" altLang="en-US"/>
          </a:p>
        </p:txBody>
      </p:sp>
      <p:sp>
        <p:nvSpPr>
          <p:cNvPr id="8" name="页脚占位符 7">
            <a:extLst>
              <a:ext uri="{FF2B5EF4-FFF2-40B4-BE49-F238E27FC236}">
                <a16:creationId xmlns="" xmlns:a16="http://schemas.microsoft.com/office/drawing/2014/main" id="{AD5BF754-FCBD-4A47-8299-895489FD374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BD422FCC-236E-4779-B7CF-98809E4B1C52}"/>
              </a:ext>
            </a:extLst>
          </p:cNvPr>
          <p:cNvSpPr>
            <a:spLocks noGrp="1"/>
          </p:cNvSpPr>
          <p:nvPr>
            <p:ph type="sldNum" sz="quarter" idx="12"/>
          </p:nvPr>
        </p:nvSpPr>
        <p:spPr/>
        <p:txBody>
          <a:bodyPr/>
          <a:lstStyle/>
          <a:p>
            <a:fld id="{23BCF9E8-6AF5-4A49-B770-22029F20F01B}" type="slidenum">
              <a:rPr lang="zh-CN" altLang="en-US" smtClean="0"/>
              <a:pPr/>
              <a:t>‹#›</a:t>
            </a:fld>
            <a:endParaRPr lang="zh-CN" altLang="en-US"/>
          </a:p>
        </p:txBody>
      </p:sp>
    </p:spTree>
    <p:extLst>
      <p:ext uri="{BB962C8B-B14F-4D97-AF65-F5344CB8AC3E}">
        <p14:creationId xmlns="" xmlns:p14="http://schemas.microsoft.com/office/powerpoint/2010/main" val="59507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29F28D4-AAB1-46E9-A3BB-82313BFE8B7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E96F42B4-6E73-49A7-B476-3E271F9E6E93}"/>
              </a:ext>
            </a:extLst>
          </p:cNvPr>
          <p:cNvSpPr>
            <a:spLocks noGrp="1"/>
          </p:cNvSpPr>
          <p:nvPr>
            <p:ph type="dt" sz="half" idx="10"/>
          </p:nvPr>
        </p:nvSpPr>
        <p:spPr/>
        <p:txBody>
          <a:bodyPr/>
          <a:lstStyle/>
          <a:p>
            <a:fld id="{FCDF4772-4E34-48C2-AEE9-953656992649}" type="datetimeFigureOut">
              <a:rPr lang="zh-CN" altLang="en-US" smtClean="0"/>
              <a:pPr/>
              <a:t>2020-03-25</a:t>
            </a:fld>
            <a:endParaRPr lang="zh-CN" altLang="en-US"/>
          </a:p>
        </p:txBody>
      </p:sp>
      <p:sp>
        <p:nvSpPr>
          <p:cNvPr id="4" name="页脚占位符 3">
            <a:extLst>
              <a:ext uri="{FF2B5EF4-FFF2-40B4-BE49-F238E27FC236}">
                <a16:creationId xmlns="" xmlns:a16="http://schemas.microsoft.com/office/drawing/2014/main" id="{6F508969-0001-45CA-8C2D-16D14CAA31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3A4ACCEC-997D-4A40-A2EE-92DA0487F63C}"/>
              </a:ext>
            </a:extLst>
          </p:cNvPr>
          <p:cNvSpPr>
            <a:spLocks noGrp="1"/>
          </p:cNvSpPr>
          <p:nvPr>
            <p:ph type="sldNum" sz="quarter" idx="12"/>
          </p:nvPr>
        </p:nvSpPr>
        <p:spPr/>
        <p:txBody>
          <a:bodyPr/>
          <a:lstStyle/>
          <a:p>
            <a:fld id="{23BCF9E8-6AF5-4A49-B770-22029F20F01B}" type="slidenum">
              <a:rPr lang="zh-CN" altLang="en-US" smtClean="0"/>
              <a:pPr/>
              <a:t>‹#›</a:t>
            </a:fld>
            <a:endParaRPr lang="zh-CN" altLang="en-US"/>
          </a:p>
        </p:txBody>
      </p:sp>
    </p:spTree>
    <p:extLst>
      <p:ext uri="{BB962C8B-B14F-4D97-AF65-F5344CB8AC3E}">
        <p14:creationId xmlns="" xmlns:p14="http://schemas.microsoft.com/office/powerpoint/2010/main" val="246718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7D4815EE-5374-4387-9244-906DE1FE0098}"/>
              </a:ext>
            </a:extLst>
          </p:cNvPr>
          <p:cNvSpPr>
            <a:spLocks noGrp="1"/>
          </p:cNvSpPr>
          <p:nvPr>
            <p:ph type="dt" sz="half" idx="10"/>
          </p:nvPr>
        </p:nvSpPr>
        <p:spPr/>
        <p:txBody>
          <a:bodyPr/>
          <a:lstStyle/>
          <a:p>
            <a:fld id="{FCDF4772-4E34-48C2-AEE9-953656992649}" type="datetimeFigureOut">
              <a:rPr lang="zh-CN" altLang="en-US" smtClean="0"/>
              <a:pPr/>
              <a:t>2020-03-25</a:t>
            </a:fld>
            <a:endParaRPr lang="zh-CN" altLang="en-US"/>
          </a:p>
        </p:txBody>
      </p:sp>
      <p:sp>
        <p:nvSpPr>
          <p:cNvPr id="3" name="页脚占位符 2">
            <a:extLst>
              <a:ext uri="{FF2B5EF4-FFF2-40B4-BE49-F238E27FC236}">
                <a16:creationId xmlns="" xmlns:a16="http://schemas.microsoft.com/office/drawing/2014/main" id="{4F777495-1632-4FED-838B-682FA81F4F9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894F3924-2A1E-47A6-8216-0B1FC412A3D2}"/>
              </a:ext>
            </a:extLst>
          </p:cNvPr>
          <p:cNvSpPr>
            <a:spLocks noGrp="1"/>
          </p:cNvSpPr>
          <p:nvPr>
            <p:ph type="sldNum" sz="quarter" idx="12"/>
          </p:nvPr>
        </p:nvSpPr>
        <p:spPr/>
        <p:txBody>
          <a:bodyPr/>
          <a:lstStyle/>
          <a:p>
            <a:fld id="{23BCF9E8-6AF5-4A49-B770-22029F20F01B}" type="slidenum">
              <a:rPr lang="zh-CN" altLang="en-US" smtClean="0"/>
              <a:pPr/>
              <a:t>‹#›</a:t>
            </a:fld>
            <a:endParaRPr lang="zh-CN" altLang="en-US"/>
          </a:p>
        </p:txBody>
      </p:sp>
    </p:spTree>
    <p:extLst>
      <p:ext uri="{BB962C8B-B14F-4D97-AF65-F5344CB8AC3E}">
        <p14:creationId xmlns="" xmlns:p14="http://schemas.microsoft.com/office/powerpoint/2010/main" val="213520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CD04226-F0E2-44FB-945E-FBEED8278E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AE5C6FE3-DA80-4EA1-BEC6-E1AE12AA15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6CEB4A28-6FD2-442A-B1E9-2A390207D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30ABB2FA-2A56-438C-9644-0E3AF2D4F1BE}"/>
              </a:ext>
            </a:extLst>
          </p:cNvPr>
          <p:cNvSpPr>
            <a:spLocks noGrp="1"/>
          </p:cNvSpPr>
          <p:nvPr>
            <p:ph type="dt" sz="half" idx="10"/>
          </p:nvPr>
        </p:nvSpPr>
        <p:spPr/>
        <p:txBody>
          <a:bodyPr/>
          <a:lstStyle/>
          <a:p>
            <a:fld id="{FCDF4772-4E34-48C2-AEE9-953656992649}" type="datetimeFigureOut">
              <a:rPr lang="zh-CN" altLang="en-US" smtClean="0"/>
              <a:pPr/>
              <a:t>2020-03-25</a:t>
            </a:fld>
            <a:endParaRPr lang="zh-CN" altLang="en-US"/>
          </a:p>
        </p:txBody>
      </p:sp>
      <p:sp>
        <p:nvSpPr>
          <p:cNvPr id="6" name="页脚占位符 5">
            <a:extLst>
              <a:ext uri="{FF2B5EF4-FFF2-40B4-BE49-F238E27FC236}">
                <a16:creationId xmlns="" xmlns:a16="http://schemas.microsoft.com/office/drawing/2014/main" id="{FF60524B-BFBC-4CFA-AC83-6CEC8A0C5A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4D3D272-39CE-40E2-8D95-0B9C1D001A5E}"/>
              </a:ext>
            </a:extLst>
          </p:cNvPr>
          <p:cNvSpPr>
            <a:spLocks noGrp="1"/>
          </p:cNvSpPr>
          <p:nvPr>
            <p:ph type="sldNum" sz="quarter" idx="12"/>
          </p:nvPr>
        </p:nvSpPr>
        <p:spPr/>
        <p:txBody>
          <a:bodyPr/>
          <a:lstStyle/>
          <a:p>
            <a:fld id="{23BCF9E8-6AF5-4A49-B770-22029F20F01B}" type="slidenum">
              <a:rPr lang="zh-CN" altLang="en-US" smtClean="0"/>
              <a:pPr/>
              <a:t>‹#›</a:t>
            </a:fld>
            <a:endParaRPr lang="zh-CN" altLang="en-US"/>
          </a:p>
        </p:txBody>
      </p:sp>
    </p:spTree>
    <p:extLst>
      <p:ext uri="{BB962C8B-B14F-4D97-AF65-F5344CB8AC3E}">
        <p14:creationId xmlns="" xmlns:p14="http://schemas.microsoft.com/office/powerpoint/2010/main" val="370476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D4ACBD6-094E-4D71-9738-4C3561A60D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CA5E0356-D1D4-43AF-9CDF-2B3978657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23DCF0ED-9CCC-4C91-9DB3-142296F5D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21FDE2E3-C65D-42C0-9A5E-607135C4246E}"/>
              </a:ext>
            </a:extLst>
          </p:cNvPr>
          <p:cNvSpPr>
            <a:spLocks noGrp="1"/>
          </p:cNvSpPr>
          <p:nvPr>
            <p:ph type="dt" sz="half" idx="10"/>
          </p:nvPr>
        </p:nvSpPr>
        <p:spPr/>
        <p:txBody>
          <a:bodyPr/>
          <a:lstStyle/>
          <a:p>
            <a:fld id="{FCDF4772-4E34-48C2-AEE9-953656992649}" type="datetimeFigureOut">
              <a:rPr lang="zh-CN" altLang="en-US" smtClean="0"/>
              <a:pPr/>
              <a:t>2020-03-25</a:t>
            </a:fld>
            <a:endParaRPr lang="zh-CN" altLang="en-US"/>
          </a:p>
        </p:txBody>
      </p:sp>
      <p:sp>
        <p:nvSpPr>
          <p:cNvPr id="6" name="页脚占位符 5">
            <a:extLst>
              <a:ext uri="{FF2B5EF4-FFF2-40B4-BE49-F238E27FC236}">
                <a16:creationId xmlns="" xmlns:a16="http://schemas.microsoft.com/office/drawing/2014/main" id="{0EED874B-81F9-4AC5-9DE9-D231595070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A764667-86FD-4368-B11F-7D2673DBDD98}"/>
              </a:ext>
            </a:extLst>
          </p:cNvPr>
          <p:cNvSpPr>
            <a:spLocks noGrp="1"/>
          </p:cNvSpPr>
          <p:nvPr>
            <p:ph type="sldNum" sz="quarter" idx="12"/>
          </p:nvPr>
        </p:nvSpPr>
        <p:spPr/>
        <p:txBody>
          <a:bodyPr/>
          <a:lstStyle/>
          <a:p>
            <a:fld id="{23BCF9E8-6AF5-4A49-B770-22029F20F01B}" type="slidenum">
              <a:rPr lang="zh-CN" altLang="en-US" smtClean="0"/>
              <a:pPr/>
              <a:t>‹#›</a:t>
            </a:fld>
            <a:endParaRPr lang="zh-CN" altLang="en-US"/>
          </a:p>
        </p:txBody>
      </p:sp>
    </p:spTree>
    <p:extLst>
      <p:ext uri="{BB962C8B-B14F-4D97-AF65-F5344CB8AC3E}">
        <p14:creationId xmlns="" xmlns:p14="http://schemas.microsoft.com/office/powerpoint/2010/main" val="221150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1FFD117A-926C-485C-958F-143621633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F65A40D-A745-473D-9F73-0F1FA0C4F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B7462F4B-66D4-4E9C-983C-0141F53E2F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F4772-4E34-48C2-AEE9-953656992649}" type="datetimeFigureOut">
              <a:rPr lang="zh-CN" altLang="en-US" smtClean="0"/>
              <a:pPr/>
              <a:t>2020-03-25</a:t>
            </a:fld>
            <a:endParaRPr lang="zh-CN" altLang="en-US"/>
          </a:p>
        </p:txBody>
      </p:sp>
      <p:sp>
        <p:nvSpPr>
          <p:cNvPr id="5" name="页脚占位符 4">
            <a:extLst>
              <a:ext uri="{FF2B5EF4-FFF2-40B4-BE49-F238E27FC236}">
                <a16:creationId xmlns="" xmlns:a16="http://schemas.microsoft.com/office/drawing/2014/main" id="{712B8280-40E9-42CC-8E3B-53EC24381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BD2D436D-AA16-4341-A01D-F62E4E486D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CF9E8-6AF5-4A49-B770-22029F20F01B}" type="slidenum">
              <a:rPr lang="zh-CN" altLang="en-US" smtClean="0"/>
              <a:pPr/>
              <a:t>‹#›</a:t>
            </a:fld>
            <a:endParaRPr lang="zh-CN" altLang="en-US"/>
          </a:p>
        </p:txBody>
      </p:sp>
    </p:spTree>
    <p:extLst>
      <p:ext uri="{BB962C8B-B14F-4D97-AF65-F5344CB8AC3E}">
        <p14:creationId xmlns="" xmlns:p14="http://schemas.microsoft.com/office/powerpoint/2010/main" val="2633955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C773B922-1DEA-431A-AF59-D1C07BD8EB35}"/>
              </a:ext>
            </a:extLst>
          </p:cNvPr>
          <p:cNvSpPr/>
          <p:nvPr/>
        </p:nvSpPr>
        <p:spPr>
          <a:xfrm>
            <a:off x="2622741" y="3136612"/>
            <a:ext cx="6946517" cy="584775"/>
          </a:xfrm>
          <a:prstGeom prst="rect">
            <a:avLst/>
          </a:prstGeom>
        </p:spPr>
        <p:txBody>
          <a:bodyPr wrap="none">
            <a:spAutoFit/>
          </a:bodyPr>
          <a:lstStyle/>
          <a:p>
            <a:r>
              <a:rPr lang="zh-CN" altLang="en-US" sz="3200" b="1" dirty="0">
                <a:latin typeface="Times New Roman" panose="02020603050405020304" pitchFamily="18" charset="0"/>
                <a:cs typeface="Times New Roman" panose="02020603050405020304" pitchFamily="18" charset="0"/>
              </a:rPr>
              <a:t>Region Proposal by Guided Anchoring</a:t>
            </a:r>
          </a:p>
        </p:txBody>
      </p:sp>
      <p:sp>
        <p:nvSpPr>
          <p:cNvPr id="3" name="矩形 2">
            <a:extLst>
              <a:ext uri="{FF2B5EF4-FFF2-40B4-BE49-F238E27FC236}">
                <a16:creationId xmlns="" xmlns:a16="http://schemas.microsoft.com/office/drawing/2014/main" id="{0568CFE9-18CC-4501-A4D7-3788805B421D}"/>
              </a:ext>
            </a:extLst>
          </p:cNvPr>
          <p:cNvSpPr/>
          <p:nvPr/>
        </p:nvSpPr>
        <p:spPr>
          <a:xfrm>
            <a:off x="304799" y="6211669"/>
            <a:ext cx="11582400" cy="646331"/>
          </a:xfrm>
          <a:prstGeom prst="rect">
            <a:avLst/>
          </a:prstGeom>
        </p:spPr>
        <p:txBody>
          <a:bodyPr wrap="square">
            <a:spAutoFit/>
          </a:bodyPr>
          <a:lstStyle/>
          <a:p>
            <a:r>
              <a:rPr lang="en-US" altLang="zh-CN" b="0" i="0" dirty="0">
                <a:solidFill>
                  <a:srgbClr val="222222"/>
                </a:solidFill>
                <a:effectLst/>
                <a:latin typeface="Times New Roman" panose="02020603050405020304" pitchFamily="18" charset="0"/>
                <a:cs typeface="Times New Roman" panose="02020603050405020304" pitchFamily="18" charset="0"/>
              </a:rPr>
              <a:t>Wang J, Chen K, Yang S, et al. Region proposal by guided anchoring[C]//Proceedings of the IEEE Conference on Computer Vision and Pattern Recognition. 2019: 2965-2974.</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770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4A206AF4-9AA5-4A9F-9DBD-06A6451E71E2}"/>
              </a:ext>
            </a:extLst>
          </p:cNvPr>
          <p:cNvPicPr>
            <a:picLocks noChangeAspect="1"/>
          </p:cNvPicPr>
          <p:nvPr/>
        </p:nvPicPr>
        <p:blipFill>
          <a:blip r:embed="rId3" cstate="print"/>
          <a:stretch>
            <a:fillRect/>
          </a:stretch>
        </p:blipFill>
        <p:spPr>
          <a:xfrm>
            <a:off x="2815965" y="128464"/>
            <a:ext cx="6773429" cy="3997344"/>
          </a:xfrm>
          <a:prstGeom prst="rect">
            <a:avLst/>
          </a:prstGeom>
        </p:spPr>
      </p:pic>
      <p:sp>
        <p:nvSpPr>
          <p:cNvPr id="2" name="矩形 1">
            <a:extLst>
              <a:ext uri="{FF2B5EF4-FFF2-40B4-BE49-F238E27FC236}">
                <a16:creationId xmlns="" xmlns:a16="http://schemas.microsoft.com/office/drawing/2014/main" id="{9E8DAB94-2336-426D-B9B1-C0AB15F2220F}"/>
              </a:ext>
            </a:extLst>
          </p:cNvPr>
          <p:cNvSpPr/>
          <p:nvPr/>
        </p:nvSpPr>
        <p:spPr>
          <a:xfrm>
            <a:off x="0" y="0"/>
            <a:ext cx="3986989"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Deformable Convolution</a:t>
            </a:r>
            <a:endParaRPr lang="zh-CN" altLang="en-US" sz="2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 xmlns:a16="http://schemas.microsoft.com/office/drawing/2014/main" id="{13AA6F20-F260-41BC-94F0-357114B22A5D}"/>
              </a:ext>
            </a:extLst>
          </p:cNvPr>
          <p:cNvPicPr>
            <a:picLocks noChangeAspect="1"/>
          </p:cNvPicPr>
          <p:nvPr/>
        </p:nvPicPr>
        <p:blipFill>
          <a:blip r:embed="rId4" cstate="print"/>
          <a:stretch>
            <a:fillRect/>
          </a:stretch>
        </p:blipFill>
        <p:spPr>
          <a:xfrm>
            <a:off x="3986989" y="4125808"/>
            <a:ext cx="4227371" cy="2689194"/>
          </a:xfrm>
          <a:prstGeom prst="rect">
            <a:avLst/>
          </a:prstGeom>
        </p:spPr>
      </p:pic>
    </p:spTree>
    <p:extLst>
      <p:ext uri="{BB962C8B-B14F-4D97-AF65-F5344CB8AC3E}">
        <p14:creationId xmlns="" xmlns:p14="http://schemas.microsoft.com/office/powerpoint/2010/main" val="34549873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8FD774D4-4486-46CC-8AF9-65623F624D91}"/>
              </a:ext>
            </a:extLst>
          </p:cNvPr>
          <p:cNvPicPr>
            <a:picLocks noChangeAspect="1"/>
          </p:cNvPicPr>
          <p:nvPr/>
        </p:nvPicPr>
        <p:blipFill>
          <a:blip r:embed="rId3" cstate="print"/>
          <a:stretch>
            <a:fillRect/>
          </a:stretch>
        </p:blipFill>
        <p:spPr>
          <a:xfrm>
            <a:off x="3639301" y="550189"/>
            <a:ext cx="4913395" cy="568833"/>
          </a:xfrm>
          <a:prstGeom prst="rect">
            <a:avLst/>
          </a:prstGeom>
        </p:spPr>
      </p:pic>
      <p:sp>
        <p:nvSpPr>
          <p:cNvPr id="3" name="矩形 2">
            <a:extLst>
              <a:ext uri="{FF2B5EF4-FFF2-40B4-BE49-F238E27FC236}">
                <a16:creationId xmlns="" xmlns:a16="http://schemas.microsoft.com/office/drawing/2014/main" id="{400CC8E4-CED0-4D8E-B495-2353B950E2F5}"/>
              </a:ext>
            </a:extLst>
          </p:cNvPr>
          <p:cNvSpPr/>
          <p:nvPr/>
        </p:nvSpPr>
        <p:spPr>
          <a:xfrm>
            <a:off x="0" y="-74418"/>
            <a:ext cx="881973" cy="523220"/>
          </a:xfrm>
          <a:prstGeom prst="rect">
            <a:avLst/>
          </a:prstGeom>
        </p:spPr>
        <p:txBody>
          <a:bodyPr wrap="none">
            <a:spAutoFit/>
          </a:bodyPr>
          <a:lstStyle/>
          <a:p>
            <a:r>
              <a:rPr lang="en-US" altLang="zh-CN" sz="2800" b="1" dirty="0">
                <a:solidFill>
                  <a:srgbClr val="000000"/>
                </a:solidFill>
                <a:latin typeface="Times New Roman" panose="02020603050405020304" pitchFamily="18" charset="0"/>
              </a:rPr>
              <a:t>Loss</a:t>
            </a:r>
            <a:endParaRPr lang="zh-CN" altLang="en-US" sz="2800" b="1" dirty="0">
              <a:solidFill>
                <a:srgbClr val="000000"/>
              </a:solidFill>
              <a:latin typeface="Times New Roman" panose="02020603050405020304" pitchFamily="18" charset="0"/>
            </a:endParaRPr>
          </a:p>
        </p:txBody>
      </p:sp>
      <p:pic>
        <p:nvPicPr>
          <p:cNvPr id="5" name="图片 4">
            <a:extLst>
              <a:ext uri="{FF2B5EF4-FFF2-40B4-BE49-F238E27FC236}">
                <a16:creationId xmlns="" xmlns:a16="http://schemas.microsoft.com/office/drawing/2014/main" id="{DE1D3C30-E621-4174-B5B9-B1227DCE12D6}"/>
              </a:ext>
            </a:extLst>
          </p:cNvPr>
          <p:cNvPicPr>
            <a:picLocks noChangeAspect="1"/>
          </p:cNvPicPr>
          <p:nvPr/>
        </p:nvPicPr>
        <p:blipFill>
          <a:blip r:embed="rId4" cstate="print"/>
          <a:stretch>
            <a:fillRect/>
          </a:stretch>
        </p:blipFill>
        <p:spPr>
          <a:xfrm>
            <a:off x="2298520" y="2249348"/>
            <a:ext cx="7594953" cy="3289336"/>
          </a:xfrm>
          <a:prstGeom prst="rect">
            <a:avLst/>
          </a:prstGeom>
        </p:spPr>
      </p:pic>
      <p:sp>
        <p:nvSpPr>
          <p:cNvPr id="6" name="矩形 5">
            <a:extLst>
              <a:ext uri="{FF2B5EF4-FFF2-40B4-BE49-F238E27FC236}">
                <a16:creationId xmlns="" xmlns:a16="http://schemas.microsoft.com/office/drawing/2014/main" id="{03CCB053-5FE5-4DBF-858C-C45C904E8C2D}"/>
              </a:ext>
            </a:extLst>
          </p:cNvPr>
          <p:cNvSpPr/>
          <p:nvPr/>
        </p:nvSpPr>
        <p:spPr>
          <a:xfrm>
            <a:off x="4771214" y="5538684"/>
            <a:ext cx="2649563" cy="923330"/>
          </a:xfrm>
          <a:prstGeom prst="rect">
            <a:avLst/>
          </a:prstGeom>
        </p:spPr>
        <p:txBody>
          <a:bodyPr wrap="square">
            <a:spAutoFit/>
          </a:bodyPr>
          <a:lstStyle/>
          <a:p>
            <a:pPr algn="just"/>
            <a:r>
              <a:rPr lang="zh-CN" altLang="en-US" dirty="0">
                <a:latin typeface="Times New Roman" panose="02020603050405020304" pitchFamily="18" charset="0"/>
                <a:cs typeface="Times New Roman" panose="02020603050405020304" pitchFamily="18" charset="0"/>
              </a:rPr>
              <a:t>① </a:t>
            </a:r>
            <a:r>
              <a:rPr lang="en-US" altLang="zh-CN" dirty="0">
                <a:latin typeface="Times New Roman" panose="02020603050405020304" pitchFamily="18" charset="0"/>
                <a:cs typeface="Times New Roman" panose="02020603050405020304" pitchFamily="18" charset="0"/>
              </a:rPr>
              <a:t>The center region (CR)</a:t>
            </a:r>
          </a:p>
          <a:p>
            <a:pPr algn="just"/>
            <a:r>
              <a:rPr lang="zh-CN" altLang="en-US" dirty="0">
                <a:latin typeface="Times New Roman" panose="02020603050405020304" pitchFamily="18" charset="0"/>
                <a:cs typeface="Times New Roman" panose="02020603050405020304" pitchFamily="18" charset="0"/>
              </a:rPr>
              <a:t>②</a:t>
            </a:r>
            <a:r>
              <a:rPr lang="en-US" altLang="zh-CN" dirty="0">
                <a:latin typeface="Times New Roman" panose="02020603050405020304" pitchFamily="18" charset="0"/>
                <a:cs typeface="Times New Roman" panose="02020603050405020304" pitchFamily="18" charset="0"/>
              </a:rPr>
              <a:t> The ignore region (IR)</a:t>
            </a:r>
          </a:p>
          <a:p>
            <a:pPr algn="just"/>
            <a:r>
              <a:rPr lang="zh-CN" altLang="en-US" dirty="0">
                <a:latin typeface="Times New Roman" panose="02020603050405020304" pitchFamily="18" charset="0"/>
                <a:cs typeface="Times New Roman" panose="02020603050405020304" pitchFamily="18" charset="0"/>
              </a:rPr>
              <a:t>③ </a:t>
            </a:r>
            <a:r>
              <a:rPr lang="en-US" altLang="zh-CN" dirty="0">
                <a:latin typeface="Times New Roman" panose="02020603050405020304" pitchFamily="18" charset="0"/>
                <a:cs typeface="Times New Roman" panose="02020603050405020304" pitchFamily="18" charset="0"/>
              </a:rPr>
              <a:t>The outside region (OR)</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 xmlns:a16="http://schemas.microsoft.com/office/drawing/2014/main" id="{7ABCF7FA-456F-4AC4-86B9-0BD58ECFD8CE}"/>
              </a:ext>
            </a:extLst>
          </p:cNvPr>
          <p:cNvSpPr txBox="1"/>
          <p:nvPr/>
        </p:nvSpPr>
        <p:spPr>
          <a:xfrm>
            <a:off x="3674920" y="1665942"/>
            <a:ext cx="133440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Focal Loss</a:t>
            </a:r>
            <a:endParaRPr lang="zh-CN" altLang="en-US" sz="2000" dirty="0">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 xmlns:a16="http://schemas.microsoft.com/office/drawing/2014/main" id="{D9C5CD7A-D2B7-4836-A378-F1A744ED0254}"/>
              </a:ext>
            </a:extLst>
          </p:cNvPr>
          <p:cNvCxnSpPr>
            <a:cxnSpLocks/>
          </p:cNvCxnSpPr>
          <p:nvPr/>
        </p:nvCxnSpPr>
        <p:spPr>
          <a:xfrm flipV="1">
            <a:off x="4321507" y="1078010"/>
            <a:ext cx="491613" cy="6018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 xmlns:a16="http://schemas.microsoft.com/office/drawing/2014/main" id="{92D1B9E0-E02E-41A7-835F-C24BE739CD35}"/>
              </a:ext>
            </a:extLst>
          </p:cNvPr>
          <p:cNvPicPr>
            <a:picLocks noChangeAspect="1"/>
          </p:cNvPicPr>
          <p:nvPr/>
        </p:nvPicPr>
        <p:blipFill>
          <a:blip r:embed="rId5" cstate="print"/>
          <a:stretch>
            <a:fillRect/>
          </a:stretch>
        </p:blipFill>
        <p:spPr>
          <a:xfrm>
            <a:off x="5459707" y="1637923"/>
            <a:ext cx="5460084" cy="462719"/>
          </a:xfrm>
          <a:prstGeom prst="rect">
            <a:avLst/>
          </a:prstGeom>
        </p:spPr>
      </p:pic>
      <p:cxnSp>
        <p:nvCxnSpPr>
          <p:cNvPr id="10" name="直接箭头连接符 9">
            <a:extLst>
              <a:ext uri="{FF2B5EF4-FFF2-40B4-BE49-F238E27FC236}">
                <a16:creationId xmlns="" xmlns:a16="http://schemas.microsoft.com/office/drawing/2014/main" id="{2884A997-414E-4F81-B3C7-C25C5FA01160}"/>
              </a:ext>
            </a:extLst>
          </p:cNvPr>
          <p:cNvCxnSpPr>
            <a:cxnSpLocks/>
          </p:cNvCxnSpPr>
          <p:nvPr/>
        </p:nvCxnSpPr>
        <p:spPr>
          <a:xfrm flipH="1" flipV="1">
            <a:off x="6095997" y="1042391"/>
            <a:ext cx="297186" cy="5955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03090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48601077-0052-452E-9D8C-0A525E2CC097}"/>
              </a:ext>
            </a:extLst>
          </p:cNvPr>
          <p:cNvPicPr>
            <a:picLocks noChangeAspect="1"/>
          </p:cNvPicPr>
          <p:nvPr/>
        </p:nvPicPr>
        <p:blipFill>
          <a:blip r:embed="rId3" cstate="print"/>
          <a:stretch>
            <a:fillRect/>
          </a:stretch>
        </p:blipFill>
        <p:spPr>
          <a:xfrm>
            <a:off x="3825312" y="3695815"/>
            <a:ext cx="4934472" cy="3289648"/>
          </a:xfrm>
          <a:prstGeom prst="rect">
            <a:avLst/>
          </a:prstGeom>
        </p:spPr>
      </p:pic>
      <p:sp>
        <p:nvSpPr>
          <p:cNvPr id="5" name="矩形 4">
            <a:extLst>
              <a:ext uri="{FF2B5EF4-FFF2-40B4-BE49-F238E27FC236}">
                <a16:creationId xmlns="" xmlns:a16="http://schemas.microsoft.com/office/drawing/2014/main" id="{E7C16129-706D-4B2D-8EA9-B1C38D55F0C4}"/>
              </a:ext>
            </a:extLst>
          </p:cNvPr>
          <p:cNvSpPr/>
          <p:nvPr/>
        </p:nvSpPr>
        <p:spPr>
          <a:xfrm>
            <a:off x="0" y="0"/>
            <a:ext cx="2138727" cy="523220"/>
          </a:xfrm>
          <a:prstGeom prst="rect">
            <a:avLst/>
          </a:prstGeom>
        </p:spPr>
        <p:txBody>
          <a:bodyPr wrap="none">
            <a:spAutoFit/>
          </a:bodyPr>
          <a:lstStyle/>
          <a:p>
            <a:r>
              <a:rPr lang="zh-CN" altLang="en-US" sz="2800" b="1" dirty="0">
                <a:solidFill>
                  <a:srgbClr val="000000"/>
                </a:solidFill>
                <a:latin typeface="Times New Roman" panose="02020603050405020304" pitchFamily="18" charset="0"/>
              </a:rPr>
              <a:t>Experiments</a:t>
            </a:r>
          </a:p>
        </p:txBody>
      </p:sp>
      <p:pic>
        <p:nvPicPr>
          <p:cNvPr id="3" name="图片 2">
            <a:extLst>
              <a:ext uri="{FF2B5EF4-FFF2-40B4-BE49-F238E27FC236}">
                <a16:creationId xmlns="" xmlns:a16="http://schemas.microsoft.com/office/drawing/2014/main" id="{97D4EBAD-80EE-4B2C-B992-988F55718C5E}"/>
              </a:ext>
            </a:extLst>
          </p:cNvPr>
          <p:cNvPicPr>
            <a:picLocks noChangeAspect="1"/>
          </p:cNvPicPr>
          <p:nvPr/>
        </p:nvPicPr>
        <p:blipFill>
          <a:blip r:embed="rId4" cstate="print"/>
          <a:stretch>
            <a:fillRect/>
          </a:stretch>
        </p:blipFill>
        <p:spPr>
          <a:xfrm>
            <a:off x="3627143" y="-10640"/>
            <a:ext cx="5132641" cy="3864006"/>
          </a:xfrm>
          <a:prstGeom prst="rect">
            <a:avLst/>
          </a:prstGeom>
        </p:spPr>
      </p:pic>
    </p:spTree>
    <p:extLst>
      <p:ext uri="{BB962C8B-B14F-4D97-AF65-F5344CB8AC3E}">
        <p14:creationId xmlns="" xmlns:p14="http://schemas.microsoft.com/office/powerpoint/2010/main" val="2469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 xmlns:a16="http://schemas.microsoft.com/office/drawing/2014/main" id="{3A33D430-2981-4D2A-9A9A-11882A4F3F52}"/>
              </a:ext>
            </a:extLst>
          </p:cNvPr>
          <p:cNvGrpSpPr/>
          <p:nvPr/>
        </p:nvGrpSpPr>
        <p:grpSpPr>
          <a:xfrm>
            <a:off x="9695" y="1398548"/>
            <a:ext cx="12182305" cy="4880194"/>
            <a:chOff x="0" y="1190994"/>
            <a:chExt cx="12182305" cy="4880194"/>
          </a:xfrm>
        </p:grpSpPr>
        <p:grpSp>
          <p:nvGrpSpPr>
            <p:cNvPr id="5" name="组合 4">
              <a:extLst>
                <a:ext uri="{FF2B5EF4-FFF2-40B4-BE49-F238E27FC236}">
                  <a16:creationId xmlns="" xmlns:a16="http://schemas.microsoft.com/office/drawing/2014/main" id="{B6919A20-CBB6-4988-97C3-106D7D8B14FB}"/>
                </a:ext>
              </a:extLst>
            </p:cNvPr>
            <p:cNvGrpSpPr/>
            <p:nvPr/>
          </p:nvGrpSpPr>
          <p:grpSpPr>
            <a:xfrm>
              <a:off x="0" y="1190994"/>
              <a:ext cx="12182305" cy="4880194"/>
              <a:chOff x="0" y="1074036"/>
              <a:chExt cx="12182305" cy="4880194"/>
            </a:xfrm>
          </p:grpSpPr>
          <p:pic>
            <p:nvPicPr>
              <p:cNvPr id="3" name="图片 2">
                <a:extLst>
                  <a:ext uri="{FF2B5EF4-FFF2-40B4-BE49-F238E27FC236}">
                    <a16:creationId xmlns="" xmlns:a16="http://schemas.microsoft.com/office/drawing/2014/main" id="{CD45E206-57AA-4EA8-9F6C-BFED49236D20}"/>
                  </a:ext>
                </a:extLst>
              </p:cNvPr>
              <p:cNvPicPr>
                <a:picLocks noChangeAspect="1"/>
              </p:cNvPicPr>
              <p:nvPr/>
            </p:nvPicPr>
            <p:blipFill>
              <a:blip r:embed="rId3" cstate="print"/>
              <a:stretch>
                <a:fillRect/>
              </a:stretch>
            </p:blipFill>
            <p:spPr>
              <a:xfrm>
                <a:off x="0" y="1074036"/>
                <a:ext cx="12182305" cy="4709927"/>
              </a:xfrm>
              <a:prstGeom prst="rect">
                <a:avLst/>
              </a:prstGeom>
            </p:spPr>
          </p:pic>
          <p:pic>
            <p:nvPicPr>
              <p:cNvPr id="4" name="图片 3">
                <a:extLst>
                  <a:ext uri="{FF2B5EF4-FFF2-40B4-BE49-F238E27FC236}">
                    <a16:creationId xmlns="" xmlns:a16="http://schemas.microsoft.com/office/drawing/2014/main" id="{96B7098F-B8F8-4C14-A452-2FE410152FFF}"/>
                  </a:ext>
                </a:extLst>
              </p:cNvPr>
              <p:cNvPicPr>
                <a:picLocks noChangeAspect="1"/>
              </p:cNvPicPr>
              <p:nvPr/>
            </p:nvPicPr>
            <p:blipFill>
              <a:blip r:embed="rId4" cstate="print"/>
              <a:stretch>
                <a:fillRect/>
              </a:stretch>
            </p:blipFill>
            <p:spPr>
              <a:xfrm>
                <a:off x="269829" y="4707876"/>
                <a:ext cx="11748976" cy="1246354"/>
              </a:xfrm>
              <a:prstGeom prst="rect">
                <a:avLst/>
              </a:prstGeom>
            </p:spPr>
          </p:pic>
        </p:grpSp>
        <p:pic>
          <p:nvPicPr>
            <p:cNvPr id="6" name="图片 5">
              <a:extLst>
                <a:ext uri="{FF2B5EF4-FFF2-40B4-BE49-F238E27FC236}">
                  <a16:creationId xmlns="" xmlns:a16="http://schemas.microsoft.com/office/drawing/2014/main" id="{906981C3-FABD-4C37-82CD-AE4217D2DBC0}"/>
                </a:ext>
              </a:extLst>
            </p:cNvPr>
            <p:cNvPicPr>
              <a:picLocks noChangeAspect="1"/>
            </p:cNvPicPr>
            <p:nvPr/>
          </p:nvPicPr>
          <p:blipFill>
            <a:blip r:embed="rId5" cstate="print"/>
            <a:stretch>
              <a:fillRect/>
            </a:stretch>
          </p:blipFill>
          <p:spPr>
            <a:xfrm>
              <a:off x="112236" y="4004525"/>
              <a:ext cx="11748976" cy="1560410"/>
            </a:xfrm>
            <a:prstGeom prst="rect">
              <a:avLst/>
            </a:prstGeom>
          </p:spPr>
        </p:pic>
      </p:grpSp>
    </p:spTree>
    <p:extLst>
      <p:ext uri="{BB962C8B-B14F-4D97-AF65-F5344CB8AC3E}">
        <p14:creationId xmlns="" xmlns:p14="http://schemas.microsoft.com/office/powerpoint/2010/main" val="382288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5D4C648A-4119-4BE2-A5BD-743F7BAE5919}"/>
              </a:ext>
            </a:extLst>
          </p:cNvPr>
          <p:cNvPicPr>
            <a:picLocks noChangeAspect="1"/>
          </p:cNvPicPr>
          <p:nvPr/>
        </p:nvPicPr>
        <p:blipFill>
          <a:blip r:embed="rId3" cstate="print"/>
          <a:stretch>
            <a:fillRect/>
          </a:stretch>
        </p:blipFill>
        <p:spPr>
          <a:xfrm>
            <a:off x="2895224" y="457200"/>
            <a:ext cx="6401551" cy="2860766"/>
          </a:xfrm>
          <a:prstGeom prst="rect">
            <a:avLst/>
          </a:prstGeom>
        </p:spPr>
      </p:pic>
      <p:pic>
        <p:nvPicPr>
          <p:cNvPr id="3" name="图片 2">
            <a:extLst>
              <a:ext uri="{FF2B5EF4-FFF2-40B4-BE49-F238E27FC236}">
                <a16:creationId xmlns="" xmlns:a16="http://schemas.microsoft.com/office/drawing/2014/main" id="{D27CAB0A-D31A-4A79-AC65-69FCC930819D}"/>
              </a:ext>
            </a:extLst>
          </p:cNvPr>
          <p:cNvPicPr>
            <a:picLocks noChangeAspect="1"/>
          </p:cNvPicPr>
          <p:nvPr/>
        </p:nvPicPr>
        <p:blipFill>
          <a:blip r:embed="rId4" cstate="print"/>
          <a:stretch>
            <a:fillRect/>
          </a:stretch>
        </p:blipFill>
        <p:spPr>
          <a:xfrm>
            <a:off x="2302504" y="3429000"/>
            <a:ext cx="7586992" cy="2971800"/>
          </a:xfrm>
          <a:prstGeom prst="rect">
            <a:avLst/>
          </a:prstGeom>
        </p:spPr>
      </p:pic>
    </p:spTree>
    <p:extLst>
      <p:ext uri="{BB962C8B-B14F-4D97-AF65-F5344CB8AC3E}">
        <p14:creationId xmlns="" xmlns:p14="http://schemas.microsoft.com/office/powerpoint/2010/main" val="3955538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6DD7C44D-72A4-4922-B21B-24503C0E5398}"/>
              </a:ext>
            </a:extLst>
          </p:cNvPr>
          <p:cNvSpPr/>
          <p:nvPr/>
        </p:nvSpPr>
        <p:spPr>
          <a:xfrm>
            <a:off x="304799" y="2136338"/>
            <a:ext cx="11582401" cy="2585323"/>
          </a:xfrm>
          <a:prstGeom prst="rect">
            <a:avLst/>
          </a:prstGeom>
        </p:spPr>
        <p:txBody>
          <a:bodyPr wrap="square">
            <a:spAutoFit/>
          </a:bodyPr>
          <a:lstStyle/>
          <a:p>
            <a:pPr algn="just"/>
            <a:r>
              <a:rPr lang="zh-CN" altLang="en-US" dirty="0">
                <a:latin typeface="Times New Roman" panose="02020603050405020304" pitchFamily="18" charset="0"/>
              </a:rPr>
              <a:t>优点：</a:t>
            </a:r>
            <a:endParaRPr lang="en-US" altLang="zh-CN" dirty="0">
              <a:latin typeface="Times New Roman" panose="02020603050405020304" pitchFamily="18" charset="0"/>
            </a:endParaRPr>
          </a:p>
          <a:p>
            <a:pPr algn="just"/>
            <a:r>
              <a:rPr lang="en-US" altLang="zh-CN" dirty="0">
                <a:latin typeface="Times New Roman" panose="02020603050405020304" pitchFamily="18" charset="0"/>
              </a:rPr>
              <a:t>    1</a:t>
            </a:r>
            <a:r>
              <a:rPr lang="zh-CN" altLang="en-US" dirty="0">
                <a:latin typeface="Times New Roman" panose="02020603050405020304" pitchFamily="18" charset="0"/>
              </a:rPr>
              <a:t>、论文提出了</a:t>
            </a:r>
            <a:r>
              <a:rPr lang="en-US" altLang="zh-CN" dirty="0">
                <a:latin typeface="Times New Roman" panose="02020603050405020304" pitchFamily="18" charset="0"/>
              </a:rPr>
              <a:t>anchor</a:t>
            </a:r>
            <a:r>
              <a:rPr lang="zh-CN" altLang="en-US" dirty="0">
                <a:latin typeface="Times New Roman" panose="02020603050405020304" pitchFamily="18" charset="0"/>
              </a:rPr>
              <a:t>设计的两个准则：</a:t>
            </a:r>
            <a:r>
              <a:rPr lang="en-US" altLang="zh-CN" dirty="0">
                <a:latin typeface="Times New Roman" panose="02020603050405020304" pitchFamily="18" charset="0"/>
              </a:rPr>
              <a:t>alignment</a:t>
            </a:r>
            <a:r>
              <a:rPr lang="zh-CN" altLang="en-US" dirty="0">
                <a:latin typeface="Times New Roman" panose="02020603050405020304" pitchFamily="18" charset="0"/>
              </a:rPr>
              <a:t>和</a:t>
            </a:r>
            <a:r>
              <a:rPr lang="en-US" altLang="zh-CN" dirty="0">
                <a:latin typeface="Times New Roman" panose="02020603050405020304" pitchFamily="18" charset="0"/>
              </a:rPr>
              <a:t>consistency</a:t>
            </a:r>
            <a:r>
              <a:rPr lang="zh-CN" altLang="en-US" dirty="0">
                <a:latin typeface="Times New Roman" panose="02020603050405020304" pitchFamily="18" charset="0"/>
              </a:rPr>
              <a:t>。采用位置预测和形状预测两个分支，不需要像</a:t>
            </a:r>
            <a:r>
              <a:rPr lang="en-US" altLang="zh-CN" dirty="0">
                <a:latin typeface="Times New Roman" panose="02020603050405020304" pitchFamily="18" charset="0"/>
              </a:rPr>
              <a:t>Faster-</a:t>
            </a:r>
            <a:r>
              <a:rPr lang="en-US" altLang="zh-CN" dirty="0" err="1">
                <a:latin typeface="Times New Roman" panose="02020603050405020304" pitchFamily="18" charset="0"/>
              </a:rPr>
              <a:t>rcnn</a:t>
            </a:r>
            <a:r>
              <a:rPr lang="zh-CN" altLang="en-US" dirty="0">
                <a:latin typeface="Times New Roman" panose="02020603050405020304" pitchFamily="18" charset="0"/>
              </a:rPr>
              <a:t>等预定义尺度和长宽比，同时使用可变形卷积对特征图进行调整，可以产生稀疏的任意形状的</a:t>
            </a:r>
            <a:r>
              <a:rPr lang="en-US" altLang="zh-CN" dirty="0">
                <a:latin typeface="Times New Roman" panose="02020603050405020304" pitchFamily="18" charset="0"/>
              </a:rPr>
              <a:t>anchor </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algn="just"/>
            <a:r>
              <a:rPr lang="en-US" altLang="zh-CN" dirty="0">
                <a:latin typeface="Times New Roman" panose="02020603050405020304" pitchFamily="18" charset="0"/>
              </a:rPr>
              <a:t>    2</a:t>
            </a:r>
            <a:r>
              <a:rPr lang="zh-CN" altLang="en-US" dirty="0">
                <a:latin typeface="Times New Roman" panose="02020603050405020304" pitchFamily="18" charset="0"/>
              </a:rPr>
              <a:t>、论文提出的</a:t>
            </a:r>
            <a:r>
              <a:rPr lang="en-US" altLang="zh-CN" dirty="0">
                <a:latin typeface="Times New Roman" panose="02020603050405020304" pitchFamily="18" charset="0"/>
              </a:rPr>
              <a:t>GA-RPN</a:t>
            </a:r>
            <a:r>
              <a:rPr lang="zh-CN" altLang="en-US" dirty="0">
                <a:latin typeface="Times New Roman" panose="02020603050405020304" pitchFamily="18" charset="0"/>
              </a:rPr>
              <a:t>可以完全替代</a:t>
            </a:r>
            <a:r>
              <a:rPr lang="en-US" altLang="zh-CN" dirty="0">
                <a:latin typeface="Times New Roman" panose="02020603050405020304" pitchFamily="18" charset="0"/>
              </a:rPr>
              <a:t>RPN</a:t>
            </a:r>
            <a:r>
              <a:rPr lang="zh-CN" altLang="en-US" dirty="0">
                <a:latin typeface="Times New Roman" panose="02020603050405020304" pitchFamily="18" charset="0"/>
              </a:rPr>
              <a:t>，在</a:t>
            </a:r>
            <a:r>
              <a:rPr lang="en-US" altLang="zh-CN" dirty="0">
                <a:latin typeface="Times New Roman" panose="02020603050405020304" pitchFamily="18" charset="0"/>
              </a:rPr>
              <a:t>Fast R-CNN</a:t>
            </a:r>
            <a:r>
              <a:rPr lang="zh-CN" altLang="en-US" dirty="0">
                <a:latin typeface="Times New Roman" panose="02020603050405020304" pitchFamily="18" charset="0"/>
              </a:rPr>
              <a:t>，</a:t>
            </a:r>
            <a:r>
              <a:rPr lang="en-US" altLang="zh-CN" dirty="0">
                <a:latin typeface="Times New Roman" panose="02020603050405020304" pitchFamily="18" charset="0"/>
              </a:rPr>
              <a:t>Faster R-CNN and </a:t>
            </a:r>
            <a:r>
              <a:rPr lang="en-US" altLang="zh-CN" dirty="0" err="1">
                <a:latin typeface="Times New Roman" panose="02020603050405020304" pitchFamily="18" charset="0"/>
              </a:rPr>
              <a:t>RetinaNet</a:t>
            </a:r>
            <a:r>
              <a:rPr lang="zh-CN" altLang="en-US" dirty="0">
                <a:latin typeface="Times New Roman" panose="02020603050405020304" pitchFamily="18" charset="0"/>
              </a:rPr>
              <a:t>等模型基础上提高目标检测模型的精度。</a:t>
            </a:r>
          </a:p>
          <a:p>
            <a:pPr algn="just"/>
            <a:r>
              <a:rPr lang="zh-CN" altLang="en-US" dirty="0">
                <a:latin typeface="Times New Roman" panose="02020603050405020304" pitchFamily="18" charset="0"/>
              </a:rPr>
              <a:t>缺点：</a:t>
            </a:r>
          </a:p>
          <a:p>
            <a:pPr algn="just"/>
            <a:r>
              <a:rPr lang="en-US" altLang="zh-CN" dirty="0">
                <a:latin typeface="Times New Roman" panose="02020603050405020304" pitchFamily="18" charset="0"/>
              </a:rPr>
              <a:t>    1</a:t>
            </a:r>
            <a:r>
              <a:rPr lang="zh-CN" altLang="en-US" dirty="0">
                <a:latin typeface="Times New Roman" panose="02020603050405020304" pitchFamily="18" charset="0"/>
              </a:rPr>
              <a:t>、每一个点只产生一个</a:t>
            </a:r>
            <a:r>
              <a:rPr lang="en-US" altLang="zh-CN" dirty="0">
                <a:latin typeface="Times New Roman" panose="02020603050405020304" pitchFamily="18" charset="0"/>
              </a:rPr>
              <a:t>anchor</a:t>
            </a:r>
            <a:r>
              <a:rPr lang="zh-CN" altLang="en-US" dirty="0">
                <a:latin typeface="Times New Roman" panose="02020603050405020304" pitchFamily="18" charset="0"/>
              </a:rPr>
              <a:t>，对于那些目标中心重合，即一个点需要负责检测两个目标的情况似乎无法处理。作者说的是</a:t>
            </a:r>
            <a:r>
              <a:rPr lang="zh-CN" altLang="en-US" dirty="0"/>
              <a:t>中心点靠得非常近的样本并不多，而且旁边的</a:t>
            </a:r>
            <a:r>
              <a:rPr lang="en-US" altLang="zh-CN" dirty="0"/>
              <a:t>anchor</a:t>
            </a:r>
            <a:r>
              <a:rPr lang="zh-CN" altLang="en-US" dirty="0"/>
              <a:t>也能回归过去。</a:t>
            </a:r>
            <a:endParaRPr lang="zh-CN" altLang="en-US" dirty="0">
              <a:latin typeface="Times New Roman" panose="02020603050405020304" pitchFamily="18" charset="0"/>
            </a:endParaRPr>
          </a:p>
          <a:p>
            <a:pPr algn="just"/>
            <a:r>
              <a:rPr lang="en-US" altLang="zh-CN" dirty="0">
                <a:latin typeface="Times New Roman" panose="02020603050405020304" pitchFamily="18" charset="0"/>
              </a:rPr>
              <a:t>    2</a:t>
            </a:r>
            <a:r>
              <a:rPr lang="zh-CN" altLang="en-US" dirty="0">
                <a:latin typeface="Times New Roman" panose="02020603050405020304" pitchFamily="18" charset="0"/>
              </a:rPr>
              <a:t>、采用可变形卷积会相对降低速度，在可变形卷积中加入可调节的机制可能会更好。 </a:t>
            </a:r>
          </a:p>
        </p:txBody>
      </p:sp>
    </p:spTree>
    <p:extLst>
      <p:ext uri="{BB962C8B-B14F-4D97-AF65-F5344CB8AC3E}">
        <p14:creationId xmlns="" xmlns:p14="http://schemas.microsoft.com/office/powerpoint/2010/main" val="294425301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DA78F964-202A-4477-ADF2-EB0CD3784284}"/>
              </a:ext>
            </a:extLst>
          </p:cNvPr>
          <p:cNvSpPr/>
          <p:nvPr/>
        </p:nvSpPr>
        <p:spPr>
          <a:xfrm>
            <a:off x="2700866" y="2989264"/>
            <a:ext cx="6790267" cy="879472"/>
          </a:xfrm>
          <a:prstGeom prst="rect">
            <a:avLst/>
          </a:prstGeom>
        </p:spPr>
        <p:txBody>
          <a:bodyPr wrap="square">
            <a:spAutoFit/>
          </a:bodyPr>
          <a:lstStyle/>
          <a:p>
            <a:pPr lvl="0">
              <a:lnSpc>
                <a:spcPct val="150000"/>
              </a:lnSpc>
              <a:defRPr/>
            </a:pPr>
            <a:r>
              <a:rPr lang="en-US" altLang="zh-CN" b="1" dirty="0"/>
              <a:t>1</a:t>
            </a:r>
            <a:r>
              <a:rPr lang="zh-CN" altLang="en-US" b="1" dirty="0"/>
              <a:t>、</a:t>
            </a:r>
            <a:r>
              <a:rPr lang="en-US" altLang="zh-CN" b="1" dirty="0"/>
              <a:t>2020WACV</a:t>
            </a:r>
            <a:r>
              <a:rPr lang="zh-CN" altLang="zh-CN" b="1" dirty="0"/>
              <a:t>《</a:t>
            </a:r>
            <a:r>
              <a:rPr lang="en-US" altLang="zh-CN" b="1" dirty="0"/>
              <a:t>Scale Match for Tiny Person Detection</a:t>
            </a:r>
            <a:r>
              <a:rPr lang="zh-CN" altLang="zh-CN" b="1" dirty="0"/>
              <a:t>》</a:t>
            </a:r>
            <a:endParaRPr lang="en-US" altLang="zh-CN" b="1" dirty="0"/>
          </a:p>
          <a:p>
            <a:pPr lvl="0">
              <a:lnSpc>
                <a:spcPct val="150000"/>
              </a:lnSpc>
              <a:defRPr/>
            </a:pPr>
            <a:r>
              <a:rPr lang="en-US" altLang="zh-CN" b="1" dirty="0"/>
              <a:t>2</a:t>
            </a:r>
            <a:r>
              <a:rPr lang="zh-CN" altLang="en-US" b="1" dirty="0"/>
              <a:t>、回顾</a:t>
            </a:r>
            <a:r>
              <a:rPr lang="en-US" altLang="zh-CN" b="1" dirty="0"/>
              <a:t>《</a:t>
            </a:r>
            <a:r>
              <a:rPr lang="zh-CN" altLang="en-US" b="1" dirty="0">
                <a:latin typeface="Times New Roman" panose="02020603050405020304" pitchFamily="18" charset="0"/>
                <a:cs typeface="Times New Roman" panose="02020603050405020304" pitchFamily="18" charset="0"/>
              </a:rPr>
              <a:t>Region Proposal by Guided Anchoring</a:t>
            </a:r>
            <a:r>
              <a:rPr lang="en-US" altLang="zh-CN" b="1" dirty="0">
                <a:latin typeface="Times New Roman" panose="02020603050405020304" pitchFamily="18" charset="0"/>
                <a:cs typeface="Times New Roman" panose="02020603050405020304" pitchFamily="18" charset="0"/>
              </a:rPr>
              <a:t>》</a:t>
            </a:r>
            <a:r>
              <a:rPr lang="zh-CN" altLang="zh-CN" b="1" dirty="0"/>
              <a:t>并完成</a:t>
            </a:r>
            <a:r>
              <a:rPr lang="en-US" altLang="zh-CN" b="1" dirty="0"/>
              <a:t>ppt</a:t>
            </a:r>
            <a:r>
              <a:rPr lang="zh-CN" altLang="zh-CN" b="1" dirty="0"/>
              <a:t>制作</a:t>
            </a:r>
            <a:endParaRPr lang="zh-CN" altLang="zh-CN" dirty="0"/>
          </a:p>
        </p:txBody>
      </p:sp>
      <p:sp>
        <p:nvSpPr>
          <p:cNvPr id="3" name="文本框 2">
            <a:extLst>
              <a:ext uri="{FF2B5EF4-FFF2-40B4-BE49-F238E27FC236}">
                <a16:creationId xmlns="" xmlns:a16="http://schemas.microsoft.com/office/drawing/2014/main" id="{C14AAFDE-6FF7-4DD1-8A41-83C68E434847}"/>
              </a:ext>
            </a:extLst>
          </p:cNvPr>
          <p:cNvSpPr txBox="1"/>
          <p:nvPr/>
        </p:nvSpPr>
        <p:spPr>
          <a:xfrm>
            <a:off x="169333" y="186266"/>
            <a:ext cx="1642533" cy="523220"/>
          </a:xfrm>
          <a:prstGeom prst="rect">
            <a:avLst/>
          </a:prstGeom>
          <a:noFill/>
        </p:spPr>
        <p:txBody>
          <a:bodyPr wrap="square" rtlCol="0">
            <a:spAutoFit/>
          </a:bodyPr>
          <a:lstStyle/>
          <a:p>
            <a:r>
              <a:rPr lang="zh-CN" altLang="en-US" sz="2800" b="1" dirty="0">
                <a:solidFill>
                  <a:srgbClr val="000000"/>
                </a:solidFill>
                <a:latin typeface="Times New Roman" panose="02020603050405020304" pitchFamily="18" charset="0"/>
              </a:rPr>
              <a:t>工作汇报</a:t>
            </a:r>
          </a:p>
        </p:txBody>
      </p:sp>
    </p:spTree>
    <p:extLst>
      <p:ext uri="{BB962C8B-B14F-4D97-AF65-F5344CB8AC3E}">
        <p14:creationId xmlns="" xmlns:p14="http://schemas.microsoft.com/office/powerpoint/2010/main" val="191434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66B996CD-82E1-480B-89FA-BECFB5DC3F3F}"/>
              </a:ext>
            </a:extLst>
          </p:cNvPr>
          <p:cNvSpPr/>
          <p:nvPr/>
        </p:nvSpPr>
        <p:spPr>
          <a:xfrm>
            <a:off x="2694297" y="1745718"/>
            <a:ext cx="6803405" cy="3366563"/>
          </a:xfrm>
          <a:prstGeom prst="rect">
            <a:avLst/>
          </a:prstGeom>
        </p:spPr>
        <p:txBody>
          <a:bodyPr wrap="square">
            <a:spAutoFit/>
          </a:bodyPr>
          <a:lstStyle/>
          <a:p>
            <a:pPr fontAlgn="base">
              <a:lnSpc>
                <a:spcPct val="150000"/>
              </a:lnSpc>
            </a:pPr>
            <a:r>
              <a:rPr lang="zh-CN" altLang="en-US"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传统</a:t>
            </a:r>
            <a:r>
              <a:rPr lang="en-US" altLang="zh-CN"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anchor</a:t>
            </a:r>
            <a:r>
              <a:rPr lang="zh-CN" altLang="en-US"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
            </a:r>
            <a:br>
              <a:rPr lang="en-US" altLang="zh-CN"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br>
            <a:r>
              <a:rPr lang="en-US" altLang="zh-CN"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    (1) Anchor </a:t>
            </a:r>
            <a:r>
              <a:rPr lang="zh-CN" altLang="en-US"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大小需根据经验手动设计，不是最优</a:t>
            </a:r>
            <a:r>
              <a:rPr lang="zh-CN" altLang="en-US"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
            </a:r>
            <a:br>
              <a:rPr lang="en-US" altLang="zh-CN"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br>
            <a:r>
              <a:rPr lang="en-US" altLang="zh-CN"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    (2) </a:t>
            </a:r>
            <a:r>
              <a:rPr lang="zh-CN" altLang="en-US"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为保证 </a:t>
            </a:r>
            <a:r>
              <a:rPr lang="en-US" altLang="zh-CN"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proposals </a:t>
            </a:r>
            <a:r>
              <a:rPr lang="zh-CN" altLang="en-US"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的召回率</a:t>
            </a:r>
            <a:r>
              <a:rPr lang="zh-CN" altLang="en-US"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需大量的 </a:t>
            </a:r>
            <a:r>
              <a:rPr lang="en-US" altLang="zh-CN"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anchor</a:t>
            </a:r>
            <a:r>
              <a:rPr lang="zh-CN" altLang="en-US" i="0"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rPr>
              <a:t>，计算量较大</a:t>
            </a:r>
            <a:r>
              <a:rPr lang="zh-CN" altLang="en-US"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endParaRPr>
          </a:p>
          <a:p>
            <a:pPr fontAlgn="base">
              <a:lnSpc>
                <a:spcPct val="150000"/>
              </a:lnSpc>
            </a:pPr>
            <a:endPar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endParaRPr>
          </a:p>
          <a:p>
            <a:pPr fontAlgn="base">
              <a:lnSpc>
                <a:spcPct val="150000"/>
              </a:lnSpc>
            </a:pPr>
            <a:endPar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endParaRPr>
          </a:p>
          <a:p>
            <a:pPr fontAlgn="base">
              <a:lnSpc>
                <a:spcPct val="150000"/>
              </a:lnSpc>
            </a:pPr>
            <a:r>
              <a:rPr lang="zh-CN" altLang="en-US"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设计</a:t>
            </a:r>
            <a:r>
              <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anchor</a:t>
            </a:r>
            <a:r>
              <a:rPr lang="zh-CN" altLang="en-US"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的两个原则：</a:t>
            </a:r>
            <a:r>
              <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
            </a:r>
            <a:br>
              <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br>
            <a:r>
              <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    (1) Alignment </a:t>
            </a:r>
          </a:p>
          <a:p>
            <a:pPr fontAlgn="base">
              <a:lnSpc>
                <a:spcPct val="150000"/>
              </a:lnSpc>
            </a:pPr>
            <a:r>
              <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    (2) Consistency </a:t>
            </a:r>
          </a:p>
        </p:txBody>
      </p:sp>
    </p:spTree>
    <p:extLst>
      <p:ext uri="{BB962C8B-B14F-4D97-AF65-F5344CB8AC3E}">
        <p14:creationId xmlns="" xmlns:p14="http://schemas.microsoft.com/office/powerpoint/2010/main" val="231518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B25C7B46-52CA-40BE-BDF3-20501BE468A6}"/>
              </a:ext>
            </a:extLst>
          </p:cNvPr>
          <p:cNvSpPr/>
          <p:nvPr/>
        </p:nvSpPr>
        <p:spPr>
          <a:xfrm>
            <a:off x="1068404" y="1563841"/>
            <a:ext cx="10055192" cy="3730317"/>
          </a:xfrm>
          <a:prstGeom prst="rect">
            <a:avLst/>
          </a:prstGeom>
        </p:spPr>
        <p:txBody>
          <a:bodyPr wrap="square">
            <a:spAutoFit/>
          </a:bodyPr>
          <a:lstStyle/>
          <a:p>
            <a:pPr marL="342900" indent="-342900" algn="just">
              <a:lnSpc>
                <a:spcPct val="150000"/>
              </a:lnSpc>
              <a:buAutoNum type="arabicParenBoth"/>
            </a:pPr>
            <a:r>
              <a:rPr lang="en-US" altLang="zh-CN" sz="2000" dirty="0">
                <a:solidFill>
                  <a:srgbClr val="000000"/>
                </a:solidFill>
                <a:latin typeface="Times New Roman" panose="02020603050405020304" pitchFamily="18" charset="0"/>
              </a:rPr>
              <a:t>We propose a new anchoring scheme Guided Anchoring with the ability to predict non-uniform and arbitrary shaped anchors other than dense and predefined ones.</a:t>
            </a:r>
          </a:p>
          <a:p>
            <a:pPr marL="342900" indent="-342900" algn="just">
              <a:lnSpc>
                <a:spcPct val="150000"/>
              </a:lnSpc>
              <a:buAutoNum type="arabicParenBoth"/>
            </a:pPr>
            <a:r>
              <a:rPr lang="en-US" altLang="zh-CN" sz="2000" dirty="0">
                <a:solidFill>
                  <a:srgbClr val="000000"/>
                </a:solidFill>
                <a:latin typeface="Times New Roman" panose="02020603050405020304" pitchFamily="18" charset="0"/>
              </a:rPr>
              <a:t>We formulate the joint anchor distribution with two factorized conditional distributions, and design two modules to model them respectively.</a:t>
            </a:r>
          </a:p>
          <a:p>
            <a:pPr marL="342900" indent="-342900" algn="just">
              <a:lnSpc>
                <a:spcPct val="150000"/>
              </a:lnSpc>
              <a:buAutoNum type="arabicParenBoth"/>
            </a:pPr>
            <a:r>
              <a:rPr lang="en-US" altLang="zh-CN" sz="2000" dirty="0">
                <a:solidFill>
                  <a:srgbClr val="000000"/>
                </a:solidFill>
                <a:latin typeface="Times New Roman" panose="02020603050405020304" pitchFamily="18" charset="0"/>
              </a:rPr>
              <a:t>We study the importance of aligning features with the corresponding anchors and design a feature adaption module to refine features based on the underlying anchor shapes.</a:t>
            </a:r>
          </a:p>
          <a:p>
            <a:pPr marL="342900" indent="-342900" algn="just">
              <a:lnSpc>
                <a:spcPct val="150000"/>
              </a:lnSpc>
              <a:buAutoNum type="arabicParenBoth"/>
            </a:pPr>
            <a:r>
              <a:rPr lang="en-US" altLang="zh-CN" sz="2000" dirty="0">
                <a:solidFill>
                  <a:srgbClr val="000000"/>
                </a:solidFill>
                <a:latin typeface="Times New Roman" panose="02020603050405020304" pitchFamily="18" charset="0"/>
              </a:rPr>
              <a:t>We investigate the use of high-quality proposals for two-stage detectors and propose a scheme to improve the performance</a:t>
            </a:r>
            <a:r>
              <a:rPr lang="zh-CN" altLang="en-US" sz="2000" dirty="0">
                <a:solidFill>
                  <a:srgbClr val="000000"/>
                </a:solidFill>
                <a:latin typeface="Times New Roman" panose="02020603050405020304" pitchFamily="18" charset="0"/>
              </a:rPr>
              <a:t> </a:t>
            </a:r>
            <a:r>
              <a:rPr lang="en-US" altLang="zh-CN" sz="2000" dirty="0">
                <a:solidFill>
                  <a:srgbClr val="000000"/>
                </a:solidFill>
                <a:latin typeface="Times New Roman" panose="02020603050405020304" pitchFamily="18" charset="0"/>
              </a:rPr>
              <a:t>of trained models.</a:t>
            </a:r>
            <a:endParaRPr lang="zh-CN" altLang="en-US" sz="2000" dirty="0">
              <a:solidFill>
                <a:srgbClr val="000000"/>
              </a:solidFill>
              <a:latin typeface="Times New Roman" panose="02020603050405020304" pitchFamily="18" charset="0"/>
            </a:endParaRPr>
          </a:p>
        </p:txBody>
      </p:sp>
      <p:sp>
        <p:nvSpPr>
          <p:cNvPr id="3" name="矩形 2">
            <a:extLst>
              <a:ext uri="{FF2B5EF4-FFF2-40B4-BE49-F238E27FC236}">
                <a16:creationId xmlns="" xmlns:a16="http://schemas.microsoft.com/office/drawing/2014/main" id="{8E8ED289-2ADE-4473-AC0E-29182F48B7B2}"/>
              </a:ext>
            </a:extLst>
          </p:cNvPr>
          <p:cNvSpPr/>
          <p:nvPr/>
        </p:nvSpPr>
        <p:spPr>
          <a:xfrm>
            <a:off x="80211" y="32084"/>
            <a:ext cx="2342308" cy="523220"/>
          </a:xfrm>
          <a:prstGeom prst="rect">
            <a:avLst/>
          </a:prstGeom>
        </p:spPr>
        <p:txBody>
          <a:bodyPr wrap="none">
            <a:spAutoFit/>
          </a:bodyPr>
          <a:lstStyle/>
          <a:p>
            <a:r>
              <a:rPr lang="en-US" altLang="zh-CN" sz="2800" b="1" dirty="0">
                <a:solidFill>
                  <a:srgbClr val="000000"/>
                </a:solidFill>
                <a:latin typeface="Times New Roman" panose="02020603050405020304" pitchFamily="18" charset="0"/>
              </a:rPr>
              <a:t>Contributions</a:t>
            </a:r>
            <a:endParaRPr lang="zh-CN" altLang="en-US" sz="2800" b="1" dirty="0"/>
          </a:p>
        </p:txBody>
      </p:sp>
    </p:spTree>
    <p:extLst>
      <p:ext uri="{BB962C8B-B14F-4D97-AF65-F5344CB8AC3E}">
        <p14:creationId xmlns="" xmlns:p14="http://schemas.microsoft.com/office/powerpoint/2010/main" val="1309607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11E5152-ED58-4591-A761-3ECB0E984E07}"/>
              </a:ext>
            </a:extLst>
          </p:cNvPr>
          <p:cNvPicPr>
            <a:picLocks noChangeAspect="1"/>
          </p:cNvPicPr>
          <p:nvPr/>
        </p:nvPicPr>
        <p:blipFill>
          <a:blip r:embed="rId3" cstate="print"/>
          <a:stretch>
            <a:fillRect/>
          </a:stretch>
        </p:blipFill>
        <p:spPr>
          <a:xfrm>
            <a:off x="0" y="1939281"/>
            <a:ext cx="12191999" cy="4362759"/>
          </a:xfrm>
          <a:prstGeom prst="rect">
            <a:avLst/>
          </a:prstGeom>
        </p:spPr>
      </p:pic>
      <p:pic>
        <p:nvPicPr>
          <p:cNvPr id="3" name="图片 2">
            <a:extLst>
              <a:ext uri="{FF2B5EF4-FFF2-40B4-BE49-F238E27FC236}">
                <a16:creationId xmlns="" xmlns:a16="http://schemas.microsoft.com/office/drawing/2014/main" id="{7114656E-958A-45D2-AECE-4115632D5E20}"/>
              </a:ext>
            </a:extLst>
          </p:cNvPr>
          <p:cNvPicPr>
            <a:picLocks noChangeAspect="1"/>
          </p:cNvPicPr>
          <p:nvPr/>
        </p:nvPicPr>
        <p:blipFill>
          <a:blip r:embed="rId4" cstate="print"/>
          <a:stretch>
            <a:fillRect/>
          </a:stretch>
        </p:blipFill>
        <p:spPr>
          <a:xfrm>
            <a:off x="3977455" y="821896"/>
            <a:ext cx="4237087" cy="419136"/>
          </a:xfrm>
          <a:prstGeom prst="rect">
            <a:avLst/>
          </a:prstGeom>
        </p:spPr>
      </p:pic>
    </p:spTree>
    <p:extLst>
      <p:ext uri="{BB962C8B-B14F-4D97-AF65-F5344CB8AC3E}">
        <p14:creationId xmlns="" xmlns:p14="http://schemas.microsoft.com/office/powerpoint/2010/main" val="1335668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11E5152-ED58-4591-A761-3ECB0E984E07}"/>
              </a:ext>
            </a:extLst>
          </p:cNvPr>
          <p:cNvPicPr>
            <a:picLocks noChangeAspect="1"/>
          </p:cNvPicPr>
          <p:nvPr/>
        </p:nvPicPr>
        <p:blipFill>
          <a:blip r:embed="rId3" cstate="print"/>
          <a:stretch>
            <a:fillRect/>
          </a:stretch>
        </p:blipFill>
        <p:spPr>
          <a:xfrm>
            <a:off x="0" y="1939281"/>
            <a:ext cx="12191999" cy="4362759"/>
          </a:xfrm>
          <a:prstGeom prst="rect">
            <a:avLst/>
          </a:prstGeom>
        </p:spPr>
      </p:pic>
      <p:pic>
        <p:nvPicPr>
          <p:cNvPr id="3" name="图片 2">
            <a:extLst>
              <a:ext uri="{FF2B5EF4-FFF2-40B4-BE49-F238E27FC236}">
                <a16:creationId xmlns="" xmlns:a16="http://schemas.microsoft.com/office/drawing/2014/main" id="{7114656E-958A-45D2-AECE-4115632D5E20}"/>
              </a:ext>
            </a:extLst>
          </p:cNvPr>
          <p:cNvPicPr>
            <a:picLocks noChangeAspect="1"/>
          </p:cNvPicPr>
          <p:nvPr/>
        </p:nvPicPr>
        <p:blipFill>
          <a:blip r:embed="rId4" cstate="print"/>
          <a:stretch>
            <a:fillRect/>
          </a:stretch>
        </p:blipFill>
        <p:spPr>
          <a:xfrm>
            <a:off x="3977455" y="821896"/>
            <a:ext cx="4237087" cy="419136"/>
          </a:xfrm>
          <a:prstGeom prst="rect">
            <a:avLst/>
          </a:prstGeom>
        </p:spPr>
      </p:pic>
    </p:spTree>
    <p:extLst>
      <p:ext uri="{BB962C8B-B14F-4D97-AF65-F5344CB8AC3E}">
        <p14:creationId xmlns="" xmlns:p14="http://schemas.microsoft.com/office/powerpoint/2010/main" val="389109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C65D9102-0C9E-4EC4-8AA9-35D7386F1D32}"/>
              </a:ext>
            </a:extLst>
          </p:cNvPr>
          <p:cNvSpPr/>
          <p:nvPr/>
        </p:nvSpPr>
        <p:spPr>
          <a:xfrm>
            <a:off x="186206" y="148208"/>
            <a:ext cx="4459747" cy="523220"/>
          </a:xfrm>
          <a:prstGeom prst="rect">
            <a:avLst/>
          </a:prstGeom>
        </p:spPr>
        <p:txBody>
          <a:bodyPr wrap="none">
            <a:spAutoFit/>
          </a:bodyPr>
          <a:lstStyle/>
          <a:p>
            <a:r>
              <a:rPr lang="zh-CN" altLang="en-US" sz="2800" b="1" dirty="0">
                <a:solidFill>
                  <a:srgbClr val="000000"/>
                </a:solidFill>
                <a:latin typeface="Times New Roman" panose="02020603050405020304" pitchFamily="18" charset="0"/>
              </a:rPr>
              <a:t>Anchor Location Prediction</a:t>
            </a:r>
          </a:p>
        </p:txBody>
      </p:sp>
      <p:grpSp>
        <p:nvGrpSpPr>
          <p:cNvPr id="3" name="组合 2">
            <a:extLst>
              <a:ext uri="{FF2B5EF4-FFF2-40B4-BE49-F238E27FC236}">
                <a16:creationId xmlns="" xmlns:a16="http://schemas.microsoft.com/office/drawing/2014/main" id="{1E35B340-9AF3-4BAF-B321-F65A3A70C018}"/>
              </a:ext>
            </a:extLst>
          </p:cNvPr>
          <p:cNvGrpSpPr/>
          <p:nvPr/>
        </p:nvGrpSpPr>
        <p:grpSpPr>
          <a:xfrm>
            <a:off x="2890041" y="1664859"/>
            <a:ext cx="6411917" cy="3528282"/>
            <a:chOff x="3159011" y="862258"/>
            <a:chExt cx="6162567" cy="3340774"/>
          </a:xfrm>
        </p:grpSpPr>
        <p:pic>
          <p:nvPicPr>
            <p:cNvPr id="6" name="图片 5">
              <a:extLst>
                <a:ext uri="{FF2B5EF4-FFF2-40B4-BE49-F238E27FC236}">
                  <a16:creationId xmlns="" xmlns:a16="http://schemas.microsoft.com/office/drawing/2014/main" id="{A02F6C42-3CF4-4DA6-B231-009AA805D52B}"/>
                </a:ext>
              </a:extLst>
            </p:cNvPr>
            <p:cNvPicPr>
              <a:picLocks noChangeAspect="1"/>
            </p:cNvPicPr>
            <p:nvPr/>
          </p:nvPicPr>
          <p:blipFill>
            <a:blip r:embed="rId3" cstate="print"/>
            <a:stretch>
              <a:fillRect/>
            </a:stretch>
          </p:blipFill>
          <p:spPr>
            <a:xfrm>
              <a:off x="3159011" y="1012093"/>
              <a:ext cx="5873977" cy="3190939"/>
            </a:xfrm>
            <a:prstGeom prst="rect">
              <a:avLst/>
            </a:prstGeom>
          </p:spPr>
        </p:pic>
        <p:cxnSp>
          <p:nvCxnSpPr>
            <p:cNvPr id="8" name="直接箭头连接符 7">
              <a:extLst>
                <a:ext uri="{FF2B5EF4-FFF2-40B4-BE49-F238E27FC236}">
                  <a16:creationId xmlns="" xmlns:a16="http://schemas.microsoft.com/office/drawing/2014/main" id="{F6C82881-9CAA-4215-8CAD-4E60F19916BB}"/>
                </a:ext>
              </a:extLst>
            </p:cNvPr>
            <p:cNvCxnSpPr>
              <a:cxnSpLocks/>
            </p:cNvCxnSpPr>
            <p:nvPr/>
          </p:nvCxnSpPr>
          <p:spPr>
            <a:xfrm flipV="1">
              <a:off x="6898104" y="1196759"/>
              <a:ext cx="1347538" cy="125367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 xmlns:a16="http://schemas.microsoft.com/office/drawing/2014/main" id="{CA732B2A-525E-420B-AD23-FD465016D36C}"/>
                </a:ext>
              </a:extLst>
            </p:cNvPr>
            <p:cNvSpPr/>
            <p:nvPr/>
          </p:nvSpPr>
          <p:spPr>
            <a:xfrm>
              <a:off x="8245642" y="862258"/>
              <a:ext cx="1075936" cy="400110"/>
            </a:xfrm>
            <a:prstGeom prst="rect">
              <a:avLst/>
            </a:prstGeom>
          </p:spPr>
          <p:txBody>
            <a:bodyPr wrap="none">
              <a:spAutoFit/>
            </a:bodyPr>
            <a:lstStyle/>
            <a:p>
              <a:r>
                <a:rPr lang="en-US" altLang="zh-CN" sz="2000" b="1" dirty="0"/>
                <a:t>P( · | F</a:t>
              </a:r>
              <a:r>
                <a:rPr lang="en-US" altLang="zh-CN" sz="2000" b="1" baseline="-25000" dirty="0"/>
                <a:t>I </a:t>
              </a:r>
              <a:r>
                <a:rPr lang="en-US" altLang="zh-CN" sz="2000" b="1" dirty="0"/>
                <a:t>)</a:t>
              </a:r>
              <a:endParaRPr lang="zh-CN" altLang="en-US" sz="2000" b="1" dirty="0"/>
            </a:p>
          </p:txBody>
        </p:sp>
      </p:grpSp>
    </p:spTree>
    <p:extLst>
      <p:ext uri="{BB962C8B-B14F-4D97-AF65-F5344CB8AC3E}">
        <p14:creationId xmlns="" xmlns:p14="http://schemas.microsoft.com/office/powerpoint/2010/main" val="242088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FA6A88A5-2808-448C-95F2-A96EF0FDB014}"/>
              </a:ext>
            </a:extLst>
          </p:cNvPr>
          <p:cNvSpPr/>
          <p:nvPr/>
        </p:nvSpPr>
        <p:spPr>
          <a:xfrm>
            <a:off x="0" y="0"/>
            <a:ext cx="4105483" cy="523220"/>
          </a:xfrm>
          <a:prstGeom prst="rect">
            <a:avLst/>
          </a:prstGeom>
        </p:spPr>
        <p:txBody>
          <a:bodyPr wrap="none">
            <a:spAutoFit/>
          </a:bodyPr>
          <a:lstStyle/>
          <a:p>
            <a:r>
              <a:rPr lang="zh-CN" altLang="en-US" dirty="0"/>
              <a:t> </a:t>
            </a:r>
            <a:r>
              <a:rPr lang="zh-CN" altLang="en-US" sz="2800" b="1" dirty="0">
                <a:solidFill>
                  <a:srgbClr val="000000"/>
                </a:solidFill>
                <a:latin typeface="Times New Roman" panose="02020603050405020304" pitchFamily="18" charset="0"/>
              </a:rPr>
              <a:t>Anchor Shape Prediction</a:t>
            </a:r>
          </a:p>
        </p:txBody>
      </p:sp>
      <p:pic>
        <p:nvPicPr>
          <p:cNvPr id="3" name="图片 2">
            <a:extLst>
              <a:ext uri="{FF2B5EF4-FFF2-40B4-BE49-F238E27FC236}">
                <a16:creationId xmlns="" xmlns:a16="http://schemas.microsoft.com/office/drawing/2014/main" id="{35E7504A-A9BD-4BAE-B6FB-CA9A2D2FA949}"/>
              </a:ext>
            </a:extLst>
          </p:cNvPr>
          <p:cNvPicPr>
            <a:picLocks noChangeAspect="1"/>
          </p:cNvPicPr>
          <p:nvPr/>
        </p:nvPicPr>
        <p:blipFill>
          <a:blip r:embed="rId3" cstate="print"/>
          <a:stretch>
            <a:fillRect/>
          </a:stretch>
        </p:blipFill>
        <p:spPr>
          <a:xfrm>
            <a:off x="3141431" y="869692"/>
            <a:ext cx="5909137" cy="3210040"/>
          </a:xfrm>
          <a:prstGeom prst="rect">
            <a:avLst/>
          </a:prstGeom>
        </p:spPr>
      </p:pic>
      <p:pic>
        <p:nvPicPr>
          <p:cNvPr id="4" name="图片 3">
            <a:extLst>
              <a:ext uri="{FF2B5EF4-FFF2-40B4-BE49-F238E27FC236}">
                <a16:creationId xmlns="" xmlns:a16="http://schemas.microsoft.com/office/drawing/2014/main" id="{B47C4DA8-A341-4384-8A04-D8A44D823C17}"/>
              </a:ext>
            </a:extLst>
          </p:cNvPr>
          <p:cNvPicPr>
            <a:picLocks noChangeAspect="1"/>
          </p:cNvPicPr>
          <p:nvPr/>
        </p:nvPicPr>
        <p:blipFill>
          <a:blip r:embed="rId4" cstate="print"/>
          <a:stretch>
            <a:fillRect/>
          </a:stretch>
        </p:blipFill>
        <p:spPr>
          <a:xfrm>
            <a:off x="3819185" y="4674626"/>
            <a:ext cx="4553629" cy="460082"/>
          </a:xfrm>
          <a:prstGeom prst="rect">
            <a:avLst/>
          </a:prstGeom>
        </p:spPr>
      </p:pic>
      <p:pic>
        <p:nvPicPr>
          <p:cNvPr id="5" name="图片 4">
            <a:extLst>
              <a:ext uri="{FF2B5EF4-FFF2-40B4-BE49-F238E27FC236}">
                <a16:creationId xmlns="" xmlns:a16="http://schemas.microsoft.com/office/drawing/2014/main" id="{D02D542B-D3B1-4A82-9BF0-FF50415138A6}"/>
              </a:ext>
            </a:extLst>
          </p:cNvPr>
          <p:cNvPicPr>
            <a:picLocks noChangeAspect="1"/>
          </p:cNvPicPr>
          <p:nvPr/>
        </p:nvPicPr>
        <p:blipFill>
          <a:blip r:embed="rId5" cstate="print"/>
          <a:stretch>
            <a:fillRect/>
          </a:stretch>
        </p:blipFill>
        <p:spPr>
          <a:xfrm>
            <a:off x="3290590" y="5653334"/>
            <a:ext cx="5610819" cy="669948"/>
          </a:xfrm>
          <a:prstGeom prst="rect">
            <a:avLst/>
          </a:prstGeom>
        </p:spPr>
      </p:pic>
    </p:spTree>
    <p:extLst>
      <p:ext uri="{BB962C8B-B14F-4D97-AF65-F5344CB8AC3E}">
        <p14:creationId xmlns="" xmlns:p14="http://schemas.microsoft.com/office/powerpoint/2010/main" val="130162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FABB0604-F59F-44F6-B645-B3D24EF0BFF5}"/>
              </a:ext>
            </a:extLst>
          </p:cNvPr>
          <p:cNvPicPr>
            <a:picLocks noChangeAspect="1"/>
          </p:cNvPicPr>
          <p:nvPr/>
        </p:nvPicPr>
        <p:blipFill>
          <a:blip r:embed="rId3" cstate="print"/>
          <a:stretch>
            <a:fillRect/>
          </a:stretch>
        </p:blipFill>
        <p:spPr>
          <a:xfrm>
            <a:off x="1262143" y="0"/>
            <a:ext cx="9667714" cy="2442949"/>
          </a:xfrm>
          <a:prstGeom prst="rect">
            <a:avLst/>
          </a:prstGeom>
        </p:spPr>
      </p:pic>
      <p:pic>
        <p:nvPicPr>
          <p:cNvPr id="7" name="图片 6">
            <a:extLst>
              <a:ext uri="{FF2B5EF4-FFF2-40B4-BE49-F238E27FC236}">
                <a16:creationId xmlns="" xmlns:a16="http://schemas.microsoft.com/office/drawing/2014/main" id="{0AAFEB7E-ABF6-4D4B-9F8A-0D4DA8C95336}"/>
              </a:ext>
            </a:extLst>
          </p:cNvPr>
          <p:cNvPicPr>
            <a:picLocks noChangeAspect="1"/>
          </p:cNvPicPr>
          <p:nvPr/>
        </p:nvPicPr>
        <p:blipFill>
          <a:blip r:embed="rId4" cstate="print"/>
          <a:stretch>
            <a:fillRect/>
          </a:stretch>
        </p:blipFill>
        <p:spPr>
          <a:xfrm>
            <a:off x="1602980" y="2538554"/>
            <a:ext cx="8986040" cy="4319446"/>
          </a:xfrm>
          <a:prstGeom prst="rect">
            <a:avLst/>
          </a:prstGeom>
        </p:spPr>
      </p:pic>
    </p:spTree>
    <p:extLst>
      <p:ext uri="{BB962C8B-B14F-4D97-AF65-F5344CB8AC3E}">
        <p14:creationId xmlns="" xmlns:p14="http://schemas.microsoft.com/office/powerpoint/2010/main" val="370763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DF468711-B106-4056-B6D6-0B8DE7D2B610}"/>
              </a:ext>
            </a:extLst>
          </p:cNvPr>
          <p:cNvSpPr/>
          <p:nvPr/>
        </p:nvSpPr>
        <p:spPr>
          <a:xfrm>
            <a:off x="0" y="0"/>
            <a:ext cx="5737917" cy="523220"/>
          </a:xfrm>
          <a:prstGeom prst="rect">
            <a:avLst/>
          </a:prstGeom>
        </p:spPr>
        <p:txBody>
          <a:bodyPr wrap="none">
            <a:spAutoFit/>
          </a:bodyPr>
          <a:lstStyle/>
          <a:p>
            <a:r>
              <a:rPr lang="zh-CN" altLang="en-US" dirty="0"/>
              <a:t> </a:t>
            </a:r>
            <a:r>
              <a:rPr lang="zh-CN" altLang="en-US" sz="2800" b="1" dirty="0">
                <a:solidFill>
                  <a:srgbClr val="000000"/>
                </a:solidFill>
                <a:latin typeface="Times New Roman" panose="02020603050405020304" pitchFamily="18" charset="0"/>
              </a:rPr>
              <a:t>Anchor-Guided Feature Adaptation</a:t>
            </a:r>
          </a:p>
        </p:txBody>
      </p:sp>
      <p:pic>
        <p:nvPicPr>
          <p:cNvPr id="3" name="图片 2">
            <a:extLst>
              <a:ext uri="{FF2B5EF4-FFF2-40B4-BE49-F238E27FC236}">
                <a16:creationId xmlns="" xmlns:a16="http://schemas.microsoft.com/office/drawing/2014/main" id="{13A7E6B8-8156-43FB-B071-9324ED278E4C}"/>
              </a:ext>
            </a:extLst>
          </p:cNvPr>
          <p:cNvPicPr>
            <a:picLocks noChangeAspect="1"/>
          </p:cNvPicPr>
          <p:nvPr/>
        </p:nvPicPr>
        <p:blipFill>
          <a:blip r:embed="rId3" cstate="print"/>
          <a:stretch>
            <a:fillRect/>
          </a:stretch>
        </p:blipFill>
        <p:spPr>
          <a:xfrm>
            <a:off x="3309753" y="1357997"/>
            <a:ext cx="5572493" cy="4142006"/>
          </a:xfrm>
          <a:prstGeom prst="rect">
            <a:avLst/>
          </a:prstGeom>
        </p:spPr>
      </p:pic>
    </p:spTree>
    <p:extLst>
      <p:ext uri="{BB962C8B-B14F-4D97-AF65-F5344CB8AC3E}">
        <p14:creationId xmlns="" xmlns:p14="http://schemas.microsoft.com/office/powerpoint/2010/main" val="29041008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3286</TotalTime>
  <Words>3225</Words>
  <Application>Microsoft Office PowerPoint</Application>
  <PresentationFormat>自定义</PresentationFormat>
  <Paragraphs>105</Paragraphs>
  <Slides>16</Slides>
  <Notes>16</Notes>
  <HiddenSlides>2</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 L</dc:creator>
  <cp:lastModifiedBy>admin</cp:lastModifiedBy>
  <cp:revision>161</cp:revision>
  <dcterms:created xsi:type="dcterms:W3CDTF">2020-03-21T06:57:04Z</dcterms:created>
  <dcterms:modified xsi:type="dcterms:W3CDTF">2020-03-25T04:08:56Z</dcterms:modified>
</cp:coreProperties>
</file>