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82" r:id="rId14"/>
    <p:sldId id="267" r:id="rId15"/>
    <p:sldId id="268" r:id="rId16"/>
    <p:sldId id="269" r:id="rId17"/>
    <p:sldId id="272" r:id="rId18"/>
    <p:sldId id="273" r:id="rId19"/>
    <p:sldId id="278" r:id="rId20"/>
    <p:sldId id="279" r:id="rId21"/>
    <p:sldId id="274" r:id="rId22"/>
    <p:sldId id="275" r:id="rId23"/>
    <p:sldId id="277" r:id="rId24"/>
    <p:sldId id="271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80" autoAdjust="0"/>
  </p:normalViewPr>
  <p:slideViewPr>
    <p:cSldViewPr snapToGrid="0">
      <p:cViewPr varScale="1">
        <p:scale>
          <a:sx n="51" d="100"/>
          <a:sy n="51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77E46-D45E-44E4-B84C-9CC447B03B9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E776B-5977-43BA-9D0B-75B30D4C7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华为诺亚方舟实验室，中山大学</a:t>
            </a:r>
            <a:endParaRPr lang="en-US" altLang="zh-CN" dirty="0" smtClean="0"/>
          </a:p>
          <a:p>
            <a:r>
              <a:rPr lang="en-US" altLang="zh-CN" dirty="0" smtClean="0"/>
              <a:t>2019 CVPR oral</a:t>
            </a:r>
            <a:endParaRPr lang="zh-CN" altLang="en-US" dirty="0" smtClean="0"/>
          </a:p>
          <a:p>
            <a:r>
              <a:rPr lang="zh-CN" altLang="en-US" dirty="0" smtClean="0"/>
              <a:t> 自适应全局推理的大规模目标检测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2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87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我们引入了一种新的推理</a:t>
            </a:r>
            <a:r>
              <a:rPr lang="en-US" altLang="zh-CN" dirty="0" smtClean="0"/>
              <a:t>-RCNN</a:t>
            </a:r>
            <a:r>
              <a:rPr lang="zh-CN" altLang="en-US" dirty="0" smtClean="0"/>
              <a:t>，通过利用不同的人类常识知识，赋予任何检测网络对所有目标区域进行自适应全局推理的能力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5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1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2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VG:IJCV2016  ADE:CVPR2017</a:t>
            </a:r>
          </a:p>
          <a:p>
            <a:r>
              <a:rPr lang="en-US" altLang="zh-CN" dirty="0" smtClean="0"/>
              <a:t>VG: Visual Genome </a:t>
            </a:r>
            <a:r>
              <a:rPr lang="zh-CN" altLang="en-US" dirty="0" smtClean="0"/>
              <a:t>数据集旨在对图片里出现的所有视觉 </a:t>
            </a:r>
            <a:r>
              <a:rPr lang="en-US" altLang="zh-CN" dirty="0" smtClean="0"/>
              <a:t>objects </a:t>
            </a:r>
            <a:r>
              <a:rPr lang="zh-CN" altLang="en-US" dirty="0" smtClean="0"/>
              <a:t>进行标注，</a:t>
            </a:r>
            <a:r>
              <a:rPr lang="en-US" altLang="zh-CN" dirty="0" smtClean="0"/>
              <a:t>objects categories </a:t>
            </a:r>
            <a:r>
              <a:rPr lang="zh-CN" altLang="en-US" dirty="0" smtClean="0"/>
              <a:t>类别达到 </a:t>
            </a:r>
            <a:r>
              <a:rPr lang="en-US" altLang="zh-CN" dirty="0" smtClean="0"/>
              <a:t>33877 </a:t>
            </a:r>
            <a:r>
              <a:rPr lang="zh-CN" altLang="en-US" dirty="0" smtClean="0"/>
              <a:t>种</a:t>
            </a:r>
            <a:r>
              <a:rPr lang="en-US" altLang="zh-CN" dirty="0" smtClean="0"/>
              <a:t>.</a:t>
            </a:r>
            <a:r>
              <a:rPr lang="zh-CN" altLang="en-US" b="1" dirty="0" smtClean="0"/>
              <a:t>由李飞飞一位同事 </a:t>
            </a:r>
            <a:r>
              <a:rPr lang="en-US" altLang="zh-CN" b="1" dirty="0" smtClean="0"/>
              <a:t>Michael Bernstein </a:t>
            </a:r>
            <a:r>
              <a:rPr lang="zh-CN" altLang="en-US" b="1" dirty="0" smtClean="0"/>
              <a:t>提出</a:t>
            </a:r>
            <a:endParaRPr lang="en-US" altLang="zh-CN" dirty="0" smtClean="0"/>
          </a:p>
          <a:p>
            <a:r>
              <a:rPr lang="zh-CN" altLang="en-US" dirty="0" smtClean="0"/>
              <a:t>目前包括</a:t>
            </a:r>
            <a:r>
              <a:rPr lang="en-US" altLang="zh-CN" dirty="0" smtClean="0"/>
              <a:t>108249 </a:t>
            </a:r>
            <a:r>
              <a:rPr lang="zh-CN" altLang="en-US" dirty="0" smtClean="0"/>
              <a:t>张图片、</a:t>
            </a:r>
            <a:r>
              <a:rPr lang="en-US" altLang="zh-CN" dirty="0" smtClean="0"/>
              <a:t>420 </a:t>
            </a:r>
            <a:r>
              <a:rPr lang="zh-CN" altLang="en-US" dirty="0" smtClean="0"/>
              <a:t>万区域内容描述（</a:t>
            </a:r>
            <a:r>
              <a:rPr lang="en-US" altLang="zh-CN" dirty="0" smtClean="0"/>
              <a:t>Region Descriptions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170 </a:t>
            </a:r>
            <a:r>
              <a:rPr lang="zh-CN" altLang="en-US" dirty="0" smtClean="0"/>
              <a:t>万图像内容问答（</a:t>
            </a:r>
            <a:r>
              <a:rPr lang="en-US" altLang="zh-CN" dirty="0" smtClean="0"/>
              <a:t>Visual Question Answers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210 </a:t>
            </a:r>
            <a:r>
              <a:rPr lang="zh-CN" altLang="en-US" dirty="0" smtClean="0"/>
              <a:t>万对象案例（</a:t>
            </a:r>
            <a:r>
              <a:rPr lang="en-US" altLang="zh-CN" dirty="0" smtClean="0"/>
              <a:t>Object Instances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180 </a:t>
            </a:r>
            <a:r>
              <a:rPr lang="zh-CN" altLang="en-US" dirty="0" smtClean="0"/>
              <a:t>万属性（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180 </a:t>
            </a:r>
            <a:r>
              <a:rPr lang="zh-CN" altLang="en-US" dirty="0" smtClean="0"/>
              <a:t>万关系（</a:t>
            </a:r>
            <a:r>
              <a:rPr lang="en-US" altLang="zh-CN" dirty="0" smtClean="0"/>
              <a:t>Relationships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ADE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ADE20k</a:t>
            </a:r>
            <a:r>
              <a:rPr lang="zh-CN" altLang="en-US" dirty="0" smtClean="0"/>
              <a:t>拥有超过</a:t>
            </a:r>
            <a:r>
              <a:rPr lang="en-US" altLang="zh-CN" dirty="0" smtClean="0"/>
              <a:t>25,000</a:t>
            </a:r>
            <a:r>
              <a:rPr lang="zh-CN" altLang="en-US" dirty="0" smtClean="0"/>
              <a:t>张图像（</a:t>
            </a:r>
            <a:r>
              <a:rPr lang="en-US" altLang="zh-CN" dirty="0" smtClean="0"/>
              <a:t>20ktrain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2k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3ktest</a:t>
            </a:r>
            <a:r>
              <a:rPr lang="zh-CN" altLang="en-US" dirty="0" smtClean="0"/>
              <a:t>），这些图像用开放字典标签集密集注释。对于</a:t>
            </a:r>
            <a:r>
              <a:rPr lang="en-US" altLang="zh-CN" dirty="0" smtClean="0"/>
              <a:t>2017 Places Challenge 2</a:t>
            </a:r>
            <a:r>
              <a:rPr lang="zh-CN" altLang="en-US" dirty="0" smtClean="0"/>
              <a:t>，选择了覆盖</a:t>
            </a:r>
            <a:r>
              <a:rPr lang="en-US" altLang="zh-CN" dirty="0" smtClean="0"/>
              <a:t>89</a:t>
            </a:r>
            <a:r>
              <a:rPr lang="zh-CN" altLang="en-US" dirty="0" smtClean="0"/>
              <a:t>％所有像素的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stuff</a:t>
            </a:r>
            <a:r>
              <a:rPr lang="zh-CN" altLang="en-US" dirty="0" smtClean="0"/>
              <a:t>类别。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5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1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10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GIoU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776B-5977-43BA-9D0B-75B30D4C7CD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8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9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5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9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8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6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9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0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7BDB-74FA-496B-BE29-77C3C2FF116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4979-4FA5-4978-A97C-7435DF6C5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7" y="1731818"/>
            <a:ext cx="10333333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6463" y="128336"/>
            <a:ext cx="12104326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101" y="0"/>
            <a:ext cx="7228149" cy="64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17971"/>
            <a:ext cx="12192000" cy="34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57" y="570706"/>
            <a:ext cx="11768574" cy="56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9" y="0"/>
            <a:ext cx="8470230" cy="67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3743" y="657727"/>
            <a:ext cx="12445743" cy="52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 GIoU DIoU CIoU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《Generalized Intersection over Union: A Metric and A Loss for Bounding Box Regression》2019 CVPR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《Distance-IoU Loss: Faster and Better Learning for Bounding Box Regression》2020 AAAI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242" y="365126"/>
            <a:ext cx="10118558" cy="75782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如果两个框没有相交，根据定义，</a:t>
            </a:r>
            <a:r>
              <a:rPr lang="en-US" altLang="zh-CN" dirty="0" smtClean="0">
                <a:latin typeface="+mn-ea"/>
              </a:rPr>
              <a:t>IoU=0</a:t>
            </a:r>
            <a:r>
              <a:rPr lang="zh-CN" altLang="en-US" dirty="0" smtClean="0">
                <a:latin typeface="+mn-ea"/>
              </a:rPr>
              <a:t>，不能反映两者的距离大小（重合度）。同时因为</a:t>
            </a:r>
            <a:r>
              <a:rPr lang="en-US" altLang="zh-CN" dirty="0" smtClean="0">
                <a:latin typeface="+mn-ea"/>
              </a:rPr>
              <a:t>loss=0</a:t>
            </a:r>
            <a:r>
              <a:rPr lang="zh-CN" altLang="en-US" dirty="0" smtClean="0">
                <a:latin typeface="+mn-ea"/>
              </a:rPr>
              <a:t>，没有梯度回传，无法进行学习训练。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IoU</a:t>
            </a:r>
            <a:r>
              <a:rPr lang="zh-CN" altLang="en-US" dirty="0" smtClean="0">
                <a:latin typeface="+mn-ea"/>
              </a:rPr>
              <a:t>无法精确的反映两者的重合度大小。如下图所示，三种情况</a:t>
            </a:r>
            <a:r>
              <a:rPr lang="en-US" altLang="zh-CN" dirty="0" smtClean="0">
                <a:latin typeface="+mn-ea"/>
              </a:rPr>
              <a:t>IoU</a:t>
            </a:r>
            <a:r>
              <a:rPr lang="zh-CN" altLang="en-US" dirty="0" smtClean="0">
                <a:latin typeface="+mn-ea"/>
              </a:rPr>
              <a:t>都相等，但看得出来他们的重合度是不一样的，左边的图回归的效果最好，右边的最差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45" y="4049774"/>
            <a:ext cx="6611307" cy="2252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754" y="226436"/>
            <a:ext cx="2749534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15912" y="891004"/>
            <a:ext cx="2252188" cy="14140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06" y="234656"/>
            <a:ext cx="6244114" cy="61235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8698" y="367784"/>
            <a:ext cx="100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GIoU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9215912" y="891004"/>
            <a:ext cx="781050" cy="82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591800" y="1302752"/>
            <a:ext cx="876300" cy="10022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A</a:t>
            </a:r>
            <a:r>
              <a:rPr lang="en-US" altLang="zh-CN" dirty="0" err="1" smtClean="0"/>
              <a:t>p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10342006" y="230505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96962" y="2647950"/>
            <a:ext cx="86153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+mn-ea"/>
                <a:ea typeface="+mn-ea"/>
              </a:rPr>
              <a:t>GIoU</a:t>
            </a:r>
            <a:r>
              <a:rPr lang="en-US" altLang="zh-CN" b="1" dirty="0"/>
              <a:t> </a:t>
            </a:r>
            <a:r>
              <a:rPr lang="zh-CN" altLang="en-US" b="1" dirty="0" smtClean="0"/>
              <a:t>不足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07" y="1408990"/>
            <a:ext cx="5442931" cy="2938421"/>
          </a:xfrm>
        </p:spPr>
      </p:pic>
      <p:sp>
        <p:nvSpPr>
          <p:cNvPr id="5" name="矩形 4"/>
          <p:cNvSpPr/>
          <p:nvPr/>
        </p:nvSpPr>
        <p:spPr>
          <a:xfrm>
            <a:off x="641684" y="4844717"/>
            <a:ext cx="111332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当</a:t>
            </a:r>
            <a:r>
              <a:rPr lang="zh-CN" altLang="en-US" sz="2800" dirty="0"/>
              <a:t>目标框完全包裹预测框的时候，</a:t>
            </a:r>
            <a:r>
              <a:rPr lang="en-US" altLang="zh-CN" sz="2800" dirty="0" err="1"/>
              <a:t>IoU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GIoU</a:t>
            </a:r>
            <a:r>
              <a:rPr lang="zh-CN" altLang="en-US" sz="2800" dirty="0"/>
              <a:t>的值都一样，此时</a:t>
            </a:r>
            <a:r>
              <a:rPr lang="en-US" altLang="zh-CN" sz="2800" dirty="0" err="1"/>
              <a:t>GIoU</a:t>
            </a:r>
            <a:r>
              <a:rPr lang="zh-CN" altLang="en-US" sz="2800" dirty="0"/>
              <a:t>退化为</a:t>
            </a:r>
            <a:r>
              <a:rPr lang="en-US" altLang="zh-CN" sz="2800" dirty="0" err="1"/>
              <a:t>IoU</a:t>
            </a:r>
            <a:r>
              <a:rPr lang="en-US" altLang="zh-CN" sz="2800" dirty="0"/>
              <a:t>, </a:t>
            </a:r>
            <a:r>
              <a:rPr lang="zh-CN" altLang="en-US" sz="2800" dirty="0"/>
              <a:t>无法区分其相对位置</a:t>
            </a:r>
            <a:r>
              <a:rPr lang="zh-CN" altLang="en-US" sz="2800" dirty="0" smtClean="0"/>
              <a:t>关系。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17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address the large-scale object detection problem with thousands of categories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a novel Reasoning-RCNN to endow any detection networks the capability of adaptive global reasoning over all object regions by exploiting diverse human commonsense knowledge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Reasoning-RCNN is light-weight and flexible enough to enhance any detection backbone networks, and extensible for integrating any knowledge resources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26695"/>
            <a:ext cx="10515600" cy="663993"/>
          </a:xfrm>
        </p:spPr>
        <p:txBody>
          <a:bodyPr>
            <a:normAutofit fontScale="90000"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《Distance-</a:t>
            </a:r>
            <a:r>
              <a:rPr lang="en-US" altLang="zh-CN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Loss: Faster and Better Learning for Bounding Box Regression》2020 AAAI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84" y="1690688"/>
            <a:ext cx="11486832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65" y="1962459"/>
            <a:ext cx="4241351" cy="2475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15" y="412903"/>
            <a:ext cx="4217288" cy="10419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93" y="5126412"/>
            <a:ext cx="4921096" cy="6130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2950" t="16920"/>
          <a:stretch/>
        </p:blipFill>
        <p:spPr>
          <a:xfrm>
            <a:off x="5967663" y="5261811"/>
            <a:ext cx="2935706" cy="3497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93" y="5739478"/>
            <a:ext cx="5700160" cy="4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8" y="1014041"/>
            <a:ext cx="10625684" cy="20339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9811" y="4010526"/>
            <a:ext cx="102829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CIoU</a:t>
            </a:r>
            <a:r>
              <a:rPr lang="zh-CN" altLang="en-US" sz="2800" dirty="0"/>
              <a:t>比</a:t>
            </a:r>
            <a:r>
              <a:rPr lang="en-US" altLang="zh-CN" sz="2800" dirty="0" err="1"/>
              <a:t>DIoU</a:t>
            </a:r>
            <a:r>
              <a:rPr lang="zh-CN" altLang="en-US" sz="2800" dirty="0"/>
              <a:t>多出了阿尔法和</a:t>
            </a:r>
            <a:r>
              <a:rPr lang="en-US" altLang="zh-CN" sz="2800" dirty="0"/>
              <a:t>v</a:t>
            </a:r>
            <a:r>
              <a:rPr lang="zh-CN" altLang="en-US" sz="2800" dirty="0"/>
              <a:t>这两个参数。</a:t>
            </a:r>
            <a:r>
              <a:rPr lang="zh-CN" altLang="en-US" sz="2800" dirty="0" smtClean="0"/>
              <a:t>其中</a:t>
            </a:r>
            <a:r>
              <a:rPr lang="en-US" altLang="zh-CN" sz="2800" dirty="0" smtClean="0"/>
              <a:t>α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用于平衡比例的参数。</a:t>
            </a:r>
            <a:r>
              <a:rPr lang="en-US" altLang="zh-CN" sz="2800" dirty="0"/>
              <a:t>v</a:t>
            </a:r>
            <a:r>
              <a:rPr lang="zh-CN" altLang="en-US" sz="2800" dirty="0"/>
              <a:t>用来衡量</a:t>
            </a:r>
            <a:r>
              <a:rPr lang="en-US" altLang="zh-CN" sz="2800" dirty="0"/>
              <a:t>anchor</a:t>
            </a:r>
            <a:r>
              <a:rPr lang="zh-CN" altLang="en-US" sz="2800" dirty="0"/>
              <a:t>框和目标框之间的比例一致性</a:t>
            </a:r>
          </a:p>
        </p:txBody>
      </p:sp>
      <p:sp>
        <p:nvSpPr>
          <p:cNvPr id="8" name="矩形 7"/>
          <p:cNvSpPr/>
          <p:nvPr/>
        </p:nvSpPr>
        <p:spPr>
          <a:xfrm>
            <a:off x="689810" y="4970439"/>
            <a:ext cx="98338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14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92" y="729619"/>
            <a:ext cx="2745481" cy="1107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02" y="1874209"/>
            <a:ext cx="4650426" cy="1182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92" y="2984555"/>
            <a:ext cx="4217288" cy="10419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03327"/>
            <a:ext cx="3980211" cy="808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337" y="5067885"/>
            <a:ext cx="2281105" cy="6955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64" b="82787"/>
          <a:stretch/>
        </p:blipFill>
        <p:spPr>
          <a:xfrm>
            <a:off x="2448979" y="4026473"/>
            <a:ext cx="3518793" cy="8944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999" y="4342174"/>
            <a:ext cx="803337" cy="3307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1695" y="4389332"/>
            <a:ext cx="352707" cy="1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42" y="1690688"/>
            <a:ext cx="7583580" cy="39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en-US" altLang="zh-CN" b="1" dirty="0"/>
              <a:t>Few-Shot Object Detection with Attention-RPN and Multi-Relation Detector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en-US" altLang="zh-CN" b="1" dirty="0"/>
              <a:t>SM-NAS: Structural-to-Modular Neural Architecture Search for </a:t>
            </a:r>
            <a:r>
              <a:rPr lang="en-US" altLang="zh-CN" b="1" dirty="0" smtClean="0"/>
              <a:t>Object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Detection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准备汇报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7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97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how the proposed adaptive global reasoning can facilitate large-scale object detection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968" y="1112459"/>
            <a:ext cx="6384758" cy="54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12804384" cy="4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61884" cy="6294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reasoning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313" y="1379620"/>
            <a:ext cx="9275658" cy="46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9168" cy="549275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lowchart of the adaptive global reasoning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2022" y="844024"/>
            <a:ext cx="7189978" cy="5497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72" y="1065427"/>
            <a:ext cx="2147475" cy="722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933" y="1283277"/>
            <a:ext cx="1631219" cy="5455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2040086"/>
            <a:ext cx="2255665" cy="5639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3510" y="1966381"/>
            <a:ext cx="2523159" cy="5672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919" y="2823854"/>
            <a:ext cx="2670014" cy="4723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803" y="4937708"/>
            <a:ext cx="4162744" cy="535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03" y="3490997"/>
            <a:ext cx="2180189" cy="588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96" y="5721115"/>
            <a:ext cx="4553402" cy="7626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518" y="4321965"/>
            <a:ext cx="2715992" cy="49202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962401" y="6540929"/>
            <a:ext cx="822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J. Hu, L. Shen, and G. Sun. </a:t>
            </a:r>
            <a:r>
              <a:rPr lang="en-US" altLang="zh-CN" sz="1600" dirty="0" smtClean="0">
                <a:solidFill>
                  <a:srgbClr val="000000"/>
                </a:solidFill>
                <a:latin typeface="NimbusRomNo9L-Regu"/>
              </a:rPr>
              <a:t>Squeeze-and-excitation</a:t>
            </a:r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NimbusRomNo9L-Regu"/>
              </a:rPr>
              <a:t>networks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. In </a:t>
            </a:r>
            <a:r>
              <a:rPr lang="en-US" altLang="zh-CN" sz="1600" i="1" dirty="0">
                <a:solidFill>
                  <a:srgbClr val="000000"/>
                </a:solidFill>
                <a:latin typeface="NimbusRomNo9L-ReguItal"/>
              </a:rPr>
              <a:t>CVPR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, 2018. </a:t>
            </a:r>
            <a:r>
              <a:rPr lang="en-US" altLang="zh-CN" sz="1600" dirty="0">
                <a:solidFill>
                  <a:srgbClr val="FF0000"/>
                </a:solidFill>
                <a:latin typeface="NimbusRomNo9L-Regu"/>
              </a:rPr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28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7693" y="365125"/>
            <a:ext cx="12439693" cy="5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 VOC 2007 and MSCOCO 2017</a:t>
            </a:r>
          </a:p>
          <a:p>
            <a:r>
              <a:rPr lang="en-US" altLang="zh-CN" b="1" dirty="0"/>
              <a:t>Visual </a:t>
            </a:r>
            <a:r>
              <a:rPr lang="en-US" altLang="zh-CN" b="1" dirty="0" smtClean="0"/>
              <a:t>Genome(VG)</a:t>
            </a:r>
          </a:p>
          <a:p>
            <a:pPr marL="0" indent="0">
              <a:buNone/>
            </a:pPr>
            <a:r>
              <a:rPr lang="zh-CN" altLang="en-US" sz="2000" dirty="0" smtClean="0"/>
              <a:t> </a:t>
            </a:r>
            <a:r>
              <a:rPr lang="zh-CN" altLang="en-US" sz="2400" dirty="0" smtClean="0"/>
              <a:t>标注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objects</a:t>
            </a:r>
            <a:r>
              <a:rPr lang="zh-CN" altLang="en-US" sz="2400" dirty="0"/>
              <a:t>，</a:t>
            </a:r>
            <a:r>
              <a:rPr lang="en-US" altLang="zh-CN" sz="2400" dirty="0"/>
              <a:t>attributes</a:t>
            </a:r>
            <a:r>
              <a:rPr lang="zh-CN" altLang="en-US" sz="2400" dirty="0"/>
              <a:t>，图片内的 </a:t>
            </a:r>
            <a:r>
              <a:rPr lang="en-US" altLang="zh-CN" sz="2400" dirty="0"/>
              <a:t>relationships</a:t>
            </a:r>
          </a:p>
          <a:p>
            <a:pPr marL="0" indent="0">
              <a:buNone/>
            </a:pPr>
            <a:r>
              <a:rPr lang="zh-CN" altLang="en-US" sz="2400" dirty="0"/>
              <a:t>目前包括</a:t>
            </a:r>
            <a:r>
              <a:rPr lang="en-US" altLang="zh-CN" sz="2400" dirty="0"/>
              <a:t>108249 </a:t>
            </a:r>
            <a:r>
              <a:rPr lang="zh-CN" altLang="en-US" sz="2400" dirty="0"/>
              <a:t>张图片、</a:t>
            </a:r>
            <a:r>
              <a:rPr lang="en-US" altLang="zh-CN" sz="2400" dirty="0"/>
              <a:t>420 </a:t>
            </a:r>
            <a:r>
              <a:rPr lang="zh-CN" altLang="en-US" sz="2400" dirty="0"/>
              <a:t>万区域内容描述（</a:t>
            </a:r>
            <a:r>
              <a:rPr lang="en-US" altLang="zh-CN" sz="2400" dirty="0"/>
              <a:t>Region Descriptions</a:t>
            </a:r>
            <a:r>
              <a:rPr lang="zh-CN" altLang="en-US" sz="2400" dirty="0"/>
              <a:t>）、</a:t>
            </a:r>
            <a:r>
              <a:rPr lang="en-US" altLang="zh-CN" sz="2400" dirty="0"/>
              <a:t>170 </a:t>
            </a:r>
            <a:r>
              <a:rPr lang="zh-CN" altLang="en-US" sz="2400" dirty="0"/>
              <a:t>万图像内容问答（</a:t>
            </a:r>
            <a:r>
              <a:rPr lang="en-US" altLang="zh-CN" sz="2400" dirty="0"/>
              <a:t>Visual Question Answers</a:t>
            </a:r>
            <a:r>
              <a:rPr lang="zh-CN" altLang="en-US" sz="2400" dirty="0"/>
              <a:t>）、</a:t>
            </a:r>
            <a:r>
              <a:rPr lang="en-US" altLang="zh-CN" sz="2400" dirty="0"/>
              <a:t>210 </a:t>
            </a:r>
            <a:r>
              <a:rPr lang="zh-CN" altLang="en-US" sz="2400" dirty="0"/>
              <a:t>万对象案例（</a:t>
            </a:r>
            <a:r>
              <a:rPr lang="en-US" altLang="zh-CN" sz="2400" dirty="0"/>
              <a:t>Object Instances</a:t>
            </a:r>
            <a:r>
              <a:rPr lang="zh-CN" altLang="en-US" sz="2400" dirty="0"/>
              <a:t>）、</a:t>
            </a:r>
            <a:r>
              <a:rPr lang="en-US" altLang="zh-CN" sz="2400" dirty="0"/>
              <a:t>180 </a:t>
            </a:r>
            <a:r>
              <a:rPr lang="zh-CN" altLang="en-US" sz="2400" dirty="0"/>
              <a:t>万属性（</a:t>
            </a:r>
            <a:r>
              <a:rPr lang="en-US" altLang="zh-CN" sz="2400" dirty="0"/>
              <a:t>Attributes</a:t>
            </a:r>
            <a:r>
              <a:rPr lang="zh-CN" altLang="en-US" sz="2400" dirty="0"/>
              <a:t>）、</a:t>
            </a:r>
            <a:r>
              <a:rPr lang="en-US" altLang="zh-CN" sz="2400" dirty="0"/>
              <a:t>180 </a:t>
            </a:r>
            <a:r>
              <a:rPr lang="zh-CN" altLang="en-US" sz="2400" dirty="0"/>
              <a:t>万关系（</a:t>
            </a:r>
            <a:r>
              <a:rPr lang="en-US" altLang="zh-CN" sz="2400" dirty="0"/>
              <a:t>Relationships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r>
              <a:rPr lang="en-US" altLang="zh-CN" b="1" dirty="0" smtClean="0"/>
              <a:t>ADE20K Dataset </a:t>
            </a:r>
            <a:r>
              <a:rPr lang="zh-CN" altLang="en-US" sz="2400" dirty="0" smtClean="0"/>
              <a:t>是用于场景解析的数据集，其包含 </a:t>
            </a:r>
            <a:r>
              <a:rPr lang="en-US" altLang="zh-CN" sz="2400" dirty="0" smtClean="0"/>
              <a:t>150 </a:t>
            </a:r>
            <a:r>
              <a:rPr lang="zh-CN" altLang="en-US" sz="2400" dirty="0" smtClean="0"/>
              <a:t>种物体类型，可被用于场景感知、解析、分割、多物体识别和语义理解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7468" y="6488668"/>
            <a:ext cx="549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https://blog.csdn.net/zziahgf/article/details/79095200</a:t>
            </a:r>
          </a:p>
        </p:txBody>
      </p:sp>
      <p:sp>
        <p:nvSpPr>
          <p:cNvPr id="6" name="矩形 5"/>
          <p:cNvSpPr/>
          <p:nvPr/>
        </p:nvSpPr>
        <p:spPr>
          <a:xfrm>
            <a:off x="1105855" y="5115134"/>
            <a:ext cx="9980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《Scene Parsing through ADE20K Dataset》</a:t>
            </a:r>
            <a:endParaRPr lang="en-US" altLang="zh-CN" sz="2400" dirty="0"/>
          </a:p>
          <a:p>
            <a:r>
              <a:rPr lang="en-US" altLang="zh-CN" sz="2400" dirty="0" smtClean="0"/>
              <a:t>《Semantic Understanding of Scenes through ADE20K Dataset》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28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852" y="172621"/>
            <a:ext cx="10295021" cy="69365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2758" y="392702"/>
            <a:ext cx="7652083" cy="64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678</Words>
  <Application>Microsoft Office PowerPoint</Application>
  <PresentationFormat>宽屏</PresentationFormat>
  <Paragraphs>57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NimbusRomNo9L-Regu</vt:lpstr>
      <vt:lpstr>NimbusRomNo9L-ReguItal</vt:lpstr>
      <vt:lpstr>等线</vt:lpstr>
      <vt:lpstr>等线 Light</vt:lpstr>
      <vt:lpstr>Arial</vt:lpstr>
      <vt:lpstr>Times New Roman</vt:lpstr>
      <vt:lpstr>Office 主题​​</vt:lpstr>
      <vt:lpstr>PowerPoint 演示文稿</vt:lpstr>
      <vt:lpstr>Abstract </vt:lpstr>
      <vt:lpstr>An example of how the proposed adaptive global reasoning can facilitate large-scale object detection</vt:lpstr>
      <vt:lpstr>Overview </vt:lpstr>
      <vt:lpstr>Adaptive global reasoning module </vt:lpstr>
      <vt:lpstr>Flowchart of the adaptive global reasoning </vt:lpstr>
      <vt:lpstr>PowerPoint 演示文稿</vt:lpstr>
      <vt:lpstr>Experiments</vt:lpstr>
      <vt:lpstr>VG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IoU GIoU DIoU CIoU</vt:lpstr>
      <vt:lpstr>IoU缺点</vt:lpstr>
      <vt:lpstr>PowerPoint 演示文稿</vt:lpstr>
      <vt:lpstr>GIoU 不足</vt:lpstr>
      <vt:lpstr>《Distance-IoU Loss: Faster and Better Learning for Bounding Box Regression》2020 AAAI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bingbing fan</dc:creator>
  <cp:lastModifiedBy>bingbing fan</cp:lastModifiedBy>
  <cp:revision>44</cp:revision>
  <dcterms:created xsi:type="dcterms:W3CDTF">2020-03-22T02:25:35Z</dcterms:created>
  <dcterms:modified xsi:type="dcterms:W3CDTF">2020-04-04T08:36:06Z</dcterms:modified>
</cp:coreProperties>
</file>