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9" r:id="rId5"/>
    <p:sldId id="261" r:id="rId6"/>
    <p:sldId id="262" r:id="rId7"/>
    <p:sldId id="263" r:id="rId8"/>
    <p:sldId id="257"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50194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393113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141876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329117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223557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91963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267263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339578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308628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3973153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F21F7C9-4E76-487C-B9BC-EF3A64540B2A}" type="datetimeFigureOut">
              <a:rPr lang="zh-CN" altLang="en-US" smtClean="0"/>
              <a:t>2020/6/23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32470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1F7C9-4E76-487C-B9BC-EF3A64540B2A}" type="datetimeFigureOut">
              <a:rPr lang="zh-CN" altLang="en-US" smtClean="0"/>
              <a:t>2020/6/23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DCEE4-10E2-444D-8E01-BB70FAE02141}" type="slidenum">
              <a:rPr lang="zh-CN" altLang="en-US" smtClean="0"/>
              <a:t>‹#›</a:t>
            </a:fld>
            <a:endParaRPr lang="zh-CN" altLang="en-US"/>
          </a:p>
        </p:txBody>
      </p:sp>
    </p:spTree>
    <p:extLst>
      <p:ext uri="{BB962C8B-B14F-4D97-AF65-F5344CB8AC3E}">
        <p14:creationId xmlns:p14="http://schemas.microsoft.com/office/powerpoint/2010/main" val="159302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258291" y="2216727"/>
            <a:ext cx="8085714" cy="1657143"/>
          </a:xfrm>
          <a:prstGeom prst="rect">
            <a:avLst/>
          </a:prstGeom>
        </p:spPr>
      </p:pic>
    </p:spTree>
    <p:extLst>
      <p:ext uri="{BB962C8B-B14F-4D97-AF65-F5344CB8AC3E}">
        <p14:creationId xmlns:p14="http://schemas.microsoft.com/office/powerpoint/2010/main" val="2349807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67458" y="609600"/>
            <a:ext cx="11457084" cy="5595072"/>
          </a:xfrm>
          <a:prstGeom prst="rect">
            <a:avLst/>
          </a:prstGeom>
        </p:spPr>
      </p:pic>
    </p:spTree>
    <p:extLst>
      <p:ext uri="{BB962C8B-B14F-4D97-AF65-F5344CB8AC3E}">
        <p14:creationId xmlns:p14="http://schemas.microsoft.com/office/powerpoint/2010/main" val="3836887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610454" y="817417"/>
            <a:ext cx="10971092" cy="5207145"/>
          </a:xfrm>
          <a:prstGeom prst="rect">
            <a:avLst/>
          </a:prstGeom>
        </p:spPr>
      </p:pic>
    </p:spTree>
    <p:extLst>
      <p:ext uri="{BB962C8B-B14F-4D97-AF65-F5344CB8AC3E}">
        <p14:creationId xmlns:p14="http://schemas.microsoft.com/office/powerpoint/2010/main" val="2683656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525000" cy="687820"/>
          </a:xfrm>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Motivation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706582" y="1340941"/>
            <a:ext cx="10647218" cy="4351338"/>
          </a:xfrm>
        </p:spPr>
        <p:txBody>
          <a:bodyPr/>
          <a:lstStyle/>
          <a:p>
            <a:r>
              <a:rPr lang="en-US" altLang="zh-CN" dirty="0" smtClean="0">
                <a:latin typeface="Times New Roman" panose="02020603050405020304" pitchFamily="18" charset="0"/>
                <a:cs typeface="Times New Roman" panose="02020603050405020304" pitchFamily="18" charset="0"/>
              </a:rPr>
              <a:t>The image </a:t>
            </a:r>
            <a:r>
              <a:rPr lang="en-US" altLang="zh-CN" dirty="0">
                <a:latin typeface="Times New Roman" panose="02020603050405020304" pitchFamily="18" charset="0"/>
                <a:cs typeface="Times New Roman" panose="02020603050405020304" pitchFamily="18" charset="0"/>
              </a:rPr>
              <a:t>pyramid </a:t>
            </a:r>
            <a:r>
              <a:rPr lang="en-US" altLang="zh-CN" dirty="0" smtClean="0">
                <a:latin typeface="Times New Roman" panose="02020603050405020304" pitchFamily="18" charset="0"/>
                <a:cs typeface="Times New Roman" panose="02020603050405020304" pitchFamily="18" charset="0"/>
              </a:rPr>
              <a:t>method</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is </a:t>
            </a:r>
            <a:r>
              <a:rPr lang="en-US" altLang="zh-CN" dirty="0">
                <a:latin typeface="Times New Roman" panose="02020603050405020304" pitchFamily="18" charset="0"/>
                <a:cs typeface="Times New Roman" panose="02020603050405020304" pitchFamily="18" charset="0"/>
              </a:rPr>
              <a:t>time-consuming since multiple inputs are </a:t>
            </a:r>
            <a:r>
              <a:rPr lang="en-US" altLang="zh-CN" dirty="0" smtClean="0">
                <a:latin typeface="Times New Roman" panose="02020603050405020304" pitchFamily="18" charset="0"/>
                <a:cs typeface="Times New Roman" panose="02020603050405020304" pitchFamily="18" charset="0"/>
              </a:rPr>
              <a:t>necessary.</a:t>
            </a:r>
          </a:p>
          <a:p>
            <a:r>
              <a:rPr lang="en-US" altLang="zh-CN" dirty="0" smtClean="0">
                <a:latin typeface="Times New Roman" panose="02020603050405020304" pitchFamily="18" charset="0"/>
                <a:cs typeface="Times New Roman" panose="02020603050405020304" pitchFamily="18" charset="0"/>
              </a:rPr>
              <a:t>There exists a semantic gap between each two levels in feature pyramid.</a:t>
            </a:r>
          </a:p>
          <a:p>
            <a:r>
              <a:rPr lang="en-US" altLang="zh-CN" dirty="0" smtClean="0">
                <a:latin typeface="Times New Roman" panose="02020603050405020304" pitchFamily="18" charset="0"/>
                <a:cs typeface="Times New Roman" panose="02020603050405020304" pitchFamily="18" charset="0"/>
              </a:rPr>
              <a:t>The design of feature fusion is intuitive by directly summing up feature maps after resizing them to the same resolution. Intrinsic properties of the feature pyramid are not explored to let all feature maps contribute equally without distinction.</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rotWithShape="1">
          <a:blip r:embed="rId2"/>
          <a:srcRect l="19209" r="12659" b="30438"/>
          <a:stretch/>
        </p:blipFill>
        <p:spPr>
          <a:xfrm>
            <a:off x="7093527" y="4073531"/>
            <a:ext cx="3524256" cy="2483728"/>
          </a:xfrm>
          <a:prstGeom prst="rect">
            <a:avLst/>
          </a:prstGeom>
        </p:spPr>
      </p:pic>
      <p:pic>
        <p:nvPicPr>
          <p:cNvPr id="5" name="图片 4"/>
          <p:cNvPicPr>
            <a:picLocks noChangeAspect="1"/>
          </p:cNvPicPr>
          <p:nvPr/>
        </p:nvPicPr>
        <p:blipFill>
          <a:blip r:embed="rId3"/>
          <a:stretch>
            <a:fillRect/>
          </a:stretch>
        </p:blipFill>
        <p:spPr>
          <a:xfrm>
            <a:off x="2399840" y="4645954"/>
            <a:ext cx="4374060" cy="1713282"/>
          </a:xfrm>
          <a:prstGeom prst="rect">
            <a:avLst/>
          </a:prstGeom>
        </p:spPr>
      </p:pic>
    </p:spTree>
    <p:extLst>
      <p:ext uri="{BB962C8B-B14F-4D97-AF65-F5344CB8AC3E}">
        <p14:creationId xmlns:p14="http://schemas.microsoft.com/office/powerpoint/2010/main" val="525579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Contribution </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25625"/>
            <a:ext cx="11353800" cy="4351338"/>
          </a:xfrm>
        </p:spPr>
        <p:txBody>
          <a:bodyPr>
            <a:normAutofit lnSpcReduction="10000"/>
          </a:bodyPr>
          <a:lstStyle/>
          <a:p>
            <a:r>
              <a:rPr lang="en-US" altLang="zh-CN" sz="3200" dirty="0">
                <a:latin typeface="Times New Roman" panose="02020603050405020304" pitchFamily="18" charset="0"/>
                <a:cs typeface="Times New Roman" panose="02020603050405020304" pitchFamily="18" charset="0"/>
              </a:rPr>
              <a:t>We propose a light-weighted pyramid </a:t>
            </a:r>
            <a:r>
              <a:rPr lang="en-US" altLang="zh-CN" sz="3200" dirty="0" smtClean="0">
                <a:latin typeface="Times New Roman" panose="02020603050405020304" pitchFamily="18" charset="0"/>
                <a:cs typeface="Times New Roman" panose="02020603050405020304" pitchFamily="18" charset="0"/>
              </a:rPr>
              <a:t>convolution (PConv</a:t>
            </a:r>
            <a:r>
              <a:rPr lang="en-US" altLang="zh-CN" sz="3200" dirty="0">
                <a:latin typeface="Times New Roman" panose="02020603050405020304" pitchFamily="18" charset="0"/>
                <a:cs typeface="Times New Roman" panose="02020603050405020304" pitchFamily="18" charset="0"/>
              </a:rPr>
              <a:t>) to conduct 3-D convolution inside the feature </a:t>
            </a:r>
            <a:r>
              <a:rPr lang="en-US" altLang="zh-CN" sz="3200" dirty="0" smtClean="0">
                <a:latin typeface="Times New Roman" panose="02020603050405020304" pitchFamily="18" charset="0"/>
                <a:cs typeface="Times New Roman" panose="02020603050405020304" pitchFamily="18" charset="0"/>
              </a:rPr>
              <a:t>pyramid </a:t>
            </a:r>
            <a:r>
              <a:rPr lang="en-US" altLang="zh-CN" sz="3200" dirty="0">
                <a:latin typeface="Times New Roman" panose="02020603050405020304" pitchFamily="18" charset="0"/>
                <a:cs typeface="Times New Roman" panose="02020603050405020304" pitchFamily="18" charset="0"/>
              </a:rPr>
              <a:t>to cater for inter-scale correlation.</a:t>
            </a:r>
            <a:endParaRPr lang="en-US" altLang="zh-CN" sz="3200" dirty="0" smtClean="0">
              <a:latin typeface="Times New Roman" panose="02020603050405020304" pitchFamily="18" charset="0"/>
              <a:cs typeface="Times New Roman" panose="02020603050405020304" pitchFamily="18" charset="0"/>
            </a:endParaRPr>
          </a:p>
          <a:p>
            <a:r>
              <a:rPr lang="en-US" altLang="zh-CN" sz="3200" dirty="0" smtClean="0">
                <a:latin typeface="Times New Roman" panose="02020603050405020304" pitchFamily="18" charset="0"/>
                <a:cs typeface="Times New Roman" panose="02020603050405020304" pitchFamily="18" charset="0"/>
              </a:rPr>
              <a:t>We </a:t>
            </a:r>
            <a:r>
              <a:rPr lang="en-US" altLang="zh-CN" sz="3200" dirty="0">
                <a:latin typeface="Times New Roman" panose="02020603050405020304" pitchFamily="18" charset="0"/>
                <a:cs typeface="Times New Roman" panose="02020603050405020304" pitchFamily="18" charset="0"/>
              </a:rPr>
              <a:t>also develop a scale-equalizing pyramid </a:t>
            </a:r>
            <a:r>
              <a:rPr lang="en-US" altLang="zh-CN" sz="3200" dirty="0" smtClean="0">
                <a:latin typeface="Times New Roman" panose="02020603050405020304" pitchFamily="18" charset="0"/>
                <a:cs typeface="Times New Roman" panose="02020603050405020304" pitchFamily="18" charset="0"/>
              </a:rPr>
              <a:t>convolution </a:t>
            </a:r>
            <a:r>
              <a:rPr lang="en-US" altLang="zh-CN" sz="3200" dirty="0">
                <a:latin typeface="Times New Roman" panose="02020603050405020304" pitchFamily="18" charset="0"/>
                <a:cs typeface="Times New Roman" panose="02020603050405020304" pitchFamily="18" charset="0"/>
              </a:rPr>
              <a:t>(SEPC) to relax the discrepancy between the </a:t>
            </a:r>
            <a:r>
              <a:rPr lang="en-US" altLang="zh-CN" sz="3200" dirty="0" smtClean="0">
                <a:latin typeface="Times New Roman" panose="02020603050405020304" pitchFamily="18" charset="0"/>
                <a:cs typeface="Times New Roman" panose="02020603050405020304" pitchFamily="18" charset="0"/>
              </a:rPr>
              <a:t>feature</a:t>
            </a: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pyramid </a:t>
            </a:r>
            <a:r>
              <a:rPr lang="en-US" altLang="zh-CN" sz="3200" dirty="0">
                <a:latin typeface="Times New Roman" panose="02020603050405020304" pitchFamily="18" charset="0"/>
                <a:cs typeface="Times New Roman" panose="02020603050405020304" pitchFamily="18" charset="0"/>
              </a:rPr>
              <a:t>and the Gaussian pyramid by aligning the </a:t>
            </a:r>
            <a:r>
              <a:rPr lang="en-US" altLang="zh-CN" sz="3200" dirty="0" smtClean="0">
                <a:latin typeface="Times New Roman" panose="02020603050405020304" pitchFamily="18" charset="0"/>
                <a:cs typeface="Times New Roman" panose="02020603050405020304" pitchFamily="18" charset="0"/>
              </a:rPr>
              <a:t>shared</a:t>
            </a: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PConv </a:t>
            </a:r>
            <a:r>
              <a:rPr lang="en-US" altLang="zh-CN" sz="3200" dirty="0">
                <a:latin typeface="Times New Roman" panose="02020603050405020304" pitchFamily="18" charset="0"/>
                <a:cs typeface="Times New Roman" panose="02020603050405020304" pitchFamily="18" charset="0"/>
              </a:rPr>
              <a:t>kernel only at high-level feature maps</a:t>
            </a:r>
            <a:r>
              <a:rPr lang="en-US" altLang="zh-CN" sz="3200" dirty="0" smtClean="0">
                <a:latin typeface="Times New Roman" panose="02020603050405020304" pitchFamily="18" charset="0"/>
                <a:cs typeface="Times New Roman" panose="02020603050405020304" pitchFamily="18" charset="0"/>
              </a:rPr>
              <a:t>.</a:t>
            </a:r>
          </a:p>
          <a:p>
            <a:r>
              <a:rPr lang="en-US" altLang="zh-CN" sz="3200" dirty="0" smtClean="0">
                <a:latin typeface="Times New Roman" panose="02020603050405020304" pitchFamily="18" charset="0"/>
                <a:cs typeface="Times New Roman" panose="02020603050405020304" pitchFamily="18" charset="0"/>
              </a:rPr>
              <a:t>The module boosts the performance (</a:t>
            </a:r>
            <a:r>
              <a:rPr lang="en-US" altLang="zh-CN" sz="3200" i="1"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3</a:t>
            </a:r>
            <a:r>
              <a:rPr lang="en-US" altLang="zh-CN" sz="3200" i="1" dirty="0" smtClean="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5AP increase on state-of-the-art single stage object detectors) with negligible inference speed compromise.</a:t>
            </a:r>
            <a:endParaRPr lang="en-US" altLang="zh-CN" sz="3200" dirty="0" smtClean="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175162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Pyramid convolution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1567253" y="1330036"/>
            <a:ext cx="8205418" cy="4263018"/>
          </a:xfrm>
          <a:prstGeom prst="rect">
            <a:avLst/>
          </a:prstGeom>
        </p:spPr>
      </p:pic>
      <p:pic>
        <p:nvPicPr>
          <p:cNvPr id="6" name="图片 5"/>
          <p:cNvPicPr>
            <a:picLocks noChangeAspect="1"/>
          </p:cNvPicPr>
          <p:nvPr/>
        </p:nvPicPr>
        <p:blipFill>
          <a:blip r:embed="rId3"/>
          <a:stretch>
            <a:fillRect/>
          </a:stretch>
        </p:blipFill>
        <p:spPr>
          <a:xfrm>
            <a:off x="1968588" y="5632526"/>
            <a:ext cx="6038095" cy="542857"/>
          </a:xfrm>
          <a:prstGeom prst="rect">
            <a:avLst/>
          </a:prstGeom>
        </p:spPr>
      </p:pic>
      <p:pic>
        <p:nvPicPr>
          <p:cNvPr id="7" name="图片 6"/>
          <p:cNvPicPr>
            <a:picLocks noChangeAspect="1"/>
          </p:cNvPicPr>
          <p:nvPr/>
        </p:nvPicPr>
        <p:blipFill>
          <a:blip r:embed="rId4"/>
          <a:stretch>
            <a:fillRect/>
          </a:stretch>
        </p:blipFill>
        <p:spPr>
          <a:xfrm>
            <a:off x="1968588" y="6324631"/>
            <a:ext cx="6209524" cy="466667"/>
          </a:xfrm>
          <a:prstGeom prst="rect">
            <a:avLst/>
          </a:prstGeom>
        </p:spPr>
      </p:pic>
    </p:spTree>
    <p:extLst>
      <p:ext uri="{BB962C8B-B14F-4D97-AF65-F5344CB8AC3E}">
        <p14:creationId xmlns:p14="http://schemas.microsoft.com/office/powerpoint/2010/main" val="4096497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61109" y="985376"/>
            <a:ext cx="10559855" cy="2747962"/>
          </a:xfrm>
          <a:prstGeom prst="rect">
            <a:avLst/>
          </a:prstGeom>
        </p:spPr>
      </p:pic>
      <p:sp>
        <p:nvSpPr>
          <p:cNvPr id="5" name="矩形 4"/>
          <p:cNvSpPr/>
          <p:nvPr/>
        </p:nvSpPr>
        <p:spPr>
          <a:xfrm>
            <a:off x="838200" y="3879132"/>
            <a:ext cx="11048999" cy="1200329"/>
          </a:xfrm>
          <a:prstGeom prst="rect">
            <a:avLst/>
          </a:prstGeom>
        </p:spPr>
        <p:txBody>
          <a:bodyPr wrap="square">
            <a:spAutoFit/>
          </a:bodyPr>
          <a:lstStyle/>
          <a:p>
            <a:r>
              <a:rPr lang="en-US" altLang="zh-CN" dirty="0" smtClean="0">
                <a:solidFill>
                  <a:srgbClr val="000000"/>
                </a:solidFill>
                <a:latin typeface="Times New Roman" panose="02020603050405020304" pitchFamily="18" charset="0"/>
                <a:cs typeface="Times New Roman" panose="02020603050405020304" pitchFamily="18" charset="0"/>
              </a:rPr>
              <a:t>Dotted </a:t>
            </a:r>
            <a:r>
              <a:rPr lang="en-US" altLang="zh-CN" dirty="0">
                <a:solidFill>
                  <a:srgbClr val="000000"/>
                </a:solidFill>
                <a:latin typeface="Times New Roman" panose="02020603050405020304" pitchFamily="18" charset="0"/>
                <a:cs typeface="Times New Roman" panose="02020603050405020304" pitchFamily="18" charset="0"/>
              </a:rPr>
              <a:t>lines </a:t>
            </a:r>
            <a:r>
              <a:rPr lang="en-US" altLang="zh-CN" dirty="0" smtClean="0">
                <a:solidFill>
                  <a:srgbClr val="000000"/>
                </a:solidFill>
                <a:latin typeface="Times New Roman" panose="02020603050405020304" pitchFamily="18" charset="0"/>
                <a:cs typeface="Times New Roman" panose="02020603050405020304" pitchFamily="18" charset="0"/>
              </a:rPr>
              <a:t>represent</a:t>
            </a:r>
            <a:r>
              <a:rPr lang="en-US" altLang="zh-CN" dirty="0">
                <a:latin typeface="Times New Roman" panose="02020603050405020304" pitchFamily="18" charset="0"/>
                <a:cs typeface="Times New Roman" panose="02020603050405020304" pitchFamily="18" charset="0"/>
              </a:rPr>
              <a:t> </a:t>
            </a:r>
            <a:r>
              <a:rPr lang="en-US" altLang="zh-CN" dirty="0" smtClean="0">
                <a:solidFill>
                  <a:srgbClr val="000000"/>
                </a:solidFill>
                <a:latin typeface="Times New Roman" panose="02020603050405020304" pitchFamily="18" charset="0"/>
                <a:cs typeface="Times New Roman" panose="02020603050405020304" pitchFamily="18" charset="0"/>
              </a:rPr>
              <a:t>interpolation </a:t>
            </a:r>
            <a:r>
              <a:rPr lang="en-US" altLang="zh-CN" dirty="0">
                <a:solidFill>
                  <a:srgbClr val="000000"/>
                </a:solidFill>
                <a:latin typeface="Times New Roman" panose="02020603050405020304" pitchFamily="18" charset="0"/>
                <a:cs typeface="Times New Roman" panose="02020603050405020304" pitchFamily="18" charset="0"/>
              </a:rPr>
              <a:t>operations, meaning that they can be upsampling, </a:t>
            </a:r>
            <a:r>
              <a:rPr lang="en-US" altLang="zh-CN" dirty="0" smtClean="0">
                <a:solidFill>
                  <a:srgbClr val="000000"/>
                </a:solidFill>
                <a:latin typeface="Times New Roman" panose="02020603050405020304" pitchFamily="18" charset="0"/>
                <a:cs typeface="Times New Roman" panose="02020603050405020304" pitchFamily="18" charset="0"/>
              </a:rPr>
              <a:t> downsampling </a:t>
            </a:r>
            <a:r>
              <a:rPr lang="en-US" altLang="zh-CN" dirty="0">
                <a:solidFill>
                  <a:srgbClr val="000000"/>
                </a:solidFill>
                <a:latin typeface="Times New Roman" panose="02020603050405020304" pitchFamily="18" charset="0"/>
                <a:cs typeface="Times New Roman" panose="02020603050405020304" pitchFamily="18" charset="0"/>
              </a:rPr>
              <a:t>or shortcut depending on the respective feature map sizes.</a:t>
            </a:r>
            <a:endParaRPr lang="en-US" altLang="zh-CN" dirty="0" smtClean="0">
              <a:latin typeface="Times New Roman" panose="02020603050405020304" pitchFamily="18" charset="0"/>
              <a:cs typeface="Times New Roman" panose="02020603050405020304" pitchFamily="18" charset="0"/>
            </a:endParaRPr>
          </a:p>
          <a:p>
            <a:r>
              <a:rPr lang="en-US" altLang="zh-CN" dirty="0">
                <a:solidFill>
                  <a:srgbClr val="000000"/>
                </a:solidFill>
                <a:latin typeface="Times New Roman" panose="02020603050405020304" pitchFamily="18" charset="0"/>
                <a:cs typeface="Times New Roman" panose="02020603050405020304" pitchFamily="18" charset="0"/>
              </a:rPr>
              <a:t>Each black solid line is an independent convolution, and colored solid lines of the same color are shared convolution operations.</a:t>
            </a:r>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2866713" y="4896095"/>
            <a:ext cx="4438095" cy="1961905"/>
          </a:xfrm>
          <a:prstGeom prst="rect">
            <a:avLst/>
          </a:prstGeom>
        </p:spPr>
      </p:pic>
    </p:spTree>
    <p:extLst>
      <p:ext uri="{BB962C8B-B14F-4D97-AF65-F5344CB8AC3E}">
        <p14:creationId xmlns:p14="http://schemas.microsoft.com/office/powerpoint/2010/main" val="3715948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Head </a:t>
            </a:r>
            <a:r>
              <a:rPr lang="en-US" altLang="zh-CN" dirty="0" smtClean="0">
                <a:latin typeface="Times New Roman" panose="02020603050405020304" pitchFamily="18" charset="0"/>
                <a:cs typeface="Times New Roman" panose="02020603050405020304" pitchFamily="18" charset="0"/>
              </a:rPr>
              <a:t>design </a:t>
            </a:r>
            <a:r>
              <a:rPr lang="en-US" altLang="zh-CN" dirty="0">
                <a:latin typeface="Times New Roman" panose="02020603050405020304" pitchFamily="18" charset="0"/>
                <a:cs typeface="Times New Roman" panose="02020603050405020304" pitchFamily="18" charset="0"/>
              </a:rPr>
              <a:t>with PConv</a:t>
            </a: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1989753" y="1318850"/>
            <a:ext cx="6568975" cy="4887985"/>
          </a:xfrm>
          <a:prstGeom prst="rect">
            <a:avLst/>
          </a:prstGeom>
        </p:spPr>
      </p:pic>
    </p:spTree>
    <p:extLst>
      <p:ext uri="{BB962C8B-B14F-4D97-AF65-F5344CB8AC3E}">
        <p14:creationId xmlns:p14="http://schemas.microsoft.com/office/powerpoint/2010/main" val="1066958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latin typeface="Times New Roman" panose="02020603050405020304" pitchFamily="18" charset="0"/>
                <a:cs typeface="Times New Roman" panose="02020603050405020304" pitchFamily="18" charset="0"/>
              </a:rPr>
              <a:t>PConv on Gaussian </a:t>
            </a:r>
            <a:r>
              <a:rPr lang="en-US" altLang="zh-CN" sz="4000" dirty="0" smtClean="0">
                <a:latin typeface="Times New Roman" panose="02020603050405020304" pitchFamily="18" charset="0"/>
                <a:cs typeface="Times New Roman" panose="02020603050405020304" pitchFamily="18" charset="0"/>
              </a:rPr>
              <a:t>pyramid</a:t>
            </a:r>
            <a:r>
              <a:rPr lang="zh-CN" altLang="en-US" sz="4000" dirty="0" smtClean="0">
                <a:latin typeface="Times New Roman" panose="02020603050405020304" pitchFamily="18" charset="0"/>
                <a:cs typeface="Times New Roman" panose="02020603050405020304" pitchFamily="18" charset="0"/>
              </a:rPr>
              <a:t>（</a:t>
            </a:r>
            <a:r>
              <a:rPr lang="en-US" altLang="zh-CN" sz="4000" dirty="0" smtClean="0">
                <a:latin typeface="Times New Roman" panose="02020603050405020304" pitchFamily="18" charset="0"/>
                <a:cs typeface="Times New Roman" panose="02020603050405020304" pitchFamily="18" charset="0"/>
              </a:rPr>
              <a:t>a</a:t>
            </a:r>
            <a:r>
              <a:rPr lang="zh-CN" altLang="en-US" sz="4000" dirty="0" smtClean="0">
                <a:latin typeface="Times New Roman" panose="02020603050405020304" pitchFamily="18" charset="0"/>
                <a:cs typeface="Times New Roman" panose="02020603050405020304" pitchFamily="18" charset="0"/>
              </a:rPr>
              <a:t>）</a:t>
            </a:r>
            <a:r>
              <a:rPr lang="en-US" altLang="zh-CN" sz="4000" dirty="0" smtClean="0">
                <a:latin typeface="Times New Roman" panose="02020603050405020304" pitchFamily="18" charset="0"/>
                <a:cs typeface="Times New Roman" panose="02020603050405020304" pitchFamily="18" charset="0"/>
              </a:rPr>
              <a:t/>
            </a:r>
            <a:br>
              <a:rPr lang="en-US" altLang="zh-CN" sz="4000" dirty="0" smtClean="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SEPC on </a:t>
            </a:r>
            <a:r>
              <a:rPr lang="en-US" altLang="zh-CN" sz="4000" dirty="0" smtClean="0">
                <a:latin typeface="Times New Roman" panose="02020603050405020304" pitchFamily="18" charset="0"/>
                <a:cs typeface="Times New Roman" panose="02020603050405020304" pitchFamily="18" charset="0"/>
              </a:rPr>
              <a:t>Feature</a:t>
            </a:r>
            <a:r>
              <a:rPr lang="en-US" altLang="zh-CN" sz="4000" dirty="0">
                <a:latin typeface="Times New Roman" panose="02020603050405020304" pitchFamily="18" charset="0"/>
                <a:cs typeface="Times New Roman" panose="02020603050405020304" pitchFamily="18" charset="0"/>
              </a:rPr>
              <a:t> </a:t>
            </a:r>
            <a:r>
              <a:rPr lang="en-US" altLang="zh-CN" sz="4000" dirty="0" smtClean="0">
                <a:latin typeface="Times New Roman" panose="02020603050405020304" pitchFamily="18" charset="0"/>
                <a:cs typeface="Times New Roman" panose="02020603050405020304" pitchFamily="18" charset="0"/>
              </a:rPr>
              <a:t>pyramid</a:t>
            </a:r>
            <a:r>
              <a:rPr lang="zh-CN" altLang="en-US" sz="4000" dirty="0" smtClean="0">
                <a:latin typeface="Times New Roman" panose="02020603050405020304" pitchFamily="18" charset="0"/>
                <a:cs typeface="Times New Roman" panose="02020603050405020304" pitchFamily="18" charset="0"/>
              </a:rPr>
              <a:t>（</a:t>
            </a:r>
            <a:r>
              <a:rPr lang="en-US" altLang="zh-CN" sz="4000" dirty="0" smtClean="0">
                <a:latin typeface="Times New Roman" panose="02020603050405020304" pitchFamily="18" charset="0"/>
                <a:cs typeface="Times New Roman" panose="02020603050405020304" pitchFamily="18" charset="0"/>
              </a:rPr>
              <a:t>b</a:t>
            </a:r>
            <a:r>
              <a:rPr lang="zh-CN" altLang="en-US" sz="4000" dirty="0" smtClean="0">
                <a:latin typeface="Times New Roman" panose="02020603050405020304" pitchFamily="18" charset="0"/>
                <a:cs typeface="Times New Roman" panose="02020603050405020304" pitchFamily="18" charset="0"/>
              </a:rPr>
              <a:t>）</a:t>
            </a:r>
            <a:endParaRPr lang="zh-CN" altLang="en-US" sz="4000"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2326555" y="1999043"/>
            <a:ext cx="6595327" cy="3709029"/>
          </a:xfrm>
          <a:prstGeom prst="rect">
            <a:avLst/>
          </a:prstGeom>
        </p:spPr>
      </p:pic>
    </p:spTree>
    <p:extLst>
      <p:ext uri="{BB962C8B-B14F-4D97-AF65-F5344CB8AC3E}">
        <p14:creationId xmlns:p14="http://schemas.microsoft.com/office/powerpoint/2010/main" val="494344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Experiment </a:t>
            </a:r>
            <a:endParaRPr lang="zh-CN" altLang="en-US" dirty="0">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2302258" y="1929414"/>
            <a:ext cx="6121305" cy="4706913"/>
          </a:xfrm>
          <a:prstGeom prst="rect">
            <a:avLst/>
          </a:prstGeom>
        </p:spPr>
      </p:pic>
    </p:spTree>
    <p:extLst>
      <p:ext uri="{BB962C8B-B14F-4D97-AF65-F5344CB8AC3E}">
        <p14:creationId xmlns:p14="http://schemas.microsoft.com/office/powerpoint/2010/main" val="3947541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646955" y="1027906"/>
            <a:ext cx="9834652" cy="4530003"/>
          </a:xfrm>
          <a:prstGeom prst="rect">
            <a:avLst/>
          </a:prstGeom>
        </p:spPr>
      </p:pic>
    </p:spTree>
    <p:extLst>
      <p:ext uri="{BB962C8B-B14F-4D97-AF65-F5344CB8AC3E}">
        <p14:creationId xmlns:p14="http://schemas.microsoft.com/office/powerpoint/2010/main" val="584190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10265</TotalTime>
  <Words>206</Words>
  <Application>Microsoft Office PowerPoint</Application>
  <PresentationFormat>宽屏</PresentationFormat>
  <Paragraphs>14</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PowerPoint 演示文稿</vt:lpstr>
      <vt:lpstr>Motivation </vt:lpstr>
      <vt:lpstr>Contribution </vt:lpstr>
      <vt:lpstr>Pyramid convolution</vt:lpstr>
      <vt:lpstr>PowerPoint 演示文稿</vt:lpstr>
      <vt:lpstr>Head design with PConv</vt:lpstr>
      <vt:lpstr>PConv on Gaussian pyramid（a） SEPC on Feature pyramid（b）</vt:lpstr>
      <vt:lpstr>Experiment </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bingbing fan</dc:creator>
  <cp:lastModifiedBy>bingbing fan</cp:lastModifiedBy>
  <cp:revision>14</cp:revision>
  <dcterms:created xsi:type="dcterms:W3CDTF">2020-06-23T10:05:03Z</dcterms:created>
  <dcterms:modified xsi:type="dcterms:W3CDTF">2020-06-30T13:10:33Z</dcterms:modified>
</cp:coreProperties>
</file>