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9" r:id="rId6"/>
    <p:sldId id="279" r:id="rId7"/>
    <p:sldId id="262" r:id="rId8"/>
    <p:sldId id="271" r:id="rId9"/>
    <p:sldId id="274" r:id="rId10"/>
    <p:sldId id="272" r:id="rId11"/>
    <p:sldId id="270" r:id="rId12"/>
    <p:sldId id="276" r:id="rId13"/>
    <p:sldId id="283" r:id="rId14"/>
    <p:sldId id="265" r:id="rId15"/>
    <p:sldId id="275" r:id="rId16"/>
    <p:sldId id="263" r:id="rId17"/>
    <p:sldId id="277" r:id="rId18"/>
    <p:sldId id="278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77473" autoAdjust="0"/>
  </p:normalViewPr>
  <p:slideViewPr>
    <p:cSldViewPr snapToGrid="0">
      <p:cViewPr varScale="1">
        <p:scale>
          <a:sx n="56" d="100"/>
          <a:sy n="56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41977-DE5D-4753-AC07-FD2D5B4CEE8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09635-2779-4767-B6FC-839304ED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3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RetinaNet</a:t>
            </a:r>
            <a:r>
              <a:rPr lang="zh-CN" altLang="en-US" dirty="0" smtClean="0"/>
              <a:t>的基础上，</a:t>
            </a:r>
            <a:r>
              <a:rPr lang="en-US" altLang="zh-CN" dirty="0" smtClean="0"/>
              <a:t>FSAF</a:t>
            </a:r>
            <a:r>
              <a:rPr lang="zh-CN" altLang="en-US" dirty="0" smtClean="0"/>
              <a:t>模块引入了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个额外的卷积层，这两个卷积层各自负责</a:t>
            </a:r>
            <a:r>
              <a:rPr lang="en-US" altLang="zh-CN" dirty="0" smtClean="0"/>
              <a:t>anchor-free</a:t>
            </a:r>
            <a:r>
              <a:rPr lang="zh-CN" altLang="en-US" dirty="0" smtClean="0"/>
              <a:t>分支的分类和回归预测。具体的，在分类子网络中，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后面跟着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3x3</a:t>
            </a:r>
            <a:r>
              <a:rPr lang="zh-CN" altLang="en-US" dirty="0" smtClean="0"/>
              <a:t>的卷积层和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，在回归子网络中，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后面跟着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3x3</a:t>
            </a:r>
            <a:r>
              <a:rPr lang="zh-CN" altLang="en-US" dirty="0" smtClean="0"/>
              <a:t>的卷积层和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FSAF-</a:t>
            </a:r>
            <a:r>
              <a:rPr lang="zh-CN" altLang="en-US" dirty="0" smtClean="0"/>
              <a:t>既有根据先验设定的</a:t>
            </a:r>
            <a:r>
              <a:rPr lang="en-US" altLang="zh-CN" dirty="0" smtClean="0"/>
              <a:t>anchor-based</a:t>
            </a:r>
            <a:r>
              <a:rPr lang="zh-CN" altLang="en-US" dirty="0" smtClean="0"/>
              <a:t>分支，也有</a:t>
            </a:r>
            <a:r>
              <a:rPr lang="en-US" altLang="zh-CN" dirty="0" smtClean="0"/>
              <a:t>anchor-free</a:t>
            </a:r>
            <a:r>
              <a:rPr lang="zh-CN" altLang="en-US" dirty="0" smtClean="0"/>
              <a:t>分支增强对异常</a:t>
            </a:r>
            <a:r>
              <a:rPr lang="en-US" altLang="zh-CN" dirty="0" smtClean="0"/>
              <a:t>ratio</a:t>
            </a:r>
            <a:r>
              <a:rPr lang="zh-CN" altLang="en-US" dirty="0" smtClean="0"/>
              <a:t>目标的检测能力</a:t>
            </a:r>
            <a:endParaRPr lang="en-US" altLang="zh-CN" dirty="0" smtClean="0"/>
          </a:p>
          <a:p>
            <a:r>
              <a:rPr lang="zh-CN" altLang="en-US" b="1" dirty="0" smtClean="0"/>
              <a:t>不同尺寸的物体依据其与 </a:t>
            </a:r>
            <a:r>
              <a:rPr lang="en-US" altLang="zh-CN" b="1" dirty="0" smtClean="0"/>
              <a:t>FPN </a:t>
            </a:r>
            <a:r>
              <a:rPr lang="zh-CN" altLang="en-US" b="1" dirty="0" smtClean="0"/>
              <a:t>每一层 </a:t>
            </a:r>
            <a:r>
              <a:rPr lang="en-US" altLang="zh-CN" b="1" dirty="0" smtClean="0"/>
              <a:t>Anchor </a:t>
            </a:r>
            <a:r>
              <a:rPr lang="zh-CN" altLang="en-US" b="1" dirty="0" smtClean="0"/>
              <a:t>的适配程度，分配到不同分辨率的层上进行学习</a:t>
            </a:r>
            <a:r>
              <a:rPr lang="zh-CN" altLang="en-US" dirty="0" smtClean="0"/>
              <a:t>，期望其能够充分适配各层感受野和空间信息，从而使得检测器能够检测尺寸不一物体。</a:t>
            </a:r>
            <a:r>
              <a:rPr lang="zh-CN" altLang="en-US" b="1" dirty="0" smtClean="0"/>
              <a:t>这种启发式的方法虽听着合理（深层感受野大，适合检测大目标；浅层感受野小适合小目标），但是这却没有明确的证据，我们并不知道一个确切的 </a:t>
            </a:r>
            <a:r>
              <a:rPr lang="en-US" altLang="zh-CN" b="1" dirty="0" smtClean="0"/>
              <a:t>ground-truth </a:t>
            </a:r>
            <a:r>
              <a:rPr lang="zh-CN" altLang="en-US" b="1" dirty="0" smtClean="0"/>
              <a:t>分配到哪一层上去学习是最合适的（好用但是没有明确解释）。</a:t>
            </a:r>
            <a:r>
              <a:rPr lang="zh-CN" altLang="en-US" dirty="0" smtClean="0"/>
              <a:t>因此，要想取代这种分配方式，就不需要人为的将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进行分配层（毕竟包办婚姻不幸福）。因此本文提出的模块也是就叫做 </a:t>
            </a:r>
            <a:r>
              <a:rPr lang="en-US" altLang="zh-CN" dirty="0" smtClean="0"/>
              <a:t>Feature Selective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Anchor-Free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FSAF</a:t>
            </a:r>
            <a:r>
              <a:rPr lang="zh-CN" altLang="en-US" dirty="0" smtClean="0"/>
              <a:t>），让网络自己学习该怎么分配，为金字塔网络的每一层带去最好的样本（自由婚姻才能带来幸福）。</a:t>
            </a:r>
          </a:p>
          <a:p>
            <a:r>
              <a:rPr lang="zh-CN" altLang="en-US" dirty="0" smtClean="0"/>
              <a:t>之前的检测器会把 </a:t>
            </a:r>
            <a:r>
              <a:rPr lang="en-US" altLang="zh-CN" dirty="0" smtClean="0"/>
              <a:t>FPN </a:t>
            </a:r>
            <a:r>
              <a:rPr lang="zh-CN" altLang="en-US" dirty="0" smtClean="0"/>
              <a:t>上所有层的所有 </a:t>
            </a:r>
            <a:r>
              <a:rPr lang="en-US" altLang="zh-CN" dirty="0" smtClean="0"/>
              <a:t>anchor </a:t>
            </a:r>
            <a:r>
              <a:rPr lang="zh-CN" altLang="en-US" dirty="0" smtClean="0"/>
              <a:t>全部拿过来，和</a:t>
            </a:r>
            <a:r>
              <a:rPr lang="en-US" altLang="zh-CN" dirty="0" smtClean="0"/>
              <a:t>ground-truth </a:t>
            </a:r>
            <a:r>
              <a:rPr lang="zh-CN" altLang="en-US" dirty="0" smtClean="0"/>
              <a:t>计算 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，通过设定的阈值或者是选择最大的 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，便可以得到这个</a:t>
            </a:r>
            <a:r>
              <a:rPr lang="en-US" altLang="zh-CN" dirty="0" smtClean="0"/>
              <a:t>ground-truth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positive anchor</a:t>
            </a:r>
            <a:r>
              <a:rPr lang="zh-CN" altLang="en-US" dirty="0" smtClean="0"/>
              <a:t>。由于每一层上的 </a:t>
            </a:r>
            <a:r>
              <a:rPr lang="en-US" altLang="zh-CN" dirty="0" smtClean="0"/>
              <a:t>anchor </a:t>
            </a:r>
            <a:r>
              <a:rPr lang="zh-CN" altLang="en-US" dirty="0" smtClean="0"/>
              <a:t>都是密集设置的，层与层之间仅仅是 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的大小不同（随着分辨率的升高，</a:t>
            </a:r>
            <a:r>
              <a:rPr lang="en-US" altLang="zh-CN" dirty="0" smtClean="0"/>
              <a:t>anchor </a:t>
            </a:r>
            <a:r>
              <a:rPr lang="zh-CN" altLang="en-US" dirty="0" smtClean="0"/>
              <a:t>的尺寸下降），因此这个分配过程基本就是看 </a:t>
            </a:r>
            <a:r>
              <a:rPr lang="en-US" altLang="zh-CN" dirty="0" smtClean="0"/>
              <a:t>ground-truth </a:t>
            </a:r>
            <a:r>
              <a:rPr lang="zh-CN" altLang="en-US" dirty="0" smtClean="0"/>
              <a:t>的大小：小的</a:t>
            </a:r>
            <a:r>
              <a:rPr lang="en-US" altLang="zh-CN" dirty="0" smtClean="0"/>
              <a:t>ground-truth </a:t>
            </a:r>
            <a:r>
              <a:rPr lang="zh-CN" altLang="en-US" dirty="0" smtClean="0"/>
              <a:t>被分配到高分辨率，大的 </a:t>
            </a:r>
            <a:r>
              <a:rPr lang="en-US" altLang="zh-CN" dirty="0" smtClean="0"/>
              <a:t>ground-truth </a:t>
            </a:r>
            <a:r>
              <a:rPr lang="zh-CN" altLang="en-US" dirty="0" smtClean="0"/>
              <a:t>被分配到低分辨率。这样的设计作者认为它是 </a:t>
            </a:r>
            <a:r>
              <a:rPr lang="en-US" altLang="zh-CN" dirty="0" smtClean="0"/>
              <a:t>heuristic</a:t>
            </a:r>
            <a:r>
              <a:rPr lang="zh-CN" altLang="en-US" dirty="0" smtClean="0"/>
              <a:t>的，可能会使得选择的特征不是最优的，从而影响检测器的性能。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86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实例输入到特征金字塔的所有层，然后求得所有</a:t>
            </a:r>
            <a:r>
              <a:rPr lang="en-US" altLang="zh-CN" dirty="0" smtClean="0"/>
              <a:t>anchor-free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focal loss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 loss</a:t>
            </a:r>
            <a:r>
              <a:rPr lang="zh-CN" altLang="en-US" dirty="0" smtClean="0"/>
              <a:t>的和，选择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和最小的特征层来学习实例。训练时，特征根据安排的实例进行更新。推理时，不需要进行特征更新，因为最合适的特征金字塔层自然地输出高置信分数。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很明显，要想取代上述的分配方式，那么“把 </a:t>
            </a:r>
            <a:r>
              <a:rPr lang="en-US" altLang="zh-CN" dirty="0" smtClean="0"/>
              <a:t>FPN </a:t>
            </a:r>
            <a:r>
              <a:rPr lang="zh-CN" altLang="en-US" dirty="0" smtClean="0"/>
              <a:t>上所有层的所有 </a:t>
            </a:r>
            <a:r>
              <a:rPr lang="en-US" altLang="zh-CN" dirty="0" smtClean="0"/>
              <a:t>anchor </a:t>
            </a:r>
            <a:r>
              <a:rPr lang="zh-CN" altLang="en-US" dirty="0" smtClean="0"/>
              <a:t>全部拿过来，和 </a:t>
            </a:r>
            <a:r>
              <a:rPr lang="en-US" altLang="zh-CN" dirty="0" smtClean="0"/>
              <a:t>ground-truth </a:t>
            </a:r>
            <a:r>
              <a:rPr lang="zh-CN" altLang="en-US" dirty="0" smtClean="0"/>
              <a:t>计算 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这一步就不能有。因此作者提出了一个 </a:t>
            </a:r>
            <a:r>
              <a:rPr lang="en-US" altLang="zh-CN" dirty="0" smtClean="0"/>
              <a:t>anchor-free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，称为 </a:t>
            </a:r>
            <a:r>
              <a:rPr lang="en-US" altLang="zh-CN" dirty="0" smtClean="0"/>
              <a:t>FSAF</a:t>
            </a:r>
            <a:r>
              <a:rPr lang="zh-CN" altLang="en-US" dirty="0" smtClean="0"/>
              <a:t>，大体思想是在每一层都插入这个模块，</a:t>
            </a:r>
            <a:r>
              <a:rPr lang="zh-CN" altLang="en-US" b="1" dirty="0" smtClean="0"/>
              <a:t>尝试不用 </a:t>
            </a:r>
            <a:r>
              <a:rPr lang="en-US" altLang="zh-CN" b="1" dirty="0" smtClean="0"/>
              <a:t>anchor </a:t>
            </a:r>
            <a:r>
              <a:rPr lang="zh-CN" altLang="en-US" b="1" dirty="0" smtClean="0"/>
              <a:t>去检测物体</a:t>
            </a:r>
            <a:r>
              <a:rPr lang="zh-CN" altLang="en-US" dirty="0" smtClean="0"/>
              <a:t>，而后</a:t>
            </a:r>
            <a:r>
              <a:rPr lang="zh-CN" altLang="en-US" b="1" dirty="0" smtClean="0"/>
              <a:t>看看哪一层的 </a:t>
            </a:r>
            <a:r>
              <a:rPr lang="en-US" altLang="zh-CN" b="1" dirty="0" smtClean="0"/>
              <a:t>FSAF </a:t>
            </a:r>
            <a:r>
              <a:rPr lang="zh-CN" altLang="en-US" b="1" dirty="0" smtClean="0"/>
              <a:t>对于这个 </a:t>
            </a:r>
            <a:r>
              <a:rPr lang="en-US" altLang="zh-CN" b="1" dirty="0" smtClean="0"/>
              <a:t>instance </a:t>
            </a:r>
            <a:r>
              <a:rPr lang="zh-CN" altLang="en-US" b="1" dirty="0" smtClean="0"/>
              <a:t>的损失最小，不就可以认为这一层是最适合检测这个 </a:t>
            </a:r>
            <a:r>
              <a:rPr lang="en-US" altLang="zh-CN" b="1" dirty="0" smtClean="0"/>
              <a:t>instance </a:t>
            </a:r>
            <a:r>
              <a:rPr lang="zh-CN" altLang="en-US" b="1" dirty="0" smtClean="0"/>
              <a:t>的吗？ </a:t>
            </a:r>
            <a:r>
              <a:rPr lang="zh-CN" altLang="en-US" dirty="0" smtClean="0"/>
              <a:t>接着 </a:t>
            </a:r>
            <a:r>
              <a:rPr lang="en-US" altLang="zh-CN" dirty="0" smtClean="0"/>
              <a:t>FSAF </a:t>
            </a:r>
            <a:r>
              <a:rPr lang="zh-CN" altLang="en-US" dirty="0" smtClean="0"/>
              <a:t>大喊一句“你归我了”！！！然后把这个物体安排到这个层，再用 </a:t>
            </a:r>
            <a:r>
              <a:rPr lang="en-US" altLang="zh-CN" dirty="0" smtClean="0"/>
              <a:t>anchor-based </a:t>
            </a:r>
            <a:r>
              <a:rPr lang="zh-CN" altLang="en-US" dirty="0" smtClean="0"/>
              <a:t>的模块去检测，如下图所示：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92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具体设计方法如图，作者将一个</a:t>
            </a:r>
            <a:r>
              <a:rPr lang="en-US" altLang="zh-CN" dirty="0" err="1" smtClean="0"/>
              <a:t>gt</a:t>
            </a:r>
            <a:r>
              <a:rPr lang="zh-CN" altLang="en-US" dirty="0" smtClean="0"/>
              <a:t>区域按照占比分为有效区域和忽略区域。后面紧接着对有效区域部分（目标中心点区域）做预测回归，大大减少了样本区域。具体参数设置还有待商榷。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）分类损失</a:t>
            </a:r>
          </a:p>
          <a:p>
            <a:r>
              <a:rPr lang="en-US" altLang="zh-CN" dirty="0" smtClean="0"/>
              <a:t>classification output</a:t>
            </a:r>
            <a:r>
              <a:rPr lang="zh-CN" altLang="en-US" dirty="0" smtClean="0"/>
              <a:t>是一个</a:t>
            </a:r>
            <a:r>
              <a:rPr lang="en-US" altLang="zh-CN" dirty="0" err="1" smtClean="0"/>
              <a:t>WxHxK</a:t>
            </a:r>
            <a:r>
              <a:rPr lang="zh-CN" altLang="en-US" dirty="0" smtClean="0"/>
              <a:t>大小的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表示物体类别数，那么在坐标为（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）的点上是一个长度为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的向量，表示属于每个类别的概率。分支对应的</a:t>
            </a:r>
            <a:r>
              <a:rPr lang="en-US" altLang="zh-CN" dirty="0" err="1" smtClean="0"/>
              <a:t>gt</a:t>
            </a:r>
            <a:r>
              <a:rPr lang="zh-CN" altLang="en-US" dirty="0" smtClean="0"/>
              <a:t>是图中白色区域内值为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，表示正样本，黑色区域内值为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，表示负样本，灰色区域是忽略区域不回传梯度。分支采用</a:t>
            </a:r>
            <a:r>
              <a:rPr lang="en-US" altLang="zh-CN" dirty="0" smtClean="0"/>
              <a:t>Focal Loss</a:t>
            </a:r>
            <a:r>
              <a:rPr lang="zh-CN" altLang="en-US" dirty="0" smtClean="0"/>
              <a:t>，整个</a:t>
            </a:r>
            <a:r>
              <a:rPr lang="en-US" altLang="zh-CN" dirty="0" smtClean="0"/>
              <a:t>classification loss</a:t>
            </a:r>
            <a:r>
              <a:rPr lang="zh-CN" altLang="en-US" dirty="0" smtClean="0"/>
              <a:t>是非忽略区域的</a:t>
            </a:r>
            <a:r>
              <a:rPr lang="en-US" altLang="zh-CN" dirty="0" smtClean="0"/>
              <a:t>focal loss</a:t>
            </a:r>
            <a:r>
              <a:rPr lang="zh-CN" altLang="en-US" dirty="0" smtClean="0"/>
              <a:t>之和，然后除以所有有效区域内像素个数之和来正则化一下，这个损失相当于是只对目标中心点附近区域采样预测类别，大大减少了样本范围。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）回归损失</a:t>
            </a:r>
          </a:p>
          <a:p>
            <a:r>
              <a:rPr lang="en-US" altLang="zh-CN" dirty="0" smtClean="0"/>
              <a:t>WxHx4</a:t>
            </a:r>
            <a:r>
              <a:rPr lang="zh-CN" altLang="en-US" dirty="0" smtClean="0"/>
              <a:t>大小的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，在一个坐标为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的点上，代表上、左、下、右四个边界与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的距离，然后作为输出结果，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为正则化常数，实验取值为</a:t>
            </a:r>
            <a:r>
              <a:rPr lang="en-US" altLang="zh-CN" dirty="0" smtClean="0"/>
              <a:t>4.0</a:t>
            </a:r>
            <a:r>
              <a:rPr lang="zh-CN" altLang="en-US" dirty="0" smtClean="0"/>
              <a:t>，分支采用</a:t>
            </a:r>
            <a:r>
              <a:rPr lang="en-US" altLang="zh-CN" dirty="0" smtClean="0"/>
              <a:t>IOU loss</a:t>
            </a:r>
            <a:r>
              <a:rPr lang="zh-CN" altLang="en-US" dirty="0" smtClean="0"/>
              <a:t>，只计算有效区域部分，整个损失为有效区域损失的平均值。相当于对目标中心点有效区域每个像素点预测一个框的坐标值，回归的四个值与</a:t>
            </a:r>
            <a:r>
              <a:rPr lang="en-US" altLang="zh-CN" dirty="0" smtClean="0"/>
              <a:t>anchor-based</a:t>
            </a:r>
            <a:r>
              <a:rPr lang="zh-CN" altLang="en-US" dirty="0" smtClean="0"/>
              <a:t>方法也有明显的区别，这里是每个像素点距离框四个边界点的距离。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2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Anchor-based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3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3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、输入一张图像，经过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网络（</a:t>
            </a:r>
            <a:r>
              <a:rPr lang="en-US" altLang="zh-CN" dirty="0" smtClean="0"/>
              <a:t>Hourglass network</a:t>
            </a:r>
            <a:r>
              <a:rPr lang="zh-CN" altLang="en-US" dirty="0" smtClean="0"/>
              <a:t>）后，得到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同时输入到两个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，分别用于预测</a:t>
            </a:r>
            <a:r>
              <a:rPr lang="en-US" altLang="zh-CN" dirty="0" smtClean="0"/>
              <a:t>Top-Left Corners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Bottom-right Corners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、两个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都会先经过一个叫</a:t>
            </a:r>
            <a:r>
              <a:rPr lang="en-US" altLang="zh-CN" dirty="0" smtClean="0"/>
              <a:t>Corner Pooling</a:t>
            </a:r>
            <a:r>
              <a:rPr lang="zh-CN" altLang="en-US" dirty="0" smtClean="0"/>
              <a:t>的网络，最后输出三个结果，分别是</a:t>
            </a:r>
            <a:r>
              <a:rPr lang="en-US" altLang="zh-CN" dirty="0" err="1" smtClean="0"/>
              <a:t>Heatmaps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Embeddings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Offsets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、根据</a:t>
            </a:r>
            <a:r>
              <a:rPr lang="en-US" altLang="zh-CN" dirty="0" err="1" smtClean="0"/>
              <a:t>Heatmaps</a:t>
            </a:r>
            <a:r>
              <a:rPr lang="zh-CN" altLang="en-US" dirty="0" smtClean="0"/>
              <a:t>能够得到物体的左上角点和右下角点，根据</a:t>
            </a:r>
            <a:r>
              <a:rPr lang="en-US" altLang="zh-CN" dirty="0" smtClean="0"/>
              <a:t>Offsets</a:t>
            </a:r>
            <a:r>
              <a:rPr lang="zh-CN" altLang="en-US" dirty="0" smtClean="0"/>
              <a:t>对左上角和右下角点位置进行更加精细的微调，根据</a:t>
            </a:r>
            <a:r>
              <a:rPr lang="en-US" altLang="zh-CN" dirty="0" err="1" smtClean="0"/>
              <a:t>Embeddings</a:t>
            </a:r>
            <a:r>
              <a:rPr lang="zh-CN" altLang="en-US" dirty="0" smtClean="0"/>
              <a:t>可以将同一个物体的左上角和右下角点进行匹配。得到到最终的目标框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：怎么检测这个两个点？</a:t>
            </a:r>
            <a:br>
              <a:rPr lang="zh-CN" altLang="en-US" dirty="0" smtClean="0"/>
            </a:br>
            <a:r>
              <a:rPr lang="zh-CN" altLang="en-US" dirty="0" smtClean="0"/>
              <a:t>生成</a:t>
            </a:r>
            <a:r>
              <a:rPr lang="en-US" altLang="zh-CN" dirty="0" err="1" smtClean="0"/>
              <a:t>keypoint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heatmap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heatmap</a:t>
            </a:r>
            <a:r>
              <a:rPr lang="zh-CN" altLang="en-US" dirty="0" smtClean="0"/>
              <a:t>中响应值最大的位置就是点的位置。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：怎么知道这两个点所组成的框包含物体的类别？</a:t>
            </a:r>
            <a:br>
              <a:rPr lang="zh-CN" altLang="en-US" dirty="0" smtClean="0"/>
            </a:br>
            <a:r>
              <a:rPr lang="zh-CN" altLang="en-US" dirty="0" smtClean="0"/>
              <a:t>每个</a:t>
            </a:r>
            <a:r>
              <a:rPr lang="en-US" altLang="zh-CN" dirty="0" err="1" smtClean="0"/>
              <a:t>heatmaps</a:t>
            </a:r>
            <a:r>
              <a:rPr lang="zh-CN" altLang="en-US" dirty="0" smtClean="0"/>
              <a:t>集合的形式都是</a:t>
            </a:r>
            <a:r>
              <a:rPr lang="en-US" altLang="zh-CN" dirty="0" err="1" smtClean="0"/>
              <a:t>CxHxW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代表的是检测目标的类别数，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则代表的</a:t>
            </a:r>
            <a:r>
              <a:rPr lang="en-US" altLang="zh-CN" dirty="0" err="1" smtClean="0"/>
              <a:t>heatmap</a:t>
            </a:r>
            <a:r>
              <a:rPr lang="zh-CN" altLang="en-US" dirty="0" smtClean="0"/>
              <a:t>的分辨率，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响应值最大所在的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即对应了物体的类别。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：当图像中有多个物体时，怎么知道哪些点可以组成框？（哪些左上角的点和哪些右下角的点能够组成有效的框）</a:t>
            </a:r>
            <a:br>
              <a:rPr lang="zh-CN" altLang="en-US" dirty="0" smtClean="0"/>
            </a:br>
            <a:r>
              <a:rPr lang="zh-CN" altLang="en-US" dirty="0" smtClean="0"/>
              <a:t>生成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向量，用向量的距离衡量两个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是否可以组成对。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是什么形式？</a:t>
            </a:r>
            <a:br>
              <a:rPr lang="zh-CN" altLang="en-US" dirty="0" smtClean="0"/>
            </a:br>
            <a:r>
              <a:rPr lang="en-US" altLang="zh-CN" dirty="0" smtClean="0"/>
              <a:t>loss</a:t>
            </a:r>
            <a:r>
              <a:rPr lang="zh-CN" altLang="en-US" dirty="0" smtClean="0"/>
              <a:t>总共分了三个部分，一部分是用于定位</a:t>
            </a:r>
            <a:r>
              <a:rPr lang="en-US" altLang="zh-CN" dirty="0" err="1" smtClean="0"/>
              <a:t>keypoint</a:t>
            </a:r>
            <a:r>
              <a:rPr lang="zh-CN" altLang="en-US" dirty="0" smtClean="0"/>
              <a:t>点的</a:t>
            </a:r>
            <a:r>
              <a:rPr lang="en-US" altLang="zh-CN" dirty="0" smtClean="0"/>
              <a:t>detecting loss</a:t>
            </a:r>
            <a:r>
              <a:rPr lang="zh-CN" altLang="en-US" dirty="0" smtClean="0"/>
              <a:t>，一个是用于精确定位的</a:t>
            </a:r>
            <a:r>
              <a:rPr lang="en-US" altLang="zh-CN" dirty="0" smtClean="0"/>
              <a:t>offset loss</a:t>
            </a:r>
            <a:r>
              <a:rPr lang="zh-CN" altLang="en-US" dirty="0" smtClean="0"/>
              <a:t>，一个是用于对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点进行配对的</a:t>
            </a:r>
            <a:r>
              <a:rPr lang="en-US" altLang="zh-CN" dirty="0" smtClean="0"/>
              <a:t>grouping loss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：网络结构是怎么样的？</a:t>
            </a:r>
            <a:br>
              <a:rPr lang="zh-CN" altLang="en-US" dirty="0" smtClean="0"/>
            </a:br>
            <a:r>
              <a:rPr lang="zh-CN" altLang="en-US" dirty="0" smtClean="0"/>
              <a:t>使用</a:t>
            </a:r>
            <a:r>
              <a:rPr lang="en-US" altLang="zh-CN" dirty="0" smtClean="0"/>
              <a:t>Hourglass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Corner Pooling</a:t>
            </a:r>
            <a:r>
              <a:rPr lang="zh-CN" altLang="en-US" dirty="0" smtClean="0"/>
              <a:t>构造了</a:t>
            </a:r>
            <a:r>
              <a:rPr lang="en-US" altLang="zh-CN" dirty="0" smtClean="0"/>
              <a:t>prediction module</a:t>
            </a:r>
            <a:r>
              <a:rPr lang="zh-CN" altLang="en-US" dirty="0" smtClean="0"/>
              <a:t>，用来得到最终的结果。</a:t>
            </a:r>
            <a:br>
              <a:rPr lang="zh-CN" altLang="en-US" dirty="0" smtClean="0"/>
            </a:br>
            <a:r>
              <a:rPr lang="en-US" altLang="zh-CN" dirty="0" smtClean="0"/>
              <a:t>6</a:t>
            </a:r>
            <a:r>
              <a:rPr lang="zh-CN" altLang="en-US" dirty="0" smtClean="0"/>
              <a:t>：有没有什么比较新奇的东西？</a:t>
            </a:r>
            <a:br>
              <a:rPr lang="zh-CN" altLang="en-US" dirty="0" smtClean="0"/>
            </a:br>
            <a:r>
              <a:rPr lang="zh-CN" altLang="en-US" dirty="0" smtClean="0"/>
              <a:t>提出的</a:t>
            </a:r>
            <a:r>
              <a:rPr lang="en-US" altLang="zh-CN" dirty="0" smtClean="0"/>
              <a:t>Corner Pooling</a:t>
            </a:r>
            <a:r>
              <a:rPr lang="zh-CN" altLang="en-US" dirty="0" smtClean="0"/>
              <a:t>，第一次使用检测点的方法检测物体。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贡献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通过检测</a:t>
            </a:r>
            <a:r>
              <a:rPr lang="en-US" altLang="zh-CN" dirty="0" err="1" smtClean="0"/>
              <a:t>bbox</a:t>
            </a:r>
            <a:r>
              <a:rPr lang="zh-CN" altLang="en-US" dirty="0" smtClean="0"/>
              <a:t>的一对角点来检测出目标。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corner pooling</a:t>
            </a:r>
            <a:r>
              <a:rPr lang="zh-CN" altLang="en-US" dirty="0" smtClean="0"/>
              <a:t>，来更好的定位</a:t>
            </a:r>
            <a:r>
              <a:rPr lang="en-US" altLang="zh-CN" dirty="0" err="1" smtClean="0"/>
              <a:t>bbox</a:t>
            </a:r>
            <a:r>
              <a:rPr lang="zh-CN" altLang="en-US" dirty="0" smtClean="0"/>
              <a:t>的角点。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8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上图是</a:t>
            </a:r>
            <a:r>
              <a:rPr lang="en-US" altLang="zh-CN" dirty="0" smtClean="0"/>
              <a:t>top-left corner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Corner Pooling</a:t>
            </a:r>
            <a:r>
              <a:rPr lang="zh-CN" altLang="en-US" dirty="0" smtClean="0"/>
              <a:t>过程。在水平方向，从最右端开始往最左端遍历，每个位置的值都变成从最右到当前位置为止，出现的最大的值。同理，</a:t>
            </a:r>
            <a:r>
              <a:rPr lang="en-US" altLang="zh-CN" dirty="0" smtClean="0"/>
              <a:t>bottom-right corner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Corner Pooling</a:t>
            </a:r>
            <a:r>
              <a:rPr lang="zh-CN" altLang="en-US" dirty="0" smtClean="0"/>
              <a:t>则是最左端开始往最右端遍历。同样的，在垂直方向上，也是这样同样的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的方式。</a:t>
            </a:r>
          </a:p>
          <a:p>
            <a:r>
              <a:rPr lang="zh-CN" altLang="en-US" dirty="0" smtClean="0"/>
              <a:t>以左上角点为例，当我们决定此点是否个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点的时候，往往会沿着水平的方向向右看，看看是否与物体有相切，还会沿着垂直方向向下看，看看是否与物体相切。简而言之，其实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点是物体上边缘点和坐边缘点的集合，因此在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的时候通过</a:t>
            </a:r>
            <a:r>
              <a:rPr lang="en-US" altLang="zh-CN" dirty="0" smtClean="0"/>
              <a:t>Corner Pooling</a:t>
            </a:r>
            <a:r>
              <a:rPr lang="zh-CN" altLang="en-US" dirty="0" smtClean="0"/>
              <a:t>的方式能够一定程度上体现出当前点出发的射线是否与物体相交。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2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作者使用了最佳的关键点估计框架，通过对每个目标类预测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个多峰值的</a:t>
            </a:r>
            <a:r>
              <a:rPr lang="en-US" altLang="zh-CN" dirty="0" err="1" smtClean="0"/>
              <a:t>heatmaps</a:t>
            </a:r>
            <a:r>
              <a:rPr lang="zh-CN" altLang="en-US" dirty="0" smtClean="0"/>
              <a:t>来寻找极值点。另外，作者使用每个类</a:t>
            </a:r>
            <a:r>
              <a:rPr lang="en-US" altLang="zh-CN" dirty="0" smtClean="0"/>
              <a:t>center </a:t>
            </a:r>
            <a:r>
              <a:rPr lang="en-US" altLang="zh-CN" dirty="0" err="1" smtClean="0"/>
              <a:t>heatmap</a:t>
            </a:r>
            <a:r>
              <a:rPr lang="zh-CN" altLang="en-US" dirty="0" smtClean="0"/>
              <a:t>来预测目标中心。仅通过基于几何的方法来对极值点分组，如果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个极值点的几何中点在</a:t>
            </a:r>
            <a:r>
              <a:rPr lang="en-US" altLang="zh-CN" dirty="0" smtClean="0"/>
              <a:t>center map</a:t>
            </a:r>
            <a:r>
              <a:rPr lang="zh-CN" altLang="en-US" dirty="0" smtClean="0"/>
              <a:t>上对应的分数高于阈值，则这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个极值点分为一组。</a:t>
            </a:r>
          </a:p>
          <a:p>
            <a:r>
              <a:rPr lang="zh-CN" altLang="en-US" dirty="0" smtClean="0"/>
              <a:t>​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的预测是类别无关的，而极值点的预测是类别相关的。对每种极值点</a:t>
            </a:r>
            <a:r>
              <a:rPr lang="en-US" altLang="zh-CN" dirty="0" err="1" smtClean="0"/>
              <a:t>heatmap</a:t>
            </a:r>
            <a:r>
              <a:rPr lang="zh-CN" altLang="en-US" dirty="0" smtClean="0"/>
              <a:t>，不包含</a:t>
            </a:r>
            <a:r>
              <a:rPr lang="en-US" altLang="zh-CN" dirty="0" smtClean="0"/>
              <a:t>center map</a:t>
            </a:r>
            <a:r>
              <a:rPr lang="zh-CN" altLang="en-US" dirty="0" smtClean="0"/>
              <a:t>，预测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</a:t>
            </a:r>
            <a:r>
              <a:rPr lang="en-US" altLang="zh-CN" dirty="0" smtClean="0"/>
              <a:t>offset map</a:t>
            </a:r>
            <a:r>
              <a:rPr lang="zh-CN" altLang="en-US" dirty="0" smtClean="0"/>
              <a:t>（分别对应</a:t>
            </a:r>
            <a:r>
              <a:rPr lang="en-US" altLang="zh-CN" dirty="0" smtClean="0"/>
              <a:t>XY</a:t>
            </a:r>
            <a:r>
              <a:rPr lang="zh-CN" altLang="en-US" dirty="0" smtClean="0"/>
              <a:t>轴方向）。网络的输出是</a:t>
            </a:r>
            <a:r>
              <a:rPr lang="en-US" altLang="zh-CN" dirty="0" smtClean="0"/>
              <a:t>5xC </a:t>
            </a:r>
            <a:r>
              <a:rPr lang="en-US" altLang="zh-CN" dirty="0" err="1" smtClean="0"/>
              <a:t>heatmaps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4x2offset maps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是类别数。</a:t>
            </a:r>
          </a:p>
          <a:p>
            <a:r>
              <a:rPr lang="zh-CN" altLang="en-US" dirty="0" smtClean="0"/>
              <a:t>分组算法的输入是每个类的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heatmaps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center </a:t>
            </a:r>
            <a:r>
              <a:rPr lang="en-US" altLang="zh-CN" dirty="0" err="1" smtClean="0"/>
              <a:t>heatmap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extreme </a:t>
            </a:r>
            <a:r>
              <a:rPr lang="en-US" altLang="zh-CN" dirty="0" err="1" smtClean="0"/>
              <a:t>heatmaps</a:t>
            </a:r>
            <a:r>
              <a:rPr lang="zh-CN" altLang="en-US" dirty="0" smtClean="0"/>
              <a:t>，通过检测所有的峰值来提取出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heatmaps</a:t>
            </a:r>
            <a:r>
              <a:rPr lang="zh-CN" altLang="en-US" dirty="0" smtClean="0"/>
              <a:t>的关键点。给出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个极值点，计算几何中心，如果几何中心在</a:t>
            </a:r>
            <a:r>
              <a:rPr lang="en-US" altLang="zh-CN" dirty="0" smtClean="0"/>
              <a:t>center map</a:t>
            </a:r>
            <a:r>
              <a:rPr lang="zh-CN" altLang="en-US" dirty="0" smtClean="0"/>
              <a:t>上对应高响应，那么这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个极值点为有效检测。作者使用暴力枚举的方式来得到所有有效的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个关键点。</a:t>
            </a:r>
          </a:p>
          <a:p>
            <a:r>
              <a:rPr lang="zh-CN" altLang="en-US" dirty="0" smtClean="0"/>
              <a:t>贡献：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将关键点定义为极值点。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根据几何结构对关键点进行分组。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CornerNet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ExtremeNet</a:t>
            </a:r>
            <a:r>
              <a:rPr lang="zh-CN" altLang="en-US" dirty="0" smtClean="0"/>
              <a:t>的区别：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1.CornerNet</a:t>
            </a:r>
            <a:r>
              <a:rPr lang="zh-CN" altLang="en-US" dirty="0" smtClean="0"/>
              <a:t>通过预测角点来检测目标的，而</a:t>
            </a:r>
            <a:r>
              <a:rPr lang="en-US" altLang="zh-CN" dirty="0" smtClean="0"/>
              <a:t>ExtremeNet</a:t>
            </a:r>
            <a:r>
              <a:rPr lang="zh-CN" altLang="en-US" dirty="0" smtClean="0"/>
              <a:t>通过预测极值点和中心点来检测目标的。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2.CornerNet</a:t>
            </a:r>
            <a:r>
              <a:rPr lang="zh-CN" altLang="en-US" dirty="0" smtClean="0"/>
              <a:t>通过角点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之间的距离来判断是否为同一组关键点，而</a:t>
            </a:r>
            <a:r>
              <a:rPr lang="en-US" altLang="zh-CN" dirty="0" smtClean="0"/>
              <a:t>ExtremeNet</a:t>
            </a:r>
            <a:r>
              <a:rPr lang="zh-CN" altLang="en-US" dirty="0" smtClean="0"/>
              <a:t>通过暴力枚举极值点、经过中心点判断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个极值点是否为一组。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8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ICCV2017</a:t>
            </a:r>
            <a:r>
              <a:rPr lang="zh-CN" altLang="en-US" dirty="0" smtClean="0"/>
              <a:t>最佳学生论文奖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1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计算</a:t>
            </a:r>
            <a:r>
              <a:rPr lang="en-US" altLang="zh-CN" sz="1200" dirty="0" smtClean="0"/>
              <a:t>Loss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bbox</a:t>
            </a:r>
            <a:r>
              <a:rPr lang="zh-CN" altLang="en-US" sz="1200" dirty="0" smtClean="0"/>
              <a:t>可以分为</a:t>
            </a:r>
            <a:r>
              <a:rPr lang="en-US" altLang="zh-CN" sz="1200" dirty="0" smtClean="0"/>
              <a:t>positive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negative</a:t>
            </a:r>
            <a:r>
              <a:rPr lang="zh-CN" altLang="en-US" sz="1200" dirty="0" smtClean="0"/>
              <a:t>两类。当</a:t>
            </a:r>
            <a:r>
              <a:rPr lang="en-US" altLang="zh-CN" sz="1200" dirty="0" err="1" smtClean="0"/>
              <a:t>bbox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由</a:t>
            </a:r>
            <a:r>
              <a:rPr lang="en-US" altLang="zh-CN" sz="1200" dirty="0" smtClean="0"/>
              <a:t>anchor</a:t>
            </a:r>
            <a:r>
              <a:rPr lang="zh-CN" altLang="en-US" sz="1200" dirty="0" smtClean="0"/>
              <a:t>加上偏移量得到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ground truth</a:t>
            </a:r>
            <a:r>
              <a:rPr lang="zh-CN" altLang="en-US" sz="1200" dirty="0" smtClean="0"/>
              <a:t>间的</a:t>
            </a:r>
            <a:r>
              <a:rPr lang="en-US" altLang="zh-CN" sz="1200" dirty="0" smtClean="0"/>
              <a:t>IOU</a:t>
            </a:r>
            <a:r>
              <a:rPr lang="zh-CN" altLang="en-US" sz="1200" dirty="0" smtClean="0"/>
              <a:t>大于上门限时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一般是</a:t>
            </a:r>
            <a:r>
              <a:rPr lang="en-US" altLang="zh-CN" sz="1200" dirty="0" smtClean="0"/>
              <a:t>0.5)</a:t>
            </a:r>
            <a:r>
              <a:rPr lang="zh-CN" altLang="en-US" sz="1200" dirty="0" smtClean="0"/>
              <a:t>，会认为该</a:t>
            </a:r>
            <a:r>
              <a:rPr lang="en-US" altLang="zh-CN" sz="1200" dirty="0" err="1" smtClean="0"/>
              <a:t>bbox</a:t>
            </a:r>
            <a:r>
              <a:rPr lang="zh-CN" altLang="en-US" sz="1200" dirty="0" smtClean="0"/>
              <a:t>属于</a:t>
            </a:r>
            <a:r>
              <a:rPr lang="en-US" altLang="zh-CN" sz="1200" dirty="0" smtClean="0"/>
              <a:t>positive example</a:t>
            </a:r>
            <a:r>
              <a:rPr lang="zh-CN" altLang="en-US" sz="1200" dirty="0" smtClean="0"/>
              <a:t>，如果</a:t>
            </a:r>
            <a:r>
              <a:rPr lang="en-US" altLang="zh-CN" sz="1200" dirty="0" smtClean="0"/>
              <a:t>IOU</a:t>
            </a:r>
            <a:r>
              <a:rPr lang="zh-CN" altLang="en-US" sz="1200" dirty="0" smtClean="0"/>
              <a:t>小于下门限就认为该</a:t>
            </a:r>
            <a:r>
              <a:rPr lang="en-US" altLang="zh-CN" sz="1200" dirty="0" err="1" smtClean="0"/>
              <a:t>bbox</a:t>
            </a:r>
            <a:r>
              <a:rPr lang="zh-CN" altLang="en-US" sz="1200" dirty="0" smtClean="0"/>
              <a:t>属于</a:t>
            </a:r>
            <a:r>
              <a:rPr lang="en-US" altLang="zh-CN" sz="1200" dirty="0" smtClean="0"/>
              <a:t>negative example</a:t>
            </a:r>
            <a:r>
              <a:rPr lang="zh-CN" altLang="en-US" sz="1200" dirty="0" smtClean="0"/>
              <a:t>。在一张输入</a:t>
            </a:r>
            <a:r>
              <a:rPr lang="en-US" altLang="zh-CN" sz="1200" dirty="0" smtClean="0"/>
              <a:t>image</a:t>
            </a:r>
            <a:r>
              <a:rPr lang="zh-CN" altLang="en-US" sz="1200" dirty="0" smtClean="0"/>
              <a:t>中，目标占的比例一般都远小于背景占的比例，所以两类</a:t>
            </a:r>
            <a:r>
              <a:rPr lang="en-US" altLang="zh-CN" sz="1200" dirty="0" smtClean="0"/>
              <a:t>example</a:t>
            </a:r>
            <a:r>
              <a:rPr lang="zh-CN" altLang="en-US" sz="1200" dirty="0" smtClean="0"/>
              <a:t>中以</a:t>
            </a:r>
            <a:r>
              <a:rPr lang="en-US" altLang="zh-CN" sz="1200" dirty="0" smtClean="0"/>
              <a:t>negative</a:t>
            </a:r>
            <a:r>
              <a:rPr lang="zh-CN" altLang="en-US" sz="1200" dirty="0" smtClean="0"/>
              <a:t>为主，这引发了两个问题：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1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例如</a:t>
            </a:r>
            <a:r>
              <a:rPr lang="en-US" altLang="zh-CN" dirty="0" smtClean="0">
                <a:effectLst/>
              </a:rPr>
              <a:t>gamma</a:t>
            </a:r>
            <a:r>
              <a:rPr lang="zh-CN" altLang="en-US" dirty="0" smtClean="0">
                <a:effectLst/>
              </a:rPr>
              <a:t>为</a:t>
            </a: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，对于正类样本而言，预测结果为</a:t>
            </a:r>
            <a:r>
              <a:rPr lang="en-US" altLang="zh-CN" dirty="0" smtClean="0">
                <a:effectLst/>
              </a:rPr>
              <a:t>0.95</a:t>
            </a:r>
            <a:r>
              <a:rPr lang="zh-CN" altLang="en-US" dirty="0" smtClean="0">
                <a:effectLst/>
              </a:rPr>
              <a:t>肯定是简单样本，所以（</a:t>
            </a:r>
            <a:r>
              <a:rPr lang="en-US" altLang="zh-CN" dirty="0" smtClean="0">
                <a:effectLst/>
              </a:rPr>
              <a:t>1-0.95</a:t>
            </a:r>
            <a:r>
              <a:rPr lang="zh-CN" altLang="en-US" dirty="0" smtClean="0">
                <a:effectLst/>
              </a:rPr>
              <a:t>）的</a:t>
            </a:r>
            <a:r>
              <a:rPr lang="en-US" altLang="zh-CN" dirty="0" smtClean="0">
                <a:effectLst/>
              </a:rPr>
              <a:t>gamma</a:t>
            </a:r>
            <a:r>
              <a:rPr lang="zh-CN" altLang="en-US" dirty="0" smtClean="0">
                <a:effectLst/>
              </a:rPr>
              <a:t>次方就会很小，这时损失函数值就变得更小。而预测概率为</a:t>
            </a:r>
            <a:r>
              <a:rPr lang="en-US" altLang="zh-CN" dirty="0" smtClean="0">
                <a:effectLst/>
              </a:rPr>
              <a:t>0.3</a:t>
            </a:r>
            <a:r>
              <a:rPr lang="zh-CN" altLang="en-US" dirty="0" smtClean="0">
                <a:effectLst/>
              </a:rPr>
              <a:t>的样本其损失相对很大。对于负类样本而言同样，预测</a:t>
            </a:r>
            <a:r>
              <a:rPr lang="en-US" altLang="zh-CN" dirty="0" smtClean="0">
                <a:effectLst/>
              </a:rPr>
              <a:t>0.1</a:t>
            </a:r>
            <a:r>
              <a:rPr lang="zh-CN" altLang="en-US" dirty="0" smtClean="0">
                <a:effectLst/>
              </a:rPr>
              <a:t>的结果应当远比预测</a:t>
            </a:r>
            <a:r>
              <a:rPr lang="en-US" altLang="zh-CN" dirty="0" smtClean="0">
                <a:effectLst/>
              </a:rPr>
              <a:t>0.7</a:t>
            </a:r>
            <a:r>
              <a:rPr lang="zh-CN" altLang="en-US" dirty="0" smtClean="0">
                <a:effectLst/>
              </a:rPr>
              <a:t>的样本损失值要小得多。对于预测概率为</a:t>
            </a:r>
            <a:r>
              <a:rPr lang="en-US" altLang="zh-CN" dirty="0" smtClean="0">
                <a:effectLst/>
              </a:rPr>
              <a:t>0.5</a:t>
            </a:r>
            <a:r>
              <a:rPr lang="zh-CN" altLang="en-US" dirty="0" smtClean="0">
                <a:effectLst/>
              </a:rPr>
              <a:t>时，损失只减少了</a:t>
            </a:r>
            <a:r>
              <a:rPr lang="en-US" altLang="zh-CN" dirty="0" smtClean="0">
                <a:effectLst/>
              </a:rPr>
              <a:t>0.25</a:t>
            </a:r>
            <a:r>
              <a:rPr lang="zh-CN" altLang="en-US" dirty="0" smtClean="0">
                <a:effectLst/>
              </a:rPr>
              <a:t>倍，所以更加关注于这种难以区分的样本。这样减少了简单样本的影响，大量预测概率很小的样本叠加起来后的效应才可能比较有效。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加入平衡因子</a:t>
            </a:r>
            <a:r>
              <a:rPr lang="en-US" altLang="zh-CN" dirty="0" smtClean="0">
                <a:effectLst/>
              </a:rPr>
              <a:t>alpha</a:t>
            </a:r>
            <a:r>
              <a:rPr lang="zh-CN" altLang="en-US" dirty="0" smtClean="0">
                <a:effectLst/>
              </a:rPr>
              <a:t>，用来平衡正负样本本身的比例不均：文中</a:t>
            </a:r>
            <a:r>
              <a:rPr lang="en-US" altLang="zh-CN" dirty="0" smtClean="0">
                <a:effectLst/>
              </a:rPr>
              <a:t>alpha</a:t>
            </a:r>
            <a:r>
              <a:rPr lang="zh-CN" altLang="en-US" dirty="0" smtClean="0">
                <a:effectLst/>
              </a:rPr>
              <a:t>取</a:t>
            </a:r>
            <a:r>
              <a:rPr lang="en-US" altLang="zh-CN" dirty="0" smtClean="0">
                <a:effectLst/>
              </a:rPr>
              <a:t>0.25</a:t>
            </a:r>
            <a:r>
              <a:rPr lang="zh-CN" altLang="en-US" dirty="0" smtClean="0">
                <a:effectLst/>
              </a:rPr>
              <a:t>，即正样本要比负样本占比小，这是因为负例易分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只添加</a:t>
            </a:r>
            <a:r>
              <a:rPr lang="en-US" altLang="zh-CN" dirty="0" smtClean="0">
                <a:effectLst/>
              </a:rPr>
              <a:t>alpha</a:t>
            </a:r>
            <a:r>
              <a:rPr lang="zh-CN" altLang="en-US" dirty="0" smtClean="0">
                <a:effectLst/>
              </a:rPr>
              <a:t>虽然可以平衡正负样本的重要性，但是无法解决简单与困难样本的问题。</a:t>
            </a:r>
            <a:endParaRPr lang="zh-CN" altLang="en-US" dirty="0" smtClean="0"/>
          </a:p>
          <a:p>
            <a:r>
              <a:rPr lang="en-US" altLang="zh-CN" dirty="0" smtClean="0">
                <a:effectLst/>
              </a:rPr>
              <a:t>gamma</a:t>
            </a:r>
            <a:r>
              <a:rPr lang="zh-CN" altLang="en-US" dirty="0" smtClean="0">
                <a:effectLst/>
              </a:rPr>
              <a:t>调节简单样本权重降低的速率，当</a:t>
            </a:r>
            <a:r>
              <a:rPr lang="en-US" altLang="zh-CN" dirty="0" smtClean="0">
                <a:effectLst/>
              </a:rPr>
              <a:t>gamma</a:t>
            </a:r>
            <a:r>
              <a:rPr lang="zh-CN" altLang="en-US" dirty="0" smtClean="0">
                <a:effectLst/>
              </a:rPr>
              <a:t>为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时即为交叉熵损失函数，当</a:t>
            </a:r>
            <a:r>
              <a:rPr lang="en-US" altLang="zh-CN" dirty="0" smtClean="0">
                <a:effectLst/>
              </a:rPr>
              <a:t>gamma</a:t>
            </a:r>
            <a:r>
              <a:rPr lang="zh-CN" altLang="en-US" dirty="0" smtClean="0">
                <a:effectLst/>
              </a:rPr>
              <a:t>增加时，调整因子的影响也在增加。实验发现</a:t>
            </a:r>
            <a:r>
              <a:rPr lang="en-US" altLang="zh-CN" dirty="0" smtClean="0">
                <a:effectLst/>
              </a:rPr>
              <a:t>gamma</a:t>
            </a:r>
            <a:r>
              <a:rPr lang="zh-CN" altLang="en-US" dirty="0" smtClean="0">
                <a:effectLst/>
              </a:rPr>
              <a:t>为</a:t>
            </a: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是最优。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9635-2779-4767-B6FC-839304EDE1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2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4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4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7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2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7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5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0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3450-1FCB-4516-83B8-53C573EC427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6926-2E60-44F3-85CF-C6E99378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Anchor-free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6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586" y="1028343"/>
            <a:ext cx="119144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One-stage</a:t>
            </a:r>
            <a:r>
              <a:rPr lang="zh-CN" altLang="en-US" sz="3200" dirty="0" smtClean="0"/>
              <a:t>结构准确度低是由类别失衡</a:t>
            </a:r>
            <a:r>
              <a:rPr lang="en-US" altLang="zh-CN" sz="3200" dirty="0" smtClean="0"/>
              <a:t>(class imbalance)</a:t>
            </a:r>
            <a:r>
              <a:rPr lang="zh-CN" altLang="en-US" sz="3200" dirty="0" smtClean="0"/>
              <a:t>引起的。</a:t>
            </a:r>
            <a:endParaRPr lang="en-US" altLang="zh-CN" sz="3200" dirty="0" smtClean="0"/>
          </a:p>
          <a:p>
            <a:endParaRPr lang="zh-CN" altLang="en-US" sz="3200" dirty="0" smtClean="0"/>
          </a:p>
          <a:p>
            <a:pPr>
              <a:buFont typeface="+mj-lt"/>
              <a:buAutoNum type="arabicPeriod"/>
            </a:pPr>
            <a:r>
              <a:rPr lang="en-US" altLang="zh-CN" sz="3200" dirty="0" smtClean="0"/>
              <a:t>negative example</a:t>
            </a:r>
            <a:r>
              <a:rPr lang="zh-CN" altLang="en-US" sz="3200" dirty="0" smtClean="0"/>
              <a:t>过多造成它的</a:t>
            </a:r>
            <a:r>
              <a:rPr lang="en-US" altLang="zh-CN" sz="3200" dirty="0" smtClean="0"/>
              <a:t>loss</a:t>
            </a:r>
            <a:r>
              <a:rPr lang="zh-CN" altLang="en-US" sz="3200" dirty="0" smtClean="0"/>
              <a:t>太大，以至于把</a:t>
            </a:r>
            <a:r>
              <a:rPr lang="en-US" altLang="zh-CN" sz="3200" dirty="0" smtClean="0"/>
              <a:t>positive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loss</a:t>
            </a:r>
            <a:r>
              <a:rPr lang="zh-CN" altLang="en-US" sz="3200" dirty="0" smtClean="0"/>
              <a:t>都淹没掉了，不利于目标的收敛；</a:t>
            </a:r>
          </a:p>
          <a:p>
            <a:pPr>
              <a:buFont typeface="+mj-lt"/>
              <a:buAutoNum type="arabicPeriod"/>
            </a:pPr>
            <a:r>
              <a:rPr lang="zh-CN" altLang="en-US" sz="3200" dirty="0" smtClean="0"/>
              <a:t>大多</a:t>
            </a:r>
            <a:r>
              <a:rPr lang="en-US" altLang="zh-CN" sz="3200" dirty="0" smtClean="0"/>
              <a:t>negative example</a:t>
            </a:r>
            <a:r>
              <a:rPr lang="zh-CN" altLang="en-US" sz="3200" dirty="0" smtClean="0"/>
              <a:t>不在前景和背景的过渡区域上，分类很明确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这种易分类的</a:t>
            </a:r>
            <a:r>
              <a:rPr lang="en-US" altLang="zh-CN" sz="3200" dirty="0" smtClean="0"/>
              <a:t>negative</a:t>
            </a:r>
            <a:r>
              <a:rPr lang="zh-CN" altLang="en-US" sz="3200" dirty="0" smtClean="0"/>
              <a:t>称为</a:t>
            </a:r>
            <a:r>
              <a:rPr lang="en-US" altLang="zh-CN" sz="3200" dirty="0" smtClean="0"/>
              <a:t>easy negative)</a:t>
            </a:r>
            <a:r>
              <a:rPr lang="zh-CN" altLang="en-US" sz="3200" dirty="0" smtClean="0"/>
              <a:t>，训练时对应的背景类</a:t>
            </a:r>
            <a:r>
              <a:rPr lang="en-US" altLang="zh-CN" sz="3200" dirty="0" smtClean="0"/>
              <a:t>score</a:t>
            </a:r>
            <a:r>
              <a:rPr lang="zh-CN" altLang="en-US" sz="3200" dirty="0" smtClean="0"/>
              <a:t>会很大，换个角度看就是单个</a:t>
            </a:r>
            <a:r>
              <a:rPr lang="en-US" altLang="zh-CN" sz="3200" dirty="0" smtClean="0"/>
              <a:t>example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loss</a:t>
            </a:r>
            <a:r>
              <a:rPr lang="zh-CN" altLang="en-US" sz="3200" dirty="0" smtClean="0"/>
              <a:t>很小，反向计算时梯度小。梯度小造成</a:t>
            </a:r>
            <a:r>
              <a:rPr lang="en-US" altLang="zh-CN" sz="3200" dirty="0" smtClean="0"/>
              <a:t>easy negative example</a:t>
            </a:r>
            <a:r>
              <a:rPr lang="zh-CN" altLang="en-US" sz="3200" dirty="0" smtClean="0"/>
              <a:t>对参数的收敛作用很有限，我们更需要</a:t>
            </a:r>
            <a:r>
              <a:rPr lang="en-US" altLang="zh-CN" sz="3200" dirty="0" smtClean="0"/>
              <a:t>loss</a:t>
            </a:r>
            <a:r>
              <a:rPr lang="zh-CN" altLang="en-US" sz="3200" dirty="0" smtClean="0"/>
              <a:t>大的对参数收敛影响也更大的</a:t>
            </a:r>
            <a:r>
              <a:rPr lang="en-US" altLang="zh-CN" sz="3200" dirty="0" smtClean="0"/>
              <a:t>example</a:t>
            </a:r>
            <a:r>
              <a:rPr lang="zh-CN" altLang="en-US" sz="3200" dirty="0" smtClean="0"/>
              <a:t>，即</a:t>
            </a:r>
            <a:r>
              <a:rPr lang="en-US" altLang="zh-CN" sz="3200" dirty="0" smtClean="0"/>
              <a:t>hard positive/negative example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77586" y="403163"/>
            <a:ext cx="521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Focal Loss for Dense Object Detection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9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5247" y="496532"/>
            <a:ext cx="8619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NimbusRomNo9L-Medi"/>
              </a:rPr>
              <a:t>RetinaNet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NimbusRomNo9L-Medi"/>
              </a:rPr>
              <a:t>Focal Loss for Dense Object Detection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773" t="10204" b="10204"/>
          <a:stretch/>
        </p:blipFill>
        <p:spPr>
          <a:xfrm>
            <a:off x="1219199" y="1924050"/>
            <a:ext cx="9339513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1326" r="1433"/>
          <a:stretch/>
        </p:blipFill>
        <p:spPr>
          <a:xfrm>
            <a:off x="1219199" y="3158648"/>
            <a:ext cx="6091973" cy="9484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" y="4751105"/>
            <a:ext cx="6700838" cy="11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4" y="967845"/>
            <a:ext cx="7144397" cy="45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81151"/>
            <a:ext cx="1208752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28" y="1662545"/>
            <a:ext cx="11169760" cy="32939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03844" y="681243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RetinaNet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5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31" y="931333"/>
            <a:ext cx="8804169" cy="49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44" y="1501053"/>
            <a:ext cx="11005489" cy="32094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68894" y="651164"/>
            <a:ext cx="4621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FSAF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7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54" y="621241"/>
            <a:ext cx="9684279" cy="2809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40" y="3472921"/>
            <a:ext cx="10734911" cy="296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07" y="649815"/>
            <a:ext cx="7868579" cy="57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96926"/>
            <a:ext cx="8480540" cy="46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221" y="376443"/>
            <a:ext cx="3477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Anchor-based</a:t>
            </a:r>
            <a:r>
              <a:rPr lang="zh-CN" altLang="en-US" sz="2800" dirty="0" smtClean="0"/>
              <a:t>缺陷：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71968" y="1274619"/>
            <a:ext cx="10545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 1</a:t>
            </a:r>
            <a:r>
              <a:rPr lang="zh-CN" altLang="en-US" sz="2800" dirty="0" smtClean="0"/>
              <a:t>）需要</a:t>
            </a:r>
            <a:r>
              <a:rPr lang="zh-CN" altLang="en-US" sz="2800" dirty="0"/>
              <a:t>大量的</a:t>
            </a:r>
            <a:r>
              <a:rPr lang="en-US" altLang="zh-CN" sz="2800" dirty="0"/>
              <a:t>anchor</a:t>
            </a:r>
            <a:r>
              <a:rPr lang="zh-CN" altLang="en-US" sz="2800" dirty="0"/>
              <a:t>来覆盖检测物体</a:t>
            </a:r>
            <a:r>
              <a:rPr lang="zh-CN" altLang="en-US" sz="2800" dirty="0" smtClean="0"/>
              <a:t>，大量</a:t>
            </a:r>
            <a:r>
              <a:rPr lang="zh-CN" altLang="en-US" sz="2800" dirty="0"/>
              <a:t>的</a:t>
            </a:r>
            <a:r>
              <a:rPr lang="en-US" altLang="zh-CN" sz="2800" dirty="0"/>
              <a:t>anchor</a:t>
            </a:r>
            <a:r>
              <a:rPr lang="zh-CN" altLang="en-US" sz="2800" dirty="0"/>
              <a:t>中只有一小部分会与</a:t>
            </a:r>
            <a:r>
              <a:rPr lang="en-US" altLang="zh-CN" sz="2800" dirty="0"/>
              <a:t>GT</a:t>
            </a:r>
            <a:r>
              <a:rPr lang="zh-CN" altLang="en-US" sz="2800" dirty="0"/>
              <a:t>覆盖成为正样本，其余大部分未与</a:t>
            </a:r>
            <a:r>
              <a:rPr lang="en-US" altLang="zh-CN" sz="2800" dirty="0"/>
              <a:t>GT</a:t>
            </a:r>
            <a:r>
              <a:rPr lang="zh-CN" altLang="en-US" sz="2800" dirty="0"/>
              <a:t>覆盖的就会成为负样本，使得训练中正负样本失衡。并且产生大量的计算消耗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）需要</a:t>
            </a:r>
            <a:r>
              <a:rPr lang="zh-CN" altLang="en-US" sz="2800" dirty="0"/>
              <a:t>对</a:t>
            </a:r>
            <a:r>
              <a:rPr lang="en-US" altLang="zh-CN" sz="2800" dirty="0"/>
              <a:t>anchor</a:t>
            </a:r>
            <a:r>
              <a:rPr lang="zh-CN" altLang="en-US" sz="2800" dirty="0"/>
              <a:t>设置大量的长宽比和尺度。增加了设计的复杂性。设置还需要引入一些先验</a:t>
            </a:r>
            <a:r>
              <a:rPr lang="zh-CN" altLang="en-US" sz="2800" dirty="0" smtClean="0"/>
              <a:t>知识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36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551" y="429491"/>
            <a:ext cx="1188144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Anchor-free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早期探索：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DenseBox: 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Unifying Landmark Localization with End to End Object Detection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YOLO: you only look once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unified, real-time object detection</a:t>
            </a:r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基于关键点：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CornerNet: 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Objects as Paired Keypoints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ECCV2018 Oral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ExtremeNet: 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Bottom-up Object Detection by Grouping Extreme </a:t>
            </a:r>
            <a:r>
              <a:rPr lang="en-US" altLang="zh-CN" sz="3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Center Points</a:t>
            </a:r>
            <a:r>
              <a:rPr lang="zh-CN" altLang="en-US" sz="3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CVPR 2019</a:t>
            </a:r>
            <a:r>
              <a:rPr lang="zh-CN" altLang="en-US" sz="3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密集预测</a:t>
            </a:r>
            <a:r>
              <a:rPr lang="en-US" altLang="zh-CN" sz="3200" dirty="0" smtClean="0"/>
              <a:t>:</a:t>
            </a:r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1" dirty="0" smtClean="0">
                <a:solidFill>
                  <a:srgbClr val="000000"/>
                </a:solidFill>
                <a:latin typeface="NimbusRomNo9L-Medi"/>
              </a:rPr>
              <a:t>Focal Loss for Dense Object Detection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FSAF: Feature Selective Anchor-Free Module for Single-Shot Object Detection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FCOS: Fully Convolutional One-Stage Object Detection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FoveaBox: FoveaBox Beyond Anchor-based Object Detector</a:t>
            </a:r>
          </a:p>
        </p:txBody>
      </p:sp>
    </p:spTree>
    <p:extLst>
      <p:ext uri="{BB962C8B-B14F-4D97-AF65-F5344CB8AC3E}">
        <p14:creationId xmlns:p14="http://schemas.microsoft.com/office/powerpoint/2010/main" val="3396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01" y="2098530"/>
            <a:ext cx="11273822" cy="29476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93736" y="1207716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4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84" y="1620982"/>
            <a:ext cx="938484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9" y="1237816"/>
            <a:ext cx="12003281" cy="42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41" y="704212"/>
            <a:ext cx="6849046" cy="58237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65313" y="334879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5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0729"/>
            <a:ext cx="118055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目标检测有两大经典结构</a:t>
            </a:r>
            <a:r>
              <a:rPr lang="en-US" altLang="zh-CN" sz="3200" dirty="0" smtClean="0"/>
              <a:t>: </a:t>
            </a:r>
          </a:p>
          <a:p>
            <a:pPr>
              <a:buFont typeface="+mj-lt"/>
              <a:buAutoNum type="arabicPeriod"/>
            </a:pPr>
            <a:r>
              <a:rPr lang="zh-CN" altLang="en-US" sz="3200" dirty="0" smtClean="0"/>
              <a:t>第一类是以</a:t>
            </a:r>
            <a:r>
              <a:rPr lang="en-US" altLang="zh-CN" sz="3200" dirty="0" smtClean="0"/>
              <a:t>Faster RCNN</a:t>
            </a:r>
            <a:r>
              <a:rPr lang="zh-CN" altLang="en-US" sz="3200" dirty="0" smtClean="0"/>
              <a:t>为代表的</a:t>
            </a:r>
            <a:r>
              <a:rPr lang="en-US" altLang="zh-CN" sz="3200" dirty="0" smtClean="0"/>
              <a:t>two-stage</a:t>
            </a:r>
            <a:r>
              <a:rPr lang="zh-CN" altLang="en-US" sz="3200" dirty="0" smtClean="0"/>
              <a:t>方法，这种结构的第一级专注于</a:t>
            </a:r>
            <a:r>
              <a:rPr lang="en-US" altLang="zh-CN" sz="3200" dirty="0" smtClean="0"/>
              <a:t>proposal</a:t>
            </a:r>
            <a:r>
              <a:rPr lang="zh-CN" altLang="en-US" sz="3200" dirty="0" smtClean="0"/>
              <a:t>的提取，第二级则对提取出的</a:t>
            </a:r>
            <a:r>
              <a:rPr lang="en-US" altLang="zh-CN" sz="3200" dirty="0" smtClean="0"/>
              <a:t>proposal</a:t>
            </a:r>
            <a:r>
              <a:rPr lang="zh-CN" altLang="en-US" sz="3200" dirty="0" smtClean="0"/>
              <a:t>进行分类和精确坐标回归。两级结构准确度较高，但因为第二级需要单独对每个</a:t>
            </a:r>
            <a:r>
              <a:rPr lang="en-US" altLang="zh-CN" sz="3200" dirty="0" smtClean="0"/>
              <a:t>proposal</a:t>
            </a:r>
            <a:r>
              <a:rPr lang="zh-CN" altLang="en-US" sz="3200" dirty="0" smtClean="0"/>
              <a:t>进行分类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回归，速度就打了折扣；</a:t>
            </a:r>
            <a:endParaRPr lang="en-US" altLang="zh-CN" sz="3200" dirty="0" smtClean="0"/>
          </a:p>
          <a:p>
            <a:endParaRPr lang="zh-CN" altLang="en-US" sz="3200" dirty="0" smtClean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第二类结构是以</a:t>
            </a:r>
            <a:r>
              <a:rPr lang="en-US" altLang="zh-CN" sz="3200" dirty="0" smtClean="0"/>
              <a:t>YOLO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SSD</a:t>
            </a:r>
            <a:r>
              <a:rPr lang="zh-CN" altLang="en-US" sz="3200" dirty="0" smtClean="0"/>
              <a:t>为代表的</a:t>
            </a:r>
            <a:r>
              <a:rPr lang="en-US" altLang="zh-CN" sz="3200" dirty="0" smtClean="0"/>
              <a:t>one-stage</a:t>
            </a:r>
            <a:r>
              <a:rPr lang="zh-CN" altLang="en-US" sz="3200" dirty="0" smtClean="0"/>
              <a:t>结构，它们摒弃了提取</a:t>
            </a:r>
            <a:r>
              <a:rPr lang="en-US" altLang="zh-CN" sz="3200" dirty="0" smtClean="0"/>
              <a:t>proposal</a:t>
            </a:r>
            <a:r>
              <a:rPr lang="zh-CN" altLang="en-US" sz="3200" dirty="0" smtClean="0"/>
              <a:t>的过程，只用一级就完成了识别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回归，虽然速度较快但准确率远远比不上两级结构。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63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1811867"/>
            <a:ext cx="10977561" cy="2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7458</TotalTime>
  <Words>2095</Words>
  <Application>Microsoft Office PowerPoint</Application>
  <PresentationFormat>宽屏</PresentationFormat>
  <Paragraphs>88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NimbusRomNo9L-Medi</vt:lpstr>
      <vt:lpstr>等线</vt:lpstr>
      <vt:lpstr>等线 Light</vt:lpstr>
      <vt:lpstr>Arial</vt:lpstr>
      <vt:lpstr>Times New Roman</vt:lpstr>
      <vt:lpstr>Office 主题​​</vt:lpstr>
      <vt:lpstr>Anchor-free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Anchor-free</dc:title>
  <dc:creator>bingbing fan</dc:creator>
  <cp:lastModifiedBy>bingbing fan</cp:lastModifiedBy>
  <cp:revision>43</cp:revision>
  <dcterms:created xsi:type="dcterms:W3CDTF">2020-01-08T07:05:13Z</dcterms:created>
  <dcterms:modified xsi:type="dcterms:W3CDTF">2020-01-14T03:47:58Z</dcterms:modified>
</cp:coreProperties>
</file>