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9" r:id="rId5"/>
    <p:sldId id="269" r:id="rId6"/>
    <p:sldId id="270" r:id="rId7"/>
    <p:sldId id="271" r:id="rId8"/>
    <p:sldId id="272" r:id="rId9"/>
    <p:sldId id="260" r:id="rId10"/>
    <p:sldId id="261" r:id="rId11"/>
    <p:sldId id="263" r:id="rId12"/>
    <p:sldId id="267" r:id="rId13"/>
    <p:sldId id="266" r:id="rId14"/>
    <p:sldId id="264"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22" autoAdjust="0"/>
  </p:normalViewPr>
  <p:slideViewPr>
    <p:cSldViewPr snapToGrid="0">
      <p:cViewPr varScale="1">
        <p:scale>
          <a:sx n="80" d="100"/>
          <a:sy n="80" d="100"/>
        </p:scale>
        <p:origin x="132"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16FD-6634-4559-AD56-D6E09DE96863}" type="datetimeFigureOut">
              <a:rPr lang="zh-CN" altLang="en-US" smtClean="0"/>
              <a:t>2020/8/25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36BEA-DA35-4E7B-A02C-9369CB2B683D}" type="slidenum">
              <a:rPr lang="zh-CN" altLang="en-US" smtClean="0"/>
              <a:t>‹#›</a:t>
            </a:fld>
            <a:endParaRPr lang="zh-CN" altLang="en-US"/>
          </a:p>
        </p:txBody>
      </p:sp>
    </p:spTree>
    <p:extLst>
      <p:ext uri="{BB962C8B-B14F-4D97-AF65-F5344CB8AC3E}">
        <p14:creationId xmlns:p14="http://schemas.microsoft.com/office/powerpoint/2010/main" val="293867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1</a:t>
            </a:fld>
            <a:endParaRPr lang="zh-CN" altLang="en-US"/>
          </a:p>
        </p:txBody>
      </p:sp>
    </p:spTree>
    <p:extLst>
      <p:ext uri="{BB962C8B-B14F-4D97-AF65-F5344CB8AC3E}">
        <p14:creationId xmlns:p14="http://schemas.microsoft.com/office/powerpoint/2010/main" val="102933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A1A1A"/>
                </a:solidFill>
                <a:effectLst/>
                <a:latin typeface="-apple-system"/>
              </a:rPr>
              <a:t>将检测似然函数转换为损失函数。</a:t>
            </a:r>
            <a:r>
              <a:rPr lang="en-US" altLang="zh-CN" b="0" i="0" dirty="0">
                <a:solidFill>
                  <a:srgbClr val="1A1A1A"/>
                </a:solidFill>
                <a:effectLst/>
                <a:latin typeface="-apple-system"/>
              </a:rPr>
              <a:t>max</a:t>
            </a:r>
            <a:r>
              <a:rPr lang="zh-CN" altLang="en-US" b="0" i="0" dirty="0">
                <a:solidFill>
                  <a:srgbClr val="1A1A1A"/>
                </a:solidFill>
                <a:effectLst/>
                <a:latin typeface="-apple-system"/>
              </a:rPr>
              <a:t>函数主要是给每个目标选出最佳匹配的</a:t>
            </a:r>
            <a:r>
              <a:rPr lang="en-US" altLang="zh-CN" b="0" i="0" dirty="0">
                <a:solidFill>
                  <a:srgbClr val="1A1A1A"/>
                </a:solidFill>
                <a:effectLst/>
                <a:latin typeface="-apple-system"/>
              </a:rPr>
              <a:t>anchor</a:t>
            </a:r>
            <a:r>
              <a:rPr lang="zh-CN" altLang="en-US" b="0" i="0" dirty="0">
                <a:solidFill>
                  <a:srgbClr val="1A1A1A"/>
                </a:solidFill>
                <a:effectLst/>
                <a:latin typeface="-apple-system"/>
              </a:rPr>
              <a:t>，</a:t>
            </a:r>
            <a:r>
              <a:rPr lang="zh-CN" altLang="en-US" b="0" i="0" dirty="0">
                <a:solidFill>
                  <a:srgbClr val="4D4D4D"/>
                </a:solidFill>
                <a:effectLst/>
                <a:latin typeface="-apple-system"/>
              </a:rPr>
              <a:t>训练时会从每个</a:t>
            </a:r>
            <a:r>
              <a:rPr lang="en-US" altLang="zh-CN" b="0" i="0" dirty="0">
                <a:solidFill>
                  <a:srgbClr val="4D4D4D"/>
                </a:solidFill>
                <a:effectLst/>
                <a:latin typeface="-apple-system"/>
              </a:rPr>
              <a:t>GT</a:t>
            </a:r>
            <a:r>
              <a:rPr lang="zh-CN" altLang="en-US" b="0" i="0" dirty="0">
                <a:solidFill>
                  <a:srgbClr val="4D4D4D"/>
                </a:solidFill>
                <a:effectLst/>
                <a:latin typeface="-apple-system"/>
              </a:rPr>
              <a:t>的</a:t>
            </a:r>
            <a:r>
              <a:rPr lang="en-US" altLang="zh-CN" b="0" i="0" dirty="0">
                <a:solidFill>
                  <a:srgbClr val="4D4D4D"/>
                </a:solidFill>
                <a:effectLst/>
                <a:latin typeface="-apple-system"/>
              </a:rPr>
              <a:t>anchor</a:t>
            </a:r>
            <a:r>
              <a:rPr lang="zh-CN" altLang="en-US" b="0" i="0" dirty="0">
                <a:solidFill>
                  <a:srgbClr val="4D4D4D"/>
                </a:solidFill>
                <a:effectLst/>
                <a:latin typeface="-apple-system"/>
              </a:rPr>
              <a:t>候选集中选择最佳的那个</a:t>
            </a:r>
            <a:r>
              <a:rPr lang="en-US" altLang="zh-CN" b="0" i="0" dirty="0">
                <a:solidFill>
                  <a:srgbClr val="4D4D4D"/>
                </a:solidFill>
                <a:effectLst/>
                <a:latin typeface="-apple-system"/>
              </a:rPr>
              <a:t>anchor</a:t>
            </a:r>
            <a:r>
              <a:rPr lang="zh-CN" altLang="en-US" b="0" i="0" dirty="0">
                <a:solidFill>
                  <a:srgbClr val="4D4D4D"/>
                </a:solidFill>
                <a:effectLst/>
                <a:latin typeface="-apple-system"/>
              </a:rPr>
              <a:t>来更新网络参数</a:t>
            </a:r>
            <a:r>
              <a:rPr lang="en-US" altLang="zh-CN" b="0" i="1" dirty="0">
                <a:solidFill>
                  <a:srgbClr val="4D4D4D"/>
                </a:solidFill>
                <a:effectLst/>
                <a:latin typeface="KaTeX_Math"/>
              </a:rPr>
              <a:t>θ</a:t>
            </a:r>
            <a:r>
              <a:rPr lang="zh-CN" altLang="en-US" b="0" i="0" dirty="0">
                <a:solidFill>
                  <a:srgbClr val="4D4D4D"/>
                </a:solidFill>
                <a:effectLst/>
                <a:latin typeface="-apple-system"/>
              </a:rPr>
              <a:t>。</a:t>
            </a:r>
            <a:r>
              <a:rPr lang="zh-CN" altLang="en-US" b="0" i="0" dirty="0">
                <a:solidFill>
                  <a:srgbClr val="1A1A1A"/>
                </a:solidFill>
                <a:effectLst/>
                <a:latin typeface="-apple-system"/>
              </a:rPr>
              <a:t>但是由于训练初期所有</a:t>
            </a:r>
            <a:r>
              <a:rPr lang="en-US" altLang="zh-CN" b="0" i="0" dirty="0">
                <a:solidFill>
                  <a:srgbClr val="1A1A1A"/>
                </a:solidFill>
                <a:effectLst/>
                <a:latin typeface="-apple-system"/>
              </a:rPr>
              <a:t>anchors</a:t>
            </a:r>
            <a:r>
              <a:rPr lang="zh-CN" altLang="en-US" b="0" i="0" dirty="0">
                <a:solidFill>
                  <a:srgbClr val="1A1A1A"/>
                </a:solidFill>
                <a:effectLst/>
                <a:latin typeface="-apple-system"/>
              </a:rPr>
              <a:t>的置信度都比较低，并且网络参数是随机初始化的，具有最高置信度的</a:t>
            </a:r>
            <a:r>
              <a:rPr lang="en-US" altLang="zh-CN" b="0" i="0" dirty="0">
                <a:solidFill>
                  <a:srgbClr val="1A1A1A"/>
                </a:solidFill>
                <a:effectLst/>
                <a:latin typeface="-apple-system"/>
              </a:rPr>
              <a:t>anchor</a:t>
            </a:r>
            <a:r>
              <a:rPr lang="zh-CN" altLang="en-US" b="0" i="0" dirty="0">
                <a:solidFill>
                  <a:srgbClr val="1A1A1A"/>
                </a:solidFill>
                <a:effectLst/>
                <a:latin typeface="-apple-system"/>
              </a:rPr>
              <a:t>不一定就是最佳匹配的</a:t>
            </a:r>
            <a:r>
              <a:rPr lang="en-US" altLang="zh-CN" b="0" i="0" dirty="0">
                <a:solidFill>
                  <a:srgbClr val="1A1A1A"/>
                </a:solidFill>
                <a:effectLst/>
                <a:latin typeface="-apple-system"/>
              </a:rPr>
              <a:t>anchor</a:t>
            </a:r>
            <a:r>
              <a:rPr lang="zh-CN" altLang="en-US" b="0" i="0" dirty="0">
                <a:solidFill>
                  <a:srgbClr val="1A1A1A"/>
                </a:solidFill>
                <a:effectLst/>
                <a:latin typeface="-apple-system"/>
              </a:rPr>
              <a:t>，为了解决这个问题，作者将</a:t>
            </a:r>
            <a:r>
              <a:rPr lang="zh-CN" altLang="en-US" b="0" i="0" dirty="0">
                <a:solidFill>
                  <a:srgbClr val="4D4D4D"/>
                </a:solidFill>
                <a:effectLst/>
                <a:latin typeface="-apple-system"/>
              </a:rPr>
              <a:t>检测定制损失函数中的</a:t>
            </a:r>
            <a:r>
              <a:rPr lang="en-US" altLang="zh-CN" b="0" i="0" dirty="0">
                <a:solidFill>
                  <a:srgbClr val="1A1A1A"/>
                </a:solidFill>
                <a:effectLst/>
                <a:latin typeface="-apple-system"/>
              </a:rPr>
              <a:t>max</a:t>
            </a:r>
            <a:r>
              <a:rPr lang="zh-CN" altLang="en-US" b="0" i="0" dirty="0">
                <a:solidFill>
                  <a:srgbClr val="1A1A1A"/>
                </a:solidFill>
                <a:effectLst/>
                <a:latin typeface="-apple-system"/>
              </a:rPr>
              <a:t>函数换为</a:t>
            </a:r>
            <a:r>
              <a:rPr lang="en-US" altLang="zh-CN" b="0" i="0" dirty="0">
                <a:solidFill>
                  <a:srgbClr val="1A1A1A"/>
                </a:solidFill>
                <a:effectLst/>
                <a:latin typeface="-apple-system"/>
              </a:rPr>
              <a:t>Mean-max</a:t>
            </a:r>
            <a:r>
              <a:rPr lang="zh-CN" altLang="en-US" b="0" i="0" dirty="0">
                <a:solidFill>
                  <a:srgbClr val="1A1A1A"/>
                </a:solidFill>
                <a:effectLst/>
                <a:latin typeface="-apple-system"/>
              </a:rPr>
              <a:t>函数：</a:t>
            </a: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A1A1A"/>
                </a:solidFill>
                <a:effectLst/>
                <a:latin typeface="-apple-system"/>
              </a:rPr>
              <a:t>式子上下的</a:t>
            </a:r>
            <a:r>
              <a:rPr lang="en-US" altLang="zh-CN" b="0" i="0" dirty="0">
                <a:solidFill>
                  <a:srgbClr val="1A1A1A"/>
                </a:solidFill>
                <a:effectLst/>
                <a:latin typeface="-apple-system"/>
              </a:rPr>
              <a:t>1/1-xj</a:t>
            </a:r>
            <a:r>
              <a:rPr lang="zh-CN" altLang="en-US" b="0" i="0" dirty="0">
                <a:solidFill>
                  <a:srgbClr val="1A1A1A"/>
                </a:solidFill>
                <a:effectLst/>
                <a:latin typeface="-apple-system"/>
              </a:rPr>
              <a:t>相当于一个权重，在</a:t>
            </a:r>
            <a:r>
              <a:rPr lang="en-US" altLang="zh-CN" b="0" i="0" dirty="0" err="1">
                <a:solidFill>
                  <a:srgbClr val="1A1A1A"/>
                </a:solidFill>
                <a:effectLst/>
                <a:latin typeface="-apple-system"/>
              </a:rPr>
              <a:t>xj</a:t>
            </a:r>
            <a:r>
              <a:rPr lang="zh-CN" altLang="en-US" b="0" i="0" dirty="0">
                <a:solidFill>
                  <a:srgbClr val="1A1A1A"/>
                </a:solidFill>
                <a:effectLst/>
                <a:latin typeface="-apple-system"/>
              </a:rPr>
              <a:t>接近</a:t>
            </a:r>
            <a:r>
              <a:rPr lang="en-US" altLang="zh-CN" b="0" i="0" dirty="0">
                <a:solidFill>
                  <a:srgbClr val="1A1A1A"/>
                </a:solidFill>
                <a:effectLst/>
                <a:latin typeface="-apple-system"/>
              </a:rPr>
              <a:t>0</a:t>
            </a:r>
            <a:r>
              <a:rPr lang="zh-CN" altLang="en-US" b="0" i="0" dirty="0">
                <a:solidFill>
                  <a:srgbClr val="1A1A1A"/>
                </a:solidFill>
                <a:effectLst/>
                <a:latin typeface="-apple-system"/>
              </a:rPr>
              <a:t>时为</a:t>
            </a:r>
            <a:r>
              <a:rPr lang="en-US" altLang="zh-CN" b="0" i="0" dirty="0">
                <a:solidFill>
                  <a:srgbClr val="1A1A1A"/>
                </a:solidFill>
                <a:effectLst/>
                <a:latin typeface="-apple-system"/>
              </a:rPr>
              <a:t>1</a:t>
            </a:r>
            <a:r>
              <a:rPr lang="zh-CN" altLang="en-US" b="0" i="0" dirty="0">
                <a:solidFill>
                  <a:srgbClr val="1A1A1A"/>
                </a:solidFill>
                <a:effectLst/>
                <a:latin typeface="-apple-system"/>
              </a:rPr>
              <a:t>，在</a:t>
            </a:r>
            <a:r>
              <a:rPr lang="en-US" altLang="zh-CN" b="0" i="0" dirty="0" err="1">
                <a:solidFill>
                  <a:srgbClr val="1A1A1A"/>
                </a:solidFill>
                <a:effectLst/>
                <a:latin typeface="-apple-system"/>
              </a:rPr>
              <a:t>xj</a:t>
            </a:r>
            <a:r>
              <a:rPr lang="zh-CN" altLang="en-US" b="0" i="0" dirty="0">
                <a:solidFill>
                  <a:srgbClr val="1A1A1A"/>
                </a:solidFill>
                <a:effectLst/>
                <a:latin typeface="-apple-system"/>
              </a:rPr>
              <a:t>接近</a:t>
            </a:r>
            <a:r>
              <a:rPr lang="en-US" altLang="zh-CN" b="0" i="0" dirty="0">
                <a:solidFill>
                  <a:srgbClr val="1A1A1A"/>
                </a:solidFill>
                <a:effectLst/>
                <a:latin typeface="-apple-system"/>
              </a:rPr>
              <a:t>1</a:t>
            </a:r>
            <a:r>
              <a:rPr lang="zh-CN" altLang="en-US" b="0" i="0" dirty="0">
                <a:solidFill>
                  <a:srgbClr val="1A1A1A"/>
                </a:solidFill>
                <a:effectLst/>
                <a:latin typeface="-apple-system"/>
              </a:rPr>
              <a:t>时无穷大。一开始</a:t>
            </a:r>
            <a:r>
              <a:rPr lang="en-US" altLang="zh-CN" b="0" i="0" dirty="0" err="1">
                <a:solidFill>
                  <a:srgbClr val="1A1A1A"/>
                </a:solidFill>
                <a:effectLst/>
                <a:latin typeface="-apple-system"/>
              </a:rPr>
              <a:t>xj</a:t>
            </a:r>
            <a:r>
              <a:rPr lang="zh-CN" altLang="en-US" b="0" i="0" dirty="0">
                <a:solidFill>
                  <a:srgbClr val="1A1A1A"/>
                </a:solidFill>
                <a:effectLst/>
                <a:latin typeface="-apple-system"/>
              </a:rPr>
              <a:t>都很小，权重接近于</a:t>
            </a:r>
            <a:r>
              <a:rPr lang="en-US" altLang="zh-CN" b="0" i="0" dirty="0">
                <a:solidFill>
                  <a:srgbClr val="1A1A1A"/>
                </a:solidFill>
                <a:effectLst/>
                <a:latin typeface="-apple-system"/>
              </a:rPr>
              <a:t>1</a:t>
            </a:r>
            <a:r>
              <a:rPr lang="zh-CN" altLang="en-US" b="0" i="0" dirty="0">
                <a:solidFill>
                  <a:srgbClr val="1A1A1A"/>
                </a:solidFill>
                <a:effectLst/>
                <a:latin typeface="-apple-system"/>
              </a:rPr>
              <a:t>，相当于一个普通的均值函数，当训练到一定阶段后，有的</a:t>
            </a:r>
            <a:r>
              <a:rPr lang="en-US" altLang="zh-CN" b="0" i="0" dirty="0">
                <a:solidFill>
                  <a:srgbClr val="1A1A1A"/>
                </a:solidFill>
                <a:effectLst/>
                <a:latin typeface="-apple-system"/>
              </a:rPr>
              <a:t>anchor</a:t>
            </a:r>
            <a:r>
              <a:rPr lang="zh-CN" altLang="en-US" b="0" i="0" dirty="0">
                <a:solidFill>
                  <a:srgbClr val="1A1A1A"/>
                </a:solidFill>
                <a:effectLst/>
                <a:latin typeface="-apple-system"/>
              </a:rPr>
              <a:t>的置信度分数比较高了，它的权重就会很大，就变成了类似</a:t>
            </a:r>
            <a:r>
              <a:rPr lang="en-US" altLang="zh-CN" b="0" i="0" dirty="0">
                <a:solidFill>
                  <a:srgbClr val="1A1A1A"/>
                </a:solidFill>
                <a:effectLst/>
                <a:latin typeface="-apple-system"/>
              </a:rPr>
              <a:t>max</a:t>
            </a:r>
            <a:r>
              <a:rPr lang="zh-CN" altLang="en-US" b="0" i="0" dirty="0">
                <a:solidFill>
                  <a:srgbClr val="1A1A1A"/>
                </a:solidFill>
                <a:effectLst/>
                <a:latin typeface="-apple-system"/>
              </a:rPr>
              <a:t>函数。也就是说</a:t>
            </a:r>
            <a:r>
              <a:rPr lang="zh-CN" altLang="en-US" b="0" i="0" dirty="0">
                <a:solidFill>
                  <a:srgbClr val="4D4D4D"/>
                </a:solidFill>
                <a:effectLst/>
                <a:latin typeface="-apple-system"/>
              </a:rPr>
              <a:t>在</a:t>
            </a:r>
            <a:r>
              <a:rPr lang="en-US" altLang="zh-CN" b="0" i="0" dirty="0">
                <a:solidFill>
                  <a:srgbClr val="4D4D4D"/>
                </a:solidFill>
                <a:effectLst/>
                <a:latin typeface="-apple-system"/>
              </a:rPr>
              <a:t>anchor</a:t>
            </a:r>
            <a:r>
              <a:rPr lang="zh-CN" altLang="en-US" b="0" i="0" dirty="0">
                <a:solidFill>
                  <a:srgbClr val="4D4D4D"/>
                </a:solidFill>
                <a:effectLst/>
                <a:latin typeface="-apple-system"/>
              </a:rPr>
              <a:t>置信度较低时，</a:t>
            </a:r>
            <a:r>
              <a:rPr lang="en-US" altLang="zh-CN" b="0" i="0" dirty="0">
                <a:solidFill>
                  <a:srgbClr val="4D4D4D"/>
                </a:solidFill>
                <a:effectLst/>
                <a:latin typeface="-apple-system"/>
              </a:rPr>
              <a:t>mean-max</a:t>
            </a:r>
            <a:r>
              <a:rPr lang="zh-CN" altLang="en-US" b="0" i="0" dirty="0">
                <a:solidFill>
                  <a:srgbClr val="4D4D4D"/>
                </a:solidFill>
                <a:effectLst/>
                <a:latin typeface="-apple-system"/>
              </a:rPr>
              <a:t>函数会更接近均值函数，几乎所有的</a:t>
            </a:r>
            <a:r>
              <a:rPr lang="en-US" altLang="zh-CN" b="0" i="0" dirty="0">
                <a:solidFill>
                  <a:srgbClr val="4D4D4D"/>
                </a:solidFill>
                <a:effectLst/>
                <a:latin typeface="-apple-system"/>
              </a:rPr>
              <a:t>anchor</a:t>
            </a:r>
            <a:r>
              <a:rPr lang="zh-CN" altLang="en-US" b="0" i="0" dirty="0">
                <a:solidFill>
                  <a:srgbClr val="4D4D4D"/>
                </a:solidFill>
                <a:effectLst/>
                <a:latin typeface="-apple-system"/>
              </a:rPr>
              <a:t>都能被用于训练。而随着不断的训练，一些</a:t>
            </a:r>
            <a:r>
              <a:rPr lang="en-US" altLang="zh-CN" b="0" i="0" dirty="0">
                <a:solidFill>
                  <a:srgbClr val="4D4D4D"/>
                </a:solidFill>
                <a:effectLst/>
                <a:latin typeface="-apple-system"/>
              </a:rPr>
              <a:t>anchor</a:t>
            </a:r>
            <a:r>
              <a:rPr lang="zh-CN" altLang="en-US" b="0" i="0" dirty="0">
                <a:solidFill>
                  <a:srgbClr val="4D4D4D"/>
                </a:solidFill>
                <a:effectLst/>
                <a:latin typeface="-apple-system"/>
              </a:rPr>
              <a:t>的置信度增加，</a:t>
            </a:r>
            <a:r>
              <a:rPr lang="en-US" altLang="zh-CN" b="0" i="0" dirty="0">
                <a:solidFill>
                  <a:srgbClr val="4D4D4D"/>
                </a:solidFill>
                <a:effectLst/>
                <a:latin typeface="-apple-system"/>
              </a:rPr>
              <a:t>Mean-max</a:t>
            </a:r>
            <a:r>
              <a:rPr lang="zh-CN" altLang="en-US" b="0" i="0" dirty="0">
                <a:solidFill>
                  <a:srgbClr val="4D4D4D"/>
                </a:solidFill>
                <a:effectLst/>
                <a:latin typeface="-apple-system"/>
              </a:rPr>
              <a:t>函数就会逐渐向</a:t>
            </a:r>
            <a:r>
              <a:rPr lang="en-US" altLang="zh-CN" b="0" i="0" dirty="0">
                <a:solidFill>
                  <a:srgbClr val="4D4D4D"/>
                </a:solidFill>
                <a:effectLst/>
                <a:latin typeface="-apple-system"/>
              </a:rPr>
              <a:t>max</a:t>
            </a:r>
            <a:r>
              <a:rPr lang="zh-CN" altLang="en-US" b="0" i="0" dirty="0">
                <a:solidFill>
                  <a:srgbClr val="4D4D4D"/>
                </a:solidFill>
                <a:effectLst/>
                <a:latin typeface="-apple-system"/>
              </a:rPr>
              <a:t>函数靠拢，这样在充分的训练后，每个目标能够从各自的</a:t>
            </a:r>
            <a:r>
              <a:rPr lang="en-US" altLang="zh-CN" b="0" i="0" dirty="0">
                <a:solidFill>
                  <a:srgbClr val="4D4D4D"/>
                </a:solidFill>
                <a:effectLst/>
                <a:latin typeface="-apple-system"/>
              </a:rPr>
              <a:t>anchors</a:t>
            </a:r>
            <a:r>
              <a:rPr lang="zh-CN" altLang="en-US" b="0" i="0" dirty="0">
                <a:solidFill>
                  <a:srgbClr val="4D4D4D"/>
                </a:solidFill>
                <a:effectLst/>
                <a:latin typeface="-apple-system"/>
              </a:rPr>
              <a:t>的候选集中选择一个最佳</a:t>
            </a:r>
            <a:r>
              <a:rPr lang="en-US" altLang="zh-CN" b="0" i="0" dirty="0">
                <a:solidFill>
                  <a:srgbClr val="4D4D4D"/>
                </a:solidFill>
                <a:effectLst/>
                <a:latin typeface="-apple-system"/>
              </a:rPr>
              <a:t>anchor</a:t>
            </a:r>
            <a:r>
              <a:rPr lang="zh-CN" altLang="en-US" b="0" i="0" dirty="0">
                <a:solidFill>
                  <a:srgbClr val="4D4D4D"/>
                </a:solidFill>
                <a:effectLst/>
                <a:latin typeface="-apple-system"/>
              </a:rPr>
              <a:t>来作匹配。</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最后修改后的</a:t>
            </a:r>
            <a:r>
              <a:rPr lang="en-US" altLang="zh-CN" b="0" i="0" dirty="0">
                <a:solidFill>
                  <a:srgbClr val="4D4D4D"/>
                </a:solidFill>
                <a:effectLst/>
                <a:latin typeface="-apple-system"/>
              </a:rPr>
              <a:t>loss</a:t>
            </a:r>
            <a:r>
              <a:rPr lang="zh-CN" altLang="en-US" b="0" i="0" dirty="0">
                <a:solidFill>
                  <a:srgbClr val="4D4D4D"/>
                </a:solidFill>
                <a:effectLst/>
                <a:latin typeface="-apple-system"/>
              </a:rPr>
              <a:t>就是这样，还加入了平衡因子</a:t>
            </a:r>
            <a:r>
              <a:rPr lang="en-US" altLang="zh-CN" b="0" i="0" dirty="0">
                <a:solidFill>
                  <a:srgbClr val="4D4D4D"/>
                </a:solidFill>
                <a:effectLst/>
                <a:latin typeface="-apple-system"/>
              </a:rPr>
              <a:t>w</a:t>
            </a:r>
            <a:r>
              <a:rPr lang="en-US" altLang="zh-CN" b="0" i="0" baseline="-25000" dirty="0">
                <a:solidFill>
                  <a:srgbClr val="4D4D4D"/>
                </a:solidFill>
                <a:effectLst/>
                <a:latin typeface="-apple-system"/>
              </a:rPr>
              <a:t>1</a:t>
            </a:r>
            <a:r>
              <a:rPr lang="zh-CN" altLang="en-US" b="0" i="0" dirty="0">
                <a:solidFill>
                  <a:srgbClr val="4D4D4D"/>
                </a:solidFill>
                <a:effectLst/>
                <a:latin typeface="-apple-system"/>
              </a:rPr>
              <a:t>和</a:t>
            </a:r>
            <a:r>
              <a:rPr lang="en-US" altLang="zh-CN" b="0" i="0" dirty="0">
                <a:solidFill>
                  <a:srgbClr val="4D4D4D"/>
                </a:solidFill>
                <a:effectLst/>
                <a:latin typeface="-apple-system"/>
              </a:rPr>
              <a:t>w</a:t>
            </a:r>
            <a:r>
              <a:rPr lang="en-US" altLang="zh-CN" b="0" i="0" baseline="-25000" dirty="0">
                <a:solidFill>
                  <a:srgbClr val="4D4D4D"/>
                </a:solidFill>
                <a:effectLst/>
                <a:latin typeface="-apple-system"/>
              </a:rPr>
              <a:t>2</a:t>
            </a:r>
            <a:r>
              <a:rPr lang="zh-CN" altLang="en-US" b="0" i="0" dirty="0">
                <a:solidFill>
                  <a:srgbClr val="4D4D4D"/>
                </a:solidFill>
                <a:effectLst/>
                <a:latin typeface="-apple-system"/>
              </a:rPr>
              <a:t>，将第二项损失变成</a:t>
            </a:r>
            <a:r>
              <a:rPr lang="en-US" altLang="zh-CN" b="0" i="0" dirty="0">
                <a:solidFill>
                  <a:srgbClr val="4D4D4D"/>
                </a:solidFill>
                <a:effectLst/>
                <a:latin typeface="-apple-system"/>
              </a:rPr>
              <a:t>focal loss</a:t>
            </a:r>
            <a:r>
              <a:rPr lang="zh-CN" altLang="en-US" b="0" i="0" dirty="0">
                <a:solidFill>
                  <a:srgbClr val="4D4D4D"/>
                </a:solidFill>
                <a:effectLst/>
                <a:latin typeface="-apple-system"/>
              </a:rPr>
              <a:t>来减少前景背景间的不平衡</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Microsoft YaHei" panose="020B0503020204020204" pitchFamily="34" charset="-122"/>
                <a:ea typeface="Microsoft YaHei" panose="020B0503020204020204" pitchFamily="34" charset="-122"/>
              </a:rPr>
              <a:t>将检测看成一个极大似然估计问题的好处就是可以不用去考虑平衡分类和定位分支的损失，只需要通过一个</a:t>
            </a:r>
            <a:r>
              <a:rPr lang="en-US" altLang="zh-CN" b="0" i="0" dirty="0">
                <a:solidFill>
                  <a:srgbClr val="4D4D4D"/>
                </a:solidFill>
                <a:effectLst/>
                <a:latin typeface="Microsoft YaHei" panose="020B0503020204020204" pitchFamily="34" charset="-122"/>
                <a:ea typeface="Microsoft YaHei" panose="020B0503020204020204" pitchFamily="34" charset="-122"/>
              </a:rPr>
              <a:t>loss</a:t>
            </a:r>
            <a:r>
              <a:rPr lang="zh-CN" altLang="en-US" b="0" i="0" dirty="0">
                <a:solidFill>
                  <a:srgbClr val="4D4D4D"/>
                </a:solidFill>
                <a:effectLst/>
                <a:latin typeface="Microsoft YaHei" panose="020B0503020204020204" pitchFamily="34" charset="-122"/>
                <a:ea typeface="Microsoft YaHei" panose="020B0503020204020204" pitchFamily="34" charset="-122"/>
              </a:rPr>
              <a:t>来监督检测器的训练，并且可以自适应的调整</a:t>
            </a:r>
            <a:r>
              <a:rPr lang="en-US" altLang="zh-CN" b="0" i="0" dirty="0">
                <a:solidFill>
                  <a:srgbClr val="4D4D4D"/>
                </a:solidFill>
                <a:effectLst/>
                <a:latin typeface="Microsoft YaHei" panose="020B0503020204020204" pitchFamily="34" charset="-122"/>
                <a:ea typeface="Microsoft YaHei" panose="020B0503020204020204" pitchFamily="34" charset="-122"/>
              </a:rPr>
              <a:t>anchor</a:t>
            </a:r>
            <a:r>
              <a:rPr lang="zh-CN" altLang="en-US" b="0" i="0" dirty="0">
                <a:solidFill>
                  <a:srgbClr val="4D4D4D"/>
                </a:solidFill>
                <a:effectLst/>
                <a:latin typeface="Microsoft YaHei" panose="020B0503020204020204" pitchFamily="34" charset="-122"/>
                <a:ea typeface="Microsoft YaHei" panose="020B0503020204020204" pitchFamily="34" charset="-122"/>
              </a:rPr>
              <a:t>的匹配。</a:t>
            </a:r>
            <a:endParaRPr lang="en-US" altLang="zh-CN" b="0" i="0" dirty="0">
              <a:solidFill>
                <a:srgbClr val="1A1A1A"/>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10</a:t>
            </a:fld>
            <a:endParaRPr lang="zh-CN" altLang="en-US"/>
          </a:p>
        </p:txBody>
      </p:sp>
    </p:spTree>
    <p:extLst>
      <p:ext uri="{BB962C8B-B14F-4D97-AF65-F5344CB8AC3E}">
        <p14:creationId xmlns:p14="http://schemas.microsoft.com/office/powerpoint/2010/main" val="325062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在定义好了检测自定义损失后，作者将训练过程写为</a:t>
            </a:r>
            <a:r>
              <a:rPr lang="en-US" altLang="zh-CN" b="0" i="0" dirty="0">
                <a:solidFill>
                  <a:srgbClr val="4D4D4D"/>
                </a:solidFill>
                <a:effectLst/>
                <a:latin typeface="-apple-system"/>
              </a:rPr>
              <a:t>Algorithm 1:</a:t>
            </a:r>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11</a:t>
            </a:fld>
            <a:endParaRPr lang="zh-CN" altLang="en-US"/>
          </a:p>
        </p:txBody>
      </p:sp>
    </p:spTree>
    <p:extLst>
      <p:ext uri="{BB962C8B-B14F-4D97-AF65-F5344CB8AC3E}">
        <p14:creationId xmlns:p14="http://schemas.microsoft.com/office/powerpoint/2010/main" val="2999609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这是检测的效果图的一个对比，要检测的物体是笔记本，左边是</a:t>
            </a:r>
            <a:r>
              <a:rPr lang="en-US" altLang="zh-CN" b="0" i="0" dirty="0" err="1">
                <a:solidFill>
                  <a:srgbClr val="2E3033"/>
                </a:solidFill>
                <a:effectLst/>
                <a:latin typeface="Arial" panose="020B0604020202020204" pitchFamily="34" charset="0"/>
              </a:rPr>
              <a:t>Freeanchor</a:t>
            </a:r>
            <a:r>
              <a:rPr lang="zh-CN" altLang="en-US" b="0" i="0" dirty="0">
                <a:solidFill>
                  <a:srgbClr val="2E3033"/>
                </a:solidFill>
                <a:effectLst/>
                <a:latin typeface="Arial" panose="020B0604020202020204" pitchFamily="34" charset="0"/>
              </a:rPr>
              <a:t>的匹配结果，右边是手工分配的匹配结果。红点表示每个</a:t>
            </a:r>
            <a:r>
              <a:rPr lang="en-US" altLang="zh-CN" b="0" i="0" dirty="0">
                <a:solidFill>
                  <a:srgbClr val="2E3033"/>
                </a:solidFill>
                <a:effectLst/>
                <a:latin typeface="Arial" panose="020B0604020202020204" pitchFamily="34" charset="0"/>
              </a:rPr>
              <a:t>anchor</a:t>
            </a:r>
            <a:r>
              <a:rPr lang="zh-CN" altLang="en-US" b="0" i="0" dirty="0">
                <a:solidFill>
                  <a:srgbClr val="2E3033"/>
                </a:solidFill>
                <a:effectLst/>
                <a:latin typeface="Arial" panose="020B0604020202020204" pitchFamily="34" charset="0"/>
              </a:rPr>
              <a:t>的中心，点的颜色越深表示其匹配的置信度更高。可以看到</a:t>
            </a:r>
            <a:r>
              <a:rPr lang="en-US" altLang="zh-CN" b="0" i="0" dirty="0">
                <a:solidFill>
                  <a:srgbClr val="2E3033"/>
                </a:solidFill>
                <a:effectLst/>
                <a:latin typeface="Arial" panose="020B0604020202020204" pitchFamily="34" charset="0"/>
              </a:rPr>
              <a:t>learning to match</a:t>
            </a:r>
            <a:r>
              <a:rPr lang="zh-CN" altLang="en-US" b="0" i="0" dirty="0">
                <a:solidFill>
                  <a:srgbClr val="2E3033"/>
                </a:solidFill>
                <a:effectLst/>
                <a:latin typeface="Arial" panose="020B0604020202020204" pitchFamily="34" charset="0"/>
              </a:rPr>
              <a:t>的方法能够更好地选择合适的锚点来表示目标，而不会像手工分配的</a:t>
            </a:r>
            <a:r>
              <a:rPr lang="en-US" altLang="zh-CN" b="0" i="0" dirty="0">
                <a:solidFill>
                  <a:srgbClr val="2E3033"/>
                </a:solidFill>
                <a:effectLst/>
                <a:latin typeface="Arial" panose="020B0604020202020204" pitchFamily="34" charset="0"/>
              </a:rPr>
              <a:t>anchor</a:t>
            </a:r>
            <a:r>
              <a:rPr lang="zh-CN" altLang="en-US" b="0" i="0" dirty="0">
                <a:solidFill>
                  <a:srgbClr val="2E3033"/>
                </a:solidFill>
                <a:effectLst/>
                <a:latin typeface="Arial" panose="020B0604020202020204" pitchFamily="34" charset="0"/>
              </a:rPr>
              <a:t>一样，可能会有很多锚点在其他目标上。</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2E3033"/>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12</a:t>
            </a:fld>
            <a:endParaRPr lang="zh-CN" altLang="en-US"/>
          </a:p>
        </p:txBody>
      </p:sp>
    </p:spTree>
    <p:extLst>
      <p:ext uri="{BB962C8B-B14F-4D97-AF65-F5344CB8AC3E}">
        <p14:creationId xmlns:p14="http://schemas.microsoft.com/office/powerpoint/2010/main" val="2645871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A1A1A"/>
                </a:solidFill>
                <a:effectLst/>
                <a:latin typeface="-apple-system"/>
              </a:rPr>
              <a:t>对于矩形目标，两种方法的表现差不多，对于细长目标，</a:t>
            </a:r>
            <a:r>
              <a:rPr lang="en-US" altLang="zh-CN" b="0" i="0" dirty="0" err="1">
                <a:solidFill>
                  <a:srgbClr val="1A1A1A"/>
                </a:solidFill>
                <a:effectLst/>
                <a:latin typeface="-apple-system"/>
              </a:rPr>
              <a:t>FreeAnchor</a:t>
            </a:r>
            <a:r>
              <a:rPr lang="zh-CN" altLang="en-US" b="0" i="0" dirty="0">
                <a:solidFill>
                  <a:srgbClr val="1A1A1A"/>
                </a:solidFill>
                <a:effectLst/>
                <a:latin typeface="-apple-system"/>
              </a:rPr>
              <a:t>的效果更好，这是因为</a:t>
            </a:r>
            <a:r>
              <a:rPr lang="en-US" altLang="zh-CN" b="0" i="0" dirty="0" err="1">
                <a:solidFill>
                  <a:srgbClr val="1A1A1A"/>
                </a:solidFill>
                <a:effectLst/>
                <a:latin typeface="-apple-system"/>
              </a:rPr>
              <a:t>FreeAnchor</a:t>
            </a:r>
            <a:r>
              <a:rPr lang="zh-CN" altLang="en-US" b="0" i="0" dirty="0">
                <a:solidFill>
                  <a:srgbClr val="1A1A1A"/>
                </a:solidFill>
                <a:effectLst/>
                <a:latin typeface="-apple-system"/>
              </a:rPr>
              <a:t>至少会从</a:t>
            </a:r>
            <a:r>
              <a:rPr lang="en-US" altLang="zh-CN" b="0" i="0" dirty="0">
                <a:solidFill>
                  <a:srgbClr val="1A1A1A"/>
                </a:solidFill>
                <a:effectLst/>
                <a:latin typeface="-apple-system"/>
              </a:rPr>
              <a:t>anchors</a:t>
            </a:r>
            <a:r>
              <a:rPr lang="zh-CN" altLang="en-US" b="0" i="0" dirty="0">
                <a:solidFill>
                  <a:srgbClr val="1A1A1A"/>
                </a:solidFill>
                <a:effectLst/>
                <a:latin typeface="-apple-system"/>
              </a:rPr>
              <a:t>候选集中选出一个来进行分类和定位，这个</a:t>
            </a:r>
            <a:r>
              <a:rPr lang="en-US" altLang="zh-CN" b="0" i="0" dirty="0">
                <a:solidFill>
                  <a:srgbClr val="1A1A1A"/>
                </a:solidFill>
                <a:effectLst/>
                <a:latin typeface="-apple-system"/>
              </a:rPr>
              <a:t>anchor</a:t>
            </a:r>
            <a:r>
              <a:rPr lang="zh-CN" altLang="en-US" b="0" i="0" dirty="0">
                <a:solidFill>
                  <a:srgbClr val="1A1A1A"/>
                </a:solidFill>
                <a:effectLst/>
                <a:latin typeface="-apple-system"/>
              </a:rPr>
              <a:t>不一定是空间最匹配的，但其特征是最具有代表性的。</a:t>
            </a:r>
            <a:endParaRPr lang="en-US" altLang="zh-CN" b="0" i="0" dirty="0">
              <a:solidFill>
                <a:srgbClr val="1A1A1A"/>
              </a:solidFill>
              <a:effectLst/>
              <a:latin typeface="-apple-system"/>
            </a:endParaRPr>
          </a:p>
          <a:p>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A1A1A"/>
                </a:solidFill>
                <a:effectLst/>
                <a:latin typeface="-apple-system"/>
              </a:rPr>
              <a:t>对于密集目标的检测，</a:t>
            </a:r>
            <a:r>
              <a:rPr lang="en-US" altLang="zh-CN" b="0" i="0" dirty="0" err="1">
                <a:solidFill>
                  <a:srgbClr val="1A1A1A"/>
                </a:solidFill>
                <a:effectLst/>
                <a:latin typeface="-apple-system"/>
              </a:rPr>
              <a:t>Freeanchor</a:t>
            </a:r>
            <a:r>
              <a:rPr lang="zh-CN" altLang="en-US" b="0" i="0" dirty="0">
                <a:solidFill>
                  <a:srgbClr val="1A1A1A"/>
                </a:solidFill>
                <a:effectLst/>
                <a:latin typeface="-apple-system"/>
              </a:rPr>
              <a:t>效果明显好于手动筛选</a:t>
            </a:r>
            <a:r>
              <a:rPr lang="en-US" altLang="zh-CN" b="0" i="0" dirty="0">
                <a:solidFill>
                  <a:srgbClr val="1A1A1A"/>
                </a:solidFill>
                <a:effectLst/>
                <a:latin typeface="-apple-system"/>
              </a:rPr>
              <a:t>anchor</a:t>
            </a:r>
            <a:r>
              <a:rPr lang="zh-CN" altLang="en-US" b="0" i="0" dirty="0">
                <a:solidFill>
                  <a:srgbClr val="1A1A1A"/>
                </a:solidFill>
                <a:effectLst/>
                <a:latin typeface="-apple-system"/>
              </a:rPr>
              <a:t>的方法，个人感觉和</a:t>
            </a:r>
            <a:r>
              <a:rPr lang="zh-CN" altLang="en-US" b="0" i="0" dirty="0">
                <a:solidFill>
                  <a:srgbClr val="2E3033"/>
                </a:solidFill>
                <a:effectLst/>
                <a:latin typeface="Arial" panose="020B0604020202020204" pitchFamily="34" charset="0"/>
              </a:rPr>
              <a:t>每个</a:t>
            </a:r>
            <a:r>
              <a:rPr lang="en-US" altLang="zh-CN" b="0" i="0" dirty="0">
                <a:solidFill>
                  <a:srgbClr val="2E3033"/>
                </a:solidFill>
                <a:effectLst/>
                <a:latin typeface="Arial" panose="020B0604020202020204" pitchFamily="34" charset="0"/>
              </a:rPr>
              <a:t>GT</a:t>
            </a:r>
            <a:r>
              <a:rPr lang="zh-CN" altLang="en-US" b="0" i="0" dirty="0">
                <a:solidFill>
                  <a:srgbClr val="2E3033"/>
                </a:solidFill>
                <a:effectLst/>
                <a:latin typeface="Arial" panose="020B0604020202020204" pitchFamily="34" charset="0"/>
              </a:rPr>
              <a:t>都至少有一个</a:t>
            </a:r>
            <a:r>
              <a:rPr lang="en-US" altLang="zh-CN" b="0" i="0" dirty="0">
                <a:solidFill>
                  <a:srgbClr val="2E3033"/>
                </a:solidFill>
                <a:effectLst/>
                <a:latin typeface="Arial" panose="020B0604020202020204" pitchFamily="34" charset="0"/>
              </a:rPr>
              <a:t>anchor</a:t>
            </a:r>
            <a:r>
              <a:rPr lang="zh-CN" altLang="en-US" b="0" i="0" dirty="0">
                <a:solidFill>
                  <a:srgbClr val="2E3033"/>
                </a:solidFill>
                <a:effectLst/>
                <a:latin typeface="Arial" panose="020B0604020202020204" pitchFamily="34" charset="0"/>
              </a:rPr>
              <a:t>与其对应有关，也一定程度</a:t>
            </a:r>
            <a:r>
              <a:rPr lang="zh-CN" altLang="en-US" b="0" i="0" dirty="0">
                <a:solidFill>
                  <a:srgbClr val="1A1A1A"/>
                </a:solidFill>
                <a:effectLst/>
                <a:latin typeface="-apple-system"/>
              </a:rPr>
              <a:t>说明了</a:t>
            </a:r>
            <a:r>
              <a:rPr lang="en-US" altLang="zh-CN" b="0" i="0" dirty="0" err="1">
                <a:solidFill>
                  <a:srgbClr val="1A1A1A"/>
                </a:solidFill>
                <a:effectLst/>
                <a:latin typeface="-apple-system"/>
              </a:rPr>
              <a:t>Freeanchor</a:t>
            </a:r>
            <a:r>
              <a:rPr lang="zh-CN" altLang="en-US" b="0" i="0" dirty="0">
                <a:solidFill>
                  <a:srgbClr val="2E3033"/>
                </a:solidFill>
                <a:effectLst/>
                <a:latin typeface="Arial" panose="020B0604020202020204" pitchFamily="34" charset="0"/>
              </a:rPr>
              <a:t>可以在密集场景中给各目标选择更适合的锚点。</a:t>
            </a:r>
            <a:br>
              <a:rPr lang="zh-CN" altLang="en-US" dirty="0"/>
            </a:br>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13</a:t>
            </a:fld>
            <a:endParaRPr lang="zh-CN" altLang="en-US"/>
          </a:p>
        </p:txBody>
      </p:sp>
    </p:spTree>
    <p:extLst>
      <p:ext uri="{BB962C8B-B14F-4D97-AF65-F5344CB8AC3E}">
        <p14:creationId xmlns:p14="http://schemas.microsoft.com/office/powerpoint/2010/main" val="3227729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一个*表示将训练时的输入图像尺度范围从</a:t>
            </a:r>
            <a:r>
              <a:rPr lang="en-US" altLang="zh-CN" dirty="0"/>
              <a:t>640-800</a:t>
            </a:r>
            <a:r>
              <a:rPr lang="zh-CN" altLang="en-US" dirty="0"/>
              <a:t>扩展到</a:t>
            </a:r>
            <a:r>
              <a:rPr lang="en-US" altLang="zh-CN" dirty="0"/>
              <a:t>480-960</a:t>
            </a:r>
          </a:p>
          <a:p>
            <a:r>
              <a:rPr lang="zh-CN" altLang="en-US" dirty="0"/>
              <a:t>两个*表示使用多尺度检测，</a:t>
            </a:r>
            <a:r>
              <a:rPr lang="en-US" altLang="zh-CN" sz="1800" b="0" i="0" u="none" strike="noStrike" baseline="0" dirty="0">
                <a:latin typeface="NimbusRomNo9L-Regu"/>
              </a:rPr>
              <a:t>{480, 640, 800, 960, 1120, 1280},</a:t>
            </a:r>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15</a:t>
            </a:fld>
            <a:endParaRPr lang="zh-CN" altLang="en-US"/>
          </a:p>
        </p:txBody>
      </p:sp>
    </p:spTree>
    <p:extLst>
      <p:ext uri="{BB962C8B-B14F-4D97-AF65-F5344CB8AC3E}">
        <p14:creationId xmlns:p14="http://schemas.microsoft.com/office/powerpoint/2010/main" val="247028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4D4D4D"/>
                </a:solidFill>
                <a:effectLst/>
                <a:latin typeface="-apple-system"/>
              </a:rPr>
              <a:t>在基于</a:t>
            </a:r>
            <a:r>
              <a:rPr lang="en-US" altLang="zh-CN" b="0" i="0" dirty="0">
                <a:solidFill>
                  <a:srgbClr val="4D4D4D"/>
                </a:solidFill>
                <a:effectLst/>
                <a:latin typeface="-apple-system"/>
              </a:rPr>
              <a:t>anchor</a:t>
            </a:r>
            <a:r>
              <a:rPr lang="zh-CN" altLang="en-US" b="0" i="0" dirty="0">
                <a:solidFill>
                  <a:srgbClr val="4D4D4D"/>
                </a:solidFill>
                <a:effectLst/>
                <a:latin typeface="-apple-system"/>
              </a:rPr>
              <a:t>的目标检测器中，通常是根据</a:t>
            </a:r>
            <a:r>
              <a:rPr lang="en-US" altLang="zh-CN" b="0" i="0" dirty="0">
                <a:solidFill>
                  <a:srgbClr val="4D4D4D"/>
                </a:solidFill>
                <a:effectLst/>
                <a:latin typeface="-apple-system"/>
              </a:rPr>
              <a:t>anchor</a:t>
            </a:r>
            <a:r>
              <a:rPr lang="zh-CN" altLang="en-US" b="0" i="0" dirty="0">
                <a:solidFill>
                  <a:srgbClr val="4D4D4D"/>
                </a:solidFill>
                <a:effectLst/>
                <a:latin typeface="-apple-system"/>
              </a:rPr>
              <a:t>与</a:t>
            </a:r>
            <a:r>
              <a:rPr lang="en-US" altLang="zh-CN" b="0" i="0" dirty="0">
                <a:solidFill>
                  <a:srgbClr val="4D4D4D"/>
                </a:solidFill>
                <a:effectLst/>
                <a:latin typeface="-apple-system"/>
              </a:rPr>
              <a:t>GT</a:t>
            </a:r>
            <a:r>
              <a:rPr lang="zh-CN" altLang="en-US" b="0" i="0" dirty="0">
                <a:solidFill>
                  <a:srgbClr val="4D4D4D"/>
                </a:solidFill>
                <a:effectLst/>
                <a:latin typeface="-apple-system"/>
              </a:rPr>
              <a:t>框间的</a:t>
            </a:r>
            <a:r>
              <a:rPr lang="en-US" altLang="zh-CN" b="0" i="0" dirty="0" err="1">
                <a:solidFill>
                  <a:srgbClr val="4D4D4D"/>
                </a:solidFill>
                <a:effectLst/>
                <a:latin typeface="-apple-system"/>
              </a:rPr>
              <a:t>IoU</a:t>
            </a:r>
            <a:r>
              <a:rPr lang="zh-CN" altLang="en-US" b="0" i="0" dirty="0">
                <a:solidFill>
                  <a:srgbClr val="4D4D4D"/>
                </a:solidFill>
                <a:effectLst/>
                <a:latin typeface="-apple-system"/>
              </a:rPr>
              <a:t>值来给各个</a:t>
            </a:r>
            <a:r>
              <a:rPr lang="en-US" altLang="zh-CN" b="0" i="0" dirty="0">
                <a:solidFill>
                  <a:srgbClr val="4D4D4D"/>
                </a:solidFill>
                <a:effectLst/>
                <a:latin typeface="-apple-system"/>
              </a:rPr>
              <a:t>GT</a:t>
            </a:r>
            <a:r>
              <a:rPr lang="zh-CN" altLang="en-US" b="0" i="0" dirty="0">
                <a:solidFill>
                  <a:srgbClr val="4D4D4D"/>
                </a:solidFill>
                <a:effectLst/>
                <a:latin typeface="-apple-system"/>
              </a:rPr>
              <a:t>分配的</a:t>
            </a:r>
            <a:r>
              <a:rPr lang="en-US" altLang="zh-CN" b="0" i="0" dirty="0">
                <a:solidFill>
                  <a:srgbClr val="4D4D4D"/>
                </a:solidFill>
                <a:effectLst/>
                <a:latin typeface="-apple-system"/>
              </a:rPr>
              <a:t>anchors</a:t>
            </a:r>
            <a:r>
              <a:rPr lang="zh-CN" altLang="en-US" b="0" i="0" dirty="0">
                <a:solidFill>
                  <a:srgbClr val="4D4D4D"/>
                </a:solidFill>
                <a:effectLst/>
                <a:latin typeface="-apple-system"/>
              </a:rPr>
              <a:t>，</a:t>
            </a:r>
            <a:r>
              <a:rPr lang="en-US" altLang="zh-CN" b="0" i="0" dirty="0">
                <a:solidFill>
                  <a:srgbClr val="4D4D4D"/>
                </a:solidFill>
                <a:effectLst/>
                <a:latin typeface="-apple-system"/>
              </a:rPr>
              <a:t>anchor</a:t>
            </a:r>
            <a:r>
              <a:rPr lang="zh-CN" altLang="en-US" b="0" i="0" dirty="0">
                <a:solidFill>
                  <a:srgbClr val="4D4D4D"/>
                </a:solidFill>
                <a:effectLst/>
                <a:latin typeface="-apple-system"/>
              </a:rPr>
              <a:t>和某个</a:t>
            </a:r>
            <a:r>
              <a:rPr lang="en-US" altLang="zh-CN" b="0" i="0" dirty="0">
                <a:solidFill>
                  <a:srgbClr val="4D4D4D"/>
                </a:solidFill>
                <a:effectLst/>
                <a:latin typeface="-apple-system"/>
              </a:rPr>
              <a:t>GT</a:t>
            </a:r>
            <a:r>
              <a:rPr lang="zh-CN" altLang="en-US" b="0" i="0" dirty="0">
                <a:solidFill>
                  <a:srgbClr val="4D4D4D"/>
                </a:solidFill>
                <a:effectLst/>
                <a:latin typeface="-apple-system"/>
              </a:rPr>
              <a:t>的</a:t>
            </a:r>
            <a:r>
              <a:rPr lang="en-US" altLang="zh-CN" b="0" i="0" dirty="0" err="1">
                <a:solidFill>
                  <a:srgbClr val="1A1A1A"/>
                </a:solidFill>
                <a:effectLst/>
                <a:latin typeface="-apple-system"/>
              </a:rPr>
              <a:t>IoU</a:t>
            </a:r>
            <a:r>
              <a:rPr lang="zh-CN" altLang="en-US" b="0" i="0" dirty="0">
                <a:solidFill>
                  <a:srgbClr val="1A1A1A"/>
                </a:solidFill>
                <a:effectLst/>
                <a:latin typeface="-apple-system"/>
              </a:rPr>
              <a:t>值超过设定阈值则认为该</a:t>
            </a:r>
            <a:r>
              <a:rPr lang="en-US" altLang="zh-CN" b="0" i="0" dirty="0">
                <a:solidFill>
                  <a:srgbClr val="1A1A1A"/>
                </a:solidFill>
                <a:effectLst/>
                <a:latin typeface="-apple-system"/>
              </a:rPr>
              <a:t>anchor</a:t>
            </a:r>
            <a:r>
              <a:rPr lang="zh-CN" altLang="en-US" b="0" i="0" dirty="0">
                <a:solidFill>
                  <a:srgbClr val="1A1A1A"/>
                </a:solidFill>
                <a:effectLst/>
                <a:latin typeface="-apple-system"/>
              </a:rPr>
              <a:t>为正例，若和所有</a:t>
            </a:r>
            <a:r>
              <a:rPr lang="en-US" altLang="zh-CN" b="0" i="0" dirty="0">
                <a:solidFill>
                  <a:srgbClr val="1A1A1A"/>
                </a:solidFill>
                <a:effectLst/>
                <a:latin typeface="-apple-system"/>
              </a:rPr>
              <a:t>GT</a:t>
            </a:r>
            <a:r>
              <a:rPr lang="zh-CN" altLang="en-US" b="0" i="0" dirty="0">
                <a:solidFill>
                  <a:srgbClr val="1A1A1A"/>
                </a:solidFill>
                <a:effectLst/>
                <a:latin typeface="-apple-system"/>
              </a:rPr>
              <a:t>的</a:t>
            </a:r>
            <a:r>
              <a:rPr lang="en-US" altLang="zh-CN" b="0" i="0" dirty="0" err="1">
                <a:solidFill>
                  <a:srgbClr val="1A1A1A"/>
                </a:solidFill>
                <a:effectLst/>
                <a:latin typeface="-apple-system"/>
              </a:rPr>
              <a:t>iou</a:t>
            </a:r>
            <a:r>
              <a:rPr lang="zh-CN" altLang="en-US" b="0" i="0" dirty="0">
                <a:solidFill>
                  <a:srgbClr val="1A1A1A"/>
                </a:solidFill>
                <a:effectLst/>
                <a:latin typeface="-apple-system"/>
              </a:rPr>
              <a:t>都小于阈值，则将该</a:t>
            </a:r>
            <a:r>
              <a:rPr lang="en-US" altLang="zh-CN" b="0" i="0" dirty="0">
                <a:solidFill>
                  <a:srgbClr val="1A1A1A"/>
                </a:solidFill>
                <a:effectLst/>
                <a:latin typeface="-apple-system"/>
              </a:rPr>
              <a:t>anchor</a:t>
            </a:r>
            <a:r>
              <a:rPr lang="zh-CN" altLang="en-US" b="0" i="0" dirty="0">
                <a:solidFill>
                  <a:srgbClr val="1A1A1A"/>
                </a:solidFill>
                <a:effectLst/>
                <a:latin typeface="-apple-system"/>
              </a:rPr>
              <a:t>类别归为背景。但这样会存在一些问题，对于没有中心特征的物体，比如细长的物体最具代表性的特征不一定在目标中心附近，可能在物体的两侧，这样空间上的对齐并不能保证</a:t>
            </a:r>
            <a:r>
              <a:rPr lang="en-US" altLang="zh-CN" b="0" i="0" dirty="0">
                <a:solidFill>
                  <a:srgbClr val="1A1A1A"/>
                </a:solidFill>
                <a:effectLst/>
                <a:latin typeface="-apple-system"/>
              </a:rPr>
              <a:t>anchor</a:t>
            </a:r>
            <a:r>
              <a:rPr lang="zh-CN" altLang="en-US" b="0" i="0" dirty="0">
                <a:solidFill>
                  <a:srgbClr val="1A1A1A"/>
                </a:solidFill>
                <a:effectLst/>
                <a:latin typeface="-apple-system"/>
              </a:rPr>
              <a:t>有覆盖足够多的物体特征，从而会导致分类和检测性能的下降。而当检测密集目标时，以</a:t>
            </a:r>
            <a:r>
              <a:rPr lang="en-US" altLang="zh-CN" b="0" i="0" dirty="0" err="1">
                <a:solidFill>
                  <a:srgbClr val="1A1A1A"/>
                </a:solidFill>
                <a:effectLst/>
                <a:latin typeface="-apple-system"/>
              </a:rPr>
              <a:t>IoU</a:t>
            </a:r>
            <a:r>
              <a:rPr lang="zh-CN" altLang="en-US" b="0" i="0" dirty="0">
                <a:solidFill>
                  <a:srgbClr val="1A1A1A"/>
                </a:solidFill>
                <a:effectLst/>
                <a:latin typeface="-apple-system"/>
              </a:rPr>
              <a:t>值来分配</a:t>
            </a:r>
            <a:r>
              <a:rPr lang="en-US" altLang="zh-CN" b="0" i="0" dirty="0">
                <a:solidFill>
                  <a:srgbClr val="1A1A1A"/>
                </a:solidFill>
                <a:effectLst/>
                <a:latin typeface="-apple-system"/>
              </a:rPr>
              <a:t>anchor</a:t>
            </a:r>
            <a:r>
              <a:rPr lang="zh-CN" altLang="en-US" b="0" i="0" dirty="0">
                <a:solidFill>
                  <a:srgbClr val="1A1A1A"/>
                </a:solidFill>
                <a:effectLst/>
                <a:latin typeface="-apple-system"/>
              </a:rPr>
              <a:t>也会很明显存在一些问题。</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本文提出了一个</a:t>
            </a:r>
            <a:r>
              <a:rPr lang="en-US" altLang="zh-CN" b="0" i="0" dirty="0">
                <a:solidFill>
                  <a:srgbClr val="4D4D4D"/>
                </a:solidFill>
                <a:effectLst/>
                <a:latin typeface="-apple-system"/>
              </a:rPr>
              <a:t>learning to match</a:t>
            </a:r>
            <a:r>
              <a:rPr lang="zh-CN" altLang="en-US" b="0" i="0" dirty="0">
                <a:solidFill>
                  <a:srgbClr val="4D4D4D"/>
                </a:solidFill>
                <a:effectLst/>
                <a:latin typeface="-apple-system"/>
              </a:rPr>
              <a:t>的方法来打破</a:t>
            </a:r>
            <a:r>
              <a:rPr lang="en-US" altLang="zh-CN" b="0" i="0" dirty="0">
                <a:solidFill>
                  <a:srgbClr val="4D4D4D"/>
                </a:solidFill>
                <a:effectLst/>
                <a:latin typeface="-apple-system"/>
              </a:rPr>
              <a:t>IOU</a:t>
            </a:r>
            <a:r>
              <a:rPr lang="zh-CN" altLang="en-US" b="0" i="0" dirty="0">
                <a:solidFill>
                  <a:srgbClr val="4D4D4D"/>
                </a:solidFill>
                <a:effectLst/>
                <a:latin typeface="-apple-system"/>
              </a:rPr>
              <a:t>的限制，允许目标以一种更加灵活的方式去匹配</a:t>
            </a:r>
            <a:r>
              <a:rPr lang="en-US" altLang="zh-CN" b="0" i="0" dirty="0">
                <a:solidFill>
                  <a:srgbClr val="4D4D4D"/>
                </a:solidFill>
                <a:effectLst/>
                <a:latin typeface="-apple-system"/>
              </a:rPr>
              <a:t>anchors</a:t>
            </a:r>
            <a:r>
              <a:rPr lang="zh-CN" altLang="en-US" b="0" i="0" dirty="0">
                <a:solidFill>
                  <a:srgbClr val="4D4D4D"/>
                </a:solidFill>
                <a:effectLst/>
                <a:latin typeface="-apple-system"/>
              </a:rPr>
              <a:t>。</a:t>
            </a:r>
            <a:r>
              <a:rPr lang="zh-CN" altLang="en-US" b="0" i="0" dirty="0">
                <a:solidFill>
                  <a:srgbClr val="1A1A1A"/>
                </a:solidFill>
                <a:effectLst/>
                <a:latin typeface="-apple-system"/>
              </a:rPr>
              <a:t>大体思想其实就是修改了</a:t>
            </a:r>
            <a:r>
              <a:rPr lang="en-US" altLang="zh-CN" b="0" i="0" dirty="0">
                <a:solidFill>
                  <a:srgbClr val="1A1A1A"/>
                </a:solidFill>
                <a:effectLst/>
                <a:latin typeface="-apple-system"/>
              </a:rPr>
              <a:t>loss</a:t>
            </a:r>
            <a:r>
              <a:rPr lang="zh-CN" altLang="en-US" b="0" i="0" dirty="0">
                <a:solidFill>
                  <a:srgbClr val="1A1A1A"/>
                </a:solidFill>
                <a:effectLst/>
                <a:latin typeface="-apple-system"/>
              </a:rPr>
              <a:t>函数，</a:t>
            </a:r>
            <a:r>
              <a:rPr lang="zh-CN" altLang="en-US" b="0" i="0" dirty="0">
                <a:solidFill>
                  <a:srgbClr val="4D4D4D"/>
                </a:solidFill>
                <a:effectLst/>
                <a:latin typeface="-apple-system"/>
              </a:rPr>
              <a:t>将检测器的训练表示为了一个极大似然估计的过程，</a:t>
            </a:r>
            <a:r>
              <a:rPr lang="zh-CN" altLang="en-US" b="0" i="0" dirty="0">
                <a:solidFill>
                  <a:srgbClr val="1A1A1A"/>
                </a:solidFill>
                <a:effectLst/>
                <a:latin typeface="-apple-system"/>
              </a:rPr>
              <a:t>去掉了人工参与</a:t>
            </a:r>
            <a:r>
              <a:rPr lang="en-US" altLang="zh-CN" b="0" i="0" dirty="0">
                <a:solidFill>
                  <a:srgbClr val="1A1A1A"/>
                </a:solidFill>
                <a:effectLst/>
                <a:latin typeface="-apple-system"/>
              </a:rPr>
              <a:t>anchor</a:t>
            </a:r>
            <a:r>
              <a:rPr lang="zh-CN" altLang="en-US" b="0" i="0" dirty="0">
                <a:solidFill>
                  <a:srgbClr val="1A1A1A"/>
                </a:solidFill>
                <a:effectLst/>
                <a:latin typeface="-apple-system"/>
              </a:rPr>
              <a:t>分配的过程</a:t>
            </a:r>
            <a:r>
              <a:rPr lang="en-US" altLang="zh-CN" b="0" i="0" dirty="0">
                <a:solidFill>
                  <a:srgbClr val="1A1A1A"/>
                </a:solidFill>
                <a:effectLst/>
                <a:latin typeface="-apple-system"/>
              </a:rPr>
              <a:t>(</a:t>
            </a:r>
            <a:r>
              <a:rPr lang="zh-CN" altLang="en-US" b="0" i="0" dirty="0">
                <a:solidFill>
                  <a:srgbClr val="1A1A1A"/>
                </a:solidFill>
                <a:effectLst/>
                <a:latin typeface="-apple-system"/>
              </a:rPr>
              <a:t>也就是不需要再设定</a:t>
            </a:r>
            <a:r>
              <a:rPr lang="en-US" altLang="zh-CN" b="0" i="0" dirty="0">
                <a:solidFill>
                  <a:srgbClr val="1A1A1A"/>
                </a:solidFill>
                <a:effectLst/>
                <a:latin typeface="-apple-system"/>
              </a:rPr>
              <a:t>IOU</a:t>
            </a:r>
            <a:r>
              <a:rPr lang="zh-CN" altLang="en-US" b="0" i="0" dirty="0">
                <a:solidFill>
                  <a:srgbClr val="1A1A1A"/>
                </a:solidFill>
                <a:effectLst/>
                <a:latin typeface="-apple-system"/>
              </a:rPr>
              <a:t>阈值</a:t>
            </a:r>
            <a:r>
              <a:rPr lang="en-US" altLang="zh-CN" b="0" i="0" dirty="0">
                <a:solidFill>
                  <a:srgbClr val="1A1A1A"/>
                </a:solidFill>
                <a:effectLst/>
                <a:latin typeface="-apple-system"/>
              </a:rPr>
              <a:t>)</a:t>
            </a:r>
            <a:r>
              <a:rPr lang="zh-CN" altLang="en-US" b="0" i="0" dirty="0">
                <a:solidFill>
                  <a:srgbClr val="1A1A1A"/>
                </a:solidFill>
                <a:effectLst/>
                <a:latin typeface="-apple-system"/>
              </a:rPr>
              <a:t>，使网络能够自主去学习选择哪个</a:t>
            </a:r>
            <a:r>
              <a:rPr lang="en-US" altLang="zh-CN" b="0" i="0" dirty="0">
                <a:solidFill>
                  <a:srgbClr val="1A1A1A"/>
                </a:solidFill>
                <a:effectLst/>
                <a:latin typeface="-apple-system"/>
              </a:rPr>
              <a:t>anchor</a:t>
            </a:r>
            <a:r>
              <a:rPr lang="zh-CN" altLang="en-US" b="0" i="0" dirty="0">
                <a:solidFill>
                  <a:srgbClr val="1A1A1A"/>
                </a:solidFill>
                <a:effectLst/>
                <a:latin typeface="-apple-system"/>
              </a:rPr>
              <a:t>和</a:t>
            </a:r>
            <a:r>
              <a:rPr lang="en-US" altLang="zh-CN" b="0" i="0" dirty="0">
                <a:solidFill>
                  <a:srgbClr val="1A1A1A"/>
                </a:solidFill>
                <a:effectLst/>
                <a:latin typeface="-apple-system"/>
              </a:rPr>
              <a:t>GT</a:t>
            </a:r>
            <a:r>
              <a:rPr lang="zh-CN" altLang="en-US" b="0" i="0" dirty="0">
                <a:solidFill>
                  <a:srgbClr val="1A1A1A"/>
                </a:solidFill>
                <a:effectLst/>
                <a:latin typeface="-apple-system"/>
              </a:rPr>
              <a:t>进行匹配。</a:t>
            </a:r>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2</a:t>
            </a:fld>
            <a:endParaRPr lang="zh-CN" altLang="en-US"/>
          </a:p>
        </p:txBody>
      </p:sp>
    </p:spTree>
    <p:extLst>
      <p:ext uri="{BB962C8B-B14F-4D97-AF65-F5344CB8AC3E}">
        <p14:creationId xmlns:p14="http://schemas.microsoft.com/office/powerpoint/2010/main" val="255794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1</a:t>
            </a:r>
            <a:r>
              <a:rPr lang="zh-CN" altLang="en-US" b="0" i="0" dirty="0">
                <a:solidFill>
                  <a:srgbClr val="4D4D4D"/>
                </a:solidFill>
                <a:effectLst/>
                <a:latin typeface="-apple-system"/>
              </a:rPr>
              <a:t>）将检测器的训练作为一个极大似然估计的过程，把手工的</a:t>
            </a:r>
            <a:r>
              <a:rPr lang="en-US" altLang="zh-CN" b="0" i="0" dirty="0">
                <a:solidFill>
                  <a:srgbClr val="4D4D4D"/>
                </a:solidFill>
                <a:effectLst/>
                <a:latin typeface="-apple-system"/>
              </a:rPr>
              <a:t>anchor</a:t>
            </a:r>
            <a:r>
              <a:rPr lang="zh-CN" altLang="en-US" b="0" i="0" dirty="0">
                <a:solidFill>
                  <a:srgbClr val="4D4D4D"/>
                </a:solidFill>
                <a:effectLst/>
                <a:latin typeface="-apple-system"/>
              </a:rPr>
              <a:t>分配变成了自由的</a:t>
            </a:r>
            <a:r>
              <a:rPr lang="en-US" altLang="zh-CN" b="0" i="0" dirty="0">
                <a:solidFill>
                  <a:srgbClr val="4D4D4D"/>
                </a:solidFill>
                <a:effectLst/>
                <a:latin typeface="-apple-system"/>
              </a:rPr>
              <a:t>anchor</a:t>
            </a:r>
            <a:r>
              <a:rPr lang="zh-CN" altLang="en-US" b="0" i="0" dirty="0">
                <a:solidFill>
                  <a:srgbClr val="4D4D4D"/>
                </a:solidFill>
                <a:effectLst/>
                <a:latin typeface="-apple-system"/>
              </a:rPr>
              <a:t>匹配，打破了</a:t>
            </a:r>
            <a:r>
              <a:rPr lang="en-US" altLang="zh-CN" b="0" i="0" dirty="0" err="1">
                <a:solidFill>
                  <a:srgbClr val="4D4D4D"/>
                </a:solidFill>
                <a:effectLst/>
                <a:latin typeface="-apple-system"/>
              </a:rPr>
              <a:t>IoU</a:t>
            </a:r>
            <a:r>
              <a:rPr lang="zh-CN" altLang="en-US" b="0" i="0" dirty="0">
                <a:solidFill>
                  <a:srgbClr val="4D4D4D"/>
                </a:solidFill>
                <a:effectLst/>
                <a:latin typeface="-apple-system"/>
              </a:rPr>
              <a:t>的约束，允许目标在极大似然的原则下灵活选择</a:t>
            </a:r>
            <a:r>
              <a:rPr lang="en-US" altLang="zh-CN" b="0" i="0" dirty="0">
                <a:solidFill>
                  <a:srgbClr val="4D4D4D"/>
                </a:solidFill>
                <a:effectLst/>
                <a:latin typeface="-apple-system"/>
              </a:rPr>
              <a:t>anchor</a:t>
            </a:r>
            <a:r>
              <a:rPr lang="zh-CN" altLang="en-US" b="0" i="0" dirty="0">
                <a:solidFill>
                  <a:srgbClr val="4D4D4D"/>
                </a:solidFill>
                <a:effectLst/>
                <a:latin typeface="-apple-system"/>
              </a:rPr>
              <a:t>。</a:t>
            </a:r>
            <a:br>
              <a:rPr lang="zh-CN" altLang="en-US" dirty="0"/>
            </a:br>
            <a:r>
              <a:rPr lang="en-US" altLang="zh-CN" b="0" i="0" dirty="0">
                <a:solidFill>
                  <a:srgbClr val="4D4D4D"/>
                </a:solidFill>
                <a:effectLst/>
                <a:latin typeface="-apple-system"/>
              </a:rPr>
              <a:t>2</a:t>
            </a:r>
            <a:r>
              <a:rPr lang="zh-CN" altLang="en-US" b="0" i="0" dirty="0">
                <a:solidFill>
                  <a:srgbClr val="4D4D4D"/>
                </a:solidFill>
                <a:effectLst/>
                <a:latin typeface="-apple-system"/>
              </a:rPr>
              <a:t>）定义了一个检测自定义似然，在端到端的机制下实现了目标分类和定位的联合优化，通过最大化似然来驱使网络去学习匹配最优的</a:t>
            </a:r>
            <a:r>
              <a:rPr lang="en-US" altLang="zh-CN" b="0" i="0" dirty="0">
                <a:solidFill>
                  <a:srgbClr val="4D4D4D"/>
                </a:solidFill>
                <a:effectLst/>
                <a:latin typeface="-apple-system"/>
              </a:rPr>
              <a:t>anchor</a:t>
            </a:r>
            <a:r>
              <a:rPr lang="zh-CN" altLang="en-US" b="0" i="0" dirty="0">
                <a:solidFill>
                  <a:srgbClr val="4D4D4D"/>
                </a:solidFill>
                <a:effectLst/>
                <a:latin typeface="-apple-system"/>
              </a:rPr>
              <a:t>，并保证了和</a:t>
            </a:r>
            <a:r>
              <a:rPr lang="en-US" altLang="zh-CN" b="0" i="0" dirty="0">
                <a:solidFill>
                  <a:srgbClr val="4D4D4D"/>
                </a:solidFill>
                <a:effectLst/>
                <a:latin typeface="-apple-system"/>
              </a:rPr>
              <a:t>NMS</a:t>
            </a:r>
            <a:r>
              <a:rPr lang="zh-CN" altLang="en-US" b="0" i="0" dirty="0">
                <a:solidFill>
                  <a:srgbClr val="4D4D4D"/>
                </a:solidFill>
                <a:effectLst/>
                <a:latin typeface="-apple-system"/>
              </a:rPr>
              <a:t>的兼容性。</a:t>
            </a:r>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3</a:t>
            </a:fld>
            <a:endParaRPr lang="zh-CN" altLang="en-US"/>
          </a:p>
        </p:txBody>
      </p:sp>
    </p:spTree>
    <p:extLst>
      <p:ext uri="{BB962C8B-B14F-4D97-AF65-F5344CB8AC3E}">
        <p14:creationId xmlns:p14="http://schemas.microsoft.com/office/powerpoint/2010/main" val="188994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A1A1A"/>
                </a:solidFill>
                <a:effectLst/>
                <a:latin typeface="-apple-system"/>
              </a:rPr>
              <a:t>首先是基于</a:t>
            </a:r>
            <a:r>
              <a:rPr lang="en-US" altLang="zh-CN" b="0" i="0" dirty="0">
                <a:solidFill>
                  <a:srgbClr val="1A1A1A"/>
                </a:solidFill>
                <a:effectLst/>
                <a:latin typeface="-apple-system"/>
              </a:rPr>
              <a:t>anchor</a:t>
            </a:r>
            <a:r>
              <a:rPr lang="zh-CN" altLang="en-US" b="0" i="0" dirty="0">
                <a:solidFill>
                  <a:srgbClr val="1A1A1A"/>
                </a:solidFill>
                <a:effectLst/>
                <a:latin typeface="-apple-system"/>
              </a:rPr>
              <a:t>的目标检测算法的一个通用的</a:t>
            </a:r>
            <a:r>
              <a:rPr lang="en-US" altLang="zh-CN" b="0" i="0" dirty="0">
                <a:solidFill>
                  <a:srgbClr val="1A1A1A"/>
                </a:solidFill>
                <a:effectLst/>
                <a:latin typeface="-apple-system"/>
              </a:rPr>
              <a:t>loss</a:t>
            </a:r>
            <a:r>
              <a:rPr lang="zh-CN" altLang="en-US" b="0" i="0" dirty="0">
                <a:solidFill>
                  <a:srgbClr val="1A1A1A"/>
                </a:solidFill>
                <a:effectLst/>
                <a:latin typeface="-apple-system"/>
              </a:rPr>
              <a:t>，</a:t>
            </a:r>
            <a:r>
              <a:rPr lang="el-GR" altLang="zh-CN" b="0" i="0" dirty="0">
                <a:solidFill>
                  <a:srgbClr val="1A1A1A"/>
                </a:solidFill>
                <a:effectLst/>
                <a:latin typeface="-apple-system"/>
              </a:rPr>
              <a:t>θ</a:t>
            </a:r>
            <a:r>
              <a:rPr lang="zh-CN" altLang="en-US" b="0" i="0" dirty="0">
                <a:solidFill>
                  <a:srgbClr val="1A1A1A"/>
                </a:solidFill>
                <a:effectLst/>
                <a:latin typeface="-apple-system"/>
              </a:rPr>
              <a:t>表示</a:t>
            </a:r>
            <a:r>
              <a:rPr lang="zh-CN" altLang="en-US" b="0" i="0" dirty="0">
                <a:solidFill>
                  <a:srgbClr val="4D4D4D"/>
                </a:solidFill>
                <a:effectLst/>
                <a:latin typeface="-apple-system"/>
              </a:rPr>
              <a:t>需要学习的网络参数，分类损失是</a:t>
            </a:r>
            <a:r>
              <a:rPr lang="en-US" altLang="zh-CN" b="0" i="0" dirty="0">
                <a:solidFill>
                  <a:srgbClr val="4D4D4D"/>
                </a:solidFill>
                <a:effectLst/>
                <a:latin typeface="-apple-system"/>
              </a:rPr>
              <a:t>BCE</a:t>
            </a:r>
            <a:r>
              <a:rPr lang="zh-CN" altLang="en-US" b="0" i="0" dirty="0">
                <a:solidFill>
                  <a:srgbClr val="4D4D4D"/>
                </a:solidFill>
                <a:effectLst/>
                <a:latin typeface="-apple-system"/>
              </a:rPr>
              <a:t>损失，回归是</a:t>
            </a:r>
            <a:r>
              <a:rPr lang="en-US" altLang="zh-CN" b="0" i="0" dirty="0">
                <a:solidFill>
                  <a:srgbClr val="4D4D4D"/>
                </a:solidFill>
                <a:effectLst/>
                <a:latin typeface="-apple-system"/>
              </a:rPr>
              <a:t>Smooth l1 loss</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矩阵</a:t>
            </a:r>
            <a:r>
              <a:rPr lang="en-US" altLang="zh-CN" b="0" i="0" dirty="0" err="1">
                <a:solidFill>
                  <a:srgbClr val="4D4D4D"/>
                </a:solidFill>
                <a:effectLst/>
                <a:latin typeface="KaTeX_Main"/>
              </a:rPr>
              <a:t>Cij</a:t>
            </a:r>
            <a:r>
              <a:rPr lang="zh-CN" altLang="en-US" b="0" i="0" dirty="0">
                <a:solidFill>
                  <a:srgbClr val="4D4D4D"/>
                </a:solidFill>
                <a:effectLst/>
                <a:latin typeface="-apple-system"/>
              </a:rPr>
              <a:t>∈</a:t>
            </a:r>
            <a:r>
              <a:rPr lang="en-US" altLang="zh-CN" b="0" i="0" dirty="0">
                <a:solidFill>
                  <a:srgbClr val="4D4D4D"/>
                </a:solidFill>
                <a:effectLst/>
                <a:latin typeface="-apple-system"/>
              </a:rPr>
              <a:t>{0</a:t>
            </a:r>
            <a:r>
              <a:rPr lang="zh-CN" altLang="en-US" b="0" i="0" dirty="0">
                <a:solidFill>
                  <a:srgbClr val="4D4D4D"/>
                </a:solidFill>
                <a:effectLst/>
                <a:latin typeface="-apple-system"/>
              </a:rPr>
              <a:t>，</a:t>
            </a:r>
            <a:r>
              <a:rPr lang="en-US" altLang="zh-CN" b="0" i="0" dirty="0">
                <a:solidFill>
                  <a:srgbClr val="4D4D4D"/>
                </a:solidFill>
                <a:effectLst/>
                <a:latin typeface="-apple-system"/>
              </a:rPr>
              <a:t>1}</a:t>
            </a:r>
            <a:r>
              <a:rPr lang="zh-CN" altLang="en-US" b="0" i="0" dirty="0">
                <a:solidFill>
                  <a:srgbClr val="4D4D4D"/>
                </a:solidFill>
                <a:effectLst/>
                <a:latin typeface="-apple-system"/>
              </a:rPr>
              <a:t>用来指示目标</a:t>
            </a:r>
            <a:r>
              <a:rPr lang="en-US" altLang="zh-CN" b="0" i="0" dirty="0">
                <a:solidFill>
                  <a:srgbClr val="4D4D4D"/>
                </a:solidFill>
                <a:effectLst/>
                <a:latin typeface="-apple-system"/>
              </a:rPr>
              <a:t>bi</a:t>
            </a:r>
            <a:r>
              <a:rPr lang="zh-CN" altLang="en-US" b="0" i="0" dirty="0">
                <a:solidFill>
                  <a:srgbClr val="4D4D4D"/>
                </a:solidFill>
                <a:effectLst/>
                <a:latin typeface="-apple-system"/>
              </a:rPr>
              <a:t>是否和</a:t>
            </a:r>
            <a:r>
              <a:rPr lang="en-US" altLang="zh-CN" b="0" i="0" dirty="0">
                <a:solidFill>
                  <a:srgbClr val="4D4D4D"/>
                </a:solidFill>
                <a:effectLst/>
                <a:latin typeface="-apple-system"/>
              </a:rPr>
              <a:t>anchor </a:t>
            </a:r>
            <a:r>
              <a:rPr lang="en-US" altLang="zh-CN" b="0" i="0" dirty="0" err="1">
                <a:solidFill>
                  <a:srgbClr val="4D4D4D"/>
                </a:solidFill>
                <a:effectLst/>
                <a:latin typeface="-apple-system"/>
              </a:rPr>
              <a:t>aj</a:t>
            </a:r>
            <a:r>
              <a:rPr lang="zh-CN" altLang="en-US" b="0" i="0" dirty="0">
                <a:solidFill>
                  <a:srgbClr val="4D4D4D"/>
                </a:solidFill>
                <a:effectLst/>
                <a:latin typeface="-apple-system"/>
              </a:rPr>
              <a:t>匹配。当</a:t>
            </a:r>
            <a:r>
              <a:rPr lang="en-US" altLang="zh-CN" b="0" i="0" dirty="0">
                <a:solidFill>
                  <a:srgbClr val="4D4D4D"/>
                </a:solidFill>
                <a:effectLst/>
                <a:latin typeface="-apple-system"/>
              </a:rPr>
              <a:t>bi</a:t>
            </a:r>
            <a:r>
              <a:rPr lang="zh-CN" altLang="en-US" b="0" i="0" dirty="0">
                <a:solidFill>
                  <a:srgbClr val="4D4D4D"/>
                </a:solidFill>
                <a:effectLst/>
                <a:latin typeface="-apple-system"/>
              </a:rPr>
              <a:t>和</a:t>
            </a:r>
            <a:r>
              <a:rPr lang="en-US" altLang="zh-CN" b="0" i="0" dirty="0" err="1">
                <a:solidFill>
                  <a:srgbClr val="4D4D4D"/>
                </a:solidFill>
                <a:effectLst/>
                <a:latin typeface="-apple-system"/>
              </a:rPr>
              <a:t>aj</a:t>
            </a:r>
            <a:r>
              <a:rPr lang="zh-CN" altLang="en-US" b="0" i="0" dirty="0">
                <a:solidFill>
                  <a:srgbClr val="4D4D4D"/>
                </a:solidFill>
                <a:effectLst/>
                <a:latin typeface="-apple-system"/>
              </a:rPr>
              <a:t>的</a:t>
            </a:r>
            <a:r>
              <a:rPr lang="en-US" altLang="zh-CN" b="0" i="0" dirty="0" err="1">
                <a:solidFill>
                  <a:srgbClr val="4D4D4D"/>
                </a:solidFill>
                <a:effectLst/>
                <a:latin typeface="-apple-system"/>
              </a:rPr>
              <a:t>loU</a:t>
            </a:r>
            <a:r>
              <a:rPr lang="zh-CN" altLang="en-US" b="0" i="0" dirty="0">
                <a:solidFill>
                  <a:srgbClr val="4D4D4D"/>
                </a:solidFill>
                <a:effectLst/>
                <a:latin typeface="-apple-system"/>
              </a:rPr>
              <a:t>大于设定阈值时，</a:t>
            </a:r>
            <a:r>
              <a:rPr lang="en-US" altLang="zh-CN" b="0" i="0" dirty="0">
                <a:solidFill>
                  <a:srgbClr val="4D4D4D"/>
                </a:solidFill>
                <a:effectLst/>
                <a:latin typeface="-apple-system"/>
              </a:rPr>
              <a:t>bi</a:t>
            </a:r>
            <a:r>
              <a:rPr lang="zh-CN" altLang="en-US" b="0" i="0" dirty="0">
                <a:solidFill>
                  <a:srgbClr val="4D4D4D"/>
                </a:solidFill>
                <a:effectLst/>
                <a:latin typeface="-apple-system"/>
              </a:rPr>
              <a:t>与</a:t>
            </a:r>
            <a:r>
              <a:rPr lang="en-US" altLang="zh-CN" b="0" i="0" dirty="0" err="1">
                <a:solidFill>
                  <a:srgbClr val="4D4D4D"/>
                </a:solidFill>
                <a:effectLst/>
                <a:latin typeface="-apple-system"/>
              </a:rPr>
              <a:t>aj</a:t>
            </a:r>
            <a:r>
              <a:rPr lang="zh-CN" altLang="en-US" b="0" i="0" dirty="0">
                <a:solidFill>
                  <a:srgbClr val="4D4D4D"/>
                </a:solidFill>
                <a:effectLst/>
                <a:latin typeface="-apple-system"/>
              </a:rPr>
              <a:t>匹配，</a:t>
            </a:r>
            <a:r>
              <a:rPr lang="en-US" altLang="zh-CN" b="0" i="0" dirty="0" err="1">
                <a:solidFill>
                  <a:srgbClr val="4D4D4D"/>
                </a:solidFill>
                <a:effectLst/>
                <a:latin typeface="-apple-system"/>
              </a:rPr>
              <a:t>Cij</a:t>
            </a:r>
            <a:r>
              <a:rPr lang="en-US" altLang="zh-CN" b="0" i="0" dirty="0">
                <a:solidFill>
                  <a:srgbClr val="4D4D4D"/>
                </a:solidFill>
                <a:effectLst/>
                <a:latin typeface="-apple-system"/>
              </a:rPr>
              <a:t>=1</a:t>
            </a:r>
            <a:r>
              <a:rPr lang="zh-CN" altLang="en-US" b="0" i="0" dirty="0">
                <a:solidFill>
                  <a:srgbClr val="4D4D4D"/>
                </a:solidFill>
                <a:effectLst/>
                <a:latin typeface="-apple-system"/>
              </a:rPr>
              <a:t>，其余情况</a:t>
            </a:r>
            <a:r>
              <a:rPr lang="en-US" altLang="zh-CN" b="0" i="0" dirty="0" err="1">
                <a:solidFill>
                  <a:srgbClr val="4D4D4D"/>
                </a:solidFill>
                <a:effectLst/>
                <a:latin typeface="-apple-system"/>
              </a:rPr>
              <a:t>Cij</a:t>
            </a:r>
            <a:r>
              <a:rPr lang="en-US" altLang="zh-CN" b="0" i="0" dirty="0">
                <a:solidFill>
                  <a:srgbClr val="4D4D4D"/>
                </a:solidFill>
                <a:effectLst/>
                <a:latin typeface="-apple-system"/>
              </a:rPr>
              <a:t>=0</a:t>
            </a:r>
            <a:r>
              <a:rPr lang="zh-CN" altLang="en-US" b="0" i="0" dirty="0">
                <a:solidFill>
                  <a:srgbClr val="4D4D4D"/>
                </a:solidFill>
                <a:effectLst/>
                <a:latin typeface="-apple-system"/>
              </a:rPr>
              <a:t>。当多个目标与一个</a:t>
            </a:r>
            <a:r>
              <a:rPr lang="en-US" altLang="zh-CN" b="0" i="0" dirty="0">
                <a:solidFill>
                  <a:srgbClr val="4D4D4D"/>
                </a:solidFill>
                <a:effectLst/>
                <a:latin typeface="-apple-system"/>
              </a:rPr>
              <a:t>anchor</a:t>
            </a:r>
            <a:r>
              <a:rPr lang="zh-CN" altLang="en-US" b="0" i="0" dirty="0">
                <a:solidFill>
                  <a:srgbClr val="4D4D4D"/>
                </a:solidFill>
                <a:effectLst/>
                <a:latin typeface="-apple-system"/>
              </a:rPr>
              <a:t>的</a:t>
            </a:r>
            <a:r>
              <a:rPr lang="en-US" altLang="zh-CN" b="0" i="0" dirty="0" err="1">
                <a:solidFill>
                  <a:srgbClr val="4D4D4D"/>
                </a:solidFill>
                <a:effectLst/>
                <a:latin typeface="-apple-system"/>
              </a:rPr>
              <a:t>loU</a:t>
            </a:r>
            <a:r>
              <a:rPr lang="zh-CN" altLang="en-US" b="0" i="0" dirty="0">
                <a:solidFill>
                  <a:srgbClr val="4D4D4D"/>
                </a:solidFill>
                <a:effectLst/>
                <a:latin typeface="-apple-system"/>
              </a:rPr>
              <a:t>值都大于阈值时，与</a:t>
            </a:r>
            <a:r>
              <a:rPr lang="en-US" altLang="zh-CN" b="0" i="0" dirty="0">
                <a:solidFill>
                  <a:srgbClr val="4D4D4D"/>
                </a:solidFill>
                <a:effectLst/>
                <a:latin typeface="-apple-system"/>
              </a:rPr>
              <a:t>anchor</a:t>
            </a:r>
            <a:r>
              <a:rPr lang="zh-CN" altLang="en-US" b="0" i="0" dirty="0">
                <a:solidFill>
                  <a:srgbClr val="4D4D4D"/>
                </a:solidFill>
                <a:effectLst/>
                <a:latin typeface="-apple-system"/>
              </a:rPr>
              <a:t> </a:t>
            </a:r>
            <a:r>
              <a:rPr lang="en-US" altLang="zh-CN" b="0" i="0" dirty="0" err="1">
                <a:solidFill>
                  <a:srgbClr val="4D4D4D"/>
                </a:solidFill>
                <a:effectLst/>
                <a:latin typeface="-apple-system"/>
              </a:rPr>
              <a:t>loU</a:t>
            </a:r>
            <a:r>
              <a:rPr lang="zh-CN" altLang="en-US" b="0" i="0" dirty="0">
                <a:solidFill>
                  <a:srgbClr val="4D4D4D"/>
                </a:solidFill>
                <a:effectLst/>
                <a:latin typeface="-apple-system"/>
              </a:rPr>
              <a:t>值最大的目标将成功匹配该</a:t>
            </a:r>
            <a:r>
              <a:rPr lang="en-US" altLang="zh-CN" b="0" i="0" dirty="0">
                <a:solidFill>
                  <a:srgbClr val="4D4D4D"/>
                </a:solidFill>
                <a:effectLst/>
                <a:latin typeface="-apple-system"/>
              </a:rPr>
              <a:t>anchor</a:t>
            </a:r>
            <a:r>
              <a:rPr lang="zh-CN" altLang="en-US" b="0" i="0" dirty="0">
                <a:solidFill>
                  <a:srgbClr val="4D4D4D"/>
                </a:solidFill>
                <a:effectLst/>
                <a:latin typeface="-apple-system"/>
              </a:rPr>
              <a:t>，这样能够保证每个</a:t>
            </a:r>
            <a:r>
              <a:rPr lang="en-US" altLang="zh-CN" b="0" i="0" dirty="0">
                <a:solidFill>
                  <a:srgbClr val="4D4D4D"/>
                </a:solidFill>
                <a:effectLst/>
                <a:latin typeface="-apple-system"/>
              </a:rPr>
              <a:t>anchor</a:t>
            </a:r>
            <a:r>
              <a:rPr lang="zh-CN" altLang="en-US" b="0" i="0" dirty="0">
                <a:solidFill>
                  <a:srgbClr val="4D4D4D"/>
                </a:solidFill>
                <a:effectLst/>
                <a:latin typeface="-apple-system"/>
              </a:rPr>
              <a:t>最多被一个目标匹配。</a:t>
            </a:r>
            <a:r>
              <a:rPr lang="en-US" altLang="zh-CN" b="0" i="0" dirty="0">
                <a:solidFill>
                  <a:srgbClr val="4D4D4D"/>
                </a:solidFill>
                <a:effectLst/>
                <a:latin typeface="-apple-system"/>
              </a:rPr>
              <a:t>A+</a:t>
            </a:r>
            <a:r>
              <a:rPr lang="zh-CN" altLang="en-US" b="0" i="0" dirty="0">
                <a:solidFill>
                  <a:srgbClr val="4D4D4D"/>
                </a:solidFill>
                <a:effectLst/>
                <a:latin typeface="-apple-system"/>
              </a:rPr>
              <a:t>就是有成功匹配到目标的</a:t>
            </a:r>
            <a:r>
              <a:rPr lang="en-US" altLang="zh-CN" b="0" i="0" dirty="0">
                <a:solidFill>
                  <a:srgbClr val="4D4D4D"/>
                </a:solidFill>
                <a:effectLst/>
                <a:latin typeface="-apple-system"/>
              </a:rPr>
              <a:t>anchor</a:t>
            </a:r>
            <a:r>
              <a:rPr lang="zh-CN" altLang="en-US" b="0" i="0" dirty="0">
                <a:solidFill>
                  <a:srgbClr val="4D4D4D"/>
                </a:solidFill>
                <a:effectLst/>
                <a:latin typeface="-apple-system"/>
              </a:rPr>
              <a:t>的集合，</a:t>
            </a:r>
            <a:r>
              <a:rPr lang="en-US" altLang="zh-CN" b="0" i="0" dirty="0">
                <a:solidFill>
                  <a:srgbClr val="4D4D4D"/>
                </a:solidFill>
                <a:effectLst/>
                <a:latin typeface="-apple-system"/>
              </a:rPr>
              <a:t>A-</a:t>
            </a:r>
            <a:r>
              <a:rPr lang="zh-CN" altLang="en-US" b="0" i="0" dirty="0">
                <a:solidFill>
                  <a:srgbClr val="4D4D4D"/>
                </a:solidFill>
                <a:effectLst/>
                <a:latin typeface="-apple-system"/>
              </a:rPr>
              <a:t>就是没有匹配到目标，被归为背景类的</a:t>
            </a:r>
            <a:r>
              <a:rPr lang="en-US" altLang="zh-CN" b="0" i="0" dirty="0">
                <a:solidFill>
                  <a:srgbClr val="4D4D4D"/>
                </a:solidFill>
                <a:effectLst/>
                <a:latin typeface="-apple-system"/>
              </a:rPr>
              <a:t>anchor</a:t>
            </a:r>
            <a:r>
              <a:rPr lang="zh-CN" altLang="en-US" b="0" i="0" dirty="0">
                <a:solidFill>
                  <a:srgbClr val="4D4D4D"/>
                </a:solidFill>
                <a:effectLst/>
                <a:latin typeface="-apple-system"/>
              </a:rPr>
              <a:t>的集合。</a:t>
            </a:r>
            <a:r>
              <a:rPr lang="en-US" altLang="zh-CN" b="0" i="0" dirty="0">
                <a:solidFill>
                  <a:srgbClr val="4D4D4D"/>
                </a:solidFill>
                <a:effectLst/>
                <a:latin typeface="-apple-system"/>
              </a:rPr>
              <a:t>β</a:t>
            </a:r>
            <a:r>
              <a:rPr lang="zh-CN" altLang="en-US" b="0" i="0" dirty="0">
                <a:solidFill>
                  <a:srgbClr val="4D4D4D"/>
                </a:solidFill>
                <a:effectLst/>
                <a:latin typeface="-apple-system"/>
              </a:rPr>
              <a:t>是调节分类和定位损失平衡的权重，</a:t>
            </a:r>
            <a:r>
              <a:rPr lang="en-US" altLang="zh-CN" b="0" i="0" dirty="0" err="1">
                <a:solidFill>
                  <a:srgbClr val="4D4D4D"/>
                </a:solidFill>
                <a:effectLst/>
                <a:latin typeface="-apple-system"/>
              </a:rPr>
              <a:t>bg</a:t>
            </a:r>
            <a:r>
              <a:rPr lang="zh-CN" altLang="en-US" b="0" i="0" dirty="0">
                <a:solidFill>
                  <a:srgbClr val="4D4D4D"/>
                </a:solidFill>
                <a:effectLst/>
                <a:latin typeface="-apple-system"/>
              </a:rPr>
              <a:t>表示</a:t>
            </a:r>
            <a:r>
              <a:rPr lang="en-US" altLang="zh-CN" b="0" i="0" dirty="0">
                <a:solidFill>
                  <a:srgbClr val="4D4D4D"/>
                </a:solidFill>
                <a:effectLst/>
                <a:latin typeface="-apple-system"/>
              </a:rPr>
              <a:t>anchor</a:t>
            </a:r>
            <a:r>
              <a:rPr lang="zh-CN" altLang="en-US" b="0" i="0" dirty="0">
                <a:solidFill>
                  <a:srgbClr val="4D4D4D"/>
                </a:solidFill>
                <a:effectLst/>
                <a:latin typeface="-apple-system"/>
              </a:rPr>
              <a:t>的类为背景。</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从极大似然估计的角度，训练损失</a:t>
            </a:r>
            <a:r>
              <a:rPr lang="en-US" altLang="zh-CN" b="0" i="0" dirty="0">
                <a:solidFill>
                  <a:srgbClr val="4D4D4D"/>
                </a:solidFill>
                <a:effectLst/>
                <a:latin typeface="-apple-system"/>
              </a:rPr>
              <a:t>L(</a:t>
            </a:r>
            <a:r>
              <a:rPr lang="el-GR" altLang="zh-CN" b="0" i="0" dirty="0">
                <a:solidFill>
                  <a:srgbClr val="1A1A1A"/>
                </a:solidFill>
                <a:effectLst/>
                <a:latin typeface="-apple-system"/>
              </a:rPr>
              <a:t>θ</a:t>
            </a:r>
            <a:r>
              <a:rPr lang="en-US" altLang="zh-CN" b="0" i="0" dirty="0">
                <a:solidFill>
                  <a:srgbClr val="4D4D4D"/>
                </a:solidFill>
                <a:effectLst/>
                <a:latin typeface="-apple-system"/>
              </a:rPr>
              <a:t>)</a:t>
            </a:r>
            <a:r>
              <a:rPr lang="zh-CN" altLang="en-US" b="0" i="0" dirty="0">
                <a:solidFill>
                  <a:srgbClr val="4D4D4D"/>
                </a:solidFill>
                <a:effectLst/>
                <a:latin typeface="-apple-system"/>
              </a:rPr>
              <a:t>可以转为一个似然概率。我们先来了解一下极大似然估计。</a:t>
            </a:r>
            <a:endParaRPr lang="en-US" altLang="zh-CN" b="0" i="0" dirty="0">
              <a:solidFill>
                <a:srgbClr val="4D4D4D"/>
              </a:solidFill>
              <a:effectLst/>
              <a:latin typeface="-apple-system"/>
            </a:endParaRPr>
          </a:p>
          <a:p>
            <a:r>
              <a:rPr lang="zh-CN" altLang="en-US" b="0" i="0" dirty="0">
                <a:solidFill>
                  <a:srgbClr val="4D4D4D"/>
                </a:solidFill>
                <a:effectLst/>
                <a:latin typeface="-apple-system"/>
              </a:rPr>
              <a:t>也就是我们要找到使似然概率</a:t>
            </a:r>
            <a:r>
              <a:rPr lang="en-US" altLang="zh-CN" b="0" i="0" dirty="0">
                <a:solidFill>
                  <a:srgbClr val="4D4D4D"/>
                </a:solidFill>
                <a:effectLst/>
                <a:latin typeface="-apple-system"/>
              </a:rPr>
              <a:t>P(</a:t>
            </a:r>
            <a:r>
              <a:rPr lang="el-GR" altLang="zh-CN" b="0" i="0" dirty="0">
                <a:solidFill>
                  <a:srgbClr val="1A1A1A"/>
                </a:solidFill>
                <a:effectLst/>
                <a:latin typeface="-apple-system"/>
              </a:rPr>
              <a:t>θ</a:t>
            </a:r>
            <a:r>
              <a:rPr lang="el-GR" altLang="zh-CN" b="0" i="0" dirty="0">
                <a:solidFill>
                  <a:srgbClr val="4D4D4D"/>
                </a:solidFill>
                <a:effectLst/>
                <a:latin typeface="-apple-system"/>
              </a:rPr>
              <a:t>)</a:t>
            </a:r>
            <a:r>
              <a:rPr lang="zh-CN" altLang="en-US" b="0" i="0" dirty="0">
                <a:solidFill>
                  <a:srgbClr val="4D4D4D"/>
                </a:solidFill>
                <a:effectLst/>
                <a:latin typeface="-apple-system"/>
              </a:rPr>
              <a:t>最大的</a:t>
            </a:r>
            <a:r>
              <a:rPr lang="el-GR" altLang="zh-CN" b="0" i="0" dirty="0">
                <a:solidFill>
                  <a:srgbClr val="1A1A1A"/>
                </a:solidFill>
                <a:effectLst/>
                <a:latin typeface="-apple-system"/>
              </a:rPr>
              <a:t>θ</a:t>
            </a:r>
            <a:r>
              <a:rPr lang="zh-CN" altLang="en-US" b="0" i="0" dirty="0">
                <a:solidFill>
                  <a:srgbClr val="1A1A1A"/>
                </a:solidFill>
                <a:effectLst/>
                <a:latin typeface="-apple-system"/>
              </a:rPr>
              <a:t>的取值。</a:t>
            </a:r>
            <a:r>
              <a:rPr lang="zh-CN" altLang="en-US" b="0" i="0" dirty="0">
                <a:solidFill>
                  <a:srgbClr val="4D4D4D"/>
                </a:solidFill>
                <a:effectLst/>
                <a:latin typeface="-apple-system"/>
              </a:rPr>
              <a:t>最大化似然概率</a:t>
            </a:r>
            <a:r>
              <a:rPr lang="en-US" altLang="zh-CN" b="0" i="0" dirty="0">
                <a:solidFill>
                  <a:srgbClr val="4D4D4D"/>
                </a:solidFill>
                <a:effectLst/>
                <a:latin typeface="-apple-system"/>
              </a:rPr>
              <a:t>P(</a:t>
            </a:r>
            <a:r>
              <a:rPr lang="el-GR" altLang="zh-CN" b="0" i="0" dirty="0">
                <a:solidFill>
                  <a:srgbClr val="1A1A1A"/>
                </a:solidFill>
                <a:effectLst/>
                <a:latin typeface="-apple-system"/>
              </a:rPr>
              <a:t>θ</a:t>
            </a:r>
            <a:r>
              <a:rPr lang="el-GR" altLang="zh-CN" b="0" i="0" dirty="0">
                <a:solidFill>
                  <a:srgbClr val="4D4D4D"/>
                </a:solidFill>
                <a:effectLst/>
                <a:latin typeface="-apple-system"/>
              </a:rPr>
              <a:t>)</a:t>
            </a:r>
            <a:r>
              <a:rPr lang="zh-CN" altLang="en-US" b="0" i="0" dirty="0">
                <a:solidFill>
                  <a:srgbClr val="4D4D4D"/>
                </a:solidFill>
                <a:effectLst/>
                <a:latin typeface="-apple-system"/>
              </a:rPr>
              <a:t>其实就是最小化</a:t>
            </a:r>
            <a:r>
              <a:rPr lang="en-US" altLang="zh-CN" b="0" i="0" dirty="0">
                <a:solidFill>
                  <a:srgbClr val="4D4D4D"/>
                </a:solidFill>
                <a:effectLst/>
                <a:latin typeface="-apple-system"/>
              </a:rPr>
              <a:t>L(</a:t>
            </a:r>
            <a:r>
              <a:rPr lang="el-GR" altLang="zh-CN" b="0" i="0" dirty="0">
                <a:solidFill>
                  <a:srgbClr val="1A1A1A"/>
                </a:solidFill>
                <a:effectLst/>
                <a:latin typeface="-apple-system"/>
              </a:rPr>
              <a:t>θ</a:t>
            </a:r>
            <a:r>
              <a:rPr lang="el-GR" altLang="zh-CN" b="0" i="0" dirty="0">
                <a:solidFill>
                  <a:srgbClr val="4D4D4D"/>
                </a:solidFill>
                <a:effectLst/>
                <a:latin typeface="-apple-system"/>
              </a:rPr>
              <a:t>)</a:t>
            </a:r>
            <a:r>
              <a:rPr lang="zh-CN" altLang="en-US" b="0" i="0" dirty="0">
                <a:solidFill>
                  <a:srgbClr val="4D4D4D"/>
                </a:solidFill>
                <a:effectLst/>
                <a:latin typeface="-apple-system"/>
              </a:rPr>
              <a:t> 。</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虽然这个式子有从极大似然估计的角度考虑了对</a:t>
            </a:r>
            <a:r>
              <a:rPr lang="en-US" altLang="zh-CN" b="0" i="0" dirty="0">
                <a:solidFill>
                  <a:srgbClr val="4D4D4D"/>
                </a:solidFill>
                <a:effectLst/>
                <a:latin typeface="-apple-system"/>
              </a:rPr>
              <a:t>anchor</a:t>
            </a:r>
            <a:r>
              <a:rPr lang="zh-CN" altLang="en-US" b="0" i="0" dirty="0">
                <a:solidFill>
                  <a:srgbClr val="4D4D4D"/>
                </a:solidFill>
                <a:effectLst/>
                <a:latin typeface="-apple-system"/>
              </a:rPr>
              <a:t>分类和定位的优化，但是没有考虑到要去优化</a:t>
            </a:r>
            <a:r>
              <a:rPr lang="en-US" altLang="zh-CN" b="0" i="0" dirty="0">
                <a:solidFill>
                  <a:srgbClr val="4D4D4D"/>
                </a:solidFill>
                <a:effectLst/>
                <a:latin typeface="-apple-system"/>
              </a:rPr>
              <a:t>GT</a:t>
            </a:r>
            <a:r>
              <a:rPr lang="zh-CN" altLang="en-US" b="0" i="0" dirty="0">
                <a:solidFill>
                  <a:srgbClr val="4D4D4D"/>
                </a:solidFill>
                <a:effectLst/>
                <a:latin typeface="-apple-system"/>
              </a:rPr>
              <a:t>和</a:t>
            </a:r>
            <a:r>
              <a:rPr lang="en-US" altLang="zh-CN" b="0" i="0" dirty="0">
                <a:solidFill>
                  <a:srgbClr val="4D4D4D"/>
                </a:solidFill>
                <a:effectLst/>
                <a:latin typeface="-apple-system"/>
              </a:rPr>
              <a:t>anchor</a:t>
            </a:r>
            <a:r>
              <a:rPr lang="zh-CN" altLang="en-US" b="0" i="0" dirty="0">
                <a:solidFill>
                  <a:srgbClr val="4D4D4D"/>
                </a:solidFill>
                <a:effectLst/>
                <a:latin typeface="-apple-system"/>
              </a:rPr>
              <a:t>的匹配矩阵</a:t>
            </a:r>
            <a:r>
              <a:rPr lang="en-US" altLang="zh-CN" b="0" i="0" dirty="0" err="1">
                <a:solidFill>
                  <a:srgbClr val="4D4D4D"/>
                </a:solidFill>
                <a:effectLst/>
                <a:latin typeface="-apple-system"/>
              </a:rPr>
              <a:t>C</a:t>
            </a:r>
            <a:r>
              <a:rPr lang="en-US" altLang="zh-CN" b="0" i="0" baseline="-25000" dirty="0" err="1">
                <a:solidFill>
                  <a:srgbClr val="4D4D4D"/>
                </a:solidFill>
                <a:effectLst/>
                <a:latin typeface="-apple-system"/>
              </a:rPr>
              <a:t>ij</a:t>
            </a:r>
            <a:r>
              <a:rPr lang="zh-CN" altLang="en-US" b="0" i="0" dirty="0">
                <a:solidFill>
                  <a:srgbClr val="4D4D4D"/>
                </a:solidFill>
                <a:effectLst/>
                <a:latin typeface="-apple-system"/>
              </a:rPr>
              <a:t>。</a:t>
            </a:r>
            <a:endParaRPr lang="en-US" altLang="zh-CN" b="1"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1B536BEA-DA35-4E7B-A02C-9369CB2B683D}" type="slidenum">
              <a:rPr lang="zh-CN" altLang="en-US" smtClean="0"/>
              <a:t>4</a:t>
            </a:fld>
            <a:endParaRPr lang="zh-CN" altLang="en-US"/>
          </a:p>
        </p:txBody>
      </p:sp>
    </p:spTree>
    <p:extLst>
      <p:ext uri="{BB962C8B-B14F-4D97-AF65-F5344CB8AC3E}">
        <p14:creationId xmlns:p14="http://schemas.microsoft.com/office/powerpoint/2010/main" val="817537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pitchFamily="18" charset="0"/>
              </a:rPr>
              <a:t>显然更可能是一号盒子，因为一号盒子摸出白球的概率是</a:t>
            </a:r>
            <a:r>
              <a:rPr lang="en-US" altLang="zh-CN" sz="1800" dirty="0">
                <a:latin typeface="Times New Roman" panose="02020603050405020304" pitchFamily="18" charset="0"/>
              </a:rPr>
              <a:t>0.99</a:t>
            </a:r>
            <a:r>
              <a:rPr lang="zh-CN" altLang="en-US" sz="1800" dirty="0">
                <a:latin typeface="Times New Roman" panose="02020603050405020304" pitchFamily="18" charset="0"/>
              </a:rPr>
              <a:t>，二号盒子摸出白球的概率是</a:t>
            </a:r>
            <a:r>
              <a:rPr lang="en-US" altLang="zh-CN" sz="1800" dirty="0">
                <a:latin typeface="Times New Roman" panose="02020603050405020304" pitchFamily="18" charset="0"/>
              </a:rPr>
              <a:t>0.01</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pitchFamily="18" charset="0"/>
              </a:rPr>
              <a:t>三枚硬币抛掷20次，其中13次正面向上的概率分别是：</a:t>
            </a:r>
            <a:endParaRPr lang="en-US" altLang="zh-CN" sz="1800" dirty="0">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pitchFamily="18" charset="0"/>
              </a:rPr>
              <a:t>很明显第三枚硬币抛出这样的结果概率最大。</a:t>
            </a:r>
            <a:r>
              <a:rPr lang="en-US" altLang="zh-CN" sz="1800" dirty="0">
                <a:latin typeface="Times New Roman" panose="02020603050405020304" pitchFamily="18" charset="0"/>
              </a:rPr>
              <a:t>C13 20</a:t>
            </a:r>
            <a:r>
              <a:rPr lang="zh-CN" altLang="en-US" sz="1800" dirty="0">
                <a:latin typeface="Times New Roman" panose="02020603050405020304" pitchFamily="18" charset="0"/>
              </a:rPr>
              <a:t>表示</a:t>
            </a:r>
            <a:r>
              <a:rPr lang="en-US" altLang="zh-CN" sz="1800" dirty="0">
                <a:latin typeface="Times New Roman" panose="02020603050405020304" pitchFamily="18" charset="0"/>
              </a:rPr>
              <a:t>20</a:t>
            </a:r>
            <a:r>
              <a:rPr lang="zh-CN" altLang="en-US" sz="1800" dirty="0">
                <a:latin typeface="Times New Roman" panose="02020603050405020304" pitchFamily="18" charset="0"/>
              </a:rPr>
              <a:t>次有</a:t>
            </a:r>
            <a:r>
              <a:rPr lang="en-US" altLang="zh-CN" sz="1800" dirty="0">
                <a:latin typeface="Times New Roman" panose="02020603050405020304" pitchFamily="18" charset="0"/>
              </a:rPr>
              <a:t>13</a:t>
            </a:r>
            <a:r>
              <a:rPr lang="zh-CN" altLang="en-US" sz="1800" dirty="0">
                <a:latin typeface="Times New Roman" panose="02020603050405020304" pitchFamily="18" charset="0"/>
              </a:rPr>
              <a:t>次正面向上的不同的组合。</a:t>
            </a:r>
            <a:endParaRPr lang="en-US" altLang="zh-CN" sz="1800" dirty="0">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pitchFamily="18" charset="0"/>
              </a:rPr>
              <a:t>以上两个例子的思维方式的背后其实就是极大似然估计。</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en-US" sz="1800" dirty="0">
              <a:latin typeface="Times New Roman" panose="02020603050405020304" pitchFamily="18" charset="0"/>
            </a:endParaRPr>
          </a:p>
          <a:p>
            <a:pPr algn="just"/>
            <a:endParaRPr lang="zh-CN" altLang="en-US" sz="1800" dirty="0">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B536BEA-DA35-4E7B-A02C-9369CB2B683D}" type="slidenum">
              <a:rPr lang="zh-CN" altLang="en-US" smtClean="0"/>
              <a:t>5</a:t>
            </a:fld>
            <a:endParaRPr lang="zh-CN" altLang="en-US"/>
          </a:p>
        </p:txBody>
      </p:sp>
    </p:spTree>
    <p:extLst>
      <p:ext uri="{BB962C8B-B14F-4D97-AF65-F5344CB8AC3E}">
        <p14:creationId xmlns:p14="http://schemas.microsoft.com/office/powerpoint/2010/main" val="201226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New Roman" panose="02020603050405020304" pitchFamily="18" charset="0"/>
              </a:rPr>
              <a:t>--</a:t>
            </a:r>
            <a:r>
              <a:rPr lang="zh-CN" altLang="en-US" sz="1800" dirty="0">
                <a:latin typeface="Times New Roman" panose="02020603050405020304" pitchFamily="18" charset="0"/>
              </a:rPr>
              <a:t>我们可以先看离散型的似然函数，随机变量</a:t>
            </a:r>
            <a:r>
              <a:rPr lang="en-US" altLang="zh-CN" sz="1800" dirty="0">
                <a:latin typeface="Times New Roman" panose="02020603050405020304" pitchFamily="18" charset="0"/>
              </a:rPr>
              <a:t>X</a:t>
            </a:r>
            <a:r>
              <a:rPr lang="zh-CN" altLang="en-US" sz="1800" dirty="0">
                <a:latin typeface="Times New Roman" panose="02020603050405020304" pitchFamily="18" charset="0"/>
              </a:rPr>
              <a:t>的概率分布已知，但这个分布的参数</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是未知的，需要去估计，就像在抛硬币的例子中，硬币正面朝上的概率是未知的，</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就表示的是这个待估计的正面向上的概率值。随机变量</a:t>
            </a:r>
            <a:r>
              <a:rPr lang="en-US" altLang="zh-CN" sz="1800" dirty="0">
                <a:latin typeface="Times New Roman" panose="02020603050405020304" pitchFamily="18" charset="0"/>
              </a:rPr>
              <a:t>X</a:t>
            </a:r>
            <a:r>
              <a:rPr lang="zh-CN" altLang="en-US" sz="1800" dirty="0">
                <a:latin typeface="Times New Roman" panose="02020603050405020304" pitchFamily="18" charset="0"/>
              </a:rPr>
              <a:t>的取值</a:t>
            </a:r>
            <a:r>
              <a:rPr lang="en-US" altLang="zh-CN" sz="1800" dirty="0">
                <a:latin typeface="Times New Roman" panose="02020603050405020304" pitchFamily="18" charset="0"/>
              </a:rPr>
              <a:t>xi</a:t>
            </a:r>
            <a:r>
              <a:rPr lang="zh-CN" altLang="en-US" sz="1800" dirty="0">
                <a:latin typeface="Times New Roman" panose="02020603050405020304" pitchFamily="18" charset="0"/>
              </a:rPr>
              <a:t>表示抛掷</a:t>
            </a:r>
            <a:r>
              <a:rPr lang="en-US" altLang="zh-CN" sz="1800" dirty="0">
                <a:latin typeface="Times New Roman" panose="02020603050405020304" pitchFamily="18" charset="0"/>
              </a:rPr>
              <a:t>k</a:t>
            </a:r>
            <a:r>
              <a:rPr lang="zh-CN" altLang="en-US" sz="1800" dirty="0">
                <a:latin typeface="Times New Roman" panose="02020603050405020304" pitchFamily="18" charset="0"/>
              </a:rPr>
              <a:t>次硬币后正面向上的次数，最后的概率可以表示为第一个式子：</a:t>
            </a: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New Roman" panose="02020603050405020304" pitchFamily="18" charset="0"/>
              </a:rPr>
              <a:t>--</a:t>
            </a:r>
            <a:r>
              <a:rPr lang="zh-CN" altLang="en-US" sz="1800" dirty="0">
                <a:latin typeface="Times New Roman" panose="02020603050405020304" pitchFamily="18" charset="0"/>
              </a:rPr>
              <a:t>这里</a:t>
            </a:r>
            <a:r>
              <a:rPr lang="en-US" altLang="zh-CN" sz="1800" dirty="0">
                <a:latin typeface="Times New Roman" panose="02020603050405020304" pitchFamily="18" charset="0"/>
              </a:rPr>
              <a:t>k</a:t>
            </a:r>
            <a:r>
              <a:rPr lang="zh-CN" altLang="en-US" sz="1800" dirty="0">
                <a:latin typeface="Times New Roman" panose="02020603050405020304" pitchFamily="18" charset="0"/>
              </a:rPr>
              <a:t>和</a:t>
            </a:r>
            <a:r>
              <a:rPr lang="en-US" altLang="zh-CN" sz="1800" dirty="0">
                <a:latin typeface="Times New Roman" panose="02020603050405020304" pitchFamily="18" charset="0"/>
              </a:rPr>
              <a:t>xi</a:t>
            </a:r>
            <a:r>
              <a:rPr lang="zh-CN" altLang="en-US" sz="1800" dirty="0">
                <a:latin typeface="Times New Roman" panose="02020603050405020304" pitchFamily="18" charset="0"/>
              </a:rPr>
              <a:t>都是已知的，而参数</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是未知的。因此抛掷</a:t>
            </a:r>
            <a:r>
              <a:rPr lang="en-US" altLang="zh-CN" sz="1800" dirty="0">
                <a:latin typeface="Times New Roman" panose="02020603050405020304" pitchFamily="18" charset="0"/>
              </a:rPr>
              <a:t>k</a:t>
            </a:r>
            <a:r>
              <a:rPr lang="zh-CN" altLang="en-US" sz="1800" dirty="0">
                <a:latin typeface="Times New Roman" panose="02020603050405020304" pitchFamily="18" charset="0"/>
              </a:rPr>
              <a:t>次硬币，其中有</a:t>
            </a:r>
            <a:r>
              <a:rPr lang="en-US" altLang="zh-CN" sz="1800" dirty="0">
                <a:latin typeface="Times New Roman" panose="02020603050405020304" pitchFamily="18" charset="0"/>
              </a:rPr>
              <a:t>xi</a:t>
            </a:r>
            <a:r>
              <a:rPr lang="zh-CN" altLang="en-US" sz="1800" dirty="0">
                <a:latin typeface="Times New Roman" panose="02020603050405020304" pitchFamily="18" charset="0"/>
              </a:rPr>
              <a:t>次向上的概率是一个关于未知参数</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的函数，我们把他写作：</a:t>
            </a: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New Roman" panose="02020603050405020304" pitchFamily="18" charset="0"/>
              </a:rPr>
              <a:t>--</a:t>
            </a:r>
            <a:r>
              <a:rPr lang="zh-CN" altLang="en-US" sz="1800" dirty="0">
                <a:latin typeface="Times New Roman" panose="02020603050405020304" pitchFamily="18" charset="0"/>
              </a:rPr>
              <a:t>假设做了</a:t>
            </a:r>
            <a:r>
              <a:rPr lang="en-US" altLang="zh-CN" sz="1800" dirty="0">
                <a:latin typeface="Times New Roman" panose="02020603050405020304" pitchFamily="18" charset="0"/>
              </a:rPr>
              <a:t>n</a:t>
            </a:r>
            <a:r>
              <a:rPr lang="zh-CN" altLang="en-US" sz="1800" dirty="0">
                <a:latin typeface="Times New Roman" panose="02020603050405020304" pitchFamily="18" charset="0"/>
              </a:rPr>
              <a:t>次这种实验，每次都是连续抛掷</a:t>
            </a:r>
            <a:r>
              <a:rPr lang="en-US" altLang="zh-CN" sz="1800" dirty="0">
                <a:latin typeface="Times New Roman" panose="02020603050405020304" pitchFamily="18" charset="0"/>
              </a:rPr>
              <a:t>k</a:t>
            </a:r>
            <a:r>
              <a:rPr lang="zh-CN" altLang="en-US" sz="1800" dirty="0">
                <a:latin typeface="Times New Roman" panose="02020603050405020304" pitchFamily="18" charset="0"/>
              </a:rPr>
              <a:t>次硬币，统计正面出现的次数，这样就能得到一系列的样本：</a:t>
            </a:r>
            <a:r>
              <a:rPr lang="en-US" altLang="zh-CN" sz="1800" dirty="0">
                <a:latin typeface="Times New Roman" panose="02020603050405020304" pitchFamily="18" charset="0"/>
              </a:rPr>
              <a:t>x1, x2, x3, ..., </a:t>
            </a:r>
            <a:r>
              <a:rPr lang="en-US" altLang="zh-CN" sz="1800" dirty="0" err="1">
                <a:latin typeface="Times New Roman" panose="02020603050405020304" pitchFamily="18" charset="0"/>
              </a:rPr>
              <a:t>xn</a:t>
            </a:r>
            <a:r>
              <a:rPr lang="zh-CN" altLang="en-US" sz="1800" dirty="0">
                <a:latin typeface="Times New Roman" panose="02020603050405020304" pitchFamily="18" charset="0"/>
              </a:rPr>
              <a:t>，这些样本的取值是相互独立的，那么他们的联合概率为：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New Roman" panose="02020603050405020304" pitchFamily="18" charset="0"/>
              </a:rPr>
              <a:t>--</a:t>
            </a:r>
            <a:r>
              <a:rPr lang="zh-CN" altLang="en-US" sz="1800" dirty="0">
                <a:latin typeface="Times New Roman" panose="02020603050405020304" pitchFamily="18" charset="0"/>
              </a:rPr>
              <a:t>其中未知数只有</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a:t>
            </a:r>
            <a:r>
              <a:rPr lang="en-US" altLang="zh-CN" sz="1800" dirty="0">
                <a:latin typeface="Times New Roman" panose="02020603050405020304" pitchFamily="18" charset="0"/>
              </a:rPr>
              <a:t>xi</a:t>
            </a:r>
            <a:r>
              <a:rPr lang="zh-CN" altLang="en-US" sz="1800" dirty="0">
                <a:latin typeface="Times New Roman" panose="02020603050405020304" pitchFamily="18" charset="0"/>
              </a:rPr>
              <a:t>都是已知的样本值，因此</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的取值完全决定了这一连串样本取值的联合概率的大小。因此我们可以将联合概率写为：</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New Roman" panose="02020603050405020304" pitchFamily="18" charset="0"/>
              </a:rPr>
              <a:t>--L(</a:t>
            </a:r>
            <a:r>
              <a:rPr lang="el-GR" altLang="zh-CN" sz="1800" b="0" i="0" dirty="0">
                <a:solidFill>
                  <a:srgbClr val="1A1A1A"/>
                </a:solidFill>
                <a:effectLst/>
                <a:latin typeface="-apple-system"/>
              </a:rPr>
              <a:t>θ</a:t>
            </a:r>
            <a:r>
              <a:rPr lang="en-US" altLang="zh-CN" sz="1800" dirty="0">
                <a:latin typeface="Times New Roman" panose="02020603050405020304" pitchFamily="18" charset="0"/>
              </a:rPr>
              <a:t>)</a:t>
            </a:r>
            <a:r>
              <a:rPr lang="zh-CN" altLang="en-US" sz="1800" dirty="0">
                <a:latin typeface="Times New Roman" panose="02020603050405020304" pitchFamily="18" charset="0"/>
              </a:rPr>
              <a:t>就是已知样本值</a:t>
            </a:r>
            <a:r>
              <a:rPr lang="en-US" altLang="zh-CN" sz="1800" dirty="0">
                <a:latin typeface="Times New Roman" panose="02020603050405020304" pitchFamily="18" charset="0"/>
              </a:rPr>
              <a:t>x1, x2, x3, …, </a:t>
            </a:r>
            <a:r>
              <a:rPr lang="en-US" altLang="zh-CN" sz="1800" dirty="0" err="1">
                <a:latin typeface="Times New Roman" panose="02020603050405020304" pitchFamily="18" charset="0"/>
              </a:rPr>
              <a:t>xn</a:t>
            </a:r>
            <a:r>
              <a:rPr lang="zh-CN" altLang="en-US" sz="1800" dirty="0">
                <a:latin typeface="Times New Roman" panose="02020603050405020304" pitchFamily="18" charset="0"/>
              </a:rPr>
              <a:t>的似然函数，描述了取得这一串指定样本值的概率值，而这个概率值由未知参数</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决定。这就是似然函数的由来。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pitchFamily="18" charset="0"/>
              </a:rPr>
              <a:t>如果</a:t>
            </a:r>
            <a:r>
              <a:rPr lang="en-US" altLang="zh-CN" sz="1800" dirty="0">
                <a:latin typeface="Times New Roman" panose="02020603050405020304" pitchFamily="18" charset="0"/>
              </a:rPr>
              <a:t>X</a:t>
            </a:r>
            <a:r>
              <a:rPr lang="zh-CN" altLang="en-US" sz="1800" dirty="0">
                <a:latin typeface="Times New Roman" panose="02020603050405020304" pitchFamily="18" charset="0"/>
              </a:rPr>
              <a:t>是一个连续型的随机变量，把离散型的概率质量函数替换成连续型的概率密度函数即可：</a:t>
            </a: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6</a:t>
            </a:fld>
            <a:endParaRPr lang="zh-CN" altLang="en-US"/>
          </a:p>
        </p:txBody>
      </p:sp>
    </p:spTree>
    <p:extLst>
      <p:ext uri="{BB962C8B-B14F-4D97-AF65-F5344CB8AC3E}">
        <p14:creationId xmlns:p14="http://schemas.microsoft.com/office/powerpoint/2010/main" val="420607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anose="02020603050405020304" pitchFamily="18" charset="0"/>
              </a:rPr>
              <a:t>所以似然函数</a:t>
            </a:r>
            <a:r>
              <a:rPr lang="en-US" altLang="zh-CN" sz="1200" dirty="0">
                <a:latin typeface="Times New Roman" panose="02020603050405020304" pitchFamily="18" charset="0"/>
              </a:rPr>
              <a:t>L(x1,</a:t>
            </a:r>
            <a:r>
              <a:rPr lang="zh-CN" altLang="en-US" sz="1200" dirty="0">
                <a:latin typeface="Times New Roman" panose="02020603050405020304" pitchFamily="18" charset="0"/>
              </a:rPr>
              <a:t> </a:t>
            </a:r>
            <a:r>
              <a:rPr lang="en-US" altLang="zh-CN" sz="1200" dirty="0">
                <a:latin typeface="Times New Roman" panose="02020603050405020304" pitchFamily="18" charset="0"/>
              </a:rPr>
              <a:t>x2,</a:t>
            </a:r>
            <a:r>
              <a:rPr lang="zh-CN" altLang="en-US" sz="1200" dirty="0">
                <a:latin typeface="Times New Roman" panose="02020603050405020304" pitchFamily="18" charset="0"/>
              </a:rPr>
              <a:t> </a:t>
            </a:r>
            <a:r>
              <a:rPr lang="en-US" altLang="zh-CN" sz="1200" dirty="0">
                <a:latin typeface="Times New Roman" panose="02020603050405020304" pitchFamily="18" charset="0"/>
              </a:rPr>
              <a:t>x3, …, </a:t>
            </a:r>
            <a:r>
              <a:rPr lang="en-US" altLang="zh-CN" sz="1200" dirty="0" err="1">
                <a:latin typeface="Times New Roman" panose="02020603050405020304" pitchFamily="18" charset="0"/>
              </a:rPr>
              <a:t>xn</a:t>
            </a:r>
            <a:r>
              <a:rPr lang="zh-CN" altLang="en-US" sz="1200" dirty="0">
                <a:latin typeface="Times New Roman" panose="02020603050405020304" pitchFamily="18" charset="0"/>
              </a:rPr>
              <a:t>；</a:t>
            </a:r>
            <a:r>
              <a:rPr lang="el-GR" altLang="zh-CN" sz="1200" b="0" i="0" dirty="0">
                <a:solidFill>
                  <a:srgbClr val="1A1A1A"/>
                </a:solidFill>
                <a:effectLst/>
                <a:latin typeface="-apple-system"/>
              </a:rPr>
              <a:t>θ</a:t>
            </a:r>
            <a:r>
              <a:rPr lang="en-US" altLang="zh-CN" sz="1200" dirty="0">
                <a:latin typeface="Times New Roman" panose="02020603050405020304" pitchFamily="18" charset="0"/>
              </a:rPr>
              <a:t>)</a:t>
            </a:r>
            <a:r>
              <a:rPr lang="zh-CN" altLang="en-US" sz="1200" dirty="0">
                <a:latin typeface="Times New Roman" panose="02020603050405020304" pitchFamily="18" charset="0"/>
              </a:rPr>
              <a:t>是指的是随机变量</a:t>
            </a:r>
            <a:r>
              <a:rPr lang="en-US" altLang="zh-CN" sz="1200" dirty="0">
                <a:latin typeface="Times New Roman" panose="02020603050405020304" pitchFamily="18" charset="0"/>
              </a:rPr>
              <a:t>X</a:t>
            </a:r>
            <a:r>
              <a:rPr lang="zh-CN" altLang="en-US" sz="1200" dirty="0">
                <a:latin typeface="Times New Roman" panose="02020603050405020304" pitchFamily="18" charset="0"/>
              </a:rPr>
              <a:t>取到一组指定样本值</a:t>
            </a:r>
            <a:r>
              <a:rPr lang="en-US" altLang="zh-CN" sz="1200" dirty="0">
                <a:latin typeface="Times New Roman" panose="02020603050405020304" pitchFamily="18" charset="0"/>
              </a:rPr>
              <a:t>x1,</a:t>
            </a:r>
            <a:r>
              <a:rPr lang="zh-CN" altLang="en-US" sz="1200" dirty="0">
                <a:latin typeface="Times New Roman" panose="02020603050405020304" pitchFamily="18" charset="0"/>
              </a:rPr>
              <a:t> </a:t>
            </a:r>
            <a:r>
              <a:rPr lang="en-US" altLang="zh-CN" sz="1200" dirty="0">
                <a:latin typeface="Times New Roman" panose="02020603050405020304" pitchFamily="18" charset="0"/>
              </a:rPr>
              <a:t>x2,</a:t>
            </a:r>
            <a:r>
              <a:rPr lang="zh-CN" altLang="en-US" sz="1200" dirty="0">
                <a:latin typeface="Times New Roman" panose="02020603050405020304" pitchFamily="18" charset="0"/>
              </a:rPr>
              <a:t> </a:t>
            </a:r>
            <a:r>
              <a:rPr lang="en-US" altLang="zh-CN" sz="1200" dirty="0">
                <a:latin typeface="Times New Roman" panose="02020603050405020304" pitchFamily="18" charset="0"/>
              </a:rPr>
              <a:t>x3, …, </a:t>
            </a:r>
            <a:r>
              <a:rPr lang="en-US" altLang="zh-CN" sz="1200" dirty="0" err="1">
                <a:latin typeface="Times New Roman" panose="02020603050405020304" pitchFamily="18" charset="0"/>
              </a:rPr>
              <a:t>xn</a:t>
            </a:r>
            <a:r>
              <a:rPr lang="zh-CN" altLang="en-US" sz="1200" dirty="0">
                <a:latin typeface="Times New Roman" panose="02020603050405020304" pitchFamily="18" charset="0"/>
              </a:rPr>
              <a:t>时的概率的大小。当待估计的参数</a:t>
            </a:r>
            <a:r>
              <a:rPr lang="el-GR" altLang="zh-CN" sz="1200" b="0" i="0" dirty="0">
                <a:solidFill>
                  <a:srgbClr val="1A1A1A"/>
                </a:solidFill>
                <a:effectLst/>
                <a:latin typeface="-apple-system"/>
              </a:rPr>
              <a:t>θ</a:t>
            </a:r>
            <a:r>
              <a:rPr lang="zh-CN" altLang="en-US" sz="1200" dirty="0">
                <a:latin typeface="Times New Roman" panose="02020603050405020304" pitchFamily="18" charset="0"/>
              </a:rPr>
              <a:t>取不同值时，计算出来的概率值会发生变化。</a:t>
            </a:r>
            <a:endParaRPr lang="en-US" altLang="zh-CN" sz="12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anose="02020603050405020304" pitchFamily="18" charset="0"/>
              </a:rPr>
              <a:t>当</a:t>
            </a:r>
            <a:r>
              <a:rPr lang="el-GR" altLang="zh-CN" sz="1200" b="0" i="0" dirty="0">
                <a:solidFill>
                  <a:srgbClr val="1A1A1A"/>
                </a:solidFill>
                <a:effectLst/>
                <a:latin typeface="-apple-system"/>
              </a:rPr>
              <a:t>θ</a:t>
            </a:r>
            <a:r>
              <a:rPr lang="zh-CN" altLang="en-US" sz="1200" b="0" i="0" dirty="0">
                <a:solidFill>
                  <a:srgbClr val="1A1A1A"/>
                </a:solidFill>
                <a:effectLst/>
                <a:latin typeface="-apple-system"/>
              </a:rPr>
              <a:t>取</a:t>
            </a:r>
            <a:r>
              <a:rPr lang="el-GR" altLang="zh-CN" sz="1200" b="0" i="0" dirty="0">
                <a:solidFill>
                  <a:srgbClr val="1A1A1A"/>
                </a:solidFill>
                <a:effectLst/>
                <a:latin typeface="-apple-system"/>
              </a:rPr>
              <a:t>θ</a:t>
            </a:r>
            <a:r>
              <a:rPr lang="en-US" altLang="zh-CN" sz="1200" b="0" i="0" dirty="0">
                <a:solidFill>
                  <a:srgbClr val="1A1A1A"/>
                </a:solidFill>
                <a:effectLst/>
                <a:latin typeface="-apple-system"/>
              </a:rPr>
              <a:t>1</a:t>
            </a:r>
            <a:r>
              <a:rPr lang="zh-CN" altLang="en-US" sz="1200" b="0" i="0" dirty="0">
                <a:solidFill>
                  <a:srgbClr val="1A1A1A"/>
                </a:solidFill>
                <a:effectLst/>
                <a:latin typeface="-apple-system"/>
              </a:rPr>
              <a:t>和</a:t>
            </a:r>
            <a:r>
              <a:rPr lang="el-GR" altLang="zh-CN" sz="1200" b="0" i="0" dirty="0">
                <a:solidFill>
                  <a:srgbClr val="1A1A1A"/>
                </a:solidFill>
                <a:effectLst/>
                <a:latin typeface="-apple-system"/>
              </a:rPr>
              <a:t>θ</a:t>
            </a:r>
            <a:r>
              <a:rPr lang="en-US" altLang="zh-CN" sz="1200" b="0" i="0" dirty="0">
                <a:solidFill>
                  <a:srgbClr val="1A1A1A"/>
                </a:solidFill>
                <a:effectLst/>
                <a:latin typeface="-apple-system"/>
              </a:rPr>
              <a:t>2</a:t>
            </a:r>
            <a:r>
              <a:rPr lang="zh-CN" altLang="en-US" sz="1200" b="0" i="0" dirty="0">
                <a:solidFill>
                  <a:srgbClr val="1A1A1A"/>
                </a:solidFill>
                <a:effectLst/>
                <a:latin typeface="-apple-system"/>
              </a:rPr>
              <a:t>时，若取</a:t>
            </a:r>
            <a:r>
              <a:rPr lang="el-GR" altLang="zh-CN" sz="1200" b="0" i="0" dirty="0">
                <a:solidFill>
                  <a:srgbClr val="1A1A1A"/>
                </a:solidFill>
                <a:effectLst/>
                <a:latin typeface="-apple-system"/>
              </a:rPr>
              <a:t>θ</a:t>
            </a:r>
            <a:r>
              <a:rPr lang="en-US" altLang="zh-CN" sz="1200" b="0" i="0" dirty="0">
                <a:solidFill>
                  <a:srgbClr val="1A1A1A"/>
                </a:solidFill>
                <a:effectLst/>
                <a:latin typeface="-apple-system"/>
              </a:rPr>
              <a:t>1</a:t>
            </a:r>
            <a:r>
              <a:rPr lang="zh-CN" altLang="en-US" sz="1200" b="0" i="0" dirty="0">
                <a:solidFill>
                  <a:srgbClr val="1A1A1A"/>
                </a:solidFill>
                <a:effectLst/>
                <a:latin typeface="-apple-system"/>
              </a:rPr>
              <a:t>的概率值大于取</a:t>
            </a:r>
            <a:r>
              <a:rPr lang="el-GR" altLang="zh-CN" sz="1200" b="0" i="0" dirty="0">
                <a:solidFill>
                  <a:srgbClr val="1A1A1A"/>
                </a:solidFill>
                <a:effectLst/>
                <a:latin typeface="-apple-system"/>
              </a:rPr>
              <a:t>θ</a:t>
            </a:r>
            <a:r>
              <a:rPr lang="en-US" altLang="zh-CN" sz="1200" b="0" i="0" dirty="0">
                <a:solidFill>
                  <a:srgbClr val="1A1A1A"/>
                </a:solidFill>
                <a:effectLst/>
                <a:latin typeface="-apple-system"/>
              </a:rPr>
              <a:t>2</a:t>
            </a:r>
            <a:r>
              <a:rPr lang="zh-CN" altLang="en-US" sz="1200" b="0" i="0" dirty="0">
                <a:solidFill>
                  <a:srgbClr val="1A1A1A"/>
                </a:solidFill>
                <a:effectLst/>
                <a:latin typeface="-apple-system"/>
              </a:rPr>
              <a:t>的概率值，则说明当</a:t>
            </a:r>
            <a:r>
              <a:rPr lang="el-GR" altLang="zh-CN" sz="1200" b="0" i="0" dirty="0">
                <a:solidFill>
                  <a:srgbClr val="1A1A1A"/>
                </a:solidFill>
                <a:effectLst/>
                <a:latin typeface="-apple-system"/>
              </a:rPr>
              <a:t>θ</a:t>
            </a:r>
            <a:r>
              <a:rPr lang="en-US" altLang="zh-CN" sz="1200" b="0" i="0" dirty="0">
                <a:solidFill>
                  <a:srgbClr val="1A1A1A"/>
                </a:solidFill>
                <a:effectLst/>
                <a:latin typeface="-apple-system"/>
              </a:rPr>
              <a:t>=</a:t>
            </a:r>
            <a:r>
              <a:rPr lang="el-GR" altLang="zh-CN" sz="1200" b="0" i="0" dirty="0">
                <a:solidFill>
                  <a:srgbClr val="1A1A1A"/>
                </a:solidFill>
                <a:effectLst/>
                <a:latin typeface="-apple-system"/>
              </a:rPr>
              <a:t>θ</a:t>
            </a:r>
            <a:r>
              <a:rPr lang="en-US" altLang="zh-CN" sz="1200" b="0" i="0" dirty="0">
                <a:solidFill>
                  <a:srgbClr val="1A1A1A"/>
                </a:solidFill>
                <a:effectLst/>
                <a:latin typeface="-apple-system"/>
              </a:rPr>
              <a:t>1</a:t>
            </a:r>
            <a:r>
              <a:rPr lang="zh-CN" altLang="en-US" sz="1200" b="0" i="0" dirty="0">
                <a:solidFill>
                  <a:srgbClr val="1A1A1A"/>
                </a:solidFill>
                <a:effectLst/>
                <a:latin typeface="-apple-system"/>
              </a:rPr>
              <a:t>时</a:t>
            </a:r>
            <a:r>
              <a:rPr lang="zh-CN" altLang="en-US" sz="1800" dirty="0">
                <a:latin typeface="Times New Roman" panose="02020603050405020304" pitchFamily="18" charset="0"/>
              </a:rPr>
              <a:t>随机变量</a:t>
            </a:r>
            <a:r>
              <a:rPr lang="en-US" altLang="zh-CN" sz="1800" dirty="0">
                <a:latin typeface="Times New Roman" panose="02020603050405020304" pitchFamily="18" charset="0"/>
              </a:rPr>
              <a:t>X</a:t>
            </a:r>
            <a:r>
              <a:rPr lang="zh-CN" altLang="en-US" sz="1800" dirty="0">
                <a:latin typeface="Times New Roman" panose="02020603050405020304" pitchFamily="18" charset="0"/>
              </a:rPr>
              <a:t>取得这一组指定样本</a:t>
            </a:r>
            <a:r>
              <a:rPr lang="en-US" altLang="zh-CN" sz="1800" dirty="0">
                <a:latin typeface="Times New Roman" panose="02020603050405020304" pitchFamily="18" charset="0"/>
              </a:rPr>
              <a:t>x1,</a:t>
            </a:r>
            <a:r>
              <a:rPr lang="zh-CN" altLang="en-US" sz="1800" dirty="0">
                <a:latin typeface="Times New Roman" panose="02020603050405020304" pitchFamily="18" charset="0"/>
              </a:rPr>
              <a:t> </a:t>
            </a:r>
            <a:r>
              <a:rPr lang="en-US" altLang="zh-CN" sz="1800" dirty="0">
                <a:latin typeface="Times New Roman" panose="02020603050405020304" pitchFamily="18" charset="0"/>
              </a:rPr>
              <a:t>x2,</a:t>
            </a:r>
            <a:r>
              <a:rPr lang="zh-CN" altLang="en-US" sz="1800" dirty="0">
                <a:latin typeface="Times New Roman" panose="02020603050405020304" pitchFamily="18" charset="0"/>
              </a:rPr>
              <a:t> </a:t>
            </a:r>
            <a:r>
              <a:rPr lang="en-US" altLang="zh-CN" sz="1800" dirty="0">
                <a:latin typeface="Times New Roman" panose="02020603050405020304" pitchFamily="18" charset="0"/>
              </a:rPr>
              <a:t>x3, …, </a:t>
            </a:r>
            <a:r>
              <a:rPr lang="en-US" altLang="zh-CN" sz="1800" dirty="0" err="1">
                <a:latin typeface="Times New Roman" panose="02020603050405020304" pitchFamily="18" charset="0"/>
              </a:rPr>
              <a:t>xn</a:t>
            </a:r>
            <a:r>
              <a:rPr lang="zh-CN" altLang="en-US" sz="1800" dirty="0">
                <a:latin typeface="Times New Roman" panose="02020603050405020304" pitchFamily="18" charset="0"/>
              </a:rPr>
              <a:t>的概率要更大一些，所以如果我们要在</a:t>
            </a:r>
            <a:r>
              <a:rPr lang="el-GR" altLang="zh-CN" sz="1800" b="0" i="0" dirty="0">
                <a:solidFill>
                  <a:srgbClr val="1A1A1A"/>
                </a:solidFill>
                <a:effectLst/>
                <a:latin typeface="-apple-system"/>
              </a:rPr>
              <a:t>θ</a:t>
            </a:r>
            <a:r>
              <a:rPr lang="en-US" altLang="zh-CN" sz="1800" b="0" i="0" dirty="0">
                <a:solidFill>
                  <a:srgbClr val="1A1A1A"/>
                </a:solidFill>
                <a:effectLst/>
                <a:latin typeface="-apple-system"/>
              </a:rPr>
              <a:t>1</a:t>
            </a:r>
            <a:r>
              <a:rPr lang="zh-CN" altLang="en-US" sz="1800" b="0" i="0" dirty="0">
                <a:solidFill>
                  <a:srgbClr val="1A1A1A"/>
                </a:solidFill>
                <a:effectLst/>
                <a:latin typeface="-apple-system"/>
              </a:rPr>
              <a:t>和</a:t>
            </a:r>
            <a:r>
              <a:rPr lang="el-GR" altLang="zh-CN" sz="1800" b="0" i="0" dirty="0">
                <a:solidFill>
                  <a:srgbClr val="1A1A1A"/>
                </a:solidFill>
                <a:effectLst/>
                <a:latin typeface="-apple-system"/>
              </a:rPr>
              <a:t>θ</a:t>
            </a:r>
            <a:r>
              <a:rPr lang="en-US" altLang="zh-CN" sz="1800" b="0" i="0" dirty="0">
                <a:solidFill>
                  <a:srgbClr val="1A1A1A"/>
                </a:solidFill>
                <a:effectLst/>
                <a:latin typeface="-apple-system"/>
              </a:rPr>
              <a:t>2</a:t>
            </a:r>
            <a:r>
              <a:rPr lang="zh-CN" altLang="en-US" sz="1800" b="0" i="0" dirty="0">
                <a:solidFill>
                  <a:srgbClr val="1A1A1A"/>
                </a:solidFill>
                <a:effectLst/>
                <a:latin typeface="-apple-system"/>
              </a:rPr>
              <a:t>中二选一时，肯定会更倾向于使似然函数更大的估计值，</a:t>
            </a:r>
            <a:r>
              <a:rPr lang="zh-CN" altLang="en-US" sz="1800" dirty="0">
                <a:latin typeface="Times New Roman" panose="02020603050405020304" pitchFamily="18" charset="0"/>
              </a:rPr>
              <a:t>这也是在盒子摸球中选一号盒子，丢硬币中选第三枚硬币的原因。</a:t>
            </a: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pitchFamily="18" charset="0"/>
              </a:rPr>
              <a:t>那么更进一步，当未知参数取值范围更广时，比如说当未知参数</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是对一个概率值的估计，那么他就是一个在</a:t>
            </a:r>
            <a:r>
              <a:rPr lang="en-US" altLang="zh-CN" sz="1800" dirty="0">
                <a:latin typeface="Times New Roman" panose="02020603050405020304" pitchFamily="18" charset="0"/>
              </a:rPr>
              <a:t>[0,</a:t>
            </a:r>
            <a:r>
              <a:rPr lang="zh-CN" altLang="en-US" sz="1800" dirty="0">
                <a:latin typeface="Times New Roman" panose="02020603050405020304" pitchFamily="18" charset="0"/>
              </a:rPr>
              <a:t> </a:t>
            </a:r>
            <a:r>
              <a:rPr lang="en-US" altLang="zh-CN" sz="1800" dirty="0">
                <a:latin typeface="Times New Roman" panose="02020603050405020304" pitchFamily="18" charset="0"/>
              </a:rPr>
              <a:t>1]</a:t>
            </a:r>
            <a:r>
              <a:rPr lang="zh-CN" altLang="en-US" sz="1800" dirty="0">
                <a:latin typeface="Times New Roman" panose="02020603050405020304" pitchFamily="18" charset="0"/>
              </a:rPr>
              <a:t>之间取值的连续变量，这个时候要做的就是在</a:t>
            </a:r>
            <a:r>
              <a:rPr lang="el-GR" altLang="zh-CN" sz="1800" b="0" i="0" dirty="0">
                <a:solidFill>
                  <a:srgbClr val="1A1A1A"/>
                </a:solidFill>
                <a:effectLst/>
                <a:latin typeface="-apple-system"/>
              </a:rPr>
              <a:t>θ</a:t>
            </a:r>
            <a:r>
              <a:rPr lang="zh-CN" altLang="en-US" sz="1800" b="0" i="0" dirty="0">
                <a:solidFill>
                  <a:srgbClr val="1A1A1A"/>
                </a:solidFill>
                <a:effectLst/>
                <a:latin typeface="-apple-system"/>
              </a:rPr>
              <a:t>的取值范围中选取使似然函数能够取得最大值的</a:t>
            </a:r>
            <a:r>
              <a:rPr lang="el-GR" altLang="zh-CN" sz="1800" b="0" i="0" dirty="0">
                <a:solidFill>
                  <a:srgbClr val="1A1A1A"/>
                </a:solidFill>
                <a:effectLst/>
                <a:latin typeface="-apple-system"/>
              </a:rPr>
              <a:t>θ</a:t>
            </a:r>
            <a:r>
              <a:rPr lang="en-US" altLang="zh-CN" sz="1800" b="0" i="0" dirty="0">
                <a:solidFill>
                  <a:srgbClr val="1A1A1A"/>
                </a:solidFill>
                <a:effectLst/>
                <a:latin typeface="-apple-system"/>
              </a:rPr>
              <a:t>^</a:t>
            </a:r>
            <a:r>
              <a:rPr lang="zh-CN" altLang="en-US" sz="1800" b="0" i="0" dirty="0">
                <a:solidFill>
                  <a:srgbClr val="1A1A1A"/>
                </a:solidFill>
                <a:effectLst/>
                <a:latin typeface="-apple-system"/>
              </a:rPr>
              <a:t>来作为未知参数的估计值，使似然函数取值最大，这个</a:t>
            </a:r>
            <a:r>
              <a:rPr lang="el-GR" altLang="zh-CN" sz="1800" b="0" i="0" dirty="0">
                <a:solidFill>
                  <a:srgbClr val="1A1A1A"/>
                </a:solidFill>
                <a:effectLst/>
                <a:latin typeface="-apple-system"/>
              </a:rPr>
              <a:t>θ</a:t>
            </a:r>
            <a:r>
              <a:rPr lang="en-US" altLang="zh-CN" sz="1800" b="0" i="0" dirty="0">
                <a:solidFill>
                  <a:srgbClr val="1A1A1A"/>
                </a:solidFill>
                <a:effectLst/>
                <a:latin typeface="-apple-system"/>
              </a:rPr>
              <a:t>^</a:t>
            </a:r>
            <a:r>
              <a:rPr lang="zh-CN" altLang="en-US" sz="1800" b="0" i="0" dirty="0">
                <a:solidFill>
                  <a:srgbClr val="1A1A1A"/>
                </a:solidFill>
                <a:effectLst/>
                <a:latin typeface="-apple-system"/>
              </a:rPr>
              <a:t>就是</a:t>
            </a:r>
            <a:r>
              <a:rPr lang="el-GR" altLang="zh-CN" sz="1800" b="0" i="0" dirty="0">
                <a:solidFill>
                  <a:srgbClr val="1A1A1A"/>
                </a:solidFill>
                <a:effectLst/>
                <a:latin typeface="-apple-system"/>
              </a:rPr>
              <a:t>θ</a:t>
            </a:r>
            <a:r>
              <a:rPr lang="zh-CN" altLang="en-US" sz="1800" b="0" i="0" dirty="0">
                <a:solidFill>
                  <a:srgbClr val="1A1A1A"/>
                </a:solidFill>
                <a:effectLst/>
                <a:latin typeface="-apple-system"/>
              </a:rPr>
              <a:t>的极大似然估计。</a:t>
            </a:r>
            <a:endParaRPr lang="zh-CN" altLang="en-US"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7</a:t>
            </a:fld>
            <a:endParaRPr lang="zh-CN" altLang="en-US"/>
          </a:p>
        </p:txBody>
      </p:sp>
    </p:spTree>
    <p:extLst>
      <p:ext uri="{BB962C8B-B14F-4D97-AF65-F5344CB8AC3E}">
        <p14:creationId xmlns:p14="http://schemas.microsoft.com/office/powerpoint/2010/main" val="289865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pitchFamily="18" charset="0"/>
              </a:rPr>
              <a:t>也就是在给定概率模型和一组相互独立的观测样本</a:t>
            </a:r>
            <a:r>
              <a:rPr lang="en-US" altLang="zh-CN" sz="1800" dirty="0">
                <a:latin typeface="Times New Roman" panose="02020603050405020304" pitchFamily="18" charset="0"/>
              </a:rPr>
              <a:t>x1</a:t>
            </a:r>
            <a:r>
              <a:rPr lang="zh-CN" altLang="en-US" sz="1800" dirty="0">
                <a:latin typeface="Times New Roman" panose="02020603050405020304" pitchFamily="18" charset="0"/>
              </a:rPr>
              <a:t>，</a:t>
            </a:r>
            <a:r>
              <a:rPr lang="en-US" altLang="zh-CN" sz="1800" dirty="0">
                <a:latin typeface="Times New Roman" panose="02020603050405020304" pitchFamily="18" charset="0"/>
              </a:rPr>
              <a:t>x2</a:t>
            </a:r>
            <a:r>
              <a:rPr lang="zh-CN" altLang="en-US" sz="1800" dirty="0">
                <a:latin typeface="Times New Roman" panose="02020603050405020304" pitchFamily="18" charset="0"/>
              </a:rPr>
              <a:t>，</a:t>
            </a:r>
            <a:r>
              <a:rPr lang="en-US" altLang="zh-CN" sz="1800" dirty="0">
                <a:latin typeface="Times New Roman" panose="02020603050405020304" pitchFamily="18" charset="0"/>
              </a:rPr>
              <a:t>x3</a:t>
            </a:r>
            <a:r>
              <a:rPr lang="zh-CN" altLang="en-US" sz="1800" dirty="0">
                <a:latin typeface="Times New Roman" panose="02020603050405020304" pitchFamily="18" charset="0"/>
              </a:rPr>
              <a:t>，</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r>
              <a:rPr lang="en-US" altLang="zh-CN" sz="1800" dirty="0" err="1">
                <a:latin typeface="Times New Roman" panose="02020603050405020304" pitchFamily="18" charset="0"/>
              </a:rPr>
              <a:t>xn</a:t>
            </a:r>
            <a:r>
              <a:rPr lang="zh-CN" altLang="en-US" sz="1800" dirty="0">
                <a:latin typeface="Times New Roman" panose="02020603050405020304" pitchFamily="18" charset="0"/>
              </a:rPr>
              <a:t>的基础上，去求解使似然函数</a:t>
            </a:r>
            <a:r>
              <a:rPr lang="en-US" altLang="zh-CN" sz="1800" dirty="0">
                <a:latin typeface="Times New Roman" panose="02020603050405020304" pitchFamily="18" charset="0"/>
              </a:rPr>
              <a:t>L(</a:t>
            </a:r>
            <a:r>
              <a:rPr lang="el-GR" altLang="zh-CN" sz="1800" b="0" i="0" dirty="0">
                <a:solidFill>
                  <a:srgbClr val="1A1A1A"/>
                </a:solidFill>
                <a:effectLst/>
                <a:latin typeface="-apple-system"/>
              </a:rPr>
              <a:t>θ</a:t>
            </a:r>
            <a:r>
              <a:rPr lang="en-US" altLang="zh-CN" sz="1800" b="0" i="0" dirty="0">
                <a:solidFill>
                  <a:srgbClr val="1A1A1A"/>
                </a:solidFill>
                <a:effectLst/>
                <a:latin typeface="Times New Roman" panose="02020603050405020304" pitchFamily="18" charset="0"/>
              </a:rPr>
              <a:t>)</a:t>
            </a:r>
            <a:r>
              <a:rPr lang="zh-CN" altLang="en-US" sz="1800" dirty="0">
                <a:latin typeface="Times New Roman" panose="02020603050405020304" pitchFamily="18" charset="0"/>
              </a:rPr>
              <a:t>取得最大值的未知参数</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的取值。</a:t>
            </a:r>
          </a:p>
          <a:p>
            <a:endParaRPr lang="en-US" altLang="zh-CN" sz="1800" dirty="0">
              <a:latin typeface="Times New Roman" panose="02020603050405020304" pitchFamily="18" charset="0"/>
            </a:endParaRPr>
          </a:p>
          <a:p>
            <a:r>
              <a:rPr lang="zh-CN" altLang="en-US" sz="1800" dirty="0">
                <a:latin typeface="Times New Roman" panose="02020603050405020304" pitchFamily="18" charset="0"/>
              </a:rPr>
              <a:t>下一步就是对似然函数求导，找到使导数为</a:t>
            </a:r>
            <a:r>
              <a:rPr lang="en-US" altLang="zh-CN" sz="1800" dirty="0">
                <a:latin typeface="Times New Roman" panose="02020603050405020304" pitchFamily="18" charset="0"/>
              </a:rPr>
              <a:t>0</a:t>
            </a:r>
            <a:r>
              <a:rPr lang="zh-CN" altLang="en-US" sz="1800" dirty="0">
                <a:latin typeface="Times New Roman" panose="02020603050405020304" pitchFamily="18" charset="0"/>
              </a:rPr>
              <a:t>的</a:t>
            </a:r>
            <a:r>
              <a:rPr lang="el-GR" altLang="zh-CN" sz="1800" b="0" i="0" dirty="0">
                <a:solidFill>
                  <a:srgbClr val="1A1A1A"/>
                </a:solidFill>
                <a:effectLst/>
                <a:latin typeface="-apple-system"/>
              </a:rPr>
              <a:t>θ</a:t>
            </a:r>
            <a:r>
              <a:rPr lang="zh-CN" altLang="en-US" sz="1800" dirty="0">
                <a:latin typeface="Times New Roman" panose="02020603050405020304" pitchFamily="18" charset="0"/>
              </a:rPr>
              <a:t>，也就是极大似然估计值</a:t>
            </a:r>
            <a:r>
              <a:rPr lang="el-GR" altLang="zh-CN" sz="1800" b="0" i="0" dirty="0">
                <a:solidFill>
                  <a:srgbClr val="1A1A1A"/>
                </a:solidFill>
                <a:effectLst/>
                <a:latin typeface="-apple-system"/>
              </a:rPr>
              <a:t>θ</a:t>
            </a:r>
            <a:r>
              <a:rPr lang="en-US" altLang="zh-CN" sz="1800" b="0" i="0" dirty="0">
                <a:solidFill>
                  <a:srgbClr val="1A1A1A"/>
                </a:solidFill>
                <a:effectLst/>
                <a:latin typeface="-apple-system"/>
              </a:rPr>
              <a:t>^</a:t>
            </a:r>
            <a:r>
              <a:rPr lang="zh-CN" altLang="en-US" sz="1800" dirty="0">
                <a:latin typeface="Times New Roman" panose="02020603050405020304" pitchFamily="18" charset="0"/>
              </a:rPr>
              <a:t>。连乘函数求导比较复杂，一般是取个</a:t>
            </a:r>
            <a:r>
              <a:rPr lang="en-US" altLang="zh-CN" sz="1800" dirty="0">
                <a:latin typeface="Times New Roman" panose="02020603050405020304" pitchFamily="18" charset="0"/>
              </a:rPr>
              <a:t>ln</a:t>
            </a:r>
            <a:r>
              <a:rPr lang="zh-CN" altLang="en-US" sz="1800" dirty="0">
                <a:latin typeface="Times New Roman" panose="02020603050405020304" pitchFamily="18" charset="0"/>
              </a:rPr>
              <a:t>，将连乘变为连加后再求导。如果方程有唯一解且是极大值点，那我们就得到了极大似然估计值。多个未知参数的话去求每个的偏导数就行。</a:t>
            </a:r>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8</a:t>
            </a:fld>
            <a:endParaRPr lang="zh-CN" altLang="en-US"/>
          </a:p>
        </p:txBody>
      </p:sp>
    </p:spTree>
    <p:extLst>
      <p:ext uri="{BB962C8B-B14F-4D97-AF65-F5344CB8AC3E}">
        <p14:creationId xmlns:p14="http://schemas.microsoft.com/office/powerpoint/2010/main" val="3831255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A1A1A"/>
                </a:solidFill>
                <a:effectLst/>
                <a:latin typeface="-apple-system"/>
              </a:rPr>
              <a:t>--</a:t>
            </a:r>
            <a:r>
              <a:rPr lang="zh-CN" altLang="en-US" b="0" i="0" dirty="0">
                <a:solidFill>
                  <a:srgbClr val="1A1A1A"/>
                </a:solidFill>
                <a:effectLst/>
                <a:latin typeface="-apple-system"/>
              </a:rPr>
              <a:t>为了优化</a:t>
            </a:r>
            <a:r>
              <a:rPr lang="en-US" altLang="zh-CN" b="0" i="0" dirty="0">
                <a:solidFill>
                  <a:srgbClr val="1A1A1A"/>
                </a:solidFill>
                <a:effectLst/>
                <a:latin typeface="-apple-system"/>
              </a:rPr>
              <a:t>GT</a:t>
            </a:r>
            <a:r>
              <a:rPr lang="zh-CN" altLang="en-US" b="0" i="0" dirty="0">
                <a:solidFill>
                  <a:srgbClr val="1A1A1A"/>
                </a:solidFill>
                <a:effectLst/>
                <a:latin typeface="-apple-system"/>
              </a:rPr>
              <a:t>和</a:t>
            </a:r>
            <a:r>
              <a:rPr lang="en-US" altLang="zh-CN" b="0" i="0" dirty="0">
                <a:solidFill>
                  <a:srgbClr val="1A1A1A"/>
                </a:solidFill>
                <a:effectLst/>
                <a:latin typeface="-apple-system"/>
              </a:rPr>
              <a:t>anchor</a:t>
            </a:r>
            <a:r>
              <a:rPr lang="zh-CN" altLang="en-US" b="0" i="0" dirty="0">
                <a:solidFill>
                  <a:srgbClr val="1A1A1A"/>
                </a:solidFill>
                <a:effectLst/>
                <a:latin typeface="-apple-system"/>
              </a:rPr>
              <a:t>间的匹配规则，作者提出了检测定制似然，该似然函数的主要目的是能够同时提升召回率和精度，并和</a:t>
            </a:r>
            <a:r>
              <a:rPr lang="en-US" altLang="zh-CN" b="0" i="0" dirty="0">
                <a:solidFill>
                  <a:srgbClr val="1A1A1A"/>
                </a:solidFill>
                <a:effectLst/>
                <a:latin typeface="-apple-system"/>
              </a:rPr>
              <a:t>NMS</a:t>
            </a:r>
            <a:r>
              <a:rPr lang="zh-CN" altLang="en-US" b="0" i="0" dirty="0">
                <a:solidFill>
                  <a:srgbClr val="1A1A1A"/>
                </a:solidFill>
                <a:effectLst/>
                <a:latin typeface="-apple-system"/>
              </a:rPr>
              <a:t>算法兼容。大体步骤就是先选取和每个</a:t>
            </a:r>
            <a:r>
              <a:rPr lang="en-US" altLang="zh-CN" b="0" i="0" dirty="0">
                <a:solidFill>
                  <a:srgbClr val="1A1A1A"/>
                </a:solidFill>
                <a:effectLst/>
                <a:latin typeface="-apple-system"/>
              </a:rPr>
              <a:t>GT</a:t>
            </a:r>
            <a:r>
              <a:rPr lang="zh-CN" altLang="en-US" b="0" i="0" dirty="0">
                <a:solidFill>
                  <a:srgbClr val="1A1A1A"/>
                </a:solidFill>
                <a:effectLst/>
                <a:latin typeface="-apple-system"/>
              </a:rPr>
              <a:t>的</a:t>
            </a:r>
            <a:r>
              <a:rPr lang="en-US" altLang="zh-CN" b="0" i="0" dirty="0" err="1">
                <a:solidFill>
                  <a:srgbClr val="1A1A1A"/>
                </a:solidFill>
                <a:effectLst/>
                <a:latin typeface="-apple-system"/>
              </a:rPr>
              <a:t>IoU</a:t>
            </a:r>
            <a:r>
              <a:rPr lang="zh-CN" altLang="en-US" b="0" i="0" dirty="0">
                <a:solidFill>
                  <a:srgbClr val="1A1A1A"/>
                </a:solidFill>
                <a:effectLst/>
                <a:latin typeface="-apple-system"/>
              </a:rPr>
              <a:t>值在</a:t>
            </a:r>
            <a:r>
              <a:rPr lang="en-US" altLang="zh-CN" b="0" i="0" dirty="0">
                <a:solidFill>
                  <a:srgbClr val="1A1A1A"/>
                </a:solidFill>
                <a:effectLst/>
                <a:latin typeface="-apple-system"/>
              </a:rPr>
              <a:t>top-n</a:t>
            </a:r>
            <a:r>
              <a:rPr lang="zh-CN" altLang="en-US" b="0" i="0" dirty="0">
                <a:solidFill>
                  <a:srgbClr val="1A1A1A"/>
                </a:solidFill>
                <a:effectLst/>
                <a:latin typeface="-apple-system"/>
              </a:rPr>
              <a:t>的</a:t>
            </a:r>
            <a:r>
              <a:rPr lang="en-US" altLang="zh-CN" b="0" i="0" dirty="0">
                <a:solidFill>
                  <a:srgbClr val="1A1A1A"/>
                </a:solidFill>
                <a:effectLst/>
                <a:latin typeface="-apple-system"/>
              </a:rPr>
              <a:t>anchor</a:t>
            </a:r>
            <a:r>
              <a:rPr lang="zh-CN" altLang="en-US" b="0" i="0" dirty="0">
                <a:solidFill>
                  <a:srgbClr val="1A1A1A"/>
                </a:solidFill>
                <a:effectLst/>
                <a:latin typeface="-apple-system"/>
              </a:rPr>
              <a:t>作为当前</a:t>
            </a:r>
            <a:r>
              <a:rPr lang="en-US" altLang="zh-CN" b="0" i="0" dirty="0">
                <a:solidFill>
                  <a:srgbClr val="1A1A1A"/>
                </a:solidFill>
                <a:effectLst/>
                <a:latin typeface="-apple-system"/>
              </a:rPr>
              <a:t>GT</a:t>
            </a:r>
            <a:r>
              <a:rPr lang="zh-CN" altLang="en-US" b="0" i="0" dirty="0">
                <a:solidFill>
                  <a:srgbClr val="1A1A1A"/>
                </a:solidFill>
                <a:effectLst/>
                <a:latin typeface="-apple-system"/>
              </a:rPr>
              <a:t>的候选集</a:t>
            </a:r>
            <a:r>
              <a:rPr lang="en-US" altLang="zh-CN" b="0" i="0" dirty="0">
                <a:solidFill>
                  <a:srgbClr val="1A1A1A"/>
                </a:solidFill>
                <a:effectLst/>
                <a:latin typeface="-apple-system"/>
              </a:rPr>
              <a:t>Ai</a:t>
            </a:r>
            <a:r>
              <a:rPr lang="zh-CN" altLang="en-US" b="0" i="0" dirty="0">
                <a:solidFill>
                  <a:srgbClr val="1A1A1A"/>
                </a:solidFill>
                <a:effectLst/>
                <a:latin typeface="-apple-system"/>
              </a:rPr>
              <a:t>，然后去学习如何在达到最优匹配的同时最大化检测定制似然。</a:t>
            </a:r>
            <a:endParaRPr lang="en-US" altLang="zh-CN" b="0" i="0" dirty="0">
              <a:solidFill>
                <a:srgbClr val="1A1A1A"/>
              </a:solidFill>
              <a:effectLst/>
              <a:latin typeface="-apple-system"/>
            </a:endParaRPr>
          </a:p>
          <a:p>
            <a:endParaRPr lang="en-US" altLang="zh-CN" b="0" i="0" dirty="0">
              <a:solidFill>
                <a:srgbClr val="1A1A1A"/>
              </a:solidFill>
              <a:effectLst/>
              <a:latin typeface="-apple-system"/>
            </a:endParaRPr>
          </a:p>
          <a:p>
            <a:r>
              <a:rPr lang="en-US" altLang="zh-CN" b="0" i="0" dirty="0">
                <a:solidFill>
                  <a:srgbClr val="1A1A1A"/>
                </a:solidFill>
                <a:effectLst/>
                <a:latin typeface="-apple-system"/>
              </a:rPr>
              <a:t>--</a:t>
            </a:r>
            <a:r>
              <a:rPr lang="zh-CN" altLang="en-US" b="0" i="0" dirty="0">
                <a:solidFill>
                  <a:srgbClr val="1A1A1A"/>
                </a:solidFill>
                <a:effectLst/>
                <a:latin typeface="-apple-system"/>
              </a:rPr>
              <a:t>为了优化召回率，先保证每个</a:t>
            </a:r>
            <a:r>
              <a:rPr lang="en-US" altLang="zh-CN" b="0" i="0" dirty="0">
                <a:solidFill>
                  <a:srgbClr val="1A1A1A"/>
                </a:solidFill>
                <a:effectLst/>
                <a:latin typeface="-apple-system"/>
              </a:rPr>
              <a:t>GT</a:t>
            </a:r>
            <a:r>
              <a:rPr lang="zh-CN" altLang="en-US" b="0" i="0" dirty="0">
                <a:solidFill>
                  <a:srgbClr val="1A1A1A"/>
                </a:solidFill>
                <a:effectLst/>
                <a:latin typeface="-apple-system"/>
              </a:rPr>
              <a:t>都有至少一个对应的</a:t>
            </a:r>
            <a:r>
              <a:rPr lang="en-US" altLang="zh-CN" b="0" i="0" dirty="0">
                <a:solidFill>
                  <a:srgbClr val="1A1A1A"/>
                </a:solidFill>
                <a:effectLst/>
                <a:latin typeface="-apple-system"/>
              </a:rPr>
              <a:t>anchor</a:t>
            </a:r>
            <a:r>
              <a:rPr lang="zh-CN" altLang="en-US" b="0" i="0" dirty="0">
                <a:solidFill>
                  <a:srgbClr val="1A1A1A"/>
                </a:solidFill>
                <a:effectLst/>
                <a:latin typeface="-apple-system"/>
              </a:rPr>
              <a:t>，这里要选出的是每个</a:t>
            </a:r>
            <a:r>
              <a:rPr lang="en-US" altLang="zh-CN" b="0" i="0" dirty="0">
                <a:solidFill>
                  <a:srgbClr val="1A1A1A"/>
                </a:solidFill>
                <a:effectLst/>
                <a:latin typeface="-apple-system"/>
              </a:rPr>
              <a:t>GT</a:t>
            </a:r>
            <a:r>
              <a:rPr lang="zh-CN" altLang="en-US" b="0" i="0" dirty="0">
                <a:solidFill>
                  <a:srgbClr val="1A1A1A"/>
                </a:solidFill>
                <a:effectLst/>
                <a:latin typeface="-apple-system"/>
              </a:rPr>
              <a:t>的候选集中分类和定位表现整体最好的</a:t>
            </a:r>
            <a:r>
              <a:rPr lang="en-US" altLang="zh-CN" b="0" i="0" dirty="0">
                <a:solidFill>
                  <a:srgbClr val="1A1A1A"/>
                </a:solidFill>
                <a:effectLst/>
                <a:latin typeface="-apple-system"/>
              </a:rPr>
              <a:t>anchor</a:t>
            </a:r>
            <a:r>
              <a:rPr lang="zh-CN" altLang="en-US" b="0" i="0" dirty="0">
                <a:solidFill>
                  <a:srgbClr val="1A1A1A"/>
                </a:solidFill>
                <a:effectLst/>
                <a:latin typeface="-apple-system"/>
              </a:rPr>
              <a:t>。前一块是分类置信度，也就是当前</a:t>
            </a:r>
            <a:r>
              <a:rPr lang="en-US" altLang="zh-CN" b="0" i="0" dirty="0">
                <a:solidFill>
                  <a:srgbClr val="1A1A1A"/>
                </a:solidFill>
                <a:effectLst/>
                <a:latin typeface="-apple-system"/>
              </a:rPr>
              <a:t>anchor</a:t>
            </a:r>
            <a:r>
              <a:rPr lang="zh-CN" altLang="en-US" b="0" i="0" dirty="0">
                <a:solidFill>
                  <a:srgbClr val="1A1A1A"/>
                </a:solidFill>
                <a:effectLst/>
                <a:latin typeface="-apple-system"/>
              </a:rPr>
              <a:t>属于各类的概率，后一块是定位置信度，这个似然函数其实是将各个</a:t>
            </a:r>
            <a:r>
              <a:rPr lang="en-US" altLang="zh-CN" b="0" i="0" dirty="0">
                <a:solidFill>
                  <a:srgbClr val="1A1A1A"/>
                </a:solidFill>
                <a:effectLst/>
                <a:latin typeface="-apple-system"/>
              </a:rPr>
              <a:t>object</a:t>
            </a:r>
            <a:r>
              <a:rPr lang="zh-CN" altLang="en-US" b="0" i="0" dirty="0">
                <a:solidFill>
                  <a:srgbClr val="1A1A1A"/>
                </a:solidFill>
                <a:effectLst/>
                <a:latin typeface="-apple-system"/>
              </a:rPr>
              <a:t>对应的最优</a:t>
            </a:r>
            <a:r>
              <a:rPr lang="en-US" altLang="zh-CN" b="0" i="0" dirty="0">
                <a:solidFill>
                  <a:srgbClr val="1A1A1A"/>
                </a:solidFill>
                <a:effectLst/>
                <a:latin typeface="-apple-system"/>
              </a:rPr>
              <a:t>anchor</a:t>
            </a:r>
            <a:r>
              <a:rPr lang="zh-CN" altLang="en-US" b="0" i="0" dirty="0">
                <a:solidFill>
                  <a:srgbClr val="1A1A1A"/>
                </a:solidFill>
                <a:effectLst/>
                <a:latin typeface="-apple-system"/>
              </a:rPr>
              <a:t>的置信度相乘。</a:t>
            </a:r>
            <a:endParaRPr lang="en-US" altLang="zh-CN" b="0" i="0" dirty="0">
              <a:solidFill>
                <a:srgbClr val="1A1A1A"/>
              </a:solidFill>
              <a:effectLst/>
              <a:latin typeface="-apple-system"/>
            </a:endParaRPr>
          </a:p>
          <a:p>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dirty="0">
                <a:solidFill>
                  <a:srgbClr val="1A1A1A"/>
                </a:solidFill>
                <a:effectLst/>
                <a:latin typeface="-apple-system"/>
              </a:rPr>
              <a:t>--</a:t>
            </a:r>
            <a:r>
              <a:rPr lang="zh-CN" altLang="en-US" b="0" i="0" dirty="0">
                <a:solidFill>
                  <a:srgbClr val="1A1A1A"/>
                </a:solidFill>
                <a:effectLst/>
                <a:latin typeface="-apple-system"/>
              </a:rPr>
              <a:t>为了优化准确率，检测器需要将定位较差的</a:t>
            </a:r>
            <a:r>
              <a:rPr lang="en-US" altLang="zh-CN" b="0" i="0" dirty="0">
                <a:solidFill>
                  <a:srgbClr val="1A1A1A"/>
                </a:solidFill>
                <a:effectLst/>
                <a:latin typeface="-apple-system"/>
              </a:rPr>
              <a:t>anchor</a:t>
            </a:r>
            <a:r>
              <a:rPr lang="zh-CN" altLang="en-US" b="0" i="0" dirty="0">
                <a:solidFill>
                  <a:srgbClr val="1A1A1A"/>
                </a:solidFill>
                <a:effectLst/>
                <a:latin typeface="-apple-system"/>
              </a:rPr>
              <a:t>尽可能地归为背景类。</a:t>
            </a: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dirty="0">
                <a:solidFill>
                  <a:srgbClr val="1A1A1A"/>
                </a:solidFill>
                <a:effectLst/>
                <a:latin typeface="-apple-system"/>
              </a:rPr>
              <a:t>P{</a:t>
            </a:r>
            <a:r>
              <a:rPr lang="en-US" altLang="zh-CN" b="0" i="0" dirty="0" err="1">
                <a:solidFill>
                  <a:srgbClr val="1A1A1A"/>
                </a:solidFill>
                <a:effectLst/>
                <a:latin typeface="-apple-system"/>
              </a:rPr>
              <a:t>aj</a:t>
            </a:r>
            <a:r>
              <a:rPr lang="zh-CN" altLang="en-US" b="0" i="0" dirty="0">
                <a:solidFill>
                  <a:srgbClr val="1A1A1A"/>
                </a:solidFill>
                <a:effectLst/>
                <a:latin typeface="-apple-system"/>
              </a:rPr>
              <a:t>∈</a:t>
            </a:r>
            <a:r>
              <a:rPr lang="en-US" altLang="zh-CN" b="0" i="0" dirty="0">
                <a:solidFill>
                  <a:srgbClr val="1A1A1A"/>
                </a:solidFill>
                <a:effectLst/>
                <a:latin typeface="-apple-system"/>
              </a:rPr>
              <a:t>A-}</a:t>
            </a:r>
            <a:r>
              <a:rPr lang="zh-CN" altLang="en-US" b="0" i="0" dirty="0">
                <a:solidFill>
                  <a:srgbClr val="1A1A1A"/>
                </a:solidFill>
                <a:effectLst/>
                <a:latin typeface="-apple-system"/>
              </a:rPr>
              <a:t>表示的是属于背景类的</a:t>
            </a:r>
            <a:r>
              <a:rPr lang="en-US" altLang="zh-CN" b="0" i="0" dirty="0">
                <a:solidFill>
                  <a:srgbClr val="1A1A1A"/>
                </a:solidFill>
                <a:effectLst/>
                <a:latin typeface="-apple-system"/>
              </a:rPr>
              <a:t>anchor</a:t>
            </a:r>
            <a:r>
              <a:rPr lang="zh-CN" altLang="en-US" b="0" i="0" dirty="0">
                <a:solidFill>
                  <a:srgbClr val="1A1A1A"/>
                </a:solidFill>
                <a:effectLst/>
                <a:latin typeface="-apple-system"/>
              </a:rPr>
              <a:t>的定位置信度，</a:t>
            </a:r>
            <a:r>
              <a:rPr lang="en-US" altLang="zh-CN" b="0" i="0" dirty="0">
                <a:solidFill>
                  <a:srgbClr val="1A1A1A"/>
                </a:solidFill>
                <a:effectLst/>
                <a:latin typeface="-apple-system"/>
              </a:rPr>
              <a:t>1-P(θ)</a:t>
            </a:r>
            <a:r>
              <a:rPr lang="zh-CN" altLang="en-US" b="0" i="0" dirty="0">
                <a:solidFill>
                  <a:srgbClr val="1A1A1A"/>
                </a:solidFill>
                <a:effectLst/>
                <a:latin typeface="-apple-system"/>
              </a:rPr>
              <a:t>表示的是不属于背景类的分类置信度。为了提高检测精度，我们需要当</a:t>
            </a:r>
            <a:r>
              <a:rPr lang="en-US" altLang="zh-CN" b="0" i="0" dirty="0">
                <a:solidFill>
                  <a:srgbClr val="1A1A1A"/>
                </a:solidFill>
                <a:effectLst/>
                <a:latin typeface="-apple-system"/>
              </a:rPr>
              <a:t>anchor</a:t>
            </a:r>
            <a:r>
              <a:rPr lang="zh-CN" altLang="en-US" b="0" i="0" dirty="0">
                <a:solidFill>
                  <a:srgbClr val="1A1A1A"/>
                </a:solidFill>
                <a:effectLst/>
                <a:latin typeface="-apple-system"/>
              </a:rPr>
              <a:t>属于背景类的定位置信度比较高时（即</a:t>
            </a:r>
            <a:r>
              <a:rPr lang="en-US" altLang="zh-CN" b="0" i="0" dirty="0">
                <a:solidFill>
                  <a:srgbClr val="1A1A1A"/>
                </a:solidFill>
                <a:effectLst/>
                <a:latin typeface="-apple-system"/>
              </a:rPr>
              <a:t>anchor</a:t>
            </a:r>
            <a:r>
              <a:rPr lang="zh-CN" altLang="en-US" b="0" i="0" dirty="0">
                <a:solidFill>
                  <a:srgbClr val="1A1A1A"/>
                </a:solidFill>
                <a:effectLst/>
                <a:latin typeface="-apple-system"/>
              </a:rPr>
              <a:t>定位较差时），属于背景类的分类置信度比较高，即不属于背景类的分类置信度较低，这样来达到将定位较差的</a:t>
            </a:r>
            <a:r>
              <a:rPr lang="en-US" altLang="zh-CN" b="0" i="0" dirty="0">
                <a:solidFill>
                  <a:srgbClr val="1A1A1A"/>
                </a:solidFill>
                <a:effectLst/>
                <a:latin typeface="-apple-system"/>
              </a:rPr>
              <a:t>anchor</a:t>
            </a:r>
            <a:r>
              <a:rPr lang="zh-CN" altLang="en-US" b="0" i="0" dirty="0">
                <a:solidFill>
                  <a:srgbClr val="1A1A1A"/>
                </a:solidFill>
                <a:effectLst/>
                <a:latin typeface="-apple-system"/>
              </a:rPr>
              <a:t>尽可能地归为背景类的目的。</a:t>
            </a: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1A1A1A"/>
                </a:solidFill>
                <a:effectLst/>
                <a:latin typeface="-apple-system"/>
              </a:rPr>
              <a:t>这里</a:t>
            </a:r>
            <a:r>
              <a:rPr lang="en-US" altLang="zh-CN" b="0" i="0" dirty="0">
                <a:solidFill>
                  <a:srgbClr val="1A1A1A"/>
                </a:solidFill>
                <a:effectLst/>
                <a:latin typeface="-apple-system"/>
              </a:rPr>
              <a:t>P{</a:t>
            </a:r>
            <a:r>
              <a:rPr lang="en-US" altLang="zh-CN" b="0" i="0" dirty="0" err="1">
                <a:solidFill>
                  <a:srgbClr val="1A1A1A"/>
                </a:solidFill>
                <a:effectLst/>
                <a:latin typeface="-apple-system"/>
              </a:rPr>
              <a:t>aj</a:t>
            </a:r>
            <a:r>
              <a:rPr lang="en-US" altLang="zh-CN" b="0" i="0" dirty="0">
                <a:solidFill>
                  <a:srgbClr val="1A1A1A"/>
                </a:solidFill>
                <a:effectLst/>
                <a:latin typeface="-apple-system"/>
              </a:rPr>
              <a:t>-&gt;bi}</a:t>
            </a:r>
            <a:r>
              <a:rPr lang="zh-CN" altLang="en-US" b="0" i="0" dirty="0">
                <a:solidFill>
                  <a:srgbClr val="1A1A1A"/>
                </a:solidFill>
                <a:effectLst/>
                <a:latin typeface="-apple-system"/>
              </a:rPr>
              <a:t>是</a:t>
            </a:r>
            <a:r>
              <a:rPr lang="en-US" altLang="zh-CN" b="0" i="0" dirty="0">
                <a:solidFill>
                  <a:srgbClr val="1A1A1A"/>
                </a:solidFill>
                <a:effectLst/>
                <a:latin typeface="-apple-system"/>
              </a:rPr>
              <a:t>anchor </a:t>
            </a:r>
            <a:r>
              <a:rPr lang="en-US" altLang="zh-CN" b="0" i="0" dirty="0" err="1">
                <a:solidFill>
                  <a:srgbClr val="1A1A1A"/>
                </a:solidFill>
                <a:effectLst/>
                <a:latin typeface="-apple-system"/>
              </a:rPr>
              <a:t>aj</a:t>
            </a:r>
            <a:r>
              <a:rPr lang="zh-CN" altLang="en-US" b="0" i="0" dirty="0">
                <a:solidFill>
                  <a:srgbClr val="1A1A1A"/>
                </a:solidFill>
                <a:effectLst/>
                <a:latin typeface="-apple-system"/>
              </a:rPr>
              <a:t>和</a:t>
            </a:r>
            <a:r>
              <a:rPr lang="en-US" altLang="zh-CN" b="0" i="0" dirty="0">
                <a:solidFill>
                  <a:srgbClr val="1A1A1A"/>
                </a:solidFill>
                <a:effectLst/>
                <a:latin typeface="-apple-system"/>
              </a:rPr>
              <a:t>GT bi</a:t>
            </a:r>
            <a:r>
              <a:rPr lang="zh-CN" altLang="en-US" b="0" i="0" dirty="0">
                <a:solidFill>
                  <a:srgbClr val="1A1A1A"/>
                </a:solidFill>
                <a:effectLst/>
                <a:latin typeface="-apple-system"/>
              </a:rPr>
              <a:t>匹配的概率。</a:t>
            </a:r>
            <a:r>
              <a:rPr lang="en-US" altLang="zh-CN" b="0" i="0" dirty="0">
                <a:solidFill>
                  <a:srgbClr val="1A1A1A"/>
                </a:solidFill>
                <a:effectLst/>
                <a:latin typeface="-apple-system"/>
              </a:rPr>
              <a:t>1-maxiP{</a:t>
            </a:r>
            <a:r>
              <a:rPr lang="en-US" altLang="zh-CN" b="0" i="0" dirty="0" err="1">
                <a:solidFill>
                  <a:srgbClr val="1A1A1A"/>
                </a:solidFill>
                <a:effectLst/>
                <a:latin typeface="-apple-system"/>
              </a:rPr>
              <a:t>aj</a:t>
            </a:r>
            <a:r>
              <a:rPr lang="en-US" altLang="zh-CN" b="0" i="0" dirty="0">
                <a:solidFill>
                  <a:srgbClr val="1A1A1A"/>
                </a:solidFill>
                <a:effectLst/>
                <a:latin typeface="-apple-system"/>
              </a:rPr>
              <a:t>-&gt;bi}</a:t>
            </a:r>
            <a:r>
              <a:rPr lang="zh-CN" altLang="en-US" b="0" i="0" dirty="0">
                <a:solidFill>
                  <a:srgbClr val="1A1A1A"/>
                </a:solidFill>
                <a:effectLst/>
                <a:latin typeface="-apple-system"/>
              </a:rPr>
              <a:t>就是</a:t>
            </a:r>
            <a:r>
              <a:rPr lang="en-US" altLang="zh-CN" b="0" i="0" dirty="0">
                <a:solidFill>
                  <a:srgbClr val="1A1A1A"/>
                </a:solidFill>
                <a:effectLst/>
                <a:latin typeface="-apple-system"/>
              </a:rPr>
              <a:t>anchor </a:t>
            </a:r>
            <a:r>
              <a:rPr lang="en-US" altLang="zh-CN" b="0" i="0" dirty="0" err="1">
                <a:solidFill>
                  <a:srgbClr val="1A1A1A"/>
                </a:solidFill>
                <a:effectLst/>
                <a:latin typeface="-apple-system"/>
              </a:rPr>
              <a:t>aj</a:t>
            </a:r>
            <a:r>
              <a:rPr lang="zh-CN" altLang="en-US" b="0" i="0" dirty="0">
                <a:solidFill>
                  <a:srgbClr val="1A1A1A"/>
                </a:solidFill>
                <a:effectLst/>
                <a:latin typeface="-apple-system"/>
              </a:rPr>
              <a:t>和所有</a:t>
            </a:r>
            <a:r>
              <a:rPr lang="en-US" altLang="zh-CN" b="0" i="0" dirty="0" err="1">
                <a:solidFill>
                  <a:srgbClr val="1A1A1A"/>
                </a:solidFill>
                <a:effectLst/>
                <a:latin typeface="-apple-system"/>
              </a:rPr>
              <a:t>gt</a:t>
            </a:r>
            <a:r>
              <a:rPr lang="zh-CN" altLang="en-US" b="0" i="0" dirty="0">
                <a:solidFill>
                  <a:srgbClr val="1A1A1A"/>
                </a:solidFill>
                <a:effectLst/>
                <a:latin typeface="-apple-system"/>
              </a:rPr>
              <a:t>都不匹配的概率，也就是属于背景类的概率。为了和</a:t>
            </a:r>
            <a:r>
              <a:rPr lang="en-US" altLang="zh-CN" b="0" i="0" dirty="0">
                <a:solidFill>
                  <a:srgbClr val="1A1A1A"/>
                </a:solidFill>
                <a:effectLst/>
                <a:latin typeface="-apple-system"/>
              </a:rPr>
              <a:t>NMS</a:t>
            </a:r>
            <a:r>
              <a:rPr lang="zh-CN" altLang="en-US" b="0" i="0" dirty="0">
                <a:solidFill>
                  <a:srgbClr val="1A1A1A"/>
                </a:solidFill>
                <a:effectLst/>
                <a:latin typeface="-apple-system"/>
              </a:rPr>
              <a:t>兼容，</a:t>
            </a:r>
            <a:r>
              <a:rPr lang="en-US" altLang="zh-CN" b="0" i="0" dirty="0">
                <a:solidFill>
                  <a:srgbClr val="1A1A1A"/>
                </a:solidFill>
                <a:effectLst/>
                <a:latin typeface="-apple-system"/>
              </a:rPr>
              <a:t>P{</a:t>
            </a:r>
            <a:r>
              <a:rPr lang="en-US" altLang="zh-CN" b="0" i="0" dirty="0" err="1">
                <a:solidFill>
                  <a:srgbClr val="1A1A1A"/>
                </a:solidFill>
                <a:effectLst/>
                <a:latin typeface="-apple-system"/>
              </a:rPr>
              <a:t>aj</a:t>
            </a:r>
            <a:r>
              <a:rPr lang="en-US" altLang="zh-CN" b="0" i="0" dirty="0">
                <a:solidFill>
                  <a:srgbClr val="1A1A1A"/>
                </a:solidFill>
                <a:effectLst/>
                <a:latin typeface="-apple-system"/>
              </a:rPr>
              <a:t>-&gt;bi}</a:t>
            </a:r>
            <a:r>
              <a:rPr lang="zh-CN" altLang="en-US" b="0" i="0" dirty="0">
                <a:solidFill>
                  <a:srgbClr val="1A1A1A"/>
                </a:solidFill>
                <a:effectLst/>
                <a:latin typeface="-apple-system"/>
              </a:rPr>
              <a:t>需要满足几个性质：</a:t>
            </a:r>
            <a:r>
              <a:rPr lang="en-US" altLang="zh-CN" b="0" i="0" dirty="0">
                <a:solidFill>
                  <a:srgbClr val="1A1A1A"/>
                </a:solidFill>
                <a:effectLst/>
                <a:latin typeface="-apple-system"/>
              </a:rPr>
              <a:t>1</a:t>
            </a:r>
            <a:r>
              <a:rPr lang="zh-CN" altLang="en-US" b="0" i="0" dirty="0">
                <a:solidFill>
                  <a:srgbClr val="1A1A1A"/>
                </a:solidFill>
                <a:effectLst/>
                <a:latin typeface="-apple-system"/>
              </a:rPr>
              <a:t>）应该是</a:t>
            </a:r>
            <a:r>
              <a:rPr lang="en-US" altLang="zh-CN" b="0" i="0" dirty="0" err="1">
                <a:solidFill>
                  <a:srgbClr val="1A1A1A"/>
                </a:solidFill>
                <a:effectLst/>
                <a:latin typeface="-apple-system"/>
              </a:rPr>
              <a:t>IoU</a:t>
            </a:r>
            <a:r>
              <a:rPr lang="zh-CN" altLang="en-US" b="0" i="0" dirty="0">
                <a:solidFill>
                  <a:srgbClr val="1A1A1A"/>
                </a:solidFill>
                <a:effectLst/>
                <a:latin typeface="-apple-system"/>
              </a:rPr>
              <a:t>相关的单调递增函数，</a:t>
            </a:r>
            <a:r>
              <a:rPr lang="en-US" altLang="zh-CN" b="0" i="0" dirty="0">
                <a:solidFill>
                  <a:srgbClr val="1A1A1A"/>
                </a:solidFill>
                <a:effectLst/>
                <a:latin typeface="-apple-system"/>
              </a:rPr>
              <a:t>IOU</a:t>
            </a:r>
            <a:r>
              <a:rPr lang="zh-CN" altLang="en-US" b="0" i="0" dirty="0">
                <a:solidFill>
                  <a:srgbClr val="1A1A1A"/>
                </a:solidFill>
                <a:effectLst/>
                <a:latin typeface="-apple-system"/>
              </a:rPr>
              <a:t>越大，匹配概率越大；</a:t>
            </a:r>
            <a:r>
              <a:rPr lang="en-US" altLang="zh-CN" b="0" i="0" dirty="0">
                <a:solidFill>
                  <a:srgbClr val="1A1A1A"/>
                </a:solidFill>
                <a:effectLst/>
                <a:latin typeface="-apple-system"/>
              </a:rPr>
              <a:t>2</a:t>
            </a:r>
            <a:r>
              <a:rPr lang="zh-CN" altLang="en-US" b="0" i="0" dirty="0">
                <a:solidFill>
                  <a:srgbClr val="1A1A1A"/>
                </a:solidFill>
                <a:effectLst/>
                <a:latin typeface="-apple-system"/>
              </a:rPr>
              <a:t>）当</a:t>
            </a:r>
            <a:r>
              <a:rPr lang="en-US" altLang="zh-CN" b="0" i="0" dirty="0">
                <a:solidFill>
                  <a:srgbClr val="1A1A1A"/>
                </a:solidFill>
                <a:effectLst/>
                <a:latin typeface="-apple-system"/>
              </a:rPr>
              <a:t>anchor</a:t>
            </a:r>
            <a:r>
              <a:rPr lang="zh-CN" altLang="en-US" b="0" i="0" dirty="0">
                <a:solidFill>
                  <a:srgbClr val="1A1A1A"/>
                </a:solidFill>
                <a:effectLst/>
                <a:latin typeface="-apple-system"/>
              </a:rPr>
              <a:t>与</a:t>
            </a:r>
            <a:r>
              <a:rPr lang="en-US" altLang="zh-CN" b="0" i="0" dirty="0">
                <a:solidFill>
                  <a:srgbClr val="1A1A1A"/>
                </a:solidFill>
                <a:effectLst/>
                <a:latin typeface="-apple-system"/>
              </a:rPr>
              <a:t>GT</a:t>
            </a:r>
            <a:r>
              <a:rPr lang="zh-CN" altLang="en-US" b="0" i="0" dirty="0">
                <a:solidFill>
                  <a:srgbClr val="1A1A1A"/>
                </a:solidFill>
                <a:effectLst/>
                <a:latin typeface="-apple-system"/>
              </a:rPr>
              <a:t>的</a:t>
            </a:r>
            <a:r>
              <a:rPr lang="en-US" altLang="zh-CN" b="0" i="0" dirty="0">
                <a:solidFill>
                  <a:srgbClr val="1A1A1A"/>
                </a:solidFill>
                <a:effectLst/>
                <a:latin typeface="-apple-system"/>
              </a:rPr>
              <a:t>IOU</a:t>
            </a:r>
            <a:r>
              <a:rPr lang="zh-CN" altLang="en-US" b="0" i="0" dirty="0">
                <a:solidFill>
                  <a:srgbClr val="1A1A1A"/>
                </a:solidFill>
                <a:effectLst/>
                <a:latin typeface="-apple-system"/>
              </a:rPr>
              <a:t>小于阈值时，其匹配概率应接近</a:t>
            </a:r>
            <a:r>
              <a:rPr lang="en-US" altLang="zh-CN" b="0" i="0" dirty="0">
                <a:solidFill>
                  <a:srgbClr val="1A1A1A"/>
                </a:solidFill>
                <a:effectLst/>
                <a:latin typeface="-apple-system"/>
              </a:rPr>
              <a:t>0</a:t>
            </a:r>
            <a:r>
              <a:rPr lang="zh-CN" altLang="en-US" b="0" i="0" dirty="0">
                <a:solidFill>
                  <a:srgbClr val="1A1A1A"/>
                </a:solidFill>
                <a:effectLst/>
                <a:latin typeface="-apple-system"/>
              </a:rPr>
              <a:t>；</a:t>
            </a:r>
            <a:r>
              <a:rPr lang="en-US" altLang="zh-CN" b="0" i="0" dirty="0">
                <a:solidFill>
                  <a:srgbClr val="1A1A1A"/>
                </a:solidFill>
                <a:effectLst/>
                <a:latin typeface="-apple-system"/>
              </a:rPr>
              <a:t>3</a:t>
            </a:r>
            <a:r>
              <a:rPr lang="zh-CN" altLang="en-US" b="0" i="0" dirty="0">
                <a:solidFill>
                  <a:srgbClr val="1A1A1A"/>
                </a:solidFill>
                <a:effectLst/>
                <a:latin typeface="-apple-system"/>
              </a:rPr>
              <a:t>）每个</a:t>
            </a:r>
            <a:r>
              <a:rPr lang="en-US" altLang="zh-CN" b="0" i="0" dirty="0">
                <a:solidFill>
                  <a:srgbClr val="1A1A1A"/>
                </a:solidFill>
                <a:effectLst/>
                <a:latin typeface="-apple-system"/>
              </a:rPr>
              <a:t>GT</a:t>
            </a:r>
            <a:r>
              <a:rPr lang="zh-CN" altLang="en-US" b="0" i="0" dirty="0">
                <a:solidFill>
                  <a:srgbClr val="1A1A1A"/>
                </a:solidFill>
                <a:effectLst/>
                <a:latin typeface="-apple-system"/>
              </a:rPr>
              <a:t>仅存在一个</a:t>
            </a:r>
            <a:r>
              <a:rPr lang="en-US" altLang="zh-CN" b="0" i="0" dirty="0">
                <a:solidFill>
                  <a:srgbClr val="1A1A1A"/>
                </a:solidFill>
                <a:effectLst/>
                <a:latin typeface="-apple-system"/>
              </a:rPr>
              <a:t>anchor</a:t>
            </a:r>
            <a:r>
              <a:rPr lang="zh-CN" altLang="en-US" b="0" i="0" dirty="0">
                <a:solidFill>
                  <a:srgbClr val="1A1A1A"/>
                </a:solidFill>
                <a:effectLst/>
                <a:latin typeface="-apple-system"/>
              </a:rPr>
              <a:t>满足</a:t>
            </a:r>
            <a:r>
              <a:rPr lang="en-US" altLang="zh-CN" b="0" i="0" dirty="0">
                <a:solidFill>
                  <a:srgbClr val="1A1A1A"/>
                </a:solidFill>
                <a:effectLst/>
                <a:latin typeface="-apple-system"/>
              </a:rPr>
              <a:t>P{</a:t>
            </a:r>
            <a:r>
              <a:rPr lang="en-US" altLang="zh-CN" b="0" i="0" dirty="0" err="1">
                <a:solidFill>
                  <a:srgbClr val="1A1A1A"/>
                </a:solidFill>
                <a:effectLst/>
                <a:latin typeface="-apple-system"/>
              </a:rPr>
              <a:t>aj</a:t>
            </a:r>
            <a:r>
              <a:rPr lang="en-US" altLang="zh-CN" b="0" i="0" dirty="0">
                <a:solidFill>
                  <a:srgbClr val="1A1A1A"/>
                </a:solidFill>
                <a:effectLst/>
                <a:latin typeface="-apple-system"/>
              </a:rPr>
              <a:t>-&gt;bi}=1</a:t>
            </a:r>
            <a:r>
              <a:rPr lang="zh-CN" altLang="en-US" b="0" i="0" dirty="0">
                <a:solidFill>
                  <a:srgbClr val="1A1A1A"/>
                </a:solidFill>
                <a:effectLst/>
                <a:latin typeface="-apple-system"/>
              </a:rPr>
              <a:t>，因为</a:t>
            </a:r>
            <a:r>
              <a:rPr lang="en-US" altLang="zh-CN" b="0" i="0" dirty="0">
                <a:solidFill>
                  <a:srgbClr val="1A1A1A"/>
                </a:solidFill>
                <a:effectLst/>
                <a:latin typeface="-apple-system"/>
              </a:rPr>
              <a:t>NMS</a:t>
            </a:r>
            <a:r>
              <a:rPr lang="zh-CN" altLang="en-US" b="0" i="0" dirty="0">
                <a:solidFill>
                  <a:srgbClr val="1A1A1A"/>
                </a:solidFill>
                <a:effectLst/>
                <a:latin typeface="-apple-system"/>
              </a:rPr>
              <a:t>最后会对每个目标都选出一个最优</a:t>
            </a:r>
            <a:r>
              <a:rPr lang="en-US" altLang="zh-CN" b="0" i="0" dirty="0">
                <a:solidFill>
                  <a:srgbClr val="1A1A1A"/>
                </a:solidFill>
                <a:effectLst/>
                <a:latin typeface="-apple-system"/>
              </a:rPr>
              <a:t>anchor</a:t>
            </a:r>
            <a:r>
              <a:rPr lang="zh-CN" altLang="en-US" b="0" i="0" dirty="0">
                <a:solidFill>
                  <a:srgbClr val="1A1A1A"/>
                </a:solidFill>
                <a:effectLst/>
                <a:latin typeface="-apple-system"/>
              </a:rPr>
              <a:t>。作者把这个归纳为一个饱和线性函数。</a:t>
            </a: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b="0" i="0" dirty="0">
              <a:solidFill>
                <a:srgbClr val="1A1A1A"/>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1A1A1A"/>
                </a:solidFill>
                <a:effectLst/>
                <a:latin typeface="-apple-system"/>
              </a:rPr>
              <a:t>最终的检测定制似然是两个似然函数的相乘，这样来综合考虑召回率和准确率，并且能够与</a:t>
            </a:r>
            <a:r>
              <a:rPr lang="en-US" altLang="zh-CN" b="0" i="0" dirty="0">
                <a:solidFill>
                  <a:srgbClr val="1A1A1A"/>
                </a:solidFill>
                <a:effectLst/>
                <a:latin typeface="-apple-system"/>
              </a:rPr>
              <a:t>NMS</a:t>
            </a:r>
            <a:r>
              <a:rPr lang="zh-CN" altLang="en-US" b="0" i="0" dirty="0">
                <a:solidFill>
                  <a:srgbClr val="1A1A1A"/>
                </a:solidFill>
                <a:effectLst/>
                <a:latin typeface="-apple-system"/>
              </a:rPr>
              <a:t>兼容。通过优化似然，可以综合最大化召回率和准确率，达到自由匹配</a:t>
            </a:r>
            <a:r>
              <a:rPr lang="en-US" altLang="zh-CN" b="0" i="0" dirty="0">
                <a:solidFill>
                  <a:srgbClr val="1A1A1A"/>
                </a:solidFill>
                <a:effectLst/>
                <a:latin typeface="-apple-system"/>
              </a:rPr>
              <a:t>GT</a:t>
            </a:r>
            <a:r>
              <a:rPr lang="zh-CN" altLang="en-US" b="0" i="0" dirty="0">
                <a:solidFill>
                  <a:srgbClr val="1A1A1A"/>
                </a:solidFill>
                <a:effectLst/>
                <a:latin typeface="-apple-system"/>
              </a:rPr>
              <a:t>和</a:t>
            </a:r>
            <a:r>
              <a:rPr lang="en-US" altLang="zh-CN" b="0" i="0" dirty="0">
                <a:solidFill>
                  <a:srgbClr val="1A1A1A"/>
                </a:solidFill>
                <a:effectLst/>
                <a:latin typeface="-apple-system"/>
              </a:rPr>
              <a:t>anchor</a:t>
            </a:r>
            <a:r>
              <a:rPr lang="zh-CN" altLang="en-US" b="0" i="0" dirty="0">
                <a:solidFill>
                  <a:srgbClr val="1A1A1A"/>
                </a:solidFill>
                <a:effectLst/>
                <a:latin typeface="-apple-system"/>
              </a:rPr>
              <a:t>的效果。</a:t>
            </a:r>
          </a:p>
          <a:p>
            <a:br>
              <a:rPr lang="zh-CN" altLang="en-US" dirty="0"/>
            </a:br>
            <a:endParaRPr lang="en-US" altLang="zh-CN" b="0" i="0" dirty="0">
              <a:solidFill>
                <a:srgbClr val="1A1A1A"/>
              </a:solidFill>
              <a:effectLst/>
              <a:latin typeface="-apple-system"/>
            </a:endParaRPr>
          </a:p>
          <a:p>
            <a:endParaRPr lang="en-US" altLang="zh-CN" b="0" i="0" dirty="0">
              <a:solidFill>
                <a:srgbClr val="1A1A1A"/>
              </a:solidFill>
              <a:effectLst/>
              <a:latin typeface="-apple-system"/>
            </a:endParaRPr>
          </a:p>
          <a:p>
            <a:endParaRPr lang="en-US" altLang="zh-CN" b="0" i="0" dirty="0">
              <a:solidFill>
                <a:srgbClr val="1A1A1A"/>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1B536BEA-DA35-4E7B-A02C-9369CB2B683D}" type="slidenum">
              <a:rPr lang="zh-CN" altLang="en-US" smtClean="0"/>
              <a:t>9</a:t>
            </a:fld>
            <a:endParaRPr lang="zh-CN" altLang="en-US"/>
          </a:p>
        </p:txBody>
      </p:sp>
    </p:spTree>
    <p:extLst>
      <p:ext uri="{BB962C8B-B14F-4D97-AF65-F5344CB8AC3E}">
        <p14:creationId xmlns:p14="http://schemas.microsoft.com/office/powerpoint/2010/main" val="187650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B16C5-6F4C-4415-A24C-2D28053137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75ADE34-5728-4E21-B7D0-DAB35D4C0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757908-50B2-4122-96A1-F77198F602AD}"/>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5" name="页脚占位符 4">
            <a:extLst>
              <a:ext uri="{FF2B5EF4-FFF2-40B4-BE49-F238E27FC236}">
                <a16:creationId xmlns:a16="http://schemas.microsoft.com/office/drawing/2014/main" id="{4DC1B6AC-67A8-46B2-A220-0052146A01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E91D8A-121F-4096-A24D-69EE806C6ACA}"/>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99329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574A-1184-4784-ACA5-2A16A5E431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60C1DF-9A8D-4AF0-8C1F-B5AF579FDB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375733-7687-4669-9E7E-084A81899CE0}"/>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5" name="页脚占位符 4">
            <a:extLst>
              <a:ext uri="{FF2B5EF4-FFF2-40B4-BE49-F238E27FC236}">
                <a16:creationId xmlns:a16="http://schemas.microsoft.com/office/drawing/2014/main" id="{9958E8A9-97F6-46D8-84E6-E0A7126877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3AB771-4096-4696-B73A-3C737AEC6014}"/>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163521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F2FA53-9FD3-42A9-B92C-A2B3EA7A55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C18EAC-5D60-43FE-9EA2-7FCCE8364CC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31F024-235E-4BF2-AA41-18689CC14078}"/>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5" name="页脚占位符 4">
            <a:extLst>
              <a:ext uri="{FF2B5EF4-FFF2-40B4-BE49-F238E27FC236}">
                <a16:creationId xmlns:a16="http://schemas.microsoft.com/office/drawing/2014/main" id="{3B6D5F53-C748-4E69-AF1E-4C65F13A7B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2C384B-5D46-4494-A8AE-7AF2CB8A1E66}"/>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287926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1737B-0EEE-4480-8DE8-51967B043A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551A5B-7546-4E3D-8F77-90B35FD716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ADD483-2A08-46E0-AFD6-AA7B3DB385F5}"/>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5" name="页脚占位符 4">
            <a:extLst>
              <a:ext uri="{FF2B5EF4-FFF2-40B4-BE49-F238E27FC236}">
                <a16:creationId xmlns:a16="http://schemas.microsoft.com/office/drawing/2014/main" id="{91114EFF-B0D1-4EFA-A311-CFF766C880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55741C-9A22-4761-84F6-7FA6B8836645}"/>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277316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6691C-1F31-471B-A904-1E5947CEE4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65B097-1C5C-402D-B61C-DB5F42E61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A761BD2-39FF-4730-BE4F-39DD83B8D91A}"/>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5" name="页脚占位符 4">
            <a:extLst>
              <a:ext uri="{FF2B5EF4-FFF2-40B4-BE49-F238E27FC236}">
                <a16:creationId xmlns:a16="http://schemas.microsoft.com/office/drawing/2014/main" id="{71CEA184-A506-4D0D-93E3-84CA3D7362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2551EC-E1C7-4B9E-939A-AE9498228DA3}"/>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99475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F32F9-7E33-4CC0-A503-386D5E4A19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0899C8-4955-4788-8DE1-62F2976F474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A1E7E2-4D35-48BC-8A67-EE80449100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879EB1-C2FD-4596-83A0-3F9B91B0B7E9}"/>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6" name="页脚占位符 5">
            <a:extLst>
              <a:ext uri="{FF2B5EF4-FFF2-40B4-BE49-F238E27FC236}">
                <a16:creationId xmlns:a16="http://schemas.microsoft.com/office/drawing/2014/main" id="{C36359FD-8155-44D7-9498-013BBC6E54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AEBD69-75BA-41E9-952A-C6C584870ED2}"/>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197306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E788F-E5E8-475F-ADAF-6BE9946B4D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46BBD9-B938-46E7-B453-4D0153130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B11FB3-8D5D-44DB-8527-233EFA02300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01A2681-1706-4122-A26F-E4238969B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685C6A-B46B-4129-8295-EAFF9B206C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B73A2F-314A-4BE6-83C7-E60F556BBBA4}"/>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8" name="页脚占位符 7">
            <a:extLst>
              <a:ext uri="{FF2B5EF4-FFF2-40B4-BE49-F238E27FC236}">
                <a16:creationId xmlns:a16="http://schemas.microsoft.com/office/drawing/2014/main" id="{5B7CCADD-525F-47D1-9693-C2AB27899A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AF3C61-32EC-4F37-AA15-75150A44334F}"/>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314539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8E4F0-4726-4AEC-855F-3A84C48884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7BD46F-D9BF-431F-AB23-E83197DFECDD}"/>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4" name="页脚占位符 3">
            <a:extLst>
              <a:ext uri="{FF2B5EF4-FFF2-40B4-BE49-F238E27FC236}">
                <a16:creationId xmlns:a16="http://schemas.microsoft.com/office/drawing/2014/main" id="{7A40CA9F-F948-47E7-BD5B-50F07AE852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F51D9D-5CF9-4A91-8070-D5B3548AEE36}"/>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26944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D01BD3-26C3-48CC-AFC0-ACEE46570FD5}"/>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3" name="页脚占位符 2">
            <a:extLst>
              <a:ext uri="{FF2B5EF4-FFF2-40B4-BE49-F238E27FC236}">
                <a16:creationId xmlns:a16="http://schemas.microsoft.com/office/drawing/2014/main" id="{570FA099-4512-47B4-9635-957DAEFA78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ECD7B5-6616-4F6A-AD77-46BE6C2CC036}"/>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323063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119E9-E2C5-4C5D-99E3-F12B6BF306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98D8FA-A731-435E-B6B6-18D387496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B9E850-D1D2-4B2B-8CC1-83DBA6485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DDC8A1-6CCF-4082-93AA-DD11138A141C}"/>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6" name="页脚占位符 5">
            <a:extLst>
              <a:ext uri="{FF2B5EF4-FFF2-40B4-BE49-F238E27FC236}">
                <a16:creationId xmlns:a16="http://schemas.microsoft.com/office/drawing/2014/main" id="{6B256156-63F0-432E-AAC1-FEE88B7531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E71412-EC4B-44F2-BC26-6F60EAC4AB66}"/>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210304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4B3FC-54DC-4016-B6F4-0516D463C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886362-4450-4039-8674-79790D82F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B3BE09-3136-4A03-97F2-EB0A03AC9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BBBBA6-61EB-437A-9F22-8BA22BDE9628}"/>
              </a:ext>
            </a:extLst>
          </p:cNvPr>
          <p:cNvSpPr>
            <a:spLocks noGrp="1"/>
          </p:cNvSpPr>
          <p:nvPr>
            <p:ph type="dt" sz="half" idx="10"/>
          </p:nvPr>
        </p:nvSpPr>
        <p:spPr/>
        <p:txBody>
          <a:bodyPr/>
          <a:lstStyle/>
          <a:p>
            <a:fld id="{1235A197-F65A-4488-87E3-559AA4CAA60A}" type="datetimeFigureOut">
              <a:rPr lang="zh-CN" altLang="en-US" smtClean="0"/>
              <a:t>2020/8/25</a:t>
            </a:fld>
            <a:endParaRPr lang="zh-CN" altLang="en-US"/>
          </a:p>
        </p:txBody>
      </p:sp>
      <p:sp>
        <p:nvSpPr>
          <p:cNvPr id="6" name="页脚占位符 5">
            <a:extLst>
              <a:ext uri="{FF2B5EF4-FFF2-40B4-BE49-F238E27FC236}">
                <a16:creationId xmlns:a16="http://schemas.microsoft.com/office/drawing/2014/main" id="{58ADDBB4-A059-4A1B-8D18-63EC6CCBC8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57E277-7788-4E69-9FBE-0014B317834D}"/>
              </a:ext>
            </a:extLst>
          </p:cNvPr>
          <p:cNvSpPr>
            <a:spLocks noGrp="1"/>
          </p:cNvSpPr>
          <p:nvPr>
            <p:ph type="sldNum" sz="quarter" idx="12"/>
          </p:nvPr>
        </p:nvSpPr>
        <p:spPr/>
        <p:txBody>
          <a:body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3062745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8DE487-CA38-4109-BBDD-4C6CAD07F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5AA9DF-1F99-44B9-BB49-F540108EC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2E1EB3-927F-488B-9090-ABA157CB2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5A197-F65A-4488-87E3-559AA4CAA60A}" type="datetimeFigureOut">
              <a:rPr lang="zh-CN" altLang="en-US" smtClean="0"/>
              <a:t>2020/8/25</a:t>
            </a:fld>
            <a:endParaRPr lang="zh-CN" altLang="en-US"/>
          </a:p>
        </p:txBody>
      </p:sp>
      <p:sp>
        <p:nvSpPr>
          <p:cNvPr id="5" name="页脚占位符 4">
            <a:extLst>
              <a:ext uri="{FF2B5EF4-FFF2-40B4-BE49-F238E27FC236}">
                <a16:creationId xmlns:a16="http://schemas.microsoft.com/office/drawing/2014/main" id="{39317544-29AE-413C-83E1-50979A1A0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48B9B2-DA92-4841-A529-FD28829C3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F3106-D0AB-4194-B431-AED32FB976ED}" type="slidenum">
              <a:rPr lang="zh-CN" altLang="en-US" smtClean="0"/>
              <a:t>‹#›</a:t>
            </a:fld>
            <a:endParaRPr lang="zh-CN" altLang="en-US"/>
          </a:p>
        </p:txBody>
      </p:sp>
    </p:spTree>
    <p:extLst>
      <p:ext uri="{BB962C8B-B14F-4D97-AF65-F5344CB8AC3E}">
        <p14:creationId xmlns:p14="http://schemas.microsoft.com/office/powerpoint/2010/main" val="2686413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 Target="slide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6F56ED4-A0BD-4F15-BE6C-789EF559B54F}"/>
              </a:ext>
            </a:extLst>
          </p:cNvPr>
          <p:cNvSpPr txBox="1"/>
          <p:nvPr/>
        </p:nvSpPr>
        <p:spPr>
          <a:xfrm>
            <a:off x="1001815" y="2905780"/>
            <a:ext cx="10188367" cy="523220"/>
          </a:xfrm>
          <a:prstGeom prst="rect">
            <a:avLst/>
          </a:prstGeom>
          <a:noFill/>
        </p:spPr>
        <p:txBody>
          <a:bodyPr wrap="square">
            <a:spAutoFit/>
          </a:bodyPr>
          <a:lstStyle/>
          <a:p>
            <a:pPr algn="l"/>
            <a:r>
              <a:rPr lang="en-US" altLang="zh-CN" sz="2800" b="1" i="0" u="none" strike="noStrike" baseline="0" dirty="0" err="1">
                <a:latin typeface="Times New Roman" panose="02020603050405020304" pitchFamily="18" charset="0"/>
                <a:cs typeface="Times New Roman" panose="02020603050405020304" pitchFamily="18" charset="0"/>
              </a:rPr>
              <a:t>FreeAnchor</a:t>
            </a:r>
            <a:r>
              <a:rPr lang="en-US" altLang="zh-CN" sz="2800" b="1" i="0" u="none" strike="noStrike" baseline="0" dirty="0">
                <a:latin typeface="Times New Roman" panose="02020603050405020304" pitchFamily="18" charset="0"/>
                <a:cs typeface="Times New Roman" panose="02020603050405020304" pitchFamily="18" charset="0"/>
              </a:rPr>
              <a:t>: </a:t>
            </a:r>
            <a:r>
              <a:rPr lang="en-US" altLang="zh-CN" sz="2800" b="0" i="0" u="none" strike="noStrike" baseline="0" dirty="0">
                <a:latin typeface="Times New Roman" panose="02020603050405020304" pitchFamily="18" charset="0"/>
                <a:cs typeface="Times New Roman" panose="02020603050405020304" pitchFamily="18" charset="0"/>
              </a:rPr>
              <a:t>Learning to Match Anchors for Visual Object Detection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EE833F4-8BFC-4E7C-A47E-FA2DE59D3560}"/>
              </a:ext>
            </a:extLst>
          </p:cNvPr>
          <p:cNvSpPr txBox="1"/>
          <p:nvPr/>
        </p:nvSpPr>
        <p:spPr>
          <a:xfrm>
            <a:off x="286250" y="6083513"/>
            <a:ext cx="11619498" cy="646331"/>
          </a:xfrm>
          <a:prstGeom prst="rect">
            <a:avLst/>
          </a:prstGeom>
          <a:noFill/>
        </p:spPr>
        <p:txBody>
          <a:bodyPr wrap="square">
            <a:spAutoFit/>
          </a:bodyPr>
          <a:lstStyle/>
          <a:p>
            <a:pPr algn="l"/>
            <a:r>
              <a:rPr lang="en-US" altLang="zh-CN" sz="1800" b="0" i="0" u="none" strike="noStrike" baseline="0" dirty="0" err="1">
                <a:latin typeface="NimbusRomNo9L-Regu"/>
              </a:rPr>
              <a:t>Xiaosong</a:t>
            </a:r>
            <a:r>
              <a:rPr lang="en-US" altLang="zh-CN" sz="1800" b="0" i="0" u="none" strike="noStrike" baseline="0" dirty="0">
                <a:latin typeface="NimbusRomNo9L-Regu"/>
              </a:rPr>
              <a:t> Zhang, Fang Wan, Chang Liu, </a:t>
            </a:r>
            <a:r>
              <a:rPr lang="en-US" altLang="zh-CN" sz="1800" b="0" i="0" u="none" strike="noStrike" baseline="0" dirty="0" err="1">
                <a:latin typeface="NimbusRomNo9L-Regu"/>
              </a:rPr>
              <a:t>Rongrong</a:t>
            </a:r>
            <a:r>
              <a:rPr lang="en-US" altLang="zh-CN" sz="1800" b="0" i="0" u="none" strike="noStrike" baseline="0" dirty="0">
                <a:latin typeface="NimbusRomNo9L-Regu"/>
              </a:rPr>
              <a:t> Ji, and </a:t>
            </a:r>
            <a:r>
              <a:rPr lang="en-US" altLang="zh-CN" sz="1800" b="0" i="0" u="none" strike="noStrike" baseline="0" dirty="0" err="1">
                <a:latin typeface="NimbusRomNo9L-Regu"/>
              </a:rPr>
              <a:t>Qixiang</a:t>
            </a:r>
            <a:r>
              <a:rPr lang="en-US" altLang="zh-CN" sz="1800" b="0" i="0" u="none" strike="noStrike" baseline="0" dirty="0">
                <a:latin typeface="NimbusRomNo9L-Regu"/>
              </a:rPr>
              <a:t> Ye. </a:t>
            </a:r>
            <a:r>
              <a:rPr lang="en-US" altLang="zh-CN" sz="1800" b="0" i="0" u="none" strike="noStrike" baseline="0" dirty="0" err="1">
                <a:latin typeface="NimbusRomNo9L-Regu"/>
              </a:rPr>
              <a:t>Freeanchor</a:t>
            </a:r>
            <a:r>
              <a:rPr lang="en-US" altLang="zh-CN" sz="1800" b="0" i="0" u="none" strike="noStrike" baseline="0" dirty="0">
                <a:latin typeface="NimbusRomNo9L-Regu"/>
              </a:rPr>
              <a:t>: Learning to match anchors for visual object detection. In </a:t>
            </a:r>
            <a:r>
              <a:rPr lang="en-US" altLang="zh-CN" sz="1800" b="0" i="1" u="none" strike="noStrike" baseline="0" dirty="0">
                <a:latin typeface="NimbusRomNo9L-ReguItal"/>
              </a:rPr>
              <a:t>NIPS</a:t>
            </a:r>
            <a:r>
              <a:rPr lang="en-US" altLang="zh-CN" sz="1800" b="0" i="0" u="none" strike="noStrike" baseline="0" dirty="0">
                <a:latin typeface="NimbusRomNo9L-Regu"/>
              </a:rPr>
              <a:t>, 2019. 2</a:t>
            </a:r>
            <a:endParaRPr lang="zh-CN" altLang="en-US" dirty="0"/>
          </a:p>
        </p:txBody>
      </p:sp>
    </p:spTree>
    <p:extLst>
      <p:ext uri="{BB962C8B-B14F-4D97-AF65-F5344CB8AC3E}">
        <p14:creationId xmlns:p14="http://schemas.microsoft.com/office/powerpoint/2010/main" val="21121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A848C6AD-619C-4EBD-AEEC-649EC952D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310" y="2371725"/>
            <a:ext cx="8240816" cy="105727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Меап-тах(Х) ">
            <a:extLst>
              <a:ext uri="{FF2B5EF4-FFF2-40B4-BE49-F238E27FC236}">
                <a16:creationId xmlns:a16="http://schemas.microsoft.com/office/drawing/2014/main" id="{D9A3A685-E93C-47A3-9B4F-86194E241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310" y="3618613"/>
            <a:ext cx="3416070" cy="122713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log (Mean-max(Xi)) + ">
            <a:extLst>
              <a:ext uri="{FF2B5EF4-FFF2-40B4-BE49-F238E27FC236}">
                <a16:creationId xmlns:a16="http://schemas.microsoft.com/office/drawing/2014/main" id="{7A32CD74-94BC-4BC2-86EA-0017C71A1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310" y="5186190"/>
            <a:ext cx="7458075" cy="66675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10AA322E-D432-4741-864D-3B0B21833996}"/>
              </a:ext>
            </a:extLst>
          </p:cNvPr>
          <p:cNvSpPr txBox="1"/>
          <p:nvPr/>
        </p:nvSpPr>
        <p:spPr>
          <a:xfrm>
            <a:off x="105686" y="34896"/>
            <a:ext cx="3570371"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Anchor Matching Mechanism</a:t>
            </a:r>
            <a:endParaRPr lang="zh-CN" altLang="en-US" sz="2000" b="1" dirty="0">
              <a:latin typeface="Times New Roman" panose="02020603050405020304" pitchFamily="18" charset="0"/>
              <a:cs typeface="Times New Roman" panose="02020603050405020304" pitchFamily="18" charset="0"/>
            </a:endParaRPr>
          </a:p>
        </p:txBody>
      </p:sp>
      <p:pic>
        <p:nvPicPr>
          <p:cNvPr id="2" name="Picture 2" descr="ΡΙ(θ) = χ p &#10;precls10Tl &#10;- Π max χ ΓΙ (1 &#10;P{aj Ε A ">
            <a:extLst>
              <a:ext uri="{FF2B5EF4-FFF2-40B4-BE49-F238E27FC236}">
                <a16:creationId xmlns:a16="http://schemas.microsoft.com/office/drawing/2014/main" id="{F1E1AF28-431E-4620-9124-25527317E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0259" y="1068917"/>
            <a:ext cx="7478126" cy="112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98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descr="Algorithm 1 Detector training with FreeAnchor. &#10;Input: I: Input image. &#10;B: A set of ground-truth bounding boxes bi. &#10;A: A set of anchors aj in image. &#10;n: Hyper-parameter about anchor bag size &#10;Output: 9: Detection network parameters. &#10;1: &#10;2: &#10;3: &#10;4: &#10;5: &#10;6: &#10;7: &#10;8: &#10;9 initialize network parameters. &#10;for :MaxIter do &#10;Forward propagation: &#10;Predict class agls and location alp c for each anchor aj e A &#10;Anchor bag construction: &#10;Select n top-ranked anchors aj in terms of their IOU with bt. &#10;Loss calculation: &#10;Calculate with Eq. &#10;Backward propagation: &#10;9t — using a stochastic gradient descent algorithm. &#10;end for &#10;return 9 ">
            <a:extLst>
              <a:ext uri="{FF2B5EF4-FFF2-40B4-BE49-F238E27FC236}">
                <a16:creationId xmlns:a16="http://schemas.microsoft.com/office/drawing/2014/main" id="{625365E5-B07B-4373-9D1C-FAEED446B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032" y="1046872"/>
            <a:ext cx="9115935" cy="476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4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73A6C1-2ABE-4FFA-B5AC-F81E2A470852}"/>
              </a:ext>
            </a:extLst>
          </p:cNvPr>
          <p:cNvPicPr>
            <a:picLocks noChangeAspect="1"/>
          </p:cNvPicPr>
          <p:nvPr/>
        </p:nvPicPr>
        <p:blipFill>
          <a:blip r:embed="rId3"/>
          <a:stretch>
            <a:fillRect/>
          </a:stretch>
        </p:blipFill>
        <p:spPr>
          <a:xfrm>
            <a:off x="0" y="2117066"/>
            <a:ext cx="12192000" cy="2623868"/>
          </a:xfrm>
          <a:prstGeom prst="rect">
            <a:avLst/>
          </a:prstGeom>
        </p:spPr>
      </p:pic>
      <p:sp>
        <p:nvSpPr>
          <p:cNvPr id="5" name="文本框 4">
            <a:extLst>
              <a:ext uri="{FF2B5EF4-FFF2-40B4-BE49-F238E27FC236}">
                <a16:creationId xmlns:a16="http://schemas.microsoft.com/office/drawing/2014/main" id="{9B13AA07-BB1F-41BF-9475-31D9FA9D9BA3}"/>
              </a:ext>
            </a:extLst>
          </p:cNvPr>
          <p:cNvSpPr txBox="1"/>
          <p:nvPr/>
        </p:nvSpPr>
        <p:spPr>
          <a:xfrm>
            <a:off x="123323" y="92060"/>
            <a:ext cx="1585161"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Experiments</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83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069219-CA10-4115-B564-B08E18568130}"/>
              </a:ext>
            </a:extLst>
          </p:cNvPr>
          <p:cNvPicPr>
            <a:picLocks noChangeAspect="1"/>
          </p:cNvPicPr>
          <p:nvPr/>
        </p:nvPicPr>
        <p:blipFill>
          <a:blip r:embed="rId3"/>
          <a:stretch>
            <a:fillRect/>
          </a:stretch>
        </p:blipFill>
        <p:spPr>
          <a:xfrm>
            <a:off x="276726" y="1520773"/>
            <a:ext cx="6845968" cy="4139017"/>
          </a:xfrm>
          <a:prstGeom prst="rect">
            <a:avLst/>
          </a:prstGeom>
        </p:spPr>
      </p:pic>
      <p:pic>
        <p:nvPicPr>
          <p:cNvPr id="5" name="图片 4">
            <a:extLst>
              <a:ext uri="{FF2B5EF4-FFF2-40B4-BE49-F238E27FC236}">
                <a16:creationId xmlns:a16="http://schemas.microsoft.com/office/drawing/2014/main" id="{8CE48FE3-A5B0-4633-8B29-02F785731D14}"/>
              </a:ext>
            </a:extLst>
          </p:cNvPr>
          <p:cNvPicPr>
            <a:picLocks noChangeAspect="1"/>
          </p:cNvPicPr>
          <p:nvPr/>
        </p:nvPicPr>
        <p:blipFill>
          <a:blip r:embed="rId4"/>
          <a:stretch>
            <a:fillRect/>
          </a:stretch>
        </p:blipFill>
        <p:spPr>
          <a:xfrm>
            <a:off x="7471611" y="1389138"/>
            <a:ext cx="4443663" cy="4270652"/>
          </a:xfrm>
          <a:prstGeom prst="rect">
            <a:avLst/>
          </a:prstGeom>
        </p:spPr>
      </p:pic>
      <p:sp>
        <p:nvSpPr>
          <p:cNvPr id="7" name="文本框 6">
            <a:extLst>
              <a:ext uri="{FF2B5EF4-FFF2-40B4-BE49-F238E27FC236}">
                <a16:creationId xmlns:a16="http://schemas.microsoft.com/office/drawing/2014/main" id="{00CAE01B-4C59-4445-B6FB-D7C3ECBBFE0B}"/>
              </a:ext>
            </a:extLst>
          </p:cNvPr>
          <p:cNvSpPr txBox="1"/>
          <p:nvPr/>
        </p:nvSpPr>
        <p:spPr>
          <a:xfrm>
            <a:off x="123323" y="92060"/>
            <a:ext cx="1585161"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Experiments</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95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D547A7-221C-4FF2-9F11-ED399905A426}"/>
              </a:ext>
            </a:extLst>
          </p:cNvPr>
          <p:cNvPicPr>
            <a:picLocks noChangeAspect="1"/>
          </p:cNvPicPr>
          <p:nvPr/>
        </p:nvPicPr>
        <p:blipFill>
          <a:blip r:embed="rId2"/>
          <a:stretch>
            <a:fillRect/>
          </a:stretch>
        </p:blipFill>
        <p:spPr>
          <a:xfrm>
            <a:off x="1646482" y="2195763"/>
            <a:ext cx="8899036" cy="2466473"/>
          </a:xfrm>
          <a:prstGeom prst="rect">
            <a:avLst/>
          </a:prstGeom>
        </p:spPr>
      </p:pic>
      <p:sp>
        <p:nvSpPr>
          <p:cNvPr id="9" name="文本框 8">
            <a:extLst>
              <a:ext uri="{FF2B5EF4-FFF2-40B4-BE49-F238E27FC236}">
                <a16:creationId xmlns:a16="http://schemas.microsoft.com/office/drawing/2014/main" id="{7001E3B3-DF41-442C-9AA2-C81F3FB01132}"/>
              </a:ext>
            </a:extLst>
          </p:cNvPr>
          <p:cNvSpPr txBox="1"/>
          <p:nvPr/>
        </p:nvSpPr>
        <p:spPr>
          <a:xfrm>
            <a:off x="123323" y="92060"/>
            <a:ext cx="1585161"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Experiments</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92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9CF817-B8DD-437A-A4C4-E1B320857AE1}"/>
              </a:ext>
            </a:extLst>
          </p:cNvPr>
          <p:cNvPicPr>
            <a:picLocks noChangeAspect="1"/>
          </p:cNvPicPr>
          <p:nvPr/>
        </p:nvPicPr>
        <p:blipFill>
          <a:blip r:embed="rId3"/>
          <a:stretch>
            <a:fillRect/>
          </a:stretch>
        </p:blipFill>
        <p:spPr>
          <a:xfrm>
            <a:off x="1893080" y="1014557"/>
            <a:ext cx="8405840" cy="4828886"/>
          </a:xfrm>
          <a:prstGeom prst="rect">
            <a:avLst/>
          </a:prstGeom>
        </p:spPr>
      </p:pic>
      <p:sp>
        <p:nvSpPr>
          <p:cNvPr id="5" name="文本框 4">
            <a:extLst>
              <a:ext uri="{FF2B5EF4-FFF2-40B4-BE49-F238E27FC236}">
                <a16:creationId xmlns:a16="http://schemas.microsoft.com/office/drawing/2014/main" id="{7DD440AF-B7F5-4F94-8C1B-C29558898A74}"/>
              </a:ext>
            </a:extLst>
          </p:cNvPr>
          <p:cNvSpPr txBox="1"/>
          <p:nvPr/>
        </p:nvSpPr>
        <p:spPr>
          <a:xfrm>
            <a:off x="123323" y="92060"/>
            <a:ext cx="1585161"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Experiments</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67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F0C84A5-57E9-47FC-BCA9-D4AE74BF7E5F}"/>
              </a:ext>
            </a:extLst>
          </p:cNvPr>
          <p:cNvPicPr>
            <a:picLocks noChangeAspect="1"/>
          </p:cNvPicPr>
          <p:nvPr/>
        </p:nvPicPr>
        <p:blipFill>
          <a:blip r:embed="rId3"/>
          <a:stretch>
            <a:fillRect/>
          </a:stretch>
        </p:blipFill>
        <p:spPr>
          <a:xfrm>
            <a:off x="3241462" y="820150"/>
            <a:ext cx="5709075" cy="4038606"/>
          </a:xfrm>
          <a:prstGeom prst="rect">
            <a:avLst/>
          </a:prstGeom>
        </p:spPr>
      </p:pic>
      <p:sp>
        <p:nvSpPr>
          <p:cNvPr id="7" name="文本框 6">
            <a:extLst>
              <a:ext uri="{FF2B5EF4-FFF2-40B4-BE49-F238E27FC236}">
                <a16:creationId xmlns:a16="http://schemas.microsoft.com/office/drawing/2014/main" id="{C3A4CC5C-9123-4B68-9A14-7895655B1909}"/>
              </a:ext>
            </a:extLst>
          </p:cNvPr>
          <p:cNvSpPr txBox="1"/>
          <p:nvPr/>
        </p:nvSpPr>
        <p:spPr>
          <a:xfrm>
            <a:off x="0" y="0"/>
            <a:ext cx="1862890" cy="461665"/>
          </a:xfrm>
          <a:prstGeom prst="rect">
            <a:avLst/>
          </a:prstGeom>
          <a:noFill/>
        </p:spPr>
        <p:txBody>
          <a:bodyPr wrap="square">
            <a:spAutoFit/>
          </a:bodyPr>
          <a:lstStyle/>
          <a:p>
            <a:pPr algn="l"/>
            <a:r>
              <a:rPr lang="en-US" altLang="zh-CN" sz="2400" b="1" dirty="0">
                <a:latin typeface="Times New Roman" panose="02020603050405020304" pitchFamily="18" charset="0"/>
                <a:cs typeface="Times New Roman" panose="02020603050405020304" pitchFamily="18" charset="0"/>
              </a:rPr>
              <a:t>Introduction</a:t>
            </a:r>
          </a:p>
        </p:txBody>
      </p:sp>
      <p:sp>
        <p:nvSpPr>
          <p:cNvPr id="9" name="文本框 8">
            <a:extLst>
              <a:ext uri="{FF2B5EF4-FFF2-40B4-BE49-F238E27FC236}">
                <a16:creationId xmlns:a16="http://schemas.microsoft.com/office/drawing/2014/main" id="{74EAC214-7B8A-4A56-8A0E-2AA9889DAAD4}"/>
              </a:ext>
            </a:extLst>
          </p:cNvPr>
          <p:cNvSpPr txBox="1"/>
          <p:nvPr/>
        </p:nvSpPr>
        <p:spPr>
          <a:xfrm>
            <a:off x="4558440" y="5391519"/>
            <a:ext cx="3075117"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1) O</a:t>
            </a:r>
            <a:r>
              <a:rPr lang="en-US" altLang="zh-CN" sz="1800" b="0" i="0" u="none" strike="noStrike" baseline="0" dirty="0">
                <a:latin typeface="Times New Roman" panose="02020603050405020304" pitchFamily="18" charset="0"/>
                <a:cs typeface="Times New Roman" panose="02020603050405020304" pitchFamily="18" charset="0"/>
              </a:rPr>
              <a:t>bjects of acentric features</a:t>
            </a:r>
          </a:p>
          <a:p>
            <a:r>
              <a:rPr lang="en-US" altLang="zh-CN" dirty="0">
                <a:latin typeface="Times New Roman" panose="02020603050405020304" pitchFamily="18" charset="0"/>
                <a:cs typeface="Times New Roman" panose="02020603050405020304" pitchFamily="18" charset="0"/>
              </a:rPr>
              <a:t>2) Dense objects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53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B8C686-5DAF-46B3-9273-22DDBA338432}"/>
              </a:ext>
            </a:extLst>
          </p:cNvPr>
          <p:cNvSpPr txBox="1"/>
          <p:nvPr/>
        </p:nvSpPr>
        <p:spPr>
          <a:xfrm>
            <a:off x="-1" y="0"/>
            <a:ext cx="202130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C</a:t>
            </a:r>
            <a:r>
              <a:rPr lang="en-US" altLang="zh-CN" sz="2400" b="1" i="0" u="none" strike="noStrike" baseline="0" dirty="0">
                <a:latin typeface="Times New Roman" panose="02020603050405020304" pitchFamily="18" charset="0"/>
                <a:cs typeface="Times New Roman" panose="02020603050405020304" pitchFamily="18" charset="0"/>
              </a:rPr>
              <a:t>ontributions</a:t>
            </a:r>
            <a:endParaRPr lang="zh-CN" altLang="en-US" sz="24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E60D827C-EA15-4EF7-A808-76EB222DE483}"/>
              </a:ext>
            </a:extLst>
          </p:cNvPr>
          <p:cNvSpPr txBox="1"/>
          <p:nvPr/>
        </p:nvSpPr>
        <p:spPr>
          <a:xfrm>
            <a:off x="1261059" y="2161217"/>
            <a:ext cx="9669881" cy="2535566"/>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sz="1800" dirty="0">
                <a:latin typeface="Times New Roman" panose="02020603050405020304" pitchFamily="18" charset="0"/>
              </a:rPr>
              <a:t>We formulate detector training as an MLE procedure and update hand-crafted anchor assignment to free anchor matching. The proposed approach breaks the </a:t>
            </a:r>
            <a:r>
              <a:rPr lang="en-US" altLang="zh-CN" sz="1800" dirty="0" err="1">
                <a:latin typeface="Times New Roman" panose="02020603050405020304" pitchFamily="18" charset="0"/>
              </a:rPr>
              <a:t>IoU</a:t>
            </a:r>
            <a:r>
              <a:rPr lang="en-US" altLang="zh-CN" sz="1800" dirty="0">
                <a:latin typeface="Times New Roman" panose="02020603050405020304" pitchFamily="18" charset="0"/>
              </a:rPr>
              <a:t> restriction, allowing objects to flexibly select anchors under the principle of maximum likelihood.</a:t>
            </a:r>
            <a:endParaRPr lang="zh-CN" altLang="en-US" sz="1800" dirty="0">
              <a:latin typeface="Times New Roman" panose="02020603050405020304" pitchFamily="18" charset="0"/>
            </a:endParaRPr>
          </a:p>
          <a:p>
            <a:pPr algn="just">
              <a:lnSpc>
                <a:spcPct val="150000"/>
              </a:lnSpc>
            </a:pP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We define a detection customized likelihood, and implement joint optimization of object classification and localization in an end-to-end mechanism. Maximizing the likelihood drives network learning to match optimal anchors and guarantees the comparability of with the NMS procedure.</a:t>
            </a: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403982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jE.A_4_ biE Β &#10;% E .A_4_ biE Β ">
            <a:extLst>
              <a:ext uri="{FF2B5EF4-FFF2-40B4-BE49-F238E27FC236}">
                <a16:creationId xmlns:a16="http://schemas.microsoft.com/office/drawing/2014/main" id="{BE8FF7EB-274A-430A-807A-5B4BE133A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677" y="1046656"/>
            <a:ext cx="7315782" cy="81630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Π ( Σ Cue¯ ">
            <a:extLst>
              <a:ext uri="{FF2B5EF4-FFF2-40B4-BE49-F238E27FC236}">
                <a16:creationId xmlns:a16="http://schemas.microsoft.com/office/drawing/2014/main" id="{7873B9BF-450C-4AD6-828B-DF6482410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687" y="4443329"/>
            <a:ext cx="7083378" cy="165668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EC50C072-C1C9-4975-A7D8-F0B343F427A8}"/>
              </a:ext>
            </a:extLst>
          </p:cNvPr>
          <p:cNvSpPr txBox="1"/>
          <p:nvPr/>
        </p:nvSpPr>
        <p:spPr>
          <a:xfrm>
            <a:off x="134351" y="137635"/>
            <a:ext cx="6093995"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Detector</a:t>
            </a:r>
            <a:r>
              <a:rPr lang="en-US" altLang="zh-CN" sz="1600" b="0" i="0" u="none" strike="noStrike" baseline="0" dirty="0">
                <a:latin typeface="NimbusRomNo9L-Medi"/>
              </a:rPr>
              <a:t> </a:t>
            </a:r>
            <a:r>
              <a:rPr lang="en-US" altLang="zh-CN" sz="2000" b="1" dirty="0">
                <a:latin typeface="Times New Roman" panose="02020603050405020304" pitchFamily="18" charset="0"/>
                <a:cs typeface="Times New Roman" panose="02020603050405020304" pitchFamily="18" charset="0"/>
              </a:rPr>
              <a:t>Training as Maximum Likelihood Estimation</a:t>
            </a:r>
            <a:endParaRPr lang="zh-CN" altLang="en-US"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745A6D4-414E-46EB-A2CD-130FECD56C18}"/>
              </a:ext>
            </a:extLst>
          </p:cNvPr>
          <p:cNvPicPr>
            <a:picLocks noChangeAspect="1"/>
          </p:cNvPicPr>
          <p:nvPr/>
        </p:nvPicPr>
        <p:blipFill>
          <a:blip r:embed="rId5"/>
          <a:stretch>
            <a:fillRect/>
          </a:stretch>
        </p:blipFill>
        <p:spPr>
          <a:xfrm>
            <a:off x="2655741" y="2027964"/>
            <a:ext cx="1221460" cy="268974"/>
          </a:xfrm>
          <a:prstGeom prst="rect">
            <a:avLst/>
          </a:prstGeom>
        </p:spPr>
      </p:pic>
      <p:pic>
        <p:nvPicPr>
          <p:cNvPr id="7" name="图片 6">
            <a:extLst>
              <a:ext uri="{FF2B5EF4-FFF2-40B4-BE49-F238E27FC236}">
                <a16:creationId xmlns:a16="http://schemas.microsoft.com/office/drawing/2014/main" id="{2D67D99B-7AA9-4C17-955E-91627F2C122F}"/>
              </a:ext>
            </a:extLst>
          </p:cNvPr>
          <p:cNvPicPr>
            <a:picLocks noChangeAspect="1"/>
          </p:cNvPicPr>
          <p:nvPr/>
        </p:nvPicPr>
        <p:blipFill>
          <a:blip r:embed="rId6"/>
          <a:stretch>
            <a:fillRect/>
          </a:stretch>
        </p:blipFill>
        <p:spPr>
          <a:xfrm>
            <a:off x="2626847" y="2588452"/>
            <a:ext cx="3432835" cy="336082"/>
          </a:xfrm>
          <a:prstGeom prst="rect">
            <a:avLst/>
          </a:prstGeom>
        </p:spPr>
      </p:pic>
      <p:grpSp>
        <p:nvGrpSpPr>
          <p:cNvPr id="12" name="组合 11">
            <a:extLst>
              <a:ext uri="{FF2B5EF4-FFF2-40B4-BE49-F238E27FC236}">
                <a16:creationId xmlns:a16="http://schemas.microsoft.com/office/drawing/2014/main" id="{93DB7899-28B6-40BC-A162-E2C8618FC911}"/>
              </a:ext>
            </a:extLst>
          </p:cNvPr>
          <p:cNvGrpSpPr/>
          <p:nvPr/>
        </p:nvGrpSpPr>
        <p:grpSpPr>
          <a:xfrm>
            <a:off x="2638879" y="3184691"/>
            <a:ext cx="3326940" cy="301883"/>
            <a:chOff x="8343692" y="1322380"/>
            <a:chExt cx="3326940" cy="301883"/>
          </a:xfrm>
        </p:grpSpPr>
        <p:pic>
          <p:nvPicPr>
            <p:cNvPr id="9" name="图片 8">
              <a:extLst>
                <a:ext uri="{FF2B5EF4-FFF2-40B4-BE49-F238E27FC236}">
                  <a16:creationId xmlns:a16="http://schemas.microsoft.com/office/drawing/2014/main" id="{6B038351-5D68-4A02-A03D-E6F7E5E881BD}"/>
                </a:ext>
              </a:extLst>
            </p:cNvPr>
            <p:cNvPicPr>
              <a:picLocks noChangeAspect="1"/>
            </p:cNvPicPr>
            <p:nvPr/>
          </p:nvPicPr>
          <p:blipFill>
            <a:blip r:embed="rId7"/>
            <a:stretch>
              <a:fillRect/>
            </a:stretch>
          </p:blipFill>
          <p:spPr>
            <a:xfrm>
              <a:off x="8343692" y="1324263"/>
              <a:ext cx="1004762" cy="300000"/>
            </a:xfrm>
            <a:prstGeom prst="rect">
              <a:avLst/>
            </a:prstGeom>
          </p:spPr>
        </p:pic>
        <p:pic>
          <p:nvPicPr>
            <p:cNvPr id="11" name="图片 10">
              <a:extLst>
                <a:ext uri="{FF2B5EF4-FFF2-40B4-BE49-F238E27FC236}">
                  <a16:creationId xmlns:a16="http://schemas.microsoft.com/office/drawing/2014/main" id="{BC315A4E-848B-482F-979D-1D664FCB74F0}"/>
                </a:ext>
              </a:extLst>
            </p:cNvPr>
            <p:cNvPicPr>
              <a:picLocks noChangeAspect="1"/>
            </p:cNvPicPr>
            <p:nvPr/>
          </p:nvPicPr>
          <p:blipFill>
            <a:blip r:embed="rId8"/>
            <a:stretch>
              <a:fillRect/>
            </a:stretch>
          </p:blipFill>
          <p:spPr>
            <a:xfrm>
              <a:off x="9348454" y="1322380"/>
              <a:ext cx="2322178" cy="301883"/>
            </a:xfrm>
            <a:prstGeom prst="rect">
              <a:avLst/>
            </a:prstGeom>
          </p:spPr>
        </p:pic>
      </p:grpSp>
      <p:sp>
        <p:nvSpPr>
          <p:cNvPr id="13" name="箭头: 直角上 12">
            <a:hlinkClick r:id="rId9" action="ppaction://hlinksldjump"/>
            <a:extLst>
              <a:ext uri="{FF2B5EF4-FFF2-40B4-BE49-F238E27FC236}">
                <a16:creationId xmlns:a16="http://schemas.microsoft.com/office/drawing/2014/main" id="{E6A21021-FCA1-427A-8113-CF836AD7D60B}"/>
              </a:ext>
            </a:extLst>
          </p:cNvPr>
          <p:cNvSpPr/>
          <p:nvPr/>
        </p:nvSpPr>
        <p:spPr>
          <a:xfrm rot="5400000">
            <a:off x="11423986" y="6382752"/>
            <a:ext cx="258678" cy="246647"/>
          </a:xfrm>
          <a:prstGeom prst="bentUpArrow">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172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3B6606A-032F-4DF1-967F-10A8BA4FA154}"/>
              </a:ext>
            </a:extLst>
          </p:cNvPr>
          <p:cNvSpPr txBox="1"/>
          <p:nvPr/>
        </p:nvSpPr>
        <p:spPr>
          <a:xfrm>
            <a:off x="132349" y="140185"/>
            <a:ext cx="3474119" cy="369332"/>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Maximum Likelihood Estimation</a:t>
            </a:r>
            <a:endParaRPr lang="zh-CN" altLang="en-US" dirty="0"/>
          </a:p>
        </p:txBody>
      </p:sp>
      <p:sp>
        <p:nvSpPr>
          <p:cNvPr id="5" name="文本框 4">
            <a:extLst>
              <a:ext uri="{FF2B5EF4-FFF2-40B4-BE49-F238E27FC236}">
                <a16:creationId xmlns:a16="http://schemas.microsoft.com/office/drawing/2014/main" id="{67C51BC1-24C2-4D16-B241-7855E5C08E4B}"/>
              </a:ext>
            </a:extLst>
          </p:cNvPr>
          <p:cNvSpPr txBox="1"/>
          <p:nvPr/>
        </p:nvSpPr>
        <p:spPr>
          <a:xfrm>
            <a:off x="1038224" y="1078172"/>
            <a:ext cx="10115552" cy="830997"/>
          </a:xfrm>
          <a:prstGeom prst="rect">
            <a:avLst/>
          </a:prstGeom>
          <a:noFill/>
        </p:spPr>
        <p:txBody>
          <a:bodyPr wrap="square">
            <a:spAutoFit/>
          </a:bodyPr>
          <a:lstStyle/>
          <a:p>
            <a:pPr algn="just"/>
            <a:r>
              <a:rPr lang="zh-CN" altLang="en-US" sz="1600" dirty="0">
                <a:latin typeface="Times New Roman" panose="02020603050405020304" pitchFamily="18" charset="0"/>
              </a:rPr>
              <a:t>        两个盒子，一号盒子里有</a:t>
            </a:r>
            <a:r>
              <a:rPr lang="en-US" altLang="zh-CN" sz="1600" dirty="0">
                <a:latin typeface="Times New Roman" panose="02020603050405020304" pitchFamily="18" charset="0"/>
              </a:rPr>
              <a:t>100</a:t>
            </a:r>
            <a:r>
              <a:rPr lang="zh-CN" altLang="en-US" sz="1600" dirty="0">
                <a:latin typeface="Times New Roman" panose="02020603050405020304" pitchFamily="18" charset="0"/>
              </a:rPr>
              <a:t>个球，其中</a:t>
            </a:r>
            <a:r>
              <a:rPr lang="en-US" altLang="zh-CN" sz="1600" dirty="0">
                <a:latin typeface="Times New Roman" panose="02020603050405020304" pitchFamily="18" charset="0"/>
              </a:rPr>
              <a:t>99</a:t>
            </a:r>
            <a:r>
              <a:rPr lang="zh-CN" altLang="en-US" sz="1600" dirty="0">
                <a:latin typeface="Times New Roman" panose="02020603050405020304" pitchFamily="18" charset="0"/>
              </a:rPr>
              <a:t>个是白球，</a:t>
            </a:r>
            <a:r>
              <a:rPr lang="en-US" altLang="zh-CN" sz="1600" dirty="0">
                <a:latin typeface="Times New Roman" panose="02020603050405020304" pitchFamily="18" charset="0"/>
              </a:rPr>
              <a:t>1</a:t>
            </a:r>
            <a:r>
              <a:rPr lang="zh-CN" altLang="en-US" sz="1600" dirty="0">
                <a:latin typeface="Times New Roman" panose="02020603050405020304" pitchFamily="18" charset="0"/>
              </a:rPr>
              <a:t>个是黑球；二号盒子里也有</a:t>
            </a:r>
            <a:r>
              <a:rPr lang="en-US" altLang="zh-CN" sz="1600" dirty="0">
                <a:latin typeface="Times New Roman" panose="02020603050405020304" pitchFamily="18" charset="0"/>
              </a:rPr>
              <a:t>100</a:t>
            </a:r>
            <a:r>
              <a:rPr lang="zh-CN" altLang="en-US" sz="1600" dirty="0">
                <a:latin typeface="Times New Roman" panose="02020603050405020304" pitchFamily="18" charset="0"/>
              </a:rPr>
              <a:t>个球，其中</a:t>
            </a:r>
            <a:r>
              <a:rPr lang="en-US" altLang="zh-CN" sz="1600" dirty="0">
                <a:latin typeface="Times New Roman" panose="02020603050405020304" pitchFamily="18" charset="0"/>
              </a:rPr>
              <a:t>99</a:t>
            </a:r>
            <a:r>
              <a:rPr lang="zh-CN" altLang="en-US" sz="1600" dirty="0">
                <a:latin typeface="Times New Roman" panose="02020603050405020304" pitchFamily="18" charset="0"/>
              </a:rPr>
              <a:t>个是黑球，</a:t>
            </a:r>
            <a:r>
              <a:rPr lang="en-US" altLang="zh-CN" sz="1600" dirty="0">
                <a:latin typeface="Times New Roman" panose="02020603050405020304" pitchFamily="18" charset="0"/>
              </a:rPr>
              <a:t>1</a:t>
            </a:r>
            <a:r>
              <a:rPr lang="zh-CN" altLang="en-US" sz="1600" dirty="0">
                <a:latin typeface="Times New Roman" panose="02020603050405020304" pitchFamily="18" charset="0"/>
              </a:rPr>
              <a:t>个是白球。现在从其中某一个盒子中随机摸出来一个球，这个球是白球，那么这个球更可能是从哪个盒子里摸出来的？</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1CD5EAD-AB7F-4197-80E4-2B84FDA8B443}"/>
                  </a:ext>
                </a:extLst>
              </p:cNvPr>
              <p:cNvSpPr txBox="1"/>
              <p:nvPr/>
            </p:nvSpPr>
            <p:spPr>
              <a:xfrm>
                <a:off x="1038224" y="2419521"/>
                <a:ext cx="10115552" cy="1037976"/>
              </a:xfrm>
              <a:prstGeom prst="rect">
                <a:avLst/>
              </a:prstGeom>
              <a:noFill/>
            </p:spPr>
            <p:txBody>
              <a:bodyPr wrap="square">
                <a:spAutoFit/>
              </a:bodyPr>
              <a:lstStyle/>
              <a:p>
                <a:r>
                  <a:rPr lang="zh-CN" altLang="en-US" dirty="0"/>
                  <a:t>       </a:t>
                </a:r>
                <a:r>
                  <a:rPr lang="zh-CN" altLang="en-US" sz="1600" dirty="0">
                    <a:latin typeface="Times New Roman" panose="02020603050405020304" pitchFamily="18" charset="0"/>
                  </a:rPr>
                  <a:t>有三枚不均匀的硬币，其中第一枚硬币抛出正面的概率是</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5</m:t>
                        </m:r>
                      </m:den>
                    </m:f>
                  </m:oMath>
                </a14:m>
                <a:r>
                  <a:rPr lang="zh-CN" altLang="en-US" sz="1600" dirty="0">
                    <a:latin typeface="Times New Roman" panose="02020603050405020304" pitchFamily="18" charset="0"/>
                  </a:rPr>
                  <a:t>，第二枚硬币抛出正面的概率是</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r>
                      <a:rPr lang="en-US" altLang="zh-CN" sz="1600" b="0" i="1" smtClean="0">
                        <a:latin typeface="Cambria Math" panose="02040503050406030204" pitchFamily="18" charset="0"/>
                      </a:rPr>
                      <m:t> </m:t>
                    </m:r>
                  </m:oMath>
                </a14:m>
                <a:r>
                  <a:rPr lang="zh-CN" altLang="en-US" sz="1600" dirty="0">
                    <a:latin typeface="Times New Roman" panose="02020603050405020304" pitchFamily="18" charset="0"/>
                  </a:rPr>
                  <a:t>，第三枚硬币抛出正面的概率是</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b="0" i="1" smtClean="0">
                            <a:latin typeface="Cambria Math" panose="02040503050406030204" pitchFamily="18" charset="0"/>
                          </a:rPr>
                          <m:t>5</m:t>
                        </m:r>
                      </m:den>
                    </m:f>
                    <m:r>
                      <a:rPr lang="en-US" altLang="zh-CN" sz="1600" b="0" i="1" smtClean="0">
                        <a:latin typeface="Cambria Math" panose="02040503050406030204" pitchFamily="18" charset="0"/>
                      </a:rPr>
                      <m:t> </m:t>
                    </m:r>
                  </m:oMath>
                </a14:m>
                <a:r>
                  <a:rPr lang="zh-CN" altLang="en-US" sz="1600" dirty="0">
                    <a:latin typeface="Times New Roman" panose="02020603050405020304" pitchFamily="18" charset="0"/>
                  </a:rPr>
                  <a:t>，这时取其中一枚硬币，抛了20次，其中正面向上的次数是13次，那么最可能用的哪一枚硬币？</a:t>
                </a:r>
              </a:p>
            </p:txBody>
          </p:sp>
        </mc:Choice>
        <mc:Fallback xmlns="">
          <p:sp>
            <p:nvSpPr>
              <p:cNvPr id="6" name="文本框 5">
                <a:extLst>
                  <a:ext uri="{FF2B5EF4-FFF2-40B4-BE49-F238E27FC236}">
                    <a16:creationId xmlns:a16="http://schemas.microsoft.com/office/drawing/2014/main" id="{B1CD5EAD-AB7F-4197-80E4-2B84FDA8B443}"/>
                  </a:ext>
                </a:extLst>
              </p:cNvPr>
              <p:cNvSpPr txBox="1">
                <a:spLocks noRot="1" noChangeAspect="1" noMove="1" noResize="1" noEditPoints="1" noAdjustHandles="1" noChangeArrowheads="1" noChangeShapeType="1" noTextEdit="1"/>
              </p:cNvSpPr>
              <p:nvPr/>
            </p:nvSpPr>
            <p:spPr>
              <a:xfrm>
                <a:off x="1038224" y="2419521"/>
                <a:ext cx="10115552" cy="1037976"/>
              </a:xfrm>
              <a:prstGeom prst="rect">
                <a:avLst/>
              </a:prstGeom>
              <a:blipFill>
                <a:blip r:embed="rId3"/>
                <a:stretch>
                  <a:fillRect l="-301" b="-705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301E4C7-3BED-4890-8B4B-D0438D7474FF}"/>
              </a:ext>
            </a:extLst>
          </p:cNvPr>
          <p:cNvPicPr>
            <a:picLocks noChangeAspect="1"/>
          </p:cNvPicPr>
          <p:nvPr/>
        </p:nvPicPr>
        <p:blipFill>
          <a:blip r:embed="rId4"/>
          <a:stretch>
            <a:fillRect/>
          </a:stretch>
        </p:blipFill>
        <p:spPr>
          <a:xfrm>
            <a:off x="3212100" y="3821209"/>
            <a:ext cx="5767799" cy="2097381"/>
          </a:xfrm>
          <a:prstGeom prst="rect">
            <a:avLst/>
          </a:prstGeom>
        </p:spPr>
      </p:pic>
    </p:spTree>
    <p:extLst>
      <p:ext uri="{BB962C8B-B14F-4D97-AF65-F5344CB8AC3E}">
        <p14:creationId xmlns:p14="http://schemas.microsoft.com/office/powerpoint/2010/main" val="236819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B15B607-B8D8-46E6-997D-DD2D008BB4CC}"/>
              </a:ext>
            </a:extLst>
          </p:cNvPr>
          <p:cNvSpPr txBox="1"/>
          <p:nvPr/>
        </p:nvSpPr>
        <p:spPr>
          <a:xfrm>
            <a:off x="87228" y="116124"/>
            <a:ext cx="1272340"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似然函数</a:t>
            </a:r>
          </a:p>
        </p:txBody>
      </p:sp>
      <p:pic>
        <p:nvPicPr>
          <p:cNvPr id="9" name="图片 8">
            <a:extLst>
              <a:ext uri="{FF2B5EF4-FFF2-40B4-BE49-F238E27FC236}">
                <a16:creationId xmlns:a16="http://schemas.microsoft.com/office/drawing/2014/main" id="{69F738C5-CF74-471D-8DD2-50FB10C6A799}"/>
              </a:ext>
            </a:extLst>
          </p:cNvPr>
          <p:cNvPicPr>
            <a:picLocks noChangeAspect="1"/>
          </p:cNvPicPr>
          <p:nvPr/>
        </p:nvPicPr>
        <p:blipFill>
          <a:blip r:embed="rId3"/>
          <a:stretch>
            <a:fillRect/>
          </a:stretch>
        </p:blipFill>
        <p:spPr>
          <a:xfrm>
            <a:off x="4117932" y="1142521"/>
            <a:ext cx="3956136" cy="390476"/>
          </a:xfrm>
          <a:prstGeom prst="rect">
            <a:avLst/>
          </a:prstGeom>
        </p:spPr>
      </p:pic>
      <p:pic>
        <p:nvPicPr>
          <p:cNvPr id="11" name="图片 10">
            <a:extLst>
              <a:ext uri="{FF2B5EF4-FFF2-40B4-BE49-F238E27FC236}">
                <a16:creationId xmlns:a16="http://schemas.microsoft.com/office/drawing/2014/main" id="{9C27DB9B-6BB6-4D85-BE1A-5AB227E48937}"/>
              </a:ext>
            </a:extLst>
          </p:cNvPr>
          <p:cNvPicPr>
            <a:picLocks noChangeAspect="1"/>
          </p:cNvPicPr>
          <p:nvPr/>
        </p:nvPicPr>
        <p:blipFill>
          <a:blip r:embed="rId4"/>
          <a:stretch>
            <a:fillRect/>
          </a:stretch>
        </p:blipFill>
        <p:spPr>
          <a:xfrm>
            <a:off x="4419216" y="2164332"/>
            <a:ext cx="3085714" cy="390476"/>
          </a:xfrm>
          <a:prstGeom prst="rect">
            <a:avLst/>
          </a:prstGeom>
        </p:spPr>
      </p:pic>
      <p:grpSp>
        <p:nvGrpSpPr>
          <p:cNvPr id="20" name="组合 19">
            <a:extLst>
              <a:ext uri="{FF2B5EF4-FFF2-40B4-BE49-F238E27FC236}">
                <a16:creationId xmlns:a16="http://schemas.microsoft.com/office/drawing/2014/main" id="{F23812C5-7B47-4DBE-81EB-F6D25B3811C5}"/>
              </a:ext>
            </a:extLst>
          </p:cNvPr>
          <p:cNvGrpSpPr/>
          <p:nvPr/>
        </p:nvGrpSpPr>
        <p:grpSpPr>
          <a:xfrm>
            <a:off x="2620224" y="2962333"/>
            <a:ext cx="6951552" cy="933333"/>
            <a:chOff x="2903184" y="2962332"/>
            <a:chExt cx="6951552" cy="933333"/>
          </a:xfrm>
        </p:grpSpPr>
        <p:pic>
          <p:nvPicPr>
            <p:cNvPr id="13" name="图片 12">
              <a:extLst>
                <a:ext uri="{FF2B5EF4-FFF2-40B4-BE49-F238E27FC236}">
                  <a16:creationId xmlns:a16="http://schemas.microsoft.com/office/drawing/2014/main" id="{A522603A-48FD-4D05-8852-7CA896CBD1E1}"/>
                </a:ext>
              </a:extLst>
            </p:cNvPr>
            <p:cNvPicPr>
              <a:picLocks noChangeAspect="1"/>
            </p:cNvPicPr>
            <p:nvPr/>
          </p:nvPicPr>
          <p:blipFill>
            <a:blip r:embed="rId5"/>
            <a:stretch>
              <a:fillRect/>
            </a:stretch>
          </p:blipFill>
          <p:spPr>
            <a:xfrm>
              <a:off x="2903184" y="3186142"/>
              <a:ext cx="5038095" cy="485714"/>
            </a:xfrm>
            <a:prstGeom prst="rect">
              <a:avLst/>
            </a:prstGeom>
          </p:spPr>
        </p:pic>
        <p:pic>
          <p:nvPicPr>
            <p:cNvPr id="15" name="图片 14">
              <a:extLst>
                <a:ext uri="{FF2B5EF4-FFF2-40B4-BE49-F238E27FC236}">
                  <a16:creationId xmlns:a16="http://schemas.microsoft.com/office/drawing/2014/main" id="{1887F9B3-3845-48B9-88A2-8844011681D7}"/>
                </a:ext>
              </a:extLst>
            </p:cNvPr>
            <p:cNvPicPr>
              <a:picLocks noChangeAspect="1"/>
            </p:cNvPicPr>
            <p:nvPr/>
          </p:nvPicPr>
          <p:blipFill>
            <a:blip r:embed="rId6"/>
            <a:stretch>
              <a:fillRect/>
            </a:stretch>
          </p:blipFill>
          <p:spPr>
            <a:xfrm>
              <a:off x="8302355" y="2962332"/>
              <a:ext cx="1552381" cy="933333"/>
            </a:xfrm>
            <a:prstGeom prst="rect">
              <a:avLst/>
            </a:prstGeom>
          </p:spPr>
        </p:pic>
        <p:pic>
          <p:nvPicPr>
            <p:cNvPr id="19" name="图片 18">
              <a:extLst>
                <a:ext uri="{FF2B5EF4-FFF2-40B4-BE49-F238E27FC236}">
                  <a16:creationId xmlns:a16="http://schemas.microsoft.com/office/drawing/2014/main" id="{9C5BBDEC-3073-4F3C-84A5-14427A244D65}"/>
                </a:ext>
              </a:extLst>
            </p:cNvPr>
            <p:cNvPicPr>
              <a:picLocks noChangeAspect="1"/>
            </p:cNvPicPr>
            <p:nvPr/>
          </p:nvPicPr>
          <p:blipFill>
            <a:blip r:embed="rId7"/>
            <a:stretch>
              <a:fillRect/>
            </a:stretch>
          </p:blipFill>
          <p:spPr>
            <a:xfrm>
              <a:off x="7952642" y="3324237"/>
              <a:ext cx="314286" cy="209524"/>
            </a:xfrm>
            <a:prstGeom prst="rect">
              <a:avLst/>
            </a:prstGeom>
          </p:spPr>
        </p:pic>
      </p:grpSp>
      <p:pic>
        <p:nvPicPr>
          <p:cNvPr id="22" name="图片 21">
            <a:extLst>
              <a:ext uri="{FF2B5EF4-FFF2-40B4-BE49-F238E27FC236}">
                <a16:creationId xmlns:a16="http://schemas.microsoft.com/office/drawing/2014/main" id="{FD7F2579-FFF1-48A0-9248-DC3A83DBA4A6}"/>
              </a:ext>
            </a:extLst>
          </p:cNvPr>
          <p:cNvPicPr>
            <a:picLocks noChangeAspect="1"/>
          </p:cNvPicPr>
          <p:nvPr/>
        </p:nvPicPr>
        <p:blipFill>
          <a:blip r:embed="rId8"/>
          <a:stretch>
            <a:fillRect/>
          </a:stretch>
        </p:blipFill>
        <p:spPr>
          <a:xfrm>
            <a:off x="2876400" y="4044740"/>
            <a:ext cx="6171347" cy="950109"/>
          </a:xfrm>
          <a:prstGeom prst="rect">
            <a:avLst/>
          </a:prstGeom>
        </p:spPr>
      </p:pic>
      <p:pic>
        <p:nvPicPr>
          <p:cNvPr id="24" name="图片 23">
            <a:extLst>
              <a:ext uri="{FF2B5EF4-FFF2-40B4-BE49-F238E27FC236}">
                <a16:creationId xmlns:a16="http://schemas.microsoft.com/office/drawing/2014/main" id="{DA754754-C553-4AFD-A01F-9EE43DA2F841}"/>
              </a:ext>
            </a:extLst>
          </p:cNvPr>
          <p:cNvPicPr>
            <a:picLocks noChangeAspect="1"/>
          </p:cNvPicPr>
          <p:nvPr/>
        </p:nvPicPr>
        <p:blipFill>
          <a:blip r:embed="rId9"/>
          <a:stretch>
            <a:fillRect/>
          </a:stretch>
        </p:blipFill>
        <p:spPr>
          <a:xfrm>
            <a:off x="2900464" y="5143923"/>
            <a:ext cx="6171347" cy="959294"/>
          </a:xfrm>
          <a:prstGeom prst="rect">
            <a:avLst/>
          </a:prstGeom>
        </p:spPr>
      </p:pic>
    </p:spTree>
    <p:extLst>
      <p:ext uri="{BB962C8B-B14F-4D97-AF65-F5344CB8AC3E}">
        <p14:creationId xmlns:p14="http://schemas.microsoft.com/office/powerpoint/2010/main" val="282892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2C747EE-90D2-4984-B911-284C512AAB5A}"/>
              </a:ext>
            </a:extLst>
          </p:cNvPr>
          <p:cNvSpPr txBox="1"/>
          <p:nvPr/>
        </p:nvSpPr>
        <p:spPr>
          <a:xfrm>
            <a:off x="135355" y="128155"/>
            <a:ext cx="1597192" cy="369332"/>
          </a:xfrm>
          <a:prstGeom prst="rect">
            <a:avLst/>
          </a:prstGeom>
          <a:noFill/>
        </p:spPr>
        <p:txBody>
          <a:bodyPr wrap="square">
            <a:spAutoFit/>
          </a:bodyPr>
          <a:lstStyle/>
          <a:p>
            <a:pPr algn="l"/>
            <a:r>
              <a:rPr lang="zh-CN" altLang="en-US" b="1" i="0" dirty="0">
                <a:solidFill>
                  <a:srgbClr val="1A1A1A"/>
                </a:solidFill>
                <a:effectLst/>
                <a:latin typeface="-apple-system"/>
              </a:rPr>
              <a:t>极大似然估计</a:t>
            </a:r>
          </a:p>
        </p:txBody>
      </p:sp>
      <p:pic>
        <p:nvPicPr>
          <p:cNvPr id="7" name="图片 6">
            <a:extLst>
              <a:ext uri="{FF2B5EF4-FFF2-40B4-BE49-F238E27FC236}">
                <a16:creationId xmlns:a16="http://schemas.microsoft.com/office/drawing/2014/main" id="{C6DDAF5E-2729-4396-A6B0-6482E70DF40D}"/>
              </a:ext>
            </a:extLst>
          </p:cNvPr>
          <p:cNvPicPr>
            <a:picLocks noChangeAspect="1"/>
          </p:cNvPicPr>
          <p:nvPr/>
        </p:nvPicPr>
        <p:blipFill>
          <a:blip r:embed="rId3"/>
          <a:stretch>
            <a:fillRect/>
          </a:stretch>
        </p:blipFill>
        <p:spPr>
          <a:xfrm>
            <a:off x="2796000" y="2767038"/>
            <a:ext cx="6600000" cy="409524"/>
          </a:xfrm>
          <a:prstGeom prst="rect">
            <a:avLst/>
          </a:prstGeom>
        </p:spPr>
      </p:pic>
      <p:pic>
        <p:nvPicPr>
          <p:cNvPr id="9" name="图片 8">
            <a:extLst>
              <a:ext uri="{FF2B5EF4-FFF2-40B4-BE49-F238E27FC236}">
                <a16:creationId xmlns:a16="http://schemas.microsoft.com/office/drawing/2014/main" id="{7C8508FE-1C65-4582-82D5-9002B6ECC2BF}"/>
              </a:ext>
            </a:extLst>
          </p:cNvPr>
          <p:cNvPicPr>
            <a:picLocks noChangeAspect="1"/>
          </p:cNvPicPr>
          <p:nvPr/>
        </p:nvPicPr>
        <p:blipFill>
          <a:blip r:embed="rId4"/>
          <a:stretch>
            <a:fillRect/>
          </a:stretch>
        </p:blipFill>
        <p:spPr>
          <a:xfrm>
            <a:off x="6463383" y="3670824"/>
            <a:ext cx="390476" cy="455556"/>
          </a:xfrm>
          <a:prstGeom prst="rect">
            <a:avLst/>
          </a:prstGeom>
        </p:spPr>
      </p:pic>
      <p:pic>
        <p:nvPicPr>
          <p:cNvPr id="11" name="图片 10">
            <a:extLst>
              <a:ext uri="{FF2B5EF4-FFF2-40B4-BE49-F238E27FC236}">
                <a16:creationId xmlns:a16="http://schemas.microsoft.com/office/drawing/2014/main" id="{C614E331-6BDD-4436-BEC1-0D5CD2C75783}"/>
              </a:ext>
            </a:extLst>
          </p:cNvPr>
          <p:cNvPicPr>
            <a:picLocks noChangeAspect="1"/>
          </p:cNvPicPr>
          <p:nvPr/>
        </p:nvPicPr>
        <p:blipFill>
          <a:blip r:embed="rId5"/>
          <a:stretch>
            <a:fillRect/>
          </a:stretch>
        </p:blipFill>
        <p:spPr>
          <a:xfrm>
            <a:off x="5446426" y="3732304"/>
            <a:ext cx="390476" cy="333333"/>
          </a:xfrm>
          <a:prstGeom prst="rect">
            <a:avLst/>
          </a:prstGeom>
        </p:spPr>
      </p:pic>
      <p:grpSp>
        <p:nvGrpSpPr>
          <p:cNvPr id="16" name="组合 15">
            <a:extLst>
              <a:ext uri="{FF2B5EF4-FFF2-40B4-BE49-F238E27FC236}">
                <a16:creationId xmlns:a16="http://schemas.microsoft.com/office/drawing/2014/main" id="{EBF97235-D527-408C-B415-6D3838FC1FA9}"/>
              </a:ext>
            </a:extLst>
          </p:cNvPr>
          <p:cNvGrpSpPr/>
          <p:nvPr/>
        </p:nvGrpSpPr>
        <p:grpSpPr>
          <a:xfrm>
            <a:off x="4543619" y="4620642"/>
            <a:ext cx="3104762" cy="421484"/>
            <a:chOff x="4479760" y="3805152"/>
            <a:chExt cx="3104762" cy="421484"/>
          </a:xfrm>
        </p:grpSpPr>
        <p:pic>
          <p:nvPicPr>
            <p:cNvPr id="13" name="图片 12">
              <a:extLst>
                <a:ext uri="{FF2B5EF4-FFF2-40B4-BE49-F238E27FC236}">
                  <a16:creationId xmlns:a16="http://schemas.microsoft.com/office/drawing/2014/main" id="{1EDA0BAD-D8A4-47DA-9312-A4C397B641AD}"/>
                </a:ext>
              </a:extLst>
            </p:cNvPr>
            <p:cNvPicPr>
              <a:picLocks noChangeAspect="1"/>
            </p:cNvPicPr>
            <p:nvPr/>
          </p:nvPicPr>
          <p:blipFill>
            <a:blip r:embed="rId6"/>
            <a:stretch>
              <a:fillRect/>
            </a:stretch>
          </p:blipFill>
          <p:spPr>
            <a:xfrm>
              <a:off x="4479760" y="3817112"/>
              <a:ext cx="3104762" cy="409524"/>
            </a:xfrm>
            <a:prstGeom prst="rect">
              <a:avLst/>
            </a:prstGeom>
          </p:spPr>
        </p:pic>
        <p:pic>
          <p:nvPicPr>
            <p:cNvPr id="15" name="图片 14">
              <a:extLst>
                <a:ext uri="{FF2B5EF4-FFF2-40B4-BE49-F238E27FC236}">
                  <a16:creationId xmlns:a16="http://schemas.microsoft.com/office/drawing/2014/main" id="{FA102F5B-3953-4661-A00F-9645FDCABFF7}"/>
                </a:ext>
              </a:extLst>
            </p:cNvPr>
            <p:cNvPicPr>
              <a:picLocks noChangeAspect="1"/>
            </p:cNvPicPr>
            <p:nvPr/>
          </p:nvPicPr>
          <p:blipFill>
            <a:blip r:embed="rId4"/>
            <a:stretch>
              <a:fillRect/>
            </a:stretch>
          </p:blipFill>
          <p:spPr>
            <a:xfrm>
              <a:off x="7094313" y="3805152"/>
              <a:ext cx="342857" cy="400000"/>
            </a:xfrm>
            <a:prstGeom prst="rect">
              <a:avLst/>
            </a:prstGeom>
          </p:spPr>
        </p:pic>
      </p:grpSp>
      <p:cxnSp>
        <p:nvCxnSpPr>
          <p:cNvPr id="18" name="直接箭头连接符 17">
            <a:extLst>
              <a:ext uri="{FF2B5EF4-FFF2-40B4-BE49-F238E27FC236}">
                <a16:creationId xmlns:a16="http://schemas.microsoft.com/office/drawing/2014/main" id="{07673C6C-4A61-4A65-A3B4-4645C564C621}"/>
              </a:ext>
            </a:extLst>
          </p:cNvPr>
          <p:cNvCxnSpPr>
            <a:stCxn id="11" idx="3"/>
            <a:endCxn id="9" idx="1"/>
          </p:cNvCxnSpPr>
          <p:nvPr/>
        </p:nvCxnSpPr>
        <p:spPr>
          <a:xfrm flipV="1">
            <a:off x="5836902" y="3898602"/>
            <a:ext cx="626481" cy="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C0F24769-F63B-4026-9D5C-CA86916B69C7}"/>
              </a:ext>
            </a:extLst>
          </p:cNvPr>
          <p:cNvPicPr>
            <a:picLocks noChangeAspect="1"/>
          </p:cNvPicPr>
          <p:nvPr/>
        </p:nvPicPr>
        <p:blipFill>
          <a:blip r:embed="rId7"/>
          <a:stretch>
            <a:fillRect/>
          </a:stretch>
        </p:blipFill>
        <p:spPr>
          <a:xfrm>
            <a:off x="4744895" y="1734903"/>
            <a:ext cx="2702209" cy="501000"/>
          </a:xfrm>
          <a:prstGeom prst="rect">
            <a:avLst/>
          </a:prstGeom>
        </p:spPr>
      </p:pic>
    </p:spTree>
    <p:extLst>
      <p:ext uri="{BB962C8B-B14F-4D97-AF65-F5344CB8AC3E}">
        <p14:creationId xmlns:p14="http://schemas.microsoft.com/office/powerpoint/2010/main" val="358508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90819AB-C330-440A-AD2C-20B385FE8F8A}"/>
              </a:ext>
            </a:extLst>
          </p:cNvPr>
          <p:cNvSpPr txBox="1"/>
          <p:nvPr/>
        </p:nvSpPr>
        <p:spPr>
          <a:xfrm>
            <a:off x="135355" y="128155"/>
            <a:ext cx="1597192" cy="369332"/>
          </a:xfrm>
          <a:prstGeom prst="rect">
            <a:avLst/>
          </a:prstGeom>
          <a:noFill/>
        </p:spPr>
        <p:txBody>
          <a:bodyPr wrap="square">
            <a:spAutoFit/>
          </a:bodyPr>
          <a:lstStyle/>
          <a:p>
            <a:pPr algn="l"/>
            <a:r>
              <a:rPr lang="zh-CN" altLang="en-US" b="1" i="0" dirty="0">
                <a:solidFill>
                  <a:srgbClr val="1A1A1A"/>
                </a:solidFill>
                <a:effectLst/>
                <a:latin typeface="-apple-system"/>
              </a:rPr>
              <a:t>极大似然估计</a:t>
            </a:r>
          </a:p>
        </p:txBody>
      </p:sp>
      <p:pic>
        <p:nvPicPr>
          <p:cNvPr id="5" name="图片 4">
            <a:extLst>
              <a:ext uri="{FF2B5EF4-FFF2-40B4-BE49-F238E27FC236}">
                <a16:creationId xmlns:a16="http://schemas.microsoft.com/office/drawing/2014/main" id="{60CF86BE-EEB2-4559-922F-B16CA1C88796}"/>
              </a:ext>
            </a:extLst>
          </p:cNvPr>
          <p:cNvPicPr>
            <a:picLocks noChangeAspect="1"/>
          </p:cNvPicPr>
          <p:nvPr/>
        </p:nvPicPr>
        <p:blipFill>
          <a:blip r:embed="rId3"/>
          <a:stretch>
            <a:fillRect/>
          </a:stretch>
        </p:blipFill>
        <p:spPr>
          <a:xfrm>
            <a:off x="1117609" y="1955794"/>
            <a:ext cx="2276190" cy="352381"/>
          </a:xfrm>
          <a:prstGeom prst="rect">
            <a:avLst/>
          </a:prstGeom>
        </p:spPr>
      </p:pic>
      <p:pic>
        <p:nvPicPr>
          <p:cNvPr id="7" name="图片 6">
            <a:extLst>
              <a:ext uri="{FF2B5EF4-FFF2-40B4-BE49-F238E27FC236}">
                <a16:creationId xmlns:a16="http://schemas.microsoft.com/office/drawing/2014/main" id="{303A126C-F072-4AA5-9DBD-A00F0DE9989E}"/>
              </a:ext>
            </a:extLst>
          </p:cNvPr>
          <p:cNvPicPr>
            <a:picLocks noChangeAspect="1"/>
          </p:cNvPicPr>
          <p:nvPr/>
        </p:nvPicPr>
        <p:blipFill>
          <a:blip r:embed="rId4"/>
          <a:stretch>
            <a:fillRect/>
          </a:stretch>
        </p:blipFill>
        <p:spPr>
          <a:xfrm>
            <a:off x="1117609" y="2826198"/>
            <a:ext cx="5124558" cy="774643"/>
          </a:xfrm>
          <a:prstGeom prst="rect">
            <a:avLst/>
          </a:prstGeom>
        </p:spPr>
      </p:pic>
      <p:grpSp>
        <p:nvGrpSpPr>
          <p:cNvPr id="12" name="组合 11">
            <a:extLst>
              <a:ext uri="{FF2B5EF4-FFF2-40B4-BE49-F238E27FC236}">
                <a16:creationId xmlns:a16="http://schemas.microsoft.com/office/drawing/2014/main" id="{773BBC31-D28A-4614-8BD0-B1AF30BF8DBD}"/>
              </a:ext>
            </a:extLst>
          </p:cNvPr>
          <p:cNvGrpSpPr/>
          <p:nvPr/>
        </p:nvGrpSpPr>
        <p:grpSpPr>
          <a:xfrm>
            <a:off x="1071652" y="3998548"/>
            <a:ext cx="10048695" cy="771212"/>
            <a:chOff x="1148221" y="3649633"/>
            <a:chExt cx="10048695" cy="771212"/>
          </a:xfrm>
        </p:grpSpPr>
        <p:pic>
          <p:nvPicPr>
            <p:cNvPr id="9" name="图片 8">
              <a:extLst>
                <a:ext uri="{FF2B5EF4-FFF2-40B4-BE49-F238E27FC236}">
                  <a16:creationId xmlns:a16="http://schemas.microsoft.com/office/drawing/2014/main" id="{E6113573-B556-4FC8-A0FE-8529E1AE842E}"/>
                </a:ext>
              </a:extLst>
            </p:cNvPr>
            <p:cNvPicPr>
              <a:picLocks noChangeAspect="1"/>
            </p:cNvPicPr>
            <p:nvPr/>
          </p:nvPicPr>
          <p:blipFill>
            <a:blip r:embed="rId5"/>
            <a:stretch>
              <a:fillRect/>
            </a:stretch>
          </p:blipFill>
          <p:spPr>
            <a:xfrm>
              <a:off x="1148221" y="3649633"/>
              <a:ext cx="9895557" cy="771212"/>
            </a:xfrm>
            <a:prstGeom prst="rect">
              <a:avLst/>
            </a:prstGeom>
          </p:spPr>
        </p:pic>
        <p:pic>
          <p:nvPicPr>
            <p:cNvPr id="11" name="图片 10">
              <a:extLst>
                <a:ext uri="{FF2B5EF4-FFF2-40B4-BE49-F238E27FC236}">
                  <a16:creationId xmlns:a16="http://schemas.microsoft.com/office/drawing/2014/main" id="{874625E8-4445-4956-8162-D46A467EABE4}"/>
                </a:ext>
              </a:extLst>
            </p:cNvPr>
            <p:cNvPicPr>
              <a:picLocks noChangeAspect="1"/>
            </p:cNvPicPr>
            <p:nvPr/>
          </p:nvPicPr>
          <p:blipFill>
            <a:blip r:embed="rId6"/>
            <a:stretch>
              <a:fillRect/>
            </a:stretch>
          </p:blipFill>
          <p:spPr>
            <a:xfrm>
              <a:off x="10959553" y="3661665"/>
              <a:ext cx="237363" cy="613872"/>
            </a:xfrm>
            <a:prstGeom prst="rect">
              <a:avLst/>
            </a:prstGeom>
          </p:spPr>
        </p:pic>
      </p:grpSp>
      <p:sp>
        <p:nvSpPr>
          <p:cNvPr id="13" name="箭头: 直角上 12">
            <a:hlinkClick r:id="rId7" action="ppaction://hlinksldjump"/>
            <a:extLst>
              <a:ext uri="{FF2B5EF4-FFF2-40B4-BE49-F238E27FC236}">
                <a16:creationId xmlns:a16="http://schemas.microsoft.com/office/drawing/2014/main" id="{FFFDDAB5-DF5D-4435-AC94-59CDA81F1A0F}"/>
              </a:ext>
            </a:extLst>
          </p:cNvPr>
          <p:cNvSpPr/>
          <p:nvPr/>
        </p:nvSpPr>
        <p:spPr>
          <a:xfrm rot="5400000">
            <a:off x="11423986" y="6382752"/>
            <a:ext cx="258678" cy="246647"/>
          </a:xfrm>
          <a:prstGeom prst="bentUpArrow">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81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0) ¯ П (1 ¯ Р {ај € А _}(1 — &#10;prectston ">
            <a:extLst>
              <a:ext uri="{FF2B5EF4-FFF2-40B4-BE49-F238E27FC236}">
                <a16:creationId xmlns:a16="http://schemas.microsoft.com/office/drawing/2014/main" id="{60D048E3-5160-4722-ADBB-F23EC4E35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16" y="1668548"/>
            <a:ext cx="5083155" cy="6094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o, &#10;Saturated linear(x, tl , t2) &#10;t2 — &#10;1, &#10;tl &#10;tl &#10;tl ">
            <a:extLst>
              <a:ext uri="{FF2B5EF4-FFF2-40B4-BE49-F238E27FC236}">
                <a16:creationId xmlns:a16="http://schemas.microsoft.com/office/drawing/2014/main" id="{0938E86C-D517-4CF0-B219-66891867D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715" y="3269648"/>
            <a:ext cx="5083155" cy="11562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1.0 &#10;0.8 &#10;0.6 &#10;-0 0.4 &#10;0.2 &#10;0.0 &#10;0.0 &#10;tF0.9 &#10;0.2 &#10;0.4 &#10;ti 0.6 &#10;0.8 t2 1.0 &#10;Figure 2: Saturated linear function. ">
            <a:extLst>
              <a:ext uri="{FF2B5EF4-FFF2-40B4-BE49-F238E27FC236}">
                <a16:creationId xmlns:a16="http://schemas.microsoft.com/office/drawing/2014/main" id="{1684D111-D2E6-4F18-AFD0-3942F5AE68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812" y="2108201"/>
            <a:ext cx="4142807" cy="36249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ΡΙ(θ) = χ p &#10;precls10Tl &#10;- Π max χ ΓΙ (1 &#10;P{aj Ε A ">
            <a:extLst>
              <a:ext uri="{FF2B5EF4-FFF2-40B4-BE49-F238E27FC236}">
                <a16:creationId xmlns:a16="http://schemas.microsoft.com/office/drawing/2014/main" id="{E4864221-0DA7-4F16-B6F6-DB6000CF9A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620" y="5417511"/>
            <a:ext cx="7478126" cy="112327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7037FA5B-0ADB-4910-8296-1271516BFF1F}"/>
              </a:ext>
            </a:extLst>
          </p:cNvPr>
          <p:cNvPicPr>
            <a:picLocks noChangeAspect="1"/>
          </p:cNvPicPr>
          <p:nvPr/>
        </p:nvPicPr>
        <p:blipFill>
          <a:blip r:embed="rId7"/>
          <a:stretch>
            <a:fillRect/>
          </a:stretch>
        </p:blipFill>
        <p:spPr>
          <a:xfrm>
            <a:off x="715381" y="813368"/>
            <a:ext cx="3886200" cy="609491"/>
          </a:xfrm>
          <a:prstGeom prst="rect">
            <a:avLst/>
          </a:prstGeom>
        </p:spPr>
      </p:pic>
      <p:sp>
        <p:nvSpPr>
          <p:cNvPr id="17" name="文本框 16">
            <a:extLst>
              <a:ext uri="{FF2B5EF4-FFF2-40B4-BE49-F238E27FC236}">
                <a16:creationId xmlns:a16="http://schemas.microsoft.com/office/drawing/2014/main" id="{D91B53C6-C263-4DAF-B81E-AA0CA0022BF0}"/>
              </a:ext>
            </a:extLst>
          </p:cNvPr>
          <p:cNvSpPr txBox="1"/>
          <p:nvPr/>
        </p:nvSpPr>
        <p:spPr>
          <a:xfrm>
            <a:off x="149804" y="135260"/>
            <a:ext cx="38862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Detection Customized Likelihood</a:t>
            </a:r>
          </a:p>
        </p:txBody>
      </p:sp>
      <p:pic>
        <p:nvPicPr>
          <p:cNvPr id="13" name="图片 12">
            <a:extLst>
              <a:ext uri="{FF2B5EF4-FFF2-40B4-BE49-F238E27FC236}">
                <a16:creationId xmlns:a16="http://schemas.microsoft.com/office/drawing/2014/main" id="{37C41CC9-821F-4CBD-B3D7-F883DFA99049}"/>
              </a:ext>
            </a:extLst>
          </p:cNvPr>
          <p:cNvPicPr>
            <a:picLocks noChangeAspect="1"/>
          </p:cNvPicPr>
          <p:nvPr/>
        </p:nvPicPr>
        <p:blipFill>
          <a:blip r:embed="rId8"/>
          <a:stretch>
            <a:fillRect/>
          </a:stretch>
        </p:blipFill>
        <p:spPr>
          <a:xfrm>
            <a:off x="715382" y="2617419"/>
            <a:ext cx="4142807" cy="337584"/>
          </a:xfrm>
          <a:prstGeom prst="rect">
            <a:avLst/>
          </a:prstGeom>
        </p:spPr>
      </p:pic>
      <p:pic>
        <p:nvPicPr>
          <p:cNvPr id="6" name="图片 5">
            <a:extLst>
              <a:ext uri="{FF2B5EF4-FFF2-40B4-BE49-F238E27FC236}">
                <a16:creationId xmlns:a16="http://schemas.microsoft.com/office/drawing/2014/main" id="{F2E6B52F-86D8-4554-A34E-152A19D5EFA1}"/>
              </a:ext>
            </a:extLst>
          </p:cNvPr>
          <p:cNvPicPr>
            <a:picLocks noChangeAspect="1"/>
          </p:cNvPicPr>
          <p:nvPr/>
        </p:nvPicPr>
        <p:blipFill>
          <a:blip r:embed="rId9"/>
          <a:stretch>
            <a:fillRect/>
          </a:stretch>
        </p:blipFill>
        <p:spPr>
          <a:xfrm>
            <a:off x="679286" y="4674712"/>
            <a:ext cx="5829798" cy="403419"/>
          </a:xfrm>
          <a:prstGeom prst="rect">
            <a:avLst/>
          </a:prstGeom>
        </p:spPr>
      </p:pic>
    </p:spTree>
    <p:extLst>
      <p:ext uri="{BB962C8B-B14F-4D97-AF65-F5344CB8AC3E}">
        <p14:creationId xmlns:p14="http://schemas.microsoft.com/office/powerpoint/2010/main" val="3635991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4177</TotalTime>
  <Words>2740</Words>
  <Application>Microsoft Office PowerPoint</Application>
  <PresentationFormat>宽屏</PresentationFormat>
  <Paragraphs>101</Paragraphs>
  <Slides>15</Slides>
  <Notes>14</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-apple-system</vt:lpstr>
      <vt:lpstr>KaTeX_Main</vt:lpstr>
      <vt:lpstr>KaTeX_Math</vt:lpstr>
      <vt:lpstr>NimbusRomNo9L-Medi</vt:lpstr>
      <vt:lpstr>NimbusRomNo9L-Regu</vt:lpstr>
      <vt:lpstr>NimbusRomNo9L-ReguItal</vt:lpstr>
      <vt:lpstr>等线</vt:lpstr>
      <vt:lpstr>等线 Light</vt:lpstr>
      <vt:lpstr>Microsoft YaHei</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102</cp:revision>
  <dcterms:created xsi:type="dcterms:W3CDTF">2020-08-19T13:27:43Z</dcterms:created>
  <dcterms:modified xsi:type="dcterms:W3CDTF">2020-08-25T09:47:00Z</dcterms:modified>
</cp:coreProperties>
</file>