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9" r:id="rId5"/>
    <p:sldId id="260" r:id="rId6"/>
    <p:sldId id="261" r:id="rId7"/>
    <p:sldId id="262" r:id="rId8"/>
    <p:sldId id="271" r:id="rId9"/>
    <p:sldId id="263" r:id="rId10"/>
    <p:sldId id="266" r:id="rId11"/>
    <p:sldId id="264" r:id="rId12"/>
    <p:sldId id="265"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35" autoAdjust="0"/>
    <p:restoredTop sz="80705" autoAdjust="0"/>
  </p:normalViewPr>
  <p:slideViewPr>
    <p:cSldViewPr snapToGrid="0">
      <p:cViewPr varScale="1">
        <p:scale>
          <a:sx n="56" d="100"/>
          <a:sy n="56" d="100"/>
        </p:scale>
        <p:origin x="-822"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893A3C-C10E-480F-8CE2-F82FD1604902}" type="datetimeFigureOut">
              <a:rPr lang="zh-CN" altLang="en-US" smtClean="0"/>
              <a:pPr/>
              <a:t>2020-02-13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08A7A2-713B-4ACD-BCE0-DDF7CB7BD3EF}" type="slidenum">
              <a:rPr lang="zh-CN" altLang="en-US" smtClean="0"/>
              <a:pPr/>
              <a:t>‹#›</a:t>
            </a:fld>
            <a:endParaRPr lang="zh-CN" altLang="en-US"/>
          </a:p>
        </p:txBody>
      </p:sp>
    </p:spTree>
    <p:extLst>
      <p:ext uri="{BB962C8B-B14F-4D97-AF65-F5344CB8AC3E}">
        <p14:creationId xmlns:p14="http://schemas.microsoft.com/office/powerpoint/2010/main" xmlns="" val="2118522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Zhaowei</a:t>
            </a:r>
            <a:r>
              <a:rPr lang="en-US" altLang="zh-CN" sz="1200" b="0" i="0" kern="1200" dirty="0">
                <a:solidFill>
                  <a:schemeClr val="tx1"/>
                </a:solidFill>
                <a:effectLst/>
                <a:latin typeface="+mn-lt"/>
                <a:ea typeface="+mn-ea"/>
                <a:cs typeface="+mn-cs"/>
              </a:rPr>
              <a:t> Cai, Nuno Vasconcelos </a:t>
            </a:r>
            <a:r>
              <a:rPr lang="zh-CN" altLang="en-US" sz="1200" b="0" i="0" kern="1200" dirty="0">
                <a:solidFill>
                  <a:schemeClr val="tx1"/>
                </a:solidFill>
                <a:effectLst/>
                <a:latin typeface="+mn-lt"/>
                <a:ea typeface="+mn-ea"/>
                <a:cs typeface="+mn-cs"/>
              </a:rPr>
              <a:t>加州大学圣地亚哥分校  </a:t>
            </a:r>
            <a:r>
              <a:rPr lang="en-US" altLang="zh-CN" sz="1200" b="0" i="0" kern="1200" dirty="0">
                <a:solidFill>
                  <a:schemeClr val="tx1"/>
                </a:solidFill>
                <a:effectLst/>
                <a:latin typeface="+mn-lt"/>
                <a:ea typeface="+mn-ea"/>
                <a:cs typeface="+mn-cs"/>
              </a:rPr>
              <a:t>2019</a:t>
            </a:r>
            <a:r>
              <a:rPr lang="zh-CN" altLang="en-US" sz="1200" b="0" i="0" kern="1200" dirty="0">
                <a:solidFill>
                  <a:schemeClr val="tx1"/>
                </a:solidFill>
                <a:effectLst/>
                <a:latin typeface="+mn-lt"/>
                <a:ea typeface="+mn-ea"/>
                <a:cs typeface="+mn-cs"/>
              </a:rPr>
              <a:t>模式分析与机器智能</a:t>
            </a:r>
            <a:endParaRPr lang="en-US" altLang="zh-CN" sz="1200" b="0" i="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--cascade </a:t>
            </a:r>
            <a:r>
              <a:rPr lang="en-US" altLang="zh-CN" sz="1200" kern="1200" dirty="0" err="1">
                <a:solidFill>
                  <a:schemeClr val="tx1"/>
                </a:solidFill>
                <a:effectLst/>
                <a:latin typeface="+mn-lt"/>
                <a:ea typeface="+mn-ea"/>
                <a:cs typeface="+mn-cs"/>
              </a:rPr>
              <a:t>rcnn</a:t>
            </a:r>
            <a:r>
              <a:rPr lang="zh-CN" altLang="en-US" sz="1200" kern="1200" dirty="0">
                <a:solidFill>
                  <a:schemeClr val="tx1"/>
                </a:solidFill>
                <a:effectLst/>
                <a:latin typeface="+mn-lt"/>
                <a:ea typeface="+mn-ea"/>
                <a:cs typeface="+mn-cs"/>
              </a:rPr>
              <a:t>最早在</a:t>
            </a:r>
            <a:r>
              <a:rPr lang="en-US" altLang="zh-CN" sz="1200" kern="1200" dirty="0">
                <a:solidFill>
                  <a:schemeClr val="tx1"/>
                </a:solidFill>
                <a:effectLst/>
                <a:latin typeface="+mn-lt"/>
                <a:ea typeface="+mn-ea"/>
                <a:cs typeface="+mn-cs"/>
              </a:rPr>
              <a:t>18</a:t>
            </a:r>
            <a:r>
              <a:rPr lang="zh-CN" altLang="en-US" sz="1200" kern="1200" dirty="0">
                <a:solidFill>
                  <a:schemeClr val="tx1"/>
                </a:solidFill>
                <a:effectLst/>
                <a:latin typeface="+mn-lt"/>
                <a:ea typeface="+mn-ea"/>
                <a:cs typeface="+mn-cs"/>
              </a:rPr>
              <a:t>年提出，获得了</a:t>
            </a:r>
            <a:r>
              <a:rPr lang="en-US" altLang="zh-CN" sz="1200" kern="1200" dirty="0">
                <a:solidFill>
                  <a:schemeClr val="tx1"/>
                </a:solidFill>
                <a:effectLst/>
                <a:latin typeface="+mn-lt"/>
                <a:ea typeface="+mn-ea"/>
                <a:cs typeface="+mn-cs"/>
              </a:rPr>
              <a:t>18</a:t>
            </a:r>
            <a:r>
              <a:rPr lang="zh-CN" altLang="en-US" sz="1200" kern="1200" dirty="0">
                <a:solidFill>
                  <a:schemeClr val="tx1"/>
                </a:solidFill>
                <a:effectLst/>
                <a:latin typeface="+mn-lt"/>
                <a:ea typeface="+mn-ea"/>
                <a:cs typeface="+mn-cs"/>
              </a:rPr>
              <a:t>年的</a:t>
            </a:r>
            <a:r>
              <a:rPr lang="en-US" altLang="zh-CN" sz="1200" kern="1200" dirty="0" err="1">
                <a:solidFill>
                  <a:schemeClr val="tx1"/>
                </a:solidFill>
                <a:effectLst/>
                <a:latin typeface="+mn-lt"/>
                <a:ea typeface="+mn-ea"/>
                <a:cs typeface="+mn-cs"/>
              </a:rPr>
              <a:t>cvpr</a:t>
            </a:r>
            <a:r>
              <a:rPr lang="zh-CN" altLang="en-US" sz="1200" kern="1200" dirty="0">
                <a:solidFill>
                  <a:schemeClr val="tx1"/>
                </a:solidFill>
                <a:effectLst/>
                <a:latin typeface="+mn-lt"/>
                <a:ea typeface="+mn-ea"/>
                <a:cs typeface="+mn-cs"/>
              </a:rPr>
              <a:t>，作者将其完善并添加了在实例分割的应用后，中了</a:t>
            </a:r>
            <a:r>
              <a:rPr lang="en-US" altLang="zh-CN" sz="1200" kern="1200" dirty="0">
                <a:solidFill>
                  <a:schemeClr val="tx1"/>
                </a:solidFill>
                <a:effectLst/>
                <a:latin typeface="+mn-lt"/>
                <a:ea typeface="+mn-ea"/>
                <a:cs typeface="+mn-cs"/>
              </a:rPr>
              <a:t>19</a:t>
            </a:r>
            <a:r>
              <a:rPr lang="zh-CN" altLang="en-US" sz="1200" kern="1200" dirty="0">
                <a:solidFill>
                  <a:schemeClr val="tx1"/>
                </a:solidFill>
                <a:effectLst/>
                <a:latin typeface="+mn-lt"/>
                <a:ea typeface="+mn-ea"/>
                <a:cs typeface="+mn-cs"/>
              </a:rPr>
              <a:t>年的</a:t>
            </a:r>
            <a:r>
              <a:rPr lang="en-US" altLang="zh-CN" sz="1200" kern="1200" dirty="0">
                <a:solidFill>
                  <a:schemeClr val="tx1"/>
                </a:solidFill>
                <a:effectLst/>
                <a:latin typeface="+mn-lt"/>
                <a:ea typeface="+mn-ea"/>
                <a:cs typeface="+mn-cs"/>
              </a:rPr>
              <a:t>TPAMI</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COCO</a:t>
            </a:r>
            <a:r>
              <a:rPr lang="zh-CN" altLang="en-US" sz="1200" kern="1200" dirty="0">
                <a:solidFill>
                  <a:schemeClr val="tx1"/>
                </a:solidFill>
                <a:effectLst/>
                <a:latin typeface="+mn-lt"/>
                <a:ea typeface="+mn-ea"/>
                <a:cs typeface="+mn-cs"/>
              </a:rPr>
              <a:t>数据集上的</a:t>
            </a:r>
            <a:r>
              <a:rPr lang="en-US" altLang="zh-CN" sz="1200" kern="1200" dirty="0">
                <a:solidFill>
                  <a:schemeClr val="tx1"/>
                </a:solidFill>
                <a:effectLst/>
                <a:latin typeface="+mn-lt"/>
                <a:ea typeface="+mn-ea"/>
                <a:cs typeface="+mn-cs"/>
              </a:rPr>
              <a:t>AP</a:t>
            </a:r>
            <a:r>
              <a:rPr lang="zh-CN" altLang="en-US" sz="1200" kern="1200" dirty="0">
                <a:solidFill>
                  <a:schemeClr val="tx1"/>
                </a:solidFill>
                <a:effectLst/>
                <a:latin typeface="+mn-lt"/>
                <a:ea typeface="+mn-ea"/>
                <a:cs typeface="+mn-cs"/>
              </a:rPr>
              <a:t>能达到</a:t>
            </a:r>
            <a:r>
              <a:rPr lang="en-US" altLang="zh-CN" sz="1200" kern="1200" dirty="0">
                <a:solidFill>
                  <a:schemeClr val="tx1"/>
                </a:solidFill>
                <a:effectLst/>
                <a:latin typeface="+mn-lt"/>
                <a:ea typeface="+mn-ea"/>
                <a:cs typeface="+mn-cs"/>
              </a:rPr>
              <a:t>50.9</a:t>
            </a:r>
            <a:r>
              <a:rPr lang="zh-CN" altLang="en-US" sz="1200" kern="1200" dirty="0">
                <a:solidFill>
                  <a:schemeClr val="tx1"/>
                </a:solidFill>
                <a:effectLst/>
                <a:latin typeface="+mn-lt"/>
                <a:ea typeface="+mn-ea"/>
                <a:cs typeface="+mn-cs"/>
              </a:rPr>
              <a:t>，比</a:t>
            </a:r>
            <a:r>
              <a:rPr lang="en-US" altLang="zh-CN" sz="1200" kern="1200" dirty="0">
                <a:solidFill>
                  <a:schemeClr val="tx1"/>
                </a:solidFill>
                <a:effectLst/>
                <a:latin typeface="+mn-lt"/>
                <a:ea typeface="+mn-ea"/>
                <a:cs typeface="+mn-cs"/>
              </a:rPr>
              <a:t>11</a:t>
            </a:r>
            <a:r>
              <a:rPr lang="zh-CN" altLang="en-US" sz="1200" kern="1200" dirty="0">
                <a:solidFill>
                  <a:schemeClr val="tx1"/>
                </a:solidFill>
                <a:effectLst/>
                <a:latin typeface="+mn-lt"/>
                <a:ea typeface="+mn-ea"/>
                <a:cs typeface="+mn-cs"/>
              </a:rPr>
              <a:t>月份谷歌大脑提出的</a:t>
            </a:r>
            <a:r>
              <a:rPr lang="en-US" altLang="zh-CN" sz="1200" kern="1200" dirty="0" err="1">
                <a:solidFill>
                  <a:schemeClr val="tx1"/>
                </a:solidFill>
                <a:effectLst/>
                <a:latin typeface="+mn-lt"/>
                <a:ea typeface="+mn-ea"/>
                <a:cs typeface="+mn-cs"/>
              </a:rPr>
              <a:t>efficientdet</a:t>
            </a:r>
            <a:r>
              <a:rPr lang="zh-CN" altLang="en-US" sz="1200" kern="1200" dirty="0">
                <a:solidFill>
                  <a:schemeClr val="tx1"/>
                </a:solidFill>
                <a:effectLst/>
                <a:latin typeface="+mn-lt"/>
                <a:ea typeface="+mn-ea"/>
                <a:cs typeface="+mn-cs"/>
              </a:rPr>
              <a:t>只低</a:t>
            </a:r>
            <a:r>
              <a:rPr lang="en-US" altLang="zh-CN" sz="1200" kern="1200" dirty="0">
                <a:solidFill>
                  <a:schemeClr val="tx1"/>
                </a:solidFill>
                <a:effectLst/>
                <a:latin typeface="+mn-lt"/>
                <a:ea typeface="+mn-ea"/>
                <a:cs typeface="+mn-cs"/>
              </a:rPr>
              <a:t>0.1</a:t>
            </a:r>
          </a:p>
          <a:p>
            <a:r>
              <a:rPr lang="zh-CN" altLang="en-US" dirty="0">
                <a:effectLst/>
              </a:rPr>
              <a:t/>
            </a:r>
            <a:br>
              <a:rPr lang="zh-CN" altLang="en-US" dirty="0">
                <a:effectLst/>
              </a:rPr>
            </a:br>
            <a:endParaRPr lang="zh-CN" altLang="en-US" dirty="0">
              <a:effectLst/>
            </a:endParaRPr>
          </a:p>
          <a:p>
            <a:r>
              <a:rPr lang="zh-CN" altLang="en-US" dirty="0">
                <a:effectLst/>
              </a:rPr>
              <a:t/>
            </a:r>
            <a:br>
              <a:rPr lang="zh-CN" altLang="en-US" dirty="0">
                <a:effectLst/>
              </a:rPr>
            </a:br>
            <a:endParaRPr lang="zh-CN" altLang="en-US" dirty="0"/>
          </a:p>
        </p:txBody>
      </p:sp>
      <p:sp>
        <p:nvSpPr>
          <p:cNvPr id="4" name="灯片编号占位符 3"/>
          <p:cNvSpPr>
            <a:spLocks noGrp="1"/>
          </p:cNvSpPr>
          <p:nvPr>
            <p:ph type="sldNum" sz="quarter" idx="5"/>
          </p:nvPr>
        </p:nvSpPr>
        <p:spPr/>
        <p:txBody>
          <a:bodyPr/>
          <a:lstStyle/>
          <a:p>
            <a:fld id="{8308A7A2-713B-4ACD-BCE0-DDF7CB7BD3EF}" type="slidenum">
              <a:rPr lang="zh-CN" altLang="en-US" smtClean="0"/>
              <a:pPr/>
              <a:t>1</a:t>
            </a:fld>
            <a:endParaRPr lang="zh-CN" altLang="en-US"/>
          </a:p>
        </p:txBody>
      </p:sp>
    </p:spTree>
    <p:extLst>
      <p:ext uri="{BB962C8B-B14F-4D97-AF65-F5344CB8AC3E}">
        <p14:creationId xmlns:p14="http://schemas.microsoft.com/office/powerpoint/2010/main" xmlns="" val="1237266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各策略的实例分割表现，所有策略的表现都优于</a:t>
            </a:r>
            <a:r>
              <a:rPr lang="en-US" altLang="zh-CN" dirty="0"/>
              <a:t>mask </a:t>
            </a:r>
            <a:r>
              <a:rPr lang="en-US" altLang="zh-CN" dirty="0" err="1"/>
              <a:t>rcnn</a:t>
            </a:r>
            <a:r>
              <a:rPr lang="zh-CN" altLang="en-US" dirty="0"/>
              <a:t>，</a:t>
            </a:r>
            <a:endParaRPr lang="en-US" altLang="zh-CN" dirty="0"/>
          </a:p>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）优于</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）是因为</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）在第一阶段训练</a:t>
            </a:r>
            <a:r>
              <a:rPr lang="en-US" altLang="zh-CN" sz="1200" b="0" i="0" kern="1200" dirty="0">
                <a:solidFill>
                  <a:schemeClr val="tx1"/>
                </a:solidFill>
                <a:effectLst/>
                <a:latin typeface="+mn-lt"/>
                <a:ea typeface="+mn-ea"/>
                <a:cs typeface="+mn-cs"/>
              </a:rPr>
              <a:t>mask</a:t>
            </a:r>
            <a:r>
              <a:rPr lang="zh-CN" altLang="en-US" sz="1200" b="0" i="0" kern="1200" dirty="0">
                <a:solidFill>
                  <a:schemeClr val="tx1"/>
                </a:solidFill>
                <a:effectLst/>
                <a:latin typeface="+mn-lt"/>
                <a:ea typeface="+mn-ea"/>
                <a:cs typeface="+mn-cs"/>
              </a:rPr>
              <a:t>分支，但在最后阶段进行测试，导致掩模预测</a:t>
            </a:r>
            <a:r>
              <a:rPr lang="en-US" altLang="zh-CN" sz="1200" b="0" i="0" kern="1200" dirty="0">
                <a:solidFill>
                  <a:schemeClr val="tx1"/>
                </a:solidFill>
                <a:effectLst/>
                <a:latin typeface="+mn-lt"/>
                <a:ea typeface="+mn-ea"/>
                <a:cs typeface="+mn-cs"/>
              </a:rPr>
              <a:t>mismatch</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）减少了这种不匹配。 </a:t>
            </a:r>
            <a:endParaRPr lang="en-US" altLang="zh-CN" sz="1200" b="0" i="0" kern="1200" dirty="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）向每个阶段添加掩码</a:t>
            </a:r>
            <a:r>
              <a:rPr lang="zh-CN" altLang="en-US" sz="1200" b="0" i="0" kern="1200" dirty="0" smtClean="0">
                <a:solidFill>
                  <a:schemeClr val="tx1"/>
                </a:solidFill>
                <a:effectLst/>
                <a:latin typeface="+mn-lt"/>
                <a:ea typeface="+mn-ea"/>
                <a:cs typeface="+mn-cs"/>
              </a:rPr>
              <a:t>分支，与</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）相比没有明显的好处，但计算量更大，所需存储也越多。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）是成本和</a:t>
            </a:r>
            <a:r>
              <a:rPr lang="en-US" altLang="zh-CN" sz="1200" b="0" i="0" kern="1200" dirty="0">
                <a:solidFill>
                  <a:schemeClr val="tx1"/>
                </a:solidFill>
                <a:effectLst/>
                <a:latin typeface="+mn-lt"/>
                <a:ea typeface="+mn-ea"/>
                <a:cs typeface="+mn-cs"/>
              </a:rPr>
              <a:t>AP</a:t>
            </a:r>
            <a:r>
              <a:rPr lang="zh-CN" altLang="en-US" sz="1200" b="0" i="0" kern="1200" dirty="0">
                <a:solidFill>
                  <a:schemeClr val="tx1"/>
                </a:solidFill>
                <a:effectLst/>
                <a:latin typeface="+mn-lt"/>
                <a:ea typeface="+mn-ea"/>
                <a:cs typeface="+mn-cs"/>
              </a:rPr>
              <a:t>之间的最佳权衡，并在后续使用。</a:t>
            </a:r>
            <a:endParaRPr lang="zh-CN" altLang="en-US" dirty="0"/>
          </a:p>
        </p:txBody>
      </p:sp>
      <p:sp>
        <p:nvSpPr>
          <p:cNvPr id="4" name="灯片编号占位符 3"/>
          <p:cNvSpPr>
            <a:spLocks noGrp="1"/>
          </p:cNvSpPr>
          <p:nvPr>
            <p:ph type="sldNum" sz="quarter" idx="5"/>
          </p:nvPr>
        </p:nvSpPr>
        <p:spPr/>
        <p:txBody>
          <a:bodyPr/>
          <a:lstStyle/>
          <a:p>
            <a:fld id="{8308A7A2-713B-4ACD-BCE0-DDF7CB7BD3EF}" type="slidenum">
              <a:rPr lang="zh-CN" altLang="en-US" smtClean="0"/>
              <a:pPr/>
              <a:t>10</a:t>
            </a:fld>
            <a:endParaRPr lang="zh-CN" altLang="en-US"/>
          </a:p>
        </p:txBody>
      </p:sp>
    </p:spTree>
    <p:extLst>
      <p:ext uri="{BB962C8B-B14F-4D97-AF65-F5344CB8AC3E}">
        <p14:creationId xmlns:p14="http://schemas.microsoft.com/office/powerpoint/2010/main" xmlns="" val="11620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对基于</a:t>
            </a:r>
            <a:r>
              <a:rPr lang="en-US" altLang="zh-CN" sz="1200" b="0" i="0" kern="1200" dirty="0">
                <a:solidFill>
                  <a:schemeClr val="tx1"/>
                </a:solidFill>
                <a:effectLst/>
                <a:latin typeface="+mn-lt"/>
                <a:ea typeface="+mn-ea"/>
                <a:cs typeface="+mn-cs"/>
              </a:rPr>
              <a:t>ResNet-101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ResNeXt-152</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Cascade </a:t>
            </a:r>
            <a:r>
              <a:rPr lang="en-US" altLang="zh-CN" sz="1200" b="0" i="0" kern="1200" dirty="0" err="1">
                <a:solidFill>
                  <a:schemeClr val="tx1"/>
                </a:solidFill>
                <a:effectLst/>
                <a:latin typeface="+mn-lt"/>
                <a:ea typeface="+mn-ea"/>
                <a:cs typeface="+mn-cs"/>
              </a:rPr>
              <a:t>rcnn</a:t>
            </a:r>
            <a:r>
              <a:rPr lang="zh-CN" altLang="en-US" sz="1200" b="0" i="0" kern="1200" dirty="0">
                <a:solidFill>
                  <a:schemeClr val="tx1"/>
                </a:solidFill>
                <a:effectLst/>
                <a:latin typeface="+mn-lt"/>
                <a:ea typeface="+mn-ea"/>
                <a:cs typeface="+mn-cs"/>
              </a:rPr>
              <a:t>及一些其他优秀算法进行了对比，最上面是</a:t>
            </a:r>
            <a:r>
              <a:rPr lang="en-US" altLang="zh-CN" sz="1200" b="0" i="0" kern="1200" dirty="0">
                <a:solidFill>
                  <a:schemeClr val="tx1"/>
                </a:solidFill>
                <a:effectLst/>
                <a:latin typeface="+mn-lt"/>
                <a:ea typeface="+mn-ea"/>
                <a:cs typeface="+mn-cs"/>
              </a:rPr>
              <a:t>one-stage</a:t>
            </a:r>
            <a:r>
              <a:rPr lang="zh-CN" altLang="en-US" sz="1200" b="0" i="0" kern="1200" dirty="0">
                <a:solidFill>
                  <a:schemeClr val="tx1"/>
                </a:solidFill>
                <a:effectLst/>
                <a:latin typeface="+mn-lt"/>
                <a:ea typeface="+mn-ea"/>
                <a:cs typeface="+mn-cs"/>
              </a:rPr>
              <a:t>；中间是</a:t>
            </a:r>
            <a:r>
              <a:rPr lang="en-US" altLang="zh-CN" sz="1200" b="0" i="0" kern="1200" dirty="0">
                <a:solidFill>
                  <a:schemeClr val="tx1"/>
                </a:solidFill>
                <a:effectLst/>
                <a:latin typeface="+mn-lt"/>
                <a:ea typeface="+mn-ea"/>
                <a:cs typeface="+mn-cs"/>
              </a:rPr>
              <a:t>two-stage</a:t>
            </a:r>
            <a:r>
              <a:rPr lang="zh-CN" altLang="en-US" sz="1200" b="0" i="0" kern="1200" dirty="0">
                <a:solidFill>
                  <a:schemeClr val="tx1"/>
                </a:solidFill>
                <a:effectLst/>
                <a:latin typeface="+mn-lt"/>
                <a:ea typeface="+mn-ea"/>
                <a:cs typeface="+mn-cs"/>
              </a:rPr>
              <a:t>；下面是</a:t>
            </a:r>
            <a:r>
              <a:rPr lang="en-US" altLang="zh-CN" sz="1200" b="0" i="0" kern="1200" dirty="0">
                <a:solidFill>
                  <a:schemeClr val="tx1"/>
                </a:solidFill>
                <a:effectLst/>
                <a:latin typeface="+mn-lt"/>
                <a:ea typeface="+mn-ea"/>
                <a:cs typeface="+mn-cs"/>
              </a:rPr>
              <a:t>multi-stage</a:t>
            </a:r>
            <a:r>
              <a:rPr lang="zh-CN" altLang="en-US" sz="1200" b="0" i="0" kern="1200" dirty="0">
                <a:solidFill>
                  <a:schemeClr val="tx1"/>
                </a:solidFill>
                <a:effectLst/>
                <a:latin typeface="+mn-lt"/>
                <a:ea typeface="+mn-ea"/>
                <a:cs typeface="+mn-cs"/>
              </a:rPr>
              <a:t>，从</a:t>
            </a:r>
            <a:r>
              <a:rPr lang="en-US" altLang="zh-CN" sz="1200" b="0" i="0" kern="1200" dirty="0">
                <a:solidFill>
                  <a:schemeClr val="tx1"/>
                </a:solidFill>
                <a:effectLst/>
                <a:latin typeface="+mn-lt"/>
                <a:ea typeface="+mn-ea"/>
                <a:cs typeface="+mn-cs"/>
              </a:rPr>
              <a:t>AP</a:t>
            </a:r>
            <a:r>
              <a:rPr lang="zh-CN" altLang="en-US" sz="1200" b="0" i="0" kern="1200" dirty="0">
                <a:solidFill>
                  <a:schemeClr val="tx1"/>
                </a:solidFill>
                <a:effectLst/>
                <a:latin typeface="+mn-lt"/>
                <a:ea typeface="+mn-ea"/>
                <a:cs typeface="+mn-cs"/>
              </a:rPr>
              <a:t>看</a:t>
            </a:r>
            <a:r>
              <a:rPr lang="en-US" altLang="zh-CN" sz="1200" b="0" i="0" kern="1200" dirty="0">
                <a:solidFill>
                  <a:schemeClr val="tx1"/>
                </a:solidFill>
                <a:effectLst/>
                <a:latin typeface="+mn-lt"/>
                <a:ea typeface="+mn-ea"/>
                <a:cs typeface="+mn-cs"/>
              </a:rPr>
              <a:t>Cascade R-CNN</a:t>
            </a:r>
            <a:r>
              <a:rPr lang="zh-CN" altLang="en-US" sz="1200" b="0" i="0" kern="1200" dirty="0">
                <a:solidFill>
                  <a:schemeClr val="tx1"/>
                </a:solidFill>
                <a:effectLst/>
                <a:latin typeface="+mn-lt"/>
                <a:ea typeface="+mn-ea"/>
                <a:cs typeface="+mn-cs"/>
              </a:rPr>
              <a:t>对检测精度的提升很大；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Faster </a:t>
            </a:r>
            <a:r>
              <a:rPr lang="en-US" altLang="zh-CN" sz="1200" b="0" i="0" kern="1200" dirty="0" err="1">
                <a:solidFill>
                  <a:schemeClr val="tx1"/>
                </a:solidFill>
                <a:effectLst/>
                <a:latin typeface="+mn-lt"/>
                <a:ea typeface="+mn-ea"/>
                <a:cs typeface="+mn-cs"/>
              </a:rPr>
              <a:t>rcnn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是将</a:t>
            </a:r>
            <a:r>
              <a:rPr lang="en-US" altLang="zh-CN" sz="1200" b="0" i="0" kern="1200" dirty="0">
                <a:solidFill>
                  <a:schemeClr val="tx1"/>
                </a:solidFill>
                <a:effectLst/>
                <a:latin typeface="+mn-lt"/>
                <a:ea typeface="+mn-ea"/>
                <a:cs typeface="+mn-cs"/>
              </a:rPr>
              <a:t>faster </a:t>
            </a:r>
            <a:r>
              <a:rPr lang="en-US" altLang="zh-CN" sz="1200" b="0" i="0" kern="1200" dirty="0" err="1">
                <a:solidFill>
                  <a:schemeClr val="tx1"/>
                </a:solidFill>
                <a:effectLst/>
                <a:latin typeface="+mn-lt"/>
                <a:ea typeface="+mn-ea"/>
                <a:cs typeface="+mn-cs"/>
              </a:rPr>
              <a:t>rcnn</a:t>
            </a:r>
            <a:r>
              <a:rPr lang="zh-CN" altLang="en-US" sz="1200" b="0" i="0" kern="1200" dirty="0">
                <a:solidFill>
                  <a:schemeClr val="tx1"/>
                </a:solidFill>
                <a:effectLst/>
                <a:latin typeface="+mn-lt"/>
                <a:ea typeface="+mn-ea"/>
                <a:cs typeface="+mn-cs"/>
              </a:rPr>
              <a:t>加入了残差网络进行改进</a:t>
            </a:r>
            <a:endParaRPr lang="en-US" altLang="zh-CN" sz="1200" b="0" i="0" kern="1200" dirty="0">
              <a:solidFill>
                <a:schemeClr val="tx1"/>
              </a:solidFill>
              <a:effectLst/>
              <a:latin typeface="+mn-lt"/>
              <a:ea typeface="+mn-ea"/>
              <a:cs typeface="+mn-cs"/>
            </a:endParaRPr>
          </a:p>
          <a:p>
            <a:pPr marL="0" indent="0">
              <a:buNone/>
            </a:pPr>
            <a:r>
              <a:rPr lang="zh-CN" altLang="en-US" sz="1200" b="0" i="0" kern="1200" dirty="0">
                <a:solidFill>
                  <a:schemeClr val="tx1"/>
                </a:solidFill>
                <a:effectLst/>
                <a:latin typeface="+mn-lt"/>
                <a:ea typeface="+mn-ea"/>
                <a:cs typeface="+mn-cs"/>
              </a:rPr>
              <a:t>*代表使用了</a:t>
            </a:r>
            <a:r>
              <a:rPr lang="en-US" altLang="zh-CN" sz="1200" b="0" i="0" kern="1200" dirty="0">
                <a:solidFill>
                  <a:schemeClr val="tx1"/>
                </a:solidFill>
                <a:effectLst/>
                <a:latin typeface="+mn-lt"/>
                <a:ea typeface="+mn-ea"/>
                <a:cs typeface="+mn-cs"/>
              </a:rPr>
              <a:t>train</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inference</a:t>
            </a:r>
            <a:r>
              <a:rPr lang="zh-CN" altLang="en-US" sz="1200" b="0" i="0" kern="1200" dirty="0">
                <a:solidFill>
                  <a:schemeClr val="tx1"/>
                </a:solidFill>
                <a:effectLst/>
                <a:latin typeface="+mn-lt"/>
                <a:ea typeface="+mn-ea"/>
                <a:cs typeface="+mn-cs"/>
              </a:rPr>
              <a:t>增强方法，如多尺度，</a:t>
            </a:r>
            <a:r>
              <a:rPr lang="en-US" altLang="zh-CN" sz="1200" b="0" i="0" kern="1200" dirty="0">
                <a:solidFill>
                  <a:schemeClr val="tx1"/>
                </a:solidFill>
                <a:effectLst/>
                <a:latin typeface="+mn-lt"/>
                <a:ea typeface="+mn-ea"/>
                <a:cs typeface="+mn-cs"/>
              </a:rPr>
              <a:t>soft-NMS(</a:t>
            </a:r>
            <a:r>
              <a:rPr lang="zh-CN" altLang="en-US" dirty="0"/>
              <a:t>当</a:t>
            </a:r>
            <a:r>
              <a:rPr lang="en-US" altLang="zh-CN" dirty="0"/>
              <a:t>BB</a:t>
            </a:r>
            <a:r>
              <a:rPr lang="zh-CN" altLang="en-US" dirty="0"/>
              <a:t>与</a:t>
            </a:r>
            <a:r>
              <a:rPr lang="en-US" altLang="zh-CN" dirty="0"/>
              <a:t>GT</a:t>
            </a:r>
            <a:r>
              <a:rPr lang="zh-CN" altLang="en-US" dirty="0"/>
              <a:t>的</a:t>
            </a:r>
            <a:r>
              <a:rPr lang="en-US" altLang="zh-CN" dirty="0" err="1"/>
              <a:t>IoU</a:t>
            </a:r>
            <a:r>
              <a:rPr lang="zh-CN" altLang="en-US" dirty="0"/>
              <a:t>大于给定阈值时，将该</a:t>
            </a:r>
            <a:r>
              <a:rPr lang="en-US" altLang="zh-CN" dirty="0"/>
              <a:t>bb</a:t>
            </a:r>
            <a:r>
              <a:rPr lang="zh-CN" altLang="en-US" dirty="0"/>
              <a:t>的置信度降低而不是直接删除该</a:t>
            </a:r>
            <a:r>
              <a:rPr lang="en-US" altLang="zh-CN" dirty="0"/>
              <a:t>bb</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等</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Ap</a:t>
            </a:r>
            <a:r>
              <a:rPr lang="zh-CN" altLang="en-US" sz="1200" b="0" i="0" kern="1200" dirty="0">
                <a:solidFill>
                  <a:schemeClr val="tx1"/>
                </a:solidFill>
                <a:effectLst/>
                <a:latin typeface="+mn-lt"/>
                <a:ea typeface="+mn-ea"/>
                <a:cs typeface="+mn-cs"/>
              </a:rPr>
              <a:t>指平均精度；</a:t>
            </a:r>
            <a:r>
              <a:rPr lang="en-US" altLang="zh-CN" sz="1200" b="0" i="0" kern="1200" dirty="0">
                <a:solidFill>
                  <a:schemeClr val="tx1"/>
                </a:solidFill>
                <a:effectLst/>
                <a:latin typeface="+mn-lt"/>
                <a:ea typeface="+mn-ea"/>
                <a:cs typeface="+mn-cs"/>
              </a:rPr>
              <a:t>ap50</a:t>
            </a:r>
            <a:r>
              <a:rPr lang="zh-CN" altLang="en-US" sz="1200" b="0" i="0" kern="1200" dirty="0">
                <a:solidFill>
                  <a:schemeClr val="tx1"/>
                </a:solidFill>
                <a:effectLst/>
                <a:latin typeface="+mn-lt"/>
                <a:ea typeface="+mn-ea"/>
                <a:cs typeface="+mn-cs"/>
              </a:rPr>
              <a:t>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测试时</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iou</a:t>
            </a:r>
            <a:r>
              <a:rPr lang="en-US" altLang="zh-CN" sz="1200" b="0" i="0" kern="1200" dirty="0">
                <a:solidFill>
                  <a:schemeClr val="tx1"/>
                </a:solidFill>
                <a:effectLst/>
                <a:latin typeface="+mn-lt"/>
                <a:ea typeface="+mn-ea"/>
                <a:cs typeface="+mn-cs"/>
              </a:rPr>
              <a:t>=0.5</a:t>
            </a:r>
            <a:r>
              <a:rPr lang="zh-CN" altLang="en-US" sz="1200" b="0" i="0" kern="1200" dirty="0">
                <a:solidFill>
                  <a:schemeClr val="tx1"/>
                </a:solidFill>
                <a:effectLst/>
                <a:latin typeface="+mn-lt"/>
                <a:ea typeface="+mn-ea"/>
                <a:cs typeface="+mn-cs"/>
              </a:rPr>
              <a:t>时的</a:t>
            </a:r>
            <a:r>
              <a:rPr lang="en-US" altLang="zh-CN" sz="1200" b="0" i="0" kern="1200" dirty="0">
                <a:solidFill>
                  <a:schemeClr val="tx1"/>
                </a:solidFill>
                <a:effectLst/>
                <a:latin typeface="+mn-lt"/>
                <a:ea typeface="+mn-ea"/>
                <a:cs typeface="+mn-cs"/>
              </a:rPr>
              <a:t>ap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ap75</a:t>
            </a:r>
            <a:r>
              <a:rPr lang="zh-CN" altLang="en-US" sz="1200" b="0" i="0" kern="1200" dirty="0">
                <a:solidFill>
                  <a:schemeClr val="tx1"/>
                </a:solidFill>
                <a:effectLst/>
                <a:latin typeface="+mn-lt"/>
                <a:ea typeface="+mn-ea"/>
                <a:cs typeface="+mn-cs"/>
              </a:rPr>
              <a:t>指</a:t>
            </a:r>
            <a:r>
              <a:rPr lang="en-US" altLang="zh-CN" sz="1200" b="0" i="0" kern="1200" dirty="0" err="1">
                <a:solidFill>
                  <a:schemeClr val="tx1"/>
                </a:solidFill>
                <a:effectLst/>
                <a:latin typeface="+mn-lt"/>
                <a:ea typeface="+mn-ea"/>
                <a:cs typeface="+mn-cs"/>
              </a:rPr>
              <a:t>iou</a:t>
            </a:r>
            <a:r>
              <a:rPr lang="en-US" altLang="zh-CN" sz="1200" b="0" i="0" kern="1200" dirty="0">
                <a:solidFill>
                  <a:schemeClr val="tx1"/>
                </a:solidFill>
                <a:effectLst/>
                <a:latin typeface="+mn-lt"/>
                <a:ea typeface="+mn-ea"/>
                <a:cs typeface="+mn-cs"/>
              </a:rPr>
              <a:t>=0.75</a:t>
            </a:r>
            <a:r>
              <a:rPr lang="zh-CN" altLang="en-US" sz="1200" b="0" i="0" kern="1200" dirty="0">
                <a:solidFill>
                  <a:schemeClr val="tx1"/>
                </a:solidFill>
                <a:effectLst/>
                <a:latin typeface="+mn-lt"/>
                <a:ea typeface="+mn-ea"/>
                <a:cs typeface="+mn-cs"/>
              </a:rPr>
              <a:t>时的</a:t>
            </a:r>
            <a:r>
              <a:rPr lang="en-US" altLang="zh-CN" sz="1200" b="0" i="0" kern="1200" dirty="0">
                <a:solidFill>
                  <a:schemeClr val="tx1"/>
                </a:solidFill>
                <a:effectLst/>
                <a:latin typeface="+mn-lt"/>
                <a:ea typeface="+mn-ea"/>
                <a:cs typeface="+mn-cs"/>
              </a:rPr>
              <a:t>ap</a:t>
            </a:r>
            <a:endParaRPr lang="zh-CN" altLang="en-US" dirty="0"/>
          </a:p>
        </p:txBody>
      </p:sp>
      <p:sp>
        <p:nvSpPr>
          <p:cNvPr id="4" name="灯片编号占位符 3"/>
          <p:cNvSpPr>
            <a:spLocks noGrp="1"/>
          </p:cNvSpPr>
          <p:nvPr>
            <p:ph type="sldNum" sz="quarter" idx="5"/>
          </p:nvPr>
        </p:nvSpPr>
        <p:spPr/>
        <p:txBody>
          <a:bodyPr/>
          <a:lstStyle/>
          <a:p>
            <a:fld id="{8308A7A2-713B-4ACD-BCE0-DDF7CB7BD3EF}" type="slidenum">
              <a:rPr lang="zh-CN" altLang="en-US" smtClean="0"/>
              <a:pPr/>
              <a:t>11</a:t>
            </a:fld>
            <a:endParaRPr lang="zh-CN" altLang="en-US"/>
          </a:p>
        </p:txBody>
      </p:sp>
    </p:spTree>
    <p:extLst>
      <p:ext uri="{BB962C8B-B14F-4D97-AF65-F5344CB8AC3E}">
        <p14:creationId xmlns:p14="http://schemas.microsoft.com/office/powerpoint/2010/main" xmlns="" val="1174909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对不同的检测网络添加级联结构后的参数量和速度进行了对比，从表中可发现参数量增加得比较多</a:t>
            </a:r>
            <a:r>
              <a:rPr lang="zh-CN" altLang="en-US" sz="1200" b="0" i="0" kern="1200" dirty="0" smtClean="0">
                <a:solidFill>
                  <a:schemeClr val="tx1"/>
                </a:solidFill>
                <a:effectLst/>
                <a:latin typeface="+mn-lt"/>
                <a:ea typeface="+mn-ea"/>
                <a:cs typeface="+mn-cs"/>
              </a:rPr>
              <a:t>，训练</a:t>
            </a:r>
            <a:r>
              <a:rPr lang="zh-CN" altLang="en-US" sz="1200" b="0" i="0" kern="1200" dirty="0">
                <a:solidFill>
                  <a:schemeClr val="tx1"/>
                </a:solidFill>
                <a:effectLst/>
                <a:latin typeface="+mn-lt"/>
                <a:ea typeface="+mn-ea"/>
                <a:cs typeface="+mn-cs"/>
              </a:rPr>
              <a:t>和检测速度虽然有少许变慢，但在可接受的范围内，并都获得了大幅度的精度提升。</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由于作者做实验时</a:t>
            </a:r>
            <a:r>
              <a:rPr lang="en-US" altLang="zh-CN" sz="1200" b="0" i="0" kern="1200" dirty="0">
                <a:solidFill>
                  <a:schemeClr val="tx1"/>
                </a:solidFill>
                <a:effectLst/>
                <a:latin typeface="+mn-lt"/>
                <a:ea typeface="+mn-ea"/>
                <a:cs typeface="+mn-cs"/>
              </a:rPr>
              <a:t>FPN</a:t>
            </a:r>
            <a:r>
              <a:rPr lang="zh-CN" altLang="en-US" sz="1200" b="0" i="0" kern="1200" dirty="0">
                <a:solidFill>
                  <a:schemeClr val="tx1"/>
                </a:solidFill>
                <a:effectLst/>
                <a:latin typeface="+mn-lt"/>
                <a:ea typeface="+mn-ea"/>
                <a:cs typeface="+mn-cs"/>
              </a:rPr>
              <a:t>还未公开源码，作者对</a:t>
            </a:r>
            <a:r>
              <a:rPr lang="en-US" altLang="zh-CN" sz="1200" b="0" i="0" kern="1200" dirty="0" err="1">
                <a:solidFill>
                  <a:schemeClr val="tx1"/>
                </a:solidFill>
                <a:effectLst/>
                <a:latin typeface="+mn-lt"/>
                <a:ea typeface="+mn-ea"/>
                <a:cs typeface="+mn-cs"/>
              </a:rPr>
              <a:t>fpn</a:t>
            </a:r>
            <a:r>
              <a:rPr lang="zh-CN" altLang="en-US" sz="1200" b="0" i="0" kern="1200" dirty="0">
                <a:solidFill>
                  <a:schemeClr val="tx1"/>
                </a:solidFill>
                <a:effectLst/>
                <a:latin typeface="+mn-lt"/>
                <a:ea typeface="+mn-ea"/>
                <a:cs typeface="+mn-cs"/>
              </a:rPr>
              <a:t>论文中的一些方法进行了改进，检测效果有所提升，记为</a:t>
            </a:r>
            <a:r>
              <a:rPr lang="en-US" altLang="zh-CN" sz="1200" b="0" i="0" kern="1200" dirty="0" err="1">
                <a:solidFill>
                  <a:schemeClr val="tx1"/>
                </a:solidFill>
                <a:effectLst/>
                <a:latin typeface="+mn-lt"/>
                <a:ea typeface="+mn-ea"/>
                <a:cs typeface="+mn-cs"/>
              </a:rPr>
              <a:t>fpn</a:t>
            </a:r>
            <a:r>
              <a:rPr lang="en-US" altLang="zh-CN"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8308A7A2-713B-4ACD-BCE0-DDF7CB7BD3EF}" type="slidenum">
              <a:rPr lang="zh-CN" altLang="en-US" smtClean="0"/>
              <a:pPr/>
              <a:t>12</a:t>
            </a:fld>
            <a:endParaRPr lang="zh-CN" altLang="en-US"/>
          </a:p>
        </p:txBody>
      </p:sp>
    </p:spTree>
    <p:extLst>
      <p:ext uri="{BB962C8B-B14F-4D97-AF65-F5344CB8AC3E}">
        <p14:creationId xmlns:p14="http://schemas.microsoft.com/office/powerpoint/2010/main" xmlns="" val="427158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Cascade Mask R-CNN</a:t>
            </a:r>
            <a:r>
              <a:rPr lang="zh-CN" altLang="en-US" dirty="0"/>
              <a:t>基于多个</a:t>
            </a:r>
            <a:r>
              <a:rPr lang="en-US" altLang="zh-CN" dirty="0" err="1"/>
              <a:t>backone</a:t>
            </a:r>
            <a:r>
              <a:rPr lang="zh-CN" altLang="en-US" dirty="0"/>
              <a:t>网络在</a:t>
            </a:r>
            <a:r>
              <a:rPr lang="en-US" altLang="zh-CN" dirty="0"/>
              <a:t>COCO2017</a:t>
            </a:r>
            <a:r>
              <a:rPr lang="zh-CN" altLang="en-US" dirty="0"/>
              <a:t>数据集上的表现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*代表使用了</a:t>
            </a:r>
            <a:r>
              <a:rPr lang="en-US" altLang="zh-CN" sz="1200" b="0" i="0" kern="1200" dirty="0">
                <a:solidFill>
                  <a:schemeClr val="tx1"/>
                </a:solidFill>
                <a:effectLst/>
                <a:latin typeface="+mn-lt"/>
                <a:ea typeface="+mn-ea"/>
                <a:cs typeface="+mn-cs"/>
              </a:rPr>
              <a:t>train</a:t>
            </a:r>
            <a:r>
              <a:rPr lang="zh-CN" altLang="en-US" sz="1200" b="0" i="0" kern="1200" dirty="0">
                <a:solidFill>
                  <a:schemeClr val="tx1"/>
                </a:solidFill>
                <a:effectLst/>
                <a:latin typeface="+mn-lt"/>
                <a:ea typeface="+mn-ea"/>
                <a:cs typeface="+mn-cs"/>
              </a:rPr>
              <a:t>或者</a:t>
            </a:r>
            <a:r>
              <a:rPr lang="en-US" altLang="zh-CN" sz="1200" b="0" i="0" kern="1200" dirty="0">
                <a:solidFill>
                  <a:schemeClr val="tx1"/>
                </a:solidFill>
                <a:effectLst/>
                <a:latin typeface="+mn-lt"/>
                <a:ea typeface="+mn-ea"/>
                <a:cs typeface="+mn-cs"/>
              </a:rPr>
              <a:t>inference</a:t>
            </a:r>
            <a:r>
              <a:rPr lang="zh-CN" altLang="en-US" sz="1200" b="0" i="0" kern="1200" dirty="0">
                <a:solidFill>
                  <a:schemeClr val="tx1"/>
                </a:solidFill>
                <a:effectLst/>
                <a:latin typeface="+mn-lt"/>
                <a:ea typeface="+mn-ea"/>
                <a:cs typeface="+mn-cs"/>
              </a:rPr>
              <a:t>增强方法，如多尺度，</a:t>
            </a:r>
            <a:r>
              <a:rPr lang="en-US" altLang="zh-CN" sz="1200" b="0" i="0" kern="1200" dirty="0">
                <a:solidFill>
                  <a:schemeClr val="tx1"/>
                </a:solidFill>
                <a:effectLst/>
                <a:latin typeface="+mn-lt"/>
                <a:ea typeface="+mn-ea"/>
                <a:cs typeface="+mn-cs"/>
              </a:rPr>
              <a:t>soft-NMS</a:t>
            </a:r>
            <a:r>
              <a:rPr lang="zh-CN" altLang="en-US" sz="1200" b="0" i="0" kern="1200" dirty="0">
                <a:solidFill>
                  <a:schemeClr val="tx1"/>
                </a:solidFill>
                <a:effectLst/>
                <a:latin typeface="+mn-lt"/>
                <a:ea typeface="+mn-ea"/>
                <a:cs typeface="+mn-cs"/>
              </a:rPr>
              <a:t>等</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GN</a:t>
            </a:r>
            <a:r>
              <a:rPr lang="zh-CN" altLang="en-US" dirty="0"/>
              <a:t>指使用了</a:t>
            </a:r>
            <a:r>
              <a:rPr lang="en-US" altLang="zh-CN" dirty="0"/>
              <a:t>group normalization</a:t>
            </a:r>
            <a:r>
              <a:rPr lang="zh-CN" altLang="en-US" dirty="0"/>
              <a:t>，</a:t>
            </a:r>
            <a:r>
              <a:rPr lang="en-US" altLang="zh-CN" dirty="0">
                <a:solidFill>
                  <a:srgbClr val="1A1A1A"/>
                </a:solidFill>
                <a:latin typeface="-apple-system"/>
              </a:rPr>
              <a:t>Group Norm</a:t>
            </a:r>
            <a:r>
              <a:rPr lang="zh-CN" altLang="en-US" dirty="0">
                <a:solidFill>
                  <a:srgbClr val="1A1A1A"/>
                </a:solidFill>
                <a:latin typeface="-apple-system"/>
              </a:rPr>
              <a:t>是指对同一张图片的同一层的某几个通道一起进行</a:t>
            </a:r>
            <a:r>
              <a:rPr lang="en-US" altLang="zh-CN" dirty="0">
                <a:solidFill>
                  <a:srgbClr val="1A1A1A"/>
                </a:solidFill>
                <a:latin typeface="-apple-system"/>
              </a:rPr>
              <a:t>Normalization</a:t>
            </a:r>
            <a:r>
              <a:rPr lang="zh-CN" altLang="en-US" dirty="0">
                <a:solidFill>
                  <a:srgbClr val="1A1A1A"/>
                </a:solidFill>
                <a:latin typeface="-apple-system"/>
              </a:rPr>
              <a:t>操作。这几个通道称为一个</a:t>
            </a:r>
            <a:r>
              <a:rPr lang="en-US" altLang="zh-CN" dirty="0">
                <a:solidFill>
                  <a:srgbClr val="1A1A1A"/>
                </a:solidFill>
                <a:latin typeface="-apple-system"/>
              </a:rPr>
              <a:t>Group</a:t>
            </a:r>
            <a:r>
              <a:rPr lang="zh-CN" altLang="en-US" dirty="0">
                <a:solidFill>
                  <a:srgbClr val="1A1A1A"/>
                </a:solidFill>
                <a:latin typeface="-apple-system"/>
              </a:rPr>
              <a:t>。</a:t>
            </a:r>
            <a:endParaRPr lang="en-US" altLang="zh-CN" dirty="0"/>
          </a:p>
          <a:p>
            <a:endParaRPr lang="en-US" altLang="zh-CN" dirty="0"/>
          </a:p>
          <a:p>
            <a:r>
              <a:rPr lang="en-US" altLang="zh-CN" dirty="0"/>
              <a:t>Cascade R-CNN</a:t>
            </a:r>
            <a:r>
              <a:rPr lang="zh-CN" altLang="en-US" dirty="0"/>
              <a:t>的根本动机就是通过在每个</a:t>
            </a:r>
            <a:r>
              <a:rPr lang="en-US" altLang="zh-CN" dirty="0"/>
              <a:t>stage</a:t>
            </a:r>
            <a:r>
              <a:rPr lang="zh-CN" altLang="en-US" dirty="0"/>
              <a:t>调整</a:t>
            </a:r>
            <a:r>
              <a:rPr lang="en-US" altLang="zh-CN" dirty="0" err="1"/>
              <a:t>bbox</a:t>
            </a:r>
            <a:r>
              <a:rPr lang="zh-CN" altLang="en-US" dirty="0"/>
              <a:t>来获得更高质量的</a:t>
            </a:r>
            <a:r>
              <a:rPr lang="en-US" altLang="zh-CN" dirty="0" err="1"/>
              <a:t>bbox</a:t>
            </a:r>
            <a:r>
              <a:rPr lang="zh-CN" altLang="en-US" dirty="0"/>
              <a:t>，从而在</a:t>
            </a:r>
            <a:r>
              <a:rPr lang="en-US" altLang="zh-CN" dirty="0"/>
              <a:t>COCO</a:t>
            </a:r>
            <a:r>
              <a:rPr lang="zh-CN" altLang="en-US" dirty="0"/>
              <a:t>的各个度量上都取得更好的结果。</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308A7A2-713B-4ACD-BCE0-DDF7CB7BD3EF}" type="slidenum">
              <a:rPr lang="zh-CN" altLang="en-US" smtClean="0"/>
              <a:pPr/>
              <a:t>13</a:t>
            </a:fld>
            <a:endParaRPr lang="zh-CN" altLang="en-US"/>
          </a:p>
        </p:txBody>
      </p:sp>
    </p:spTree>
    <p:extLst>
      <p:ext uri="{BB962C8B-B14F-4D97-AF65-F5344CB8AC3E}">
        <p14:creationId xmlns:p14="http://schemas.microsoft.com/office/powerpoint/2010/main" xmlns="" val="477570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train</a:t>
            </a:r>
            <a:r>
              <a:rPr lang="zh-CN" altLang="en-US" sz="1200" b="0" i="0" kern="1200" dirty="0">
                <a:solidFill>
                  <a:schemeClr val="tx1"/>
                </a:solidFill>
                <a:effectLst/>
                <a:latin typeface="+mn-lt"/>
                <a:ea typeface="+mn-ea"/>
                <a:cs typeface="+mn-cs"/>
              </a:rPr>
              <a:t>阶段，我们将与</a:t>
            </a:r>
            <a:r>
              <a:rPr lang="en-US" altLang="zh-CN" sz="1200" b="0" i="0" kern="1200" dirty="0" err="1">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大于阈值的建议区域作为正样本，进行</a:t>
            </a:r>
            <a:r>
              <a:rPr lang="en-US" altLang="zh-CN" sz="1200" b="0" i="0" kern="1200" dirty="0" err="1">
                <a:solidFill>
                  <a:schemeClr val="tx1"/>
                </a:solidFill>
                <a:effectLst/>
                <a:latin typeface="+mn-lt"/>
                <a:ea typeface="+mn-ea"/>
                <a:cs typeface="+mn-cs"/>
              </a:rPr>
              <a:t>bbox</a:t>
            </a:r>
            <a:r>
              <a:rPr lang="zh-CN" altLang="en-US" sz="1200" b="0" i="0" kern="1200" dirty="0">
                <a:solidFill>
                  <a:schemeClr val="tx1"/>
                </a:solidFill>
                <a:effectLst/>
                <a:latin typeface="+mn-lt"/>
                <a:ea typeface="+mn-ea"/>
                <a:cs typeface="+mn-cs"/>
              </a:rPr>
              <a:t>回归学习。</a:t>
            </a:r>
            <a:r>
              <a:rPr lang="en-US" altLang="zh-CN" sz="1200" b="0" i="0" kern="1200" dirty="0">
                <a:solidFill>
                  <a:schemeClr val="tx1"/>
                </a:solidFill>
                <a:effectLst/>
                <a:latin typeface="+mn-lt"/>
                <a:ea typeface="+mn-ea"/>
                <a:cs typeface="+mn-cs"/>
              </a:rPr>
              <a:t>inference</a:t>
            </a:r>
            <a:r>
              <a:rPr lang="zh-CN" altLang="en-US" sz="1200" b="0" i="0" kern="1200" dirty="0">
                <a:solidFill>
                  <a:schemeClr val="tx1"/>
                </a:solidFill>
                <a:effectLst/>
                <a:latin typeface="+mn-lt"/>
                <a:ea typeface="+mn-ea"/>
                <a:cs typeface="+mn-cs"/>
              </a:rPr>
              <a:t>阶段，由于不知道</a:t>
            </a:r>
            <a:r>
              <a:rPr lang="en-US" altLang="zh-CN" sz="1200" b="0" i="0" kern="1200" dirty="0" err="1">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，将所有区域建议都当做正</a:t>
            </a:r>
            <a:r>
              <a:rPr lang="zh-CN" altLang="en-US" sz="1200" b="0" i="0" kern="1200" dirty="0" smtClean="0">
                <a:solidFill>
                  <a:schemeClr val="tx1"/>
                </a:solidFill>
                <a:effectLst/>
                <a:latin typeface="+mn-lt"/>
                <a:ea typeface="+mn-ea"/>
                <a:cs typeface="+mn-cs"/>
              </a:rPr>
              <a:t>样本。</a:t>
            </a:r>
            <a:r>
              <a:rPr lang="zh-CN" altLang="en-US" sz="1200" b="0" i="0" kern="1200" dirty="0">
                <a:solidFill>
                  <a:schemeClr val="tx1"/>
                </a:solidFill>
                <a:effectLst/>
                <a:latin typeface="+mn-lt"/>
                <a:ea typeface="+mn-ea"/>
                <a:cs typeface="+mn-cs"/>
              </a:rPr>
              <a:t>所以</a:t>
            </a:r>
            <a:r>
              <a:rPr lang="en-US" altLang="zh-CN" sz="1200" b="0" i="0" kern="1200" dirty="0">
                <a:solidFill>
                  <a:schemeClr val="tx1"/>
                </a:solidFill>
                <a:effectLst/>
                <a:latin typeface="+mn-lt"/>
                <a:ea typeface="+mn-ea"/>
                <a:cs typeface="+mn-cs"/>
              </a:rPr>
              <a:t>train</a:t>
            </a:r>
            <a:r>
              <a:rPr lang="zh-CN" altLang="en-US" sz="1200" b="0" i="0" kern="1200" dirty="0">
                <a:solidFill>
                  <a:schemeClr val="tx1"/>
                </a:solidFill>
                <a:effectLst/>
                <a:latin typeface="+mn-lt"/>
                <a:ea typeface="+mn-ea"/>
                <a:cs typeface="+mn-cs"/>
              </a:rPr>
              <a:t>阶段和</a:t>
            </a:r>
            <a:r>
              <a:rPr lang="en-US" altLang="zh-CN" sz="1200" b="0" i="0" kern="1200" dirty="0">
                <a:solidFill>
                  <a:schemeClr val="tx1"/>
                </a:solidFill>
                <a:effectLst/>
                <a:latin typeface="+mn-lt"/>
                <a:ea typeface="+mn-ea"/>
                <a:cs typeface="+mn-cs"/>
              </a:rPr>
              <a:t>inference</a:t>
            </a:r>
            <a:r>
              <a:rPr lang="zh-CN" altLang="en-US" sz="1200" b="0" i="0" kern="1200" dirty="0">
                <a:solidFill>
                  <a:schemeClr val="tx1"/>
                </a:solidFill>
                <a:effectLst/>
                <a:latin typeface="+mn-lt"/>
                <a:ea typeface="+mn-ea"/>
                <a:cs typeface="+mn-cs"/>
              </a:rPr>
              <a:t>阶段，输入检测器的区域建议的质量是不一样的，前者输入的区域建议由于经过筛选</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IoU</a:t>
            </a:r>
            <a:r>
              <a:rPr lang="en-US" altLang="zh-CN" sz="1200" b="0" i="0" kern="1200" dirty="0">
                <a:solidFill>
                  <a:schemeClr val="tx1"/>
                </a:solidFill>
                <a:effectLst/>
                <a:latin typeface="+mn-lt"/>
                <a:ea typeface="+mn-ea"/>
                <a:cs typeface="+mn-cs"/>
              </a:rPr>
              <a:t>&gt;threshold)</a:t>
            </a:r>
            <a:r>
              <a:rPr lang="zh-CN" altLang="en-US" sz="1200" b="0" i="0" kern="1200" dirty="0">
                <a:solidFill>
                  <a:schemeClr val="tx1"/>
                </a:solidFill>
                <a:effectLst/>
                <a:latin typeface="+mn-lt"/>
                <a:ea typeface="+mn-ea"/>
                <a:cs typeface="+mn-cs"/>
              </a:rPr>
              <a:t>质量更高。用前者训练得到的检测器来测试后者的区域建议，会导致性能的下降。这</a:t>
            </a:r>
            <a:r>
              <a:rPr lang="zh-CN" altLang="en-US" sz="1200" b="0" i="0" kern="1200" dirty="0" smtClean="0">
                <a:solidFill>
                  <a:schemeClr val="tx1"/>
                </a:solidFill>
                <a:effectLst/>
                <a:latin typeface="+mn-lt"/>
                <a:ea typeface="+mn-ea"/>
                <a:cs typeface="+mn-cs"/>
              </a:rPr>
              <a:t>就是</a:t>
            </a:r>
            <a:r>
              <a:rPr lang="en-US" altLang="zh-CN" sz="1200" b="1" i="0" kern="1200" dirty="0" smtClean="0">
                <a:solidFill>
                  <a:schemeClr val="tx1"/>
                </a:solidFill>
                <a:effectLst/>
                <a:latin typeface="+mn-lt"/>
                <a:ea typeface="+mn-ea"/>
                <a:cs typeface="+mn-cs"/>
              </a:rPr>
              <a:t>mismatch</a:t>
            </a:r>
            <a:r>
              <a:rPr lang="zh-CN" altLang="en-US" sz="1200" b="0" i="0" kern="1200" dirty="0">
                <a:solidFill>
                  <a:schemeClr val="tx1"/>
                </a:solidFill>
                <a:effectLst/>
                <a:latin typeface="+mn-lt"/>
                <a:ea typeface="+mn-ea"/>
                <a:cs typeface="+mn-cs"/>
              </a:rPr>
              <a:t>问题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inference</a:t>
            </a:r>
            <a:r>
              <a:rPr lang="zh-CN" altLang="en-US" sz="1200" b="0" i="0" kern="1200" dirty="0">
                <a:solidFill>
                  <a:schemeClr val="tx1"/>
                </a:solidFill>
                <a:effectLst/>
                <a:latin typeface="+mn-lt"/>
                <a:ea typeface="+mn-ea"/>
                <a:cs typeface="+mn-cs"/>
              </a:rPr>
              <a:t>阶段，</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阈值用于判定</a:t>
            </a:r>
            <a:r>
              <a:rPr lang="en-US" altLang="zh-CN" sz="1200" b="0" i="0" kern="1200" dirty="0">
                <a:solidFill>
                  <a:schemeClr val="tx1"/>
                </a:solidFill>
                <a:effectLst/>
                <a:latin typeface="+mn-lt"/>
                <a:ea typeface="+mn-ea"/>
                <a:cs typeface="+mn-cs"/>
              </a:rPr>
              <a:t>box</a:t>
            </a:r>
            <a:r>
              <a:rPr lang="zh-CN" altLang="en-US" sz="1200" b="0" i="0" kern="1200" dirty="0">
                <a:solidFill>
                  <a:schemeClr val="tx1"/>
                </a:solidFill>
                <a:effectLst/>
                <a:latin typeface="+mn-lt"/>
                <a:ea typeface="+mn-ea"/>
                <a:cs typeface="+mn-cs"/>
              </a:rPr>
              <a:t>是否为</a:t>
            </a:r>
            <a:r>
              <a:rPr lang="en-US" altLang="zh-CN" sz="1200" b="0" i="0" kern="1200" dirty="0" err="1">
                <a:solidFill>
                  <a:schemeClr val="tx1"/>
                </a:solidFill>
                <a:effectLst/>
                <a:latin typeface="+mn-lt"/>
                <a:ea typeface="+mn-ea"/>
                <a:cs typeface="+mn-cs"/>
              </a:rPr>
              <a:t>ture</a:t>
            </a:r>
            <a:r>
              <a:rPr lang="en-US" altLang="zh-CN" sz="1200" b="0" i="0" kern="1200" dirty="0">
                <a:solidFill>
                  <a:schemeClr val="tx1"/>
                </a:solidFill>
                <a:effectLst/>
                <a:latin typeface="+mn-lt"/>
                <a:ea typeface="+mn-ea"/>
                <a:cs typeface="+mn-cs"/>
              </a:rPr>
              <a:t> positive</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308A7A2-713B-4ACD-BCE0-DDF7CB7BD3EF}" type="slidenum">
              <a:rPr lang="zh-CN" altLang="en-US" smtClean="0"/>
              <a:pPr/>
              <a:t>2</a:t>
            </a:fld>
            <a:endParaRPr lang="zh-CN" altLang="en-US"/>
          </a:p>
        </p:txBody>
      </p:sp>
    </p:spTree>
    <p:extLst>
      <p:ext uri="{BB962C8B-B14F-4D97-AF65-F5344CB8AC3E}">
        <p14:creationId xmlns:p14="http://schemas.microsoft.com/office/powerpoint/2010/main" xmlns="" val="3648276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u=0.5</a:t>
            </a:r>
            <a:r>
              <a:rPr lang="zh-CN" altLang="en-US" sz="1200" b="0" i="0" kern="1200" dirty="0">
                <a:solidFill>
                  <a:schemeClr val="tx1"/>
                </a:solidFill>
                <a:effectLst/>
                <a:latin typeface="+mn-lt"/>
                <a:ea typeface="+mn-ea"/>
                <a:cs typeface="+mn-cs"/>
              </a:rPr>
              <a:t>是最常用的正负样本界定阈值，但当阈值取</a:t>
            </a:r>
            <a:r>
              <a:rPr lang="en-US" altLang="zh-CN" sz="1200" b="0" i="0" kern="1200" dirty="0">
                <a:solidFill>
                  <a:schemeClr val="tx1"/>
                </a:solidFill>
                <a:effectLst/>
                <a:latin typeface="+mn-lt"/>
                <a:ea typeface="+mn-ea"/>
                <a:cs typeface="+mn-cs"/>
              </a:rPr>
              <a:t>0.5</a:t>
            </a:r>
            <a:r>
              <a:rPr lang="zh-CN" altLang="en-US" sz="1200" b="0" i="0" kern="1200" dirty="0">
                <a:solidFill>
                  <a:schemeClr val="tx1"/>
                </a:solidFill>
                <a:effectLst/>
                <a:latin typeface="+mn-lt"/>
                <a:ea typeface="+mn-ea"/>
                <a:cs typeface="+mn-cs"/>
              </a:rPr>
              <a:t>时会使正样本中包含较多的背景，产生较多误检</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中使用</a:t>
            </a:r>
            <a:r>
              <a:rPr lang="en-US" altLang="zh-CN" sz="1200" b="0" i="0" kern="1200" dirty="0">
                <a:solidFill>
                  <a:schemeClr val="tx1"/>
                </a:solidFill>
                <a:effectLst/>
                <a:latin typeface="+mn-lt"/>
                <a:ea typeface="+mn-ea"/>
                <a:cs typeface="+mn-cs"/>
              </a:rPr>
              <a:t>0.7</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阈值可明显减少误检</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下图展示的是随着</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阈值提高，我们能够得到更高质量的区域建议</a:t>
            </a:r>
          </a:p>
        </p:txBody>
      </p:sp>
      <p:sp>
        <p:nvSpPr>
          <p:cNvPr id="4" name="灯片编号占位符 3"/>
          <p:cNvSpPr>
            <a:spLocks noGrp="1"/>
          </p:cNvSpPr>
          <p:nvPr>
            <p:ph type="sldNum" sz="quarter" idx="5"/>
          </p:nvPr>
        </p:nvSpPr>
        <p:spPr/>
        <p:txBody>
          <a:bodyPr/>
          <a:lstStyle/>
          <a:p>
            <a:fld id="{8308A7A2-713B-4ACD-BCE0-DDF7CB7BD3EF}" type="slidenum">
              <a:rPr lang="zh-CN" altLang="en-US" smtClean="0"/>
              <a:pPr/>
              <a:t>3</a:t>
            </a:fld>
            <a:endParaRPr lang="zh-CN" altLang="en-US"/>
          </a:p>
        </p:txBody>
      </p:sp>
    </p:spTree>
    <p:extLst>
      <p:ext uri="{BB962C8B-B14F-4D97-AF65-F5344CB8AC3E}">
        <p14:creationId xmlns:p14="http://schemas.microsoft.com/office/powerpoint/2010/main" xmlns="" val="420773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a</a:t>
            </a:r>
            <a:r>
              <a:rPr lang="zh-CN" altLang="en-US" dirty="0"/>
              <a:t>横坐标表示输入的区域建议和GT的IOU值，纵坐标表示经过回归后的bbox和GT的IOU值，红、绿、蓝3条曲线分别</a:t>
            </a:r>
            <a:r>
              <a:rPr lang="zh-CN" altLang="en-US" dirty="0" smtClean="0"/>
              <a:t>代表检测模型训练时划分</a:t>
            </a:r>
            <a:r>
              <a:rPr lang="zh-CN" altLang="en-US" dirty="0"/>
              <a:t>正负样本的阈值分别是0.7</a:t>
            </a:r>
            <a:r>
              <a:rPr lang="en-US" altLang="zh-CN" dirty="0"/>
              <a:t>,</a:t>
            </a:r>
            <a:r>
              <a:rPr lang="zh-CN" altLang="en-US" dirty="0"/>
              <a:t>0.6</a:t>
            </a:r>
            <a:r>
              <a:rPr lang="en-US" altLang="zh-CN" dirty="0"/>
              <a:t>,</a:t>
            </a:r>
            <a:r>
              <a:rPr lang="zh-CN" altLang="en-US" dirty="0"/>
              <a:t>0.5后</a:t>
            </a:r>
            <a:r>
              <a:rPr lang="zh-CN" altLang="en-US" dirty="0" smtClean="0"/>
              <a:t>所得的结果</a:t>
            </a:r>
            <a:r>
              <a:rPr lang="zh-CN" altLang="en-US" dirty="0"/>
              <a:t>，图中可以发现输入I</a:t>
            </a:r>
            <a:r>
              <a:rPr lang="en-US" altLang="zh-CN" dirty="0"/>
              <a:t>o</a:t>
            </a:r>
            <a:r>
              <a:rPr lang="zh-CN" altLang="en-US" dirty="0"/>
              <a:t>U在[0.5,0.6]区间内u=0.5的表现最好，在[0.6,0.75]区间内u=0.6的表现最好，在[0.75,0.95]区间内u=0.7的表现最好；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结论：不同I</a:t>
            </a:r>
            <a:r>
              <a:rPr lang="en-US" altLang="zh-CN" dirty="0"/>
              <a:t>o</a:t>
            </a:r>
            <a:r>
              <a:rPr lang="zh-CN" altLang="en-US" dirty="0"/>
              <a:t>U阈值下（正负）样本的分布不一样，单一的阈值选取并不适用于所有样本，当一个检测模型采用某个阈值来界定正负样本时，如果输入的区域建议与</a:t>
            </a:r>
            <a:r>
              <a:rPr lang="en-US" altLang="zh-CN" dirty="0"/>
              <a:t>GT</a:t>
            </a:r>
            <a:r>
              <a:rPr lang="zh-CN" altLang="en-US" dirty="0"/>
              <a:t>的IOU在这个阈值附近时，该检测模型比基于其他阈值训练的检测模型的效果更好。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同时由图</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作者发现，三条曲线几乎都在对角线以上，即回归后输出的</a:t>
            </a:r>
            <a:r>
              <a:rPr lang="en-US" altLang="zh-CN" sz="1200" b="0" i="0" kern="1200" dirty="0" err="1">
                <a:solidFill>
                  <a:schemeClr val="tx1"/>
                </a:solidFill>
                <a:effectLst/>
                <a:latin typeface="+mn-lt"/>
                <a:ea typeface="+mn-ea"/>
                <a:cs typeface="+mn-cs"/>
              </a:rPr>
              <a:t>bbox</a:t>
            </a:r>
            <a:r>
              <a:rPr lang="zh-CN" altLang="en-US" sz="1200" b="0" i="0" kern="1200" dirty="0">
                <a:solidFill>
                  <a:schemeClr val="tx1"/>
                </a:solidFill>
                <a:effectLst/>
                <a:latin typeface="+mn-lt"/>
                <a:ea typeface="+mn-ea"/>
                <a:cs typeface="+mn-cs"/>
              </a:rPr>
              <a:t>的质量普遍优于未输入回归器的</a:t>
            </a:r>
            <a:r>
              <a:rPr lang="en-US" altLang="zh-CN" sz="1200" b="0" i="0" kern="1200" dirty="0" err="1">
                <a:solidFill>
                  <a:schemeClr val="tx1"/>
                </a:solidFill>
                <a:effectLst/>
                <a:latin typeface="+mn-lt"/>
                <a:ea typeface="+mn-ea"/>
                <a:cs typeface="+mn-cs"/>
              </a:rPr>
              <a:t>bbox</a:t>
            </a:r>
            <a:r>
              <a:rPr lang="zh-CN" altLang="en-US" sz="1200" b="0" i="0" kern="1200" dirty="0">
                <a:solidFill>
                  <a:schemeClr val="tx1"/>
                </a:solidFill>
                <a:effectLst/>
                <a:latin typeface="+mn-lt"/>
                <a:ea typeface="+mn-ea"/>
                <a:cs typeface="+mn-cs"/>
              </a:rPr>
              <a:t>的质量</a:t>
            </a:r>
            <a:r>
              <a:rPr lang="zh-CN" altLang="en-US" sz="1200" b="0" i="0" kern="1200" dirty="0" smtClean="0">
                <a:solidFill>
                  <a:schemeClr val="tx1"/>
                </a:solidFill>
                <a:effectLst/>
                <a:latin typeface="+mn-lt"/>
                <a:ea typeface="+mn-ea"/>
                <a:cs typeface="+mn-cs"/>
              </a:rPr>
              <a:t>，也就是经过</a:t>
            </a:r>
            <a:r>
              <a:rPr lang="zh-CN" altLang="en-US" sz="1200" b="0" i="0" kern="1200" dirty="0">
                <a:solidFill>
                  <a:schemeClr val="tx1"/>
                </a:solidFill>
                <a:effectLst/>
                <a:latin typeface="+mn-lt"/>
                <a:ea typeface="+mn-ea"/>
                <a:cs typeface="+mn-cs"/>
              </a:rPr>
              <a:t>回归的</a:t>
            </a:r>
            <a:r>
              <a:rPr lang="en-US" altLang="zh-CN" sz="1200" b="0" i="0" kern="1200" dirty="0" err="1">
                <a:solidFill>
                  <a:schemeClr val="tx1"/>
                </a:solidFill>
                <a:effectLst/>
                <a:latin typeface="+mn-lt"/>
                <a:ea typeface="+mn-ea"/>
                <a:cs typeface="+mn-cs"/>
              </a:rPr>
              <a:t>bbox</a:t>
            </a:r>
            <a:r>
              <a:rPr lang="zh-CN" altLang="en-US" sz="1200" b="0" i="0" kern="1200" dirty="0">
                <a:solidFill>
                  <a:schemeClr val="tx1"/>
                </a:solidFill>
                <a:effectLst/>
                <a:latin typeface="+mn-lt"/>
                <a:ea typeface="+mn-ea"/>
                <a:cs typeface="+mn-cs"/>
              </a:rPr>
              <a:t>质量会更高。</a:t>
            </a:r>
            <a:r>
              <a:rPr lang="zh-CN" altLang="en-US" dirty="0"/>
              <a:t>因此作者提出一种级联式的框架，使用前一个stage的输出去训练下一个stage的检测器，将经过上一个</a:t>
            </a:r>
            <a:r>
              <a:rPr lang="en-US" altLang="zh-CN" dirty="0"/>
              <a:t>stage</a:t>
            </a:r>
            <a:r>
              <a:rPr lang="zh-CN" altLang="en-US" dirty="0"/>
              <a:t>后得到的更高质量的</a:t>
            </a:r>
            <a:r>
              <a:rPr lang="en-US" altLang="zh-CN" dirty="0" err="1"/>
              <a:t>bbox</a:t>
            </a:r>
            <a:r>
              <a:rPr lang="zh-CN" altLang="en-US" dirty="0"/>
              <a:t>在当前</a:t>
            </a:r>
            <a:r>
              <a:rPr lang="en-US" altLang="zh-CN" dirty="0"/>
              <a:t>stage</a:t>
            </a:r>
            <a:r>
              <a:rPr lang="zh-CN" altLang="en-US" dirty="0"/>
              <a:t>采用更高的</a:t>
            </a:r>
            <a:r>
              <a:rPr lang="en-US" altLang="zh-CN" dirty="0" err="1"/>
              <a:t>Iou</a:t>
            </a:r>
            <a:r>
              <a:rPr lang="zh-CN" altLang="en-US" dirty="0"/>
              <a:t>阈值进行再训练，这样每经过一个检测器，区域建议的IOU都会提高，保证了下一阶段的检测器在训练时即使提高阈值也能保证正样本的数量，有效避免过拟合。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en-US" dirty="0"/>
              <a:t>图</a:t>
            </a:r>
            <a:r>
              <a:rPr lang="en-US" altLang="zh-CN" dirty="0"/>
              <a:t>b</a:t>
            </a:r>
            <a:r>
              <a:rPr lang="zh-CN" altLang="en-US" sz="1200" b="0" i="0" kern="1200" dirty="0">
                <a:solidFill>
                  <a:schemeClr val="tx1"/>
                </a:solidFill>
                <a:effectLst/>
                <a:latin typeface="+mn-lt"/>
                <a:ea typeface="+mn-ea"/>
                <a:cs typeface="+mn-cs"/>
              </a:rPr>
              <a:t>中横轴表示在</a:t>
            </a:r>
            <a:r>
              <a:rPr lang="en-US" altLang="zh-CN" sz="1200" b="0" i="0" kern="1200" dirty="0">
                <a:solidFill>
                  <a:schemeClr val="tx1"/>
                </a:solidFill>
                <a:effectLst/>
                <a:latin typeface="+mn-lt"/>
                <a:ea typeface="+mn-ea"/>
                <a:cs typeface="+mn-cs"/>
              </a:rPr>
              <a:t>inference</a:t>
            </a:r>
            <a:r>
              <a:rPr lang="zh-CN" altLang="en-US" sz="1200" b="0" i="0" kern="1200" dirty="0">
                <a:solidFill>
                  <a:schemeClr val="tx1"/>
                </a:solidFill>
                <a:effectLst/>
                <a:latin typeface="+mn-lt"/>
                <a:ea typeface="+mn-ea"/>
                <a:cs typeface="+mn-cs"/>
              </a:rPr>
              <a:t>阶段，判定</a:t>
            </a:r>
            <a:r>
              <a:rPr lang="en-US" altLang="zh-CN" sz="1200" b="0" i="0" kern="1200" dirty="0" err="1">
                <a:solidFill>
                  <a:schemeClr val="tx1"/>
                </a:solidFill>
                <a:effectLst/>
                <a:latin typeface="+mn-lt"/>
                <a:ea typeface="+mn-ea"/>
                <a:cs typeface="+mn-cs"/>
              </a:rPr>
              <a:t>bbox</a:t>
            </a:r>
            <a:r>
              <a:rPr lang="zh-CN" altLang="en-US" sz="1200" b="0" i="0" kern="1200" dirty="0">
                <a:solidFill>
                  <a:schemeClr val="tx1"/>
                </a:solidFill>
                <a:effectLst/>
                <a:latin typeface="+mn-lt"/>
                <a:ea typeface="+mn-ea"/>
                <a:cs typeface="+mn-cs"/>
              </a:rPr>
              <a:t>为</a:t>
            </a:r>
            <a:r>
              <a:rPr lang="en-US" altLang="zh-CN" sz="1200" b="0" i="0" kern="1200" dirty="0" err="1">
                <a:solidFill>
                  <a:schemeClr val="tx1"/>
                </a:solidFill>
                <a:effectLst/>
                <a:latin typeface="+mn-lt"/>
                <a:ea typeface="+mn-ea"/>
                <a:cs typeface="+mn-cs"/>
              </a:rPr>
              <a:t>ture</a:t>
            </a:r>
            <a:r>
              <a:rPr lang="en-US" altLang="zh-CN" sz="1200" b="0" i="0" kern="1200" dirty="0">
                <a:solidFill>
                  <a:schemeClr val="tx1"/>
                </a:solidFill>
                <a:effectLst/>
                <a:latin typeface="+mn-lt"/>
                <a:ea typeface="+mn-ea"/>
                <a:cs typeface="+mn-cs"/>
              </a:rPr>
              <a:t> positive</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阈值，纵轴为</a:t>
            </a:r>
            <a:r>
              <a:rPr lang="en-US" altLang="zh-CN" sz="1200" b="0" i="0" kern="1200" dirty="0">
                <a:solidFill>
                  <a:schemeClr val="tx1"/>
                </a:solidFill>
                <a:effectLst/>
                <a:latin typeface="+mn-lt"/>
                <a:ea typeface="+mn-ea"/>
                <a:cs typeface="+mn-cs"/>
              </a:rPr>
              <a:t>AP</a:t>
            </a:r>
            <a:r>
              <a:rPr lang="zh-CN" altLang="en-US" sz="1200" b="0" i="0" kern="1200" dirty="0">
                <a:solidFill>
                  <a:schemeClr val="tx1"/>
                </a:solidFill>
                <a:effectLst/>
                <a:latin typeface="+mn-lt"/>
                <a:ea typeface="+mn-ea"/>
                <a:cs typeface="+mn-cs"/>
              </a:rPr>
              <a:t>，也能看到当</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阈值与</a:t>
            </a:r>
            <a:r>
              <a:rPr lang="zh-CN" altLang="en-US" dirty="0"/>
              <a:t>训练检测模型时用于划分正负样本的阈值相近时，所得效果最好</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308A7A2-713B-4ACD-BCE0-DDF7CB7BD3EF}" type="slidenum">
              <a:rPr lang="zh-CN" altLang="en-US" smtClean="0"/>
              <a:pPr/>
              <a:t>4</a:t>
            </a:fld>
            <a:endParaRPr lang="zh-CN" altLang="en-US"/>
          </a:p>
        </p:txBody>
      </p:sp>
    </p:spTree>
    <p:extLst>
      <p:ext uri="{BB962C8B-B14F-4D97-AF65-F5344CB8AC3E}">
        <p14:creationId xmlns:p14="http://schemas.microsoft.com/office/powerpoint/2010/main" xmlns="" val="3399123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四个结构图，</a:t>
            </a:r>
            <a:r>
              <a:rPr lang="en-US" altLang="zh-CN" dirty="0"/>
              <a:t>I</a:t>
            </a:r>
            <a:r>
              <a:rPr lang="zh-CN" altLang="en-US" dirty="0"/>
              <a:t>是输入图像，</a:t>
            </a:r>
            <a:r>
              <a:rPr lang="en-US" altLang="zh-CN" dirty="0"/>
              <a:t>conv</a:t>
            </a:r>
            <a:r>
              <a:rPr lang="zh-CN" altLang="en-US" dirty="0"/>
              <a:t>是</a:t>
            </a:r>
            <a:r>
              <a:rPr lang="en-US" altLang="zh-CN" dirty="0"/>
              <a:t>backbone</a:t>
            </a:r>
            <a:r>
              <a:rPr lang="zh-CN" altLang="en-US" dirty="0"/>
              <a:t>卷积，</a:t>
            </a:r>
            <a:r>
              <a:rPr lang="en-US" altLang="zh-CN" dirty="0"/>
              <a:t>pool</a:t>
            </a:r>
            <a:r>
              <a:rPr lang="zh-CN" altLang="en-US" dirty="0"/>
              <a:t>是区域特征提取，</a:t>
            </a:r>
            <a:r>
              <a:rPr lang="en-US" altLang="zh-CN" dirty="0"/>
              <a:t>H</a:t>
            </a:r>
            <a:r>
              <a:rPr lang="zh-CN" altLang="en-US" dirty="0"/>
              <a:t>是</a:t>
            </a:r>
            <a:r>
              <a:rPr lang="zh-CN" altLang="en-US" sz="1200" b="0" i="0" kern="1200" dirty="0">
                <a:solidFill>
                  <a:schemeClr val="tx1"/>
                </a:solidFill>
                <a:effectLst/>
                <a:latin typeface="+mn-lt"/>
                <a:ea typeface="+mn-ea"/>
                <a:cs typeface="+mn-cs"/>
              </a:rPr>
              <a:t>进行检测与分类的</a:t>
            </a:r>
            <a:r>
              <a:rPr lang="zh-CN" altLang="en-US" dirty="0"/>
              <a:t>网络头部，</a:t>
            </a:r>
            <a:r>
              <a:rPr lang="en-US" altLang="zh-CN" dirty="0"/>
              <a:t>B0</a:t>
            </a:r>
            <a:r>
              <a:rPr lang="zh-CN" altLang="en-US" dirty="0"/>
              <a:t>是初始</a:t>
            </a:r>
            <a:r>
              <a:rPr lang="en-US" altLang="zh-CN" dirty="0"/>
              <a:t>bb</a:t>
            </a:r>
            <a:r>
              <a:rPr lang="zh-CN" altLang="en-US" dirty="0"/>
              <a:t>，</a:t>
            </a:r>
            <a:r>
              <a:rPr lang="en-US" altLang="zh-CN" dirty="0"/>
              <a:t>B</a:t>
            </a:r>
            <a:r>
              <a:rPr lang="zh-CN" altLang="en-US" dirty="0"/>
              <a:t>是</a:t>
            </a:r>
            <a:r>
              <a:rPr lang="en-US" altLang="zh-CN" dirty="0"/>
              <a:t>bb</a:t>
            </a:r>
            <a:r>
              <a:rPr lang="zh-CN" altLang="en-US" dirty="0"/>
              <a:t>，</a:t>
            </a:r>
            <a:r>
              <a:rPr lang="en-US" altLang="zh-CN" dirty="0"/>
              <a:t>C</a:t>
            </a:r>
            <a:r>
              <a:rPr lang="zh-CN" altLang="en-US" dirty="0"/>
              <a:t>是分类，</a:t>
            </a:r>
            <a:endParaRPr lang="en-US" altLang="zh-CN" dirty="0"/>
          </a:p>
          <a:p>
            <a:r>
              <a:rPr lang="zh-CN" altLang="en-US" dirty="0"/>
              <a:t>a）是Faster RCNN，</a:t>
            </a:r>
            <a:r>
              <a:rPr lang="en-US" altLang="zh-CN" dirty="0"/>
              <a:t>H0</a:t>
            </a:r>
            <a:r>
              <a:rPr lang="zh-CN" altLang="en-US" dirty="0"/>
              <a:t>代表的</a:t>
            </a:r>
            <a:r>
              <a:rPr lang="en-US" altLang="zh-CN" dirty="0"/>
              <a:t>RPN</a:t>
            </a:r>
            <a:r>
              <a:rPr lang="zh-CN" altLang="en-US" dirty="0"/>
              <a:t>网络，用于产生初步的</a:t>
            </a:r>
            <a:r>
              <a:rPr lang="en-US" altLang="zh-CN" dirty="0"/>
              <a:t>anchor box b0</a:t>
            </a:r>
            <a:r>
              <a:rPr lang="zh-CN" altLang="en-US" dirty="0"/>
              <a:t>和各个</a:t>
            </a:r>
            <a:r>
              <a:rPr lang="en-US" altLang="zh-CN" dirty="0"/>
              <a:t>anchor box</a:t>
            </a:r>
            <a:r>
              <a:rPr lang="zh-CN" altLang="en-US" dirty="0"/>
              <a:t>的置信度分数</a:t>
            </a:r>
            <a:r>
              <a:rPr lang="en-US" altLang="zh-CN" dirty="0"/>
              <a:t>C0</a:t>
            </a:r>
            <a:r>
              <a:rPr lang="zh-CN" altLang="en-US" dirty="0"/>
              <a:t>（是否包含物体），再将所得</a:t>
            </a:r>
            <a:r>
              <a:rPr lang="en-US" altLang="zh-CN" dirty="0"/>
              <a:t>anchor box</a:t>
            </a:r>
            <a:r>
              <a:rPr lang="zh-CN" altLang="en-US" dirty="0"/>
              <a:t>与</a:t>
            </a:r>
            <a:r>
              <a:rPr lang="en-US" altLang="zh-CN" dirty="0"/>
              <a:t>backbone</a:t>
            </a:r>
            <a:r>
              <a:rPr lang="zh-CN" altLang="en-US" dirty="0"/>
              <a:t>得到的特征图输入</a:t>
            </a:r>
            <a:r>
              <a:rPr lang="en-US" altLang="zh-CN" dirty="0"/>
              <a:t>pool(</a:t>
            </a:r>
            <a:r>
              <a:rPr lang="en-US" altLang="zh-CN" dirty="0" err="1"/>
              <a:t>roi</a:t>
            </a:r>
            <a:r>
              <a:rPr lang="zh-CN" altLang="en-US" dirty="0"/>
              <a:t> </a:t>
            </a:r>
            <a:r>
              <a:rPr lang="en-US" altLang="zh-CN" dirty="0"/>
              <a:t>pooling)</a:t>
            </a:r>
            <a:r>
              <a:rPr lang="zh-CN" altLang="en-US" dirty="0"/>
              <a:t>，</a:t>
            </a:r>
            <a:r>
              <a:rPr lang="zh-CN" altLang="en-US" sz="1200" b="0" i="0" kern="1200" dirty="0">
                <a:solidFill>
                  <a:schemeClr val="tx1"/>
                </a:solidFill>
                <a:effectLst/>
                <a:latin typeface="+mn-lt"/>
                <a:ea typeface="+mn-ea"/>
                <a:cs typeface="+mn-cs"/>
              </a:rPr>
              <a:t>综合信息后提取目标区域的特征图，送入</a:t>
            </a:r>
            <a:r>
              <a:rPr lang="en-US" altLang="zh-CN" dirty="0"/>
              <a:t>H1</a:t>
            </a:r>
            <a:r>
              <a:rPr lang="zh-CN" altLang="en-US" dirty="0"/>
              <a:t>（检测器），进行</a:t>
            </a:r>
            <a:r>
              <a:rPr lang="en-US" altLang="zh-CN" dirty="0"/>
              <a:t>bb</a:t>
            </a:r>
            <a:r>
              <a:rPr lang="zh-CN" altLang="en-US" dirty="0"/>
              <a:t>回归和分类，</a:t>
            </a:r>
            <a:r>
              <a:rPr lang="en-US" altLang="zh-CN" dirty="0"/>
              <a:t>C1</a:t>
            </a:r>
            <a:r>
              <a:rPr lang="zh-CN" altLang="en-US" dirty="0"/>
              <a:t>代表最终的分类结果，</a:t>
            </a:r>
            <a:r>
              <a:rPr lang="en-US" altLang="zh-CN" dirty="0"/>
              <a:t>B1</a:t>
            </a:r>
            <a:r>
              <a:rPr lang="zh-CN" altLang="en-US" dirty="0"/>
              <a:t>代表最终的</a:t>
            </a:r>
            <a:r>
              <a:rPr lang="en-US" altLang="zh-CN" dirty="0"/>
              <a:t>bb</a:t>
            </a:r>
            <a:r>
              <a:rPr lang="zh-CN" altLang="en-US" dirty="0"/>
              <a:t>回归结果。</a:t>
            </a:r>
            <a:endParaRPr lang="en-US" altLang="zh-CN" dirty="0"/>
          </a:p>
          <a:p>
            <a:r>
              <a:rPr lang="en-US" altLang="zh-CN" dirty="0"/>
              <a:t>c</a:t>
            </a:r>
            <a:r>
              <a:rPr lang="zh-CN" altLang="en-US" dirty="0"/>
              <a:t>）迭代式的bbox，</a:t>
            </a:r>
            <a:r>
              <a:rPr lang="zh-CN" altLang="en-US" dirty="0" smtClean="0"/>
              <a:t>它</a:t>
            </a:r>
            <a:r>
              <a:rPr lang="en-US" altLang="zh-CN" dirty="0" smtClean="0"/>
              <a:t>3</a:t>
            </a:r>
            <a:r>
              <a:rPr lang="zh-CN" altLang="en-US" dirty="0" smtClean="0"/>
              <a:t>个分支的</a:t>
            </a:r>
            <a:r>
              <a:rPr lang="en-US" altLang="zh-CN" dirty="0"/>
              <a:t>H(</a:t>
            </a:r>
            <a:r>
              <a:rPr lang="zh-CN" altLang="en-US" dirty="0"/>
              <a:t>检测器</a:t>
            </a:r>
            <a:r>
              <a:rPr lang="en-US" altLang="zh-CN" dirty="0"/>
              <a:t>)</a:t>
            </a:r>
            <a:r>
              <a:rPr lang="zh-CN" altLang="en-US" dirty="0"/>
              <a:t>是共享的，且</a:t>
            </a:r>
            <a:r>
              <a:rPr lang="en-US" altLang="zh-CN" dirty="0"/>
              <a:t>3</a:t>
            </a:r>
            <a:r>
              <a:rPr lang="zh-CN" altLang="en-US" dirty="0"/>
              <a:t>个分支的</a:t>
            </a:r>
            <a:r>
              <a:rPr lang="en-US" altLang="zh-CN" dirty="0" err="1"/>
              <a:t>IoU</a:t>
            </a:r>
            <a:r>
              <a:rPr lang="zh-CN" altLang="en-US" dirty="0"/>
              <a:t>阈值都取的</a:t>
            </a:r>
            <a:r>
              <a:rPr lang="en-US" altLang="zh-CN" dirty="0"/>
              <a:t>0.5</a:t>
            </a:r>
            <a:r>
              <a:rPr lang="zh-CN" altLang="en-US" dirty="0"/>
              <a:t>。它是用前一个阶段回归得到的bbox对</a:t>
            </a:r>
            <a:r>
              <a:rPr lang="en-US" altLang="zh-CN" dirty="0"/>
              <a:t>H</a:t>
            </a:r>
            <a:r>
              <a:rPr lang="zh-CN" altLang="en-US" dirty="0"/>
              <a:t>进行训练，然后继续回归，这样进行三次迭代。</a:t>
            </a:r>
            <a:r>
              <a:rPr lang="en-US" altLang="zh-CN" dirty="0"/>
              <a:t>Iterative </a:t>
            </a:r>
            <a:r>
              <a:rPr lang="en-US" altLang="zh-CN" dirty="0" err="1"/>
              <a:t>BBox</a:t>
            </a:r>
            <a:r>
              <a:rPr lang="zh-CN" altLang="en-US" dirty="0"/>
              <a:t>存在的问题：</a:t>
            </a:r>
            <a:r>
              <a:rPr lang="en-US" altLang="zh-CN" dirty="0"/>
              <a:t>1</a:t>
            </a:r>
            <a:r>
              <a:rPr lang="zh-CN" altLang="en-US" dirty="0"/>
              <a:t>）单一阈值</a:t>
            </a:r>
            <a:r>
              <a:rPr lang="en-US" altLang="zh-CN" dirty="0"/>
              <a:t>0.5</a:t>
            </a:r>
            <a:r>
              <a:rPr lang="zh-CN" altLang="en-US" dirty="0"/>
              <a:t>，是无法对所有建议区域取得良好效果的。</a:t>
            </a:r>
            <a:r>
              <a:rPr lang="en-US" altLang="zh-CN" dirty="0"/>
              <a:t>2</a:t>
            </a:r>
            <a:r>
              <a:rPr lang="zh-CN" altLang="en-US" dirty="0"/>
              <a:t>）每一次迭代后样本的分布会明显改变，</a:t>
            </a:r>
            <a:r>
              <a:rPr lang="en-US" altLang="zh-CN" dirty="0"/>
              <a:t>bb</a:t>
            </a:r>
            <a:r>
              <a:rPr lang="zh-CN" altLang="en-US" dirty="0"/>
              <a:t>的质量会逐渐提高，</a:t>
            </a:r>
            <a:r>
              <a:rPr lang="zh-CN" altLang="en-US" dirty="0" smtClean="0"/>
              <a:t>这时候继续使用阈值不变的检测器所得</a:t>
            </a:r>
            <a:r>
              <a:rPr lang="zh-CN" altLang="en-US" dirty="0"/>
              <a:t>的检测结果是次优的。</a:t>
            </a:r>
            <a:endParaRPr lang="en-US" altLang="zh-CN" dirty="0"/>
          </a:p>
          <a:p>
            <a:r>
              <a:rPr lang="en-US" altLang="zh-CN" dirty="0"/>
              <a:t>d</a:t>
            </a:r>
            <a:r>
              <a:rPr lang="zh-CN" altLang="en-US" dirty="0"/>
              <a:t>）Integral Loss，</a:t>
            </a:r>
            <a:r>
              <a:rPr lang="en-US" altLang="zh-CN" dirty="0"/>
              <a:t>Integral Loss</a:t>
            </a:r>
            <a:r>
              <a:rPr lang="zh-CN" altLang="en-US" dirty="0"/>
              <a:t>只有一个</a:t>
            </a:r>
            <a:r>
              <a:rPr lang="en-US" altLang="zh-CN" dirty="0"/>
              <a:t>stage</a:t>
            </a:r>
            <a:r>
              <a:rPr lang="zh-CN" altLang="en-US" dirty="0"/>
              <a:t>，但有</a:t>
            </a:r>
            <a:r>
              <a:rPr lang="en-US" altLang="zh-CN" dirty="0"/>
              <a:t>3</a:t>
            </a:r>
            <a:r>
              <a:rPr lang="zh-CN" altLang="en-US" dirty="0"/>
              <a:t>个不同的</a:t>
            </a:r>
            <a:r>
              <a:rPr lang="en-US" altLang="zh-CN" dirty="0"/>
              <a:t>H</a:t>
            </a:r>
            <a:r>
              <a:rPr lang="zh-CN" altLang="en-US" dirty="0"/>
              <a:t>，每个</a:t>
            </a:r>
            <a:r>
              <a:rPr lang="en-US" altLang="zh-CN" dirty="0"/>
              <a:t>H</a:t>
            </a:r>
            <a:r>
              <a:rPr lang="zh-CN" altLang="en-US" dirty="0"/>
              <a:t>由不同的</a:t>
            </a:r>
            <a:r>
              <a:rPr lang="en-US" altLang="zh-CN" dirty="0" err="1" smtClean="0"/>
              <a:t>IoU</a:t>
            </a:r>
            <a:r>
              <a:rPr lang="zh-CN" altLang="en-US" dirty="0" smtClean="0"/>
              <a:t>阈值训练</a:t>
            </a:r>
            <a:r>
              <a:rPr lang="zh-CN" altLang="en-US" dirty="0"/>
              <a:t>得到。</a:t>
            </a:r>
            <a:r>
              <a:rPr lang="en-US" altLang="zh-CN" dirty="0"/>
              <a:t>Integral Loss</a:t>
            </a:r>
            <a:r>
              <a:rPr lang="zh-CN" altLang="en-US" dirty="0"/>
              <a:t>存在的问题：</a:t>
            </a:r>
            <a:r>
              <a:rPr lang="en-US" altLang="zh-CN" dirty="0"/>
              <a:t>1</a:t>
            </a:r>
            <a:r>
              <a:rPr lang="zh-CN" altLang="en-US" dirty="0"/>
              <a:t>）由于</a:t>
            </a:r>
            <a:r>
              <a:rPr lang="zh-CN" altLang="en-US" dirty="0" smtClean="0"/>
              <a:t>输入</a:t>
            </a:r>
            <a:r>
              <a:rPr lang="en-US" altLang="zh-CN" dirty="0" smtClean="0"/>
              <a:t>bb</a:t>
            </a:r>
            <a:r>
              <a:rPr lang="zh-CN" altLang="en-US" dirty="0" smtClean="0"/>
              <a:t>的</a:t>
            </a:r>
            <a:r>
              <a:rPr lang="en-US" altLang="zh-CN" dirty="0" err="1" smtClean="0"/>
              <a:t>IoU</a:t>
            </a:r>
            <a:r>
              <a:rPr lang="zh-CN" altLang="en-US" dirty="0" smtClean="0"/>
              <a:t>分布</a:t>
            </a:r>
            <a:r>
              <a:rPr lang="zh-CN" altLang="en-US" dirty="0"/>
              <a:t>很不均匀，高阈值建议区域数量很少，导致负责高阈值的</a:t>
            </a:r>
            <a:r>
              <a:rPr lang="en-US" altLang="zh-CN" dirty="0"/>
              <a:t>detector</a:t>
            </a:r>
            <a:r>
              <a:rPr lang="zh-CN" altLang="en-US" dirty="0"/>
              <a:t>容易过拟合。</a:t>
            </a:r>
            <a:r>
              <a:rPr lang="en-US" altLang="zh-CN" dirty="0"/>
              <a:t>2</a:t>
            </a:r>
            <a:r>
              <a:rPr lang="zh-CN" altLang="en-US" dirty="0"/>
              <a:t>）在</a:t>
            </a:r>
            <a:r>
              <a:rPr lang="en-US" altLang="zh-CN" dirty="0"/>
              <a:t>inference</a:t>
            </a:r>
            <a:r>
              <a:rPr lang="zh-CN" altLang="en-US" dirty="0"/>
              <a:t>时，由于最终结果是对</a:t>
            </a:r>
            <a:r>
              <a:rPr lang="en-US" altLang="zh-CN" dirty="0"/>
              <a:t>3</a:t>
            </a:r>
            <a:r>
              <a:rPr lang="zh-CN" altLang="en-US" dirty="0"/>
              <a:t>个</a:t>
            </a:r>
            <a:r>
              <a:rPr lang="en-US" altLang="zh-CN" dirty="0"/>
              <a:t>detector</a:t>
            </a:r>
            <a:r>
              <a:rPr lang="zh-CN" altLang="en-US" dirty="0"/>
              <a:t>的结果的一个整合，此时高阈值的</a:t>
            </a:r>
            <a:r>
              <a:rPr lang="en-US" altLang="zh-CN" dirty="0"/>
              <a:t>detector</a:t>
            </a:r>
            <a:r>
              <a:rPr lang="zh-CN" altLang="en-US" dirty="0"/>
              <a:t>也需要对低</a:t>
            </a:r>
            <a:r>
              <a:rPr lang="en-US" altLang="zh-CN" dirty="0" err="1"/>
              <a:t>IoU</a:t>
            </a:r>
            <a:r>
              <a:rPr lang="zh-CN" altLang="en-US" dirty="0"/>
              <a:t>的建议区域进行处理，会出现较严重的</a:t>
            </a:r>
            <a:r>
              <a:rPr lang="en-US" altLang="zh-CN" dirty="0"/>
              <a:t>mismatch</a:t>
            </a:r>
            <a:r>
              <a:rPr lang="zh-CN" altLang="en-US" dirty="0"/>
              <a:t>问题，</a:t>
            </a:r>
            <a:r>
              <a:rPr lang="en-US" altLang="zh-CN" dirty="0"/>
              <a:t>detector</a:t>
            </a:r>
            <a:r>
              <a:rPr lang="zh-CN" altLang="en-US" dirty="0"/>
              <a:t>效果就很差</a:t>
            </a:r>
            <a:endParaRPr lang="en-US" altLang="zh-CN" dirty="0"/>
          </a:p>
          <a:p>
            <a:r>
              <a:rPr lang="en-US" altLang="zh-CN" dirty="0"/>
              <a:t>b</a:t>
            </a:r>
            <a:r>
              <a:rPr lang="zh-CN" altLang="en-US" dirty="0"/>
              <a:t>）是本文提出的cascade-R-CNN。</a:t>
            </a:r>
            <a:r>
              <a:rPr lang="en-US" altLang="zh-CN" dirty="0"/>
              <a:t>cascade R-CNN</a:t>
            </a:r>
            <a:r>
              <a:rPr lang="zh-CN" altLang="en-US" dirty="0"/>
              <a:t>使用了</a:t>
            </a:r>
            <a:r>
              <a:rPr lang="en-US" altLang="zh-CN" dirty="0"/>
              <a:t>3</a:t>
            </a:r>
            <a:r>
              <a:rPr lang="zh-CN" altLang="en-US" dirty="0"/>
              <a:t>个检测器，每个检测器是基于不同</a:t>
            </a:r>
            <a:r>
              <a:rPr lang="en-US" altLang="zh-CN" dirty="0"/>
              <a:t>IOU</a:t>
            </a:r>
            <a:r>
              <a:rPr lang="zh-CN" altLang="en-US" dirty="0"/>
              <a:t>阈值的正负样本训练得到，前一个检测器的输出会作为后一个检测器的输入，越往后的检测器，其界定正负样本的</a:t>
            </a:r>
            <a:r>
              <a:rPr lang="en-US" altLang="zh-CN" dirty="0"/>
              <a:t>IOU</a:t>
            </a:r>
            <a:r>
              <a:rPr lang="zh-CN" altLang="en-US" dirty="0"/>
              <a:t>阈值是不断上升的。</a:t>
            </a:r>
            <a:r>
              <a:rPr lang="en-US" altLang="zh-CN" dirty="0"/>
              <a:t>cascade R-CNN</a:t>
            </a:r>
            <a:r>
              <a:rPr lang="zh-CN" altLang="en-US" dirty="0"/>
              <a:t>这种级联结构的优点，一方面是因为前面看出由不同</a:t>
            </a:r>
            <a:r>
              <a:rPr lang="en-US" altLang="zh-CN" dirty="0"/>
              <a:t>IOU</a:t>
            </a:r>
            <a:r>
              <a:rPr lang="zh-CN" altLang="en-US" dirty="0"/>
              <a:t>阈值训练得到的检测模型对不同</a:t>
            </a:r>
            <a:r>
              <a:rPr lang="en-US" altLang="zh-CN" dirty="0"/>
              <a:t>IOU</a:t>
            </a:r>
            <a:r>
              <a:rPr lang="zh-CN" altLang="en-US" dirty="0"/>
              <a:t>的输入建议区域的检测效果差别较大，因此希望训练每个检测模型时使用的</a:t>
            </a:r>
            <a:r>
              <a:rPr lang="en-US" altLang="zh-CN" dirty="0"/>
              <a:t>IOU</a:t>
            </a:r>
            <a:r>
              <a:rPr lang="zh-CN" altLang="en-US" dirty="0"/>
              <a:t>阈值要尽可能的和输入建议区域的</a:t>
            </a:r>
            <a:r>
              <a:rPr lang="en-US" altLang="zh-CN" dirty="0"/>
              <a:t>IOU</a:t>
            </a:r>
            <a:r>
              <a:rPr lang="zh-CN" altLang="en-US" dirty="0"/>
              <a:t>接近。另一方面是前图看到的三条曲线基本都在灰色曲线上方，说明输出</a:t>
            </a:r>
            <a:r>
              <a:rPr lang="en-US" altLang="zh-CN" dirty="0"/>
              <a:t>IOU</a:t>
            </a:r>
            <a:r>
              <a:rPr lang="zh-CN" altLang="en-US" dirty="0"/>
              <a:t>基本都大于输入</a:t>
            </a:r>
            <a:r>
              <a:rPr lang="en-US" altLang="zh-CN" dirty="0"/>
              <a:t>IOU</a:t>
            </a:r>
            <a:r>
              <a:rPr lang="zh-CN" altLang="en-US" dirty="0"/>
              <a:t>。所以我们可以用上一个</a:t>
            </a:r>
            <a:r>
              <a:rPr lang="en-US" altLang="zh-CN" dirty="0"/>
              <a:t>stage</a:t>
            </a:r>
            <a:r>
              <a:rPr lang="zh-CN" altLang="en-US" dirty="0"/>
              <a:t>的输出作为下一个</a:t>
            </a:r>
            <a:r>
              <a:rPr lang="en-US" altLang="zh-CN" dirty="0"/>
              <a:t>stage</a:t>
            </a:r>
            <a:r>
              <a:rPr lang="zh-CN" altLang="en-US" dirty="0"/>
              <a:t>的输入，这样就能得到越来越高质量的</a:t>
            </a:r>
            <a:r>
              <a:rPr lang="en-US" altLang="zh-CN" dirty="0"/>
              <a:t>bb</a:t>
            </a:r>
            <a:r>
              <a:rPr lang="zh-CN" altLang="en-US" dirty="0"/>
              <a:t>。</a:t>
            </a:r>
            <a:endParaRPr lang="en-US" altLang="zh-CN" dirty="0"/>
          </a:p>
          <a:p>
            <a:r>
              <a:rPr lang="zh-CN" altLang="en-US" dirty="0"/>
              <a:t>  总之，由于我们很难让在指定</a:t>
            </a:r>
            <a:r>
              <a:rPr lang="en-US" altLang="zh-CN" dirty="0"/>
              <a:t>IOU</a:t>
            </a:r>
            <a:r>
              <a:rPr lang="zh-CN" altLang="en-US" dirty="0"/>
              <a:t>阈值的训练集上训练得到的检测器对</a:t>
            </a:r>
            <a:r>
              <a:rPr lang="en-US" altLang="zh-CN" dirty="0"/>
              <a:t>IOU</a:t>
            </a:r>
            <a:r>
              <a:rPr lang="zh-CN" altLang="en-US" dirty="0"/>
              <a:t>跨度较大的建议区域的检测效果都达到最佳，因此采取</a:t>
            </a:r>
            <a:r>
              <a:rPr lang="en-US" altLang="zh-CN" dirty="0"/>
              <a:t>cascade</a:t>
            </a:r>
            <a:r>
              <a:rPr lang="zh-CN" altLang="en-US" dirty="0"/>
              <a:t>的方式能够让每一个</a:t>
            </a:r>
            <a:r>
              <a:rPr lang="en-US" altLang="zh-CN" dirty="0"/>
              <a:t>stage</a:t>
            </a:r>
            <a:r>
              <a:rPr lang="zh-CN" altLang="en-US" dirty="0"/>
              <a:t>的检测器都专注于检测</a:t>
            </a:r>
            <a:r>
              <a:rPr lang="en-US" altLang="zh-CN" dirty="0"/>
              <a:t>IOU</a:t>
            </a:r>
            <a:r>
              <a:rPr lang="zh-CN" altLang="en-US" dirty="0"/>
              <a:t>在某一范围内的建议区域，这样检测效果会越来越好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308A7A2-713B-4ACD-BCE0-DDF7CB7BD3EF}" type="slidenum">
              <a:rPr lang="zh-CN" altLang="en-US" smtClean="0"/>
              <a:pPr/>
              <a:t>5</a:t>
            </a:fld>
            <a:endParaRPr lang="zh-CN" altLang="en-US"/>
          </a:p>
        </p:txBody>
      </p:sp>
    </p:spTree>
    <p:extLst>
      <p:ext uri="{BB962C8B-B14F-4D97-AF65-F5344CB8AC3E}">
        <p14:creationId xmlns:p14="http://schemas.microsoft.com/office/powerpoint/2010/main" xmlns="" val="2528054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图代表的</a:t>
            </a:r>
            <a:r>
              <a:rPr lang="en-US" altLang="zh-CN" sz="1200" b="0" i="0" kern="1200" dirty="0">
                <a:solidFill>
                  <a:schemeClr val="tx1"/>
                </a:solidFill>
                <a:effectLst/>
                <a:latin typeface="+mn-lt"/>
                <a:ea typeface="+mn-ea"/>
                <a:cs typeface="+mn-cs"/>
              </a:rPr>
              <a:t>Cascade R-CNN</a:t>
            </a:r>
            <a:r>
              <a:rPr lang="zh-CN" altLang="en-US" sz="1200" b="0" i="0" kern="1200" dirty="0">
                <a:solidFill>
                  <a:schemeClr val="tx1"/>
                </a:solidFill>
                <a:effectLst/>
                <a:latin typeface="+mn-lt"/>
                <a:ea typeface="+mn-ea"/>
                <a:cs typeface="+mn-cs"/>
              </a:rPr>
              <a:t>在不同</a:t>
            </a:r>
            <a:r>
              <a:rPr lang="en-US" altLang="zh-CN" sz="1200" b="0" i="0" kern="1200" dirty="0">
                <a:solidFill>
                  <a:schemeClr val="tx1"/>
                </a:solidFill>
                <a:effectLst/>
                <a:latin typeface="+mn-lt"/>
                <a:ea typeface="+mn-ea"/>
                <a:cs typeface="+mn-cs"/>
              </a:rPr>
              <a:t>stage</a:t>
            </a:r>
            <a:r>
              <a:rPr lang="zh-CN" altLang="en-US" sz="1200" b="0" i="0" kern="1200" dirty="0">
                <a:solidFill>
                  <a:schemeClr val="tx1"/>
                </a:solidFill>
                <a:effectLst/>
                <a:latin typeface="+mn-lt"/>
                <a:ea typeface="+mn-ea"/>
                <a:cs typeface="+mn-cs"/>
              </a:rPr>
              <a:t>的输入数据的</a:t>
            </a:r>
            <a:r>
              <a:rPr lang="en-US" altLang="zh-CN" sz="1200" b="0" i="0" kern="1200" dirty="0">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值分布</a:t>
            </a:r>
            <a:r>
              <a:rPr lang="zh-CN" altLang="en-US" sz="1200" b="0" i="0" kern="1200" dirty="0" smtClean="0">
                <a:solidFill>
                  <a:schemeClr val="tx1"/>
                </a:solidFill>
                <a:effectLst/>
                <a:latin typeface="+mn-lt"/>
                <a:ea typeface="+mn-ea"/>
                <a:cs typeface="+mn-cs"/>
              </a:rPr>
              <a:t>情况，蓝色部分代表的是各</a:t>
            </a:r>
            <a:r>
              <a:rPr lang="en-US" altLang="zh-CN" sz="1200" b="0" i="0" kern="1200" dirty="0" err="1" smtClean="0">
                <a:solidFill>
                  <a:schemeClr val="tx1"/>
                </a:solidFill>
                <a:effectLst/>
                <a:latin typeface="+mn-lt"/>
                <a:ea typeface="+mn-ea"/>
                <a:cs typeface="+mn-cs"/>
              </a:rPr>
              <a:t>iou</a:t>
            </a:r>
            <a:r>
              <a:rPr lang="zh-CN" altLang="en-US" sz="1200" b="0" i="0" kern="1200" dirty="0" smtClean="0">
                <a:solidFill>
                  <a:schemeClr val="tx1"/>
                </a:solidFill>
                <a:effectLst/>
                <a:latin typeface="+mn-lt"/>
                <a:ea typeface="+mn-ea"/>
                <a:cs typeface="+mn-cs"/>
              </a:rPr>
              <a:t>值的正样本数量。</a:t>
            </a:r>
            <a:r>
              <a:rPr lang="zh-CN" altLang="en-US" sz="1200" b="0" i="0" kern="1200" dirty="0">
                <a:solidFill>
                  <a:schemeClr val="tx1"/>
                </a:solidFill>
                <a:effectLst/>
                <a:latin typeface="+mn-lt"/>
                <a:ea typeface="+mn-ea"/>
                <a:cs typeface="+mn-cs"/>
              </a:rPr>
              <a:t>红色字表示的是相应</a:t>
            </a:r>
            <a:r>
              <a:rPr lang="en-US" altLang="zh-CN" sz="1200" b="0" i="0" kern="1200" dirty="0" err="1" smtClean="0">
                <a:solidFill>
                  <a:schemeClr val="tx1"/>
                </a:solidFill>
                <a:effectLst/>
                <a:latin typeface="+mn-lt"/>
                <a:ea typeface="+mn-ea"/>
                <a:cs typeface="+mn-cs"/>
              </a:rPr>
              <a:t>IoU</a:t>
            </a:r>
            <a:r>
              <a:rPr lang="zh-CN" altLang="en-US" sz="1200" b="0" i="0" kern="1200" dirty="0" smtClean="0">
                <a:solidFill>
                  <a:schemeClr val="tx1"/>
                </a:solidFill>
                <a:effectLst/>
                <a:latin typeface="+mn-lt"/>
                <a:ea typeface="+mn-ea"/>
                <a:cs typeface="+mn-cs"/>
              </a:rPr>
              <a:t>值</a:t>
            </a:r>
            <a:r>
              <a:rPr lang="zh-CN" altLang="en-US" sz="1200" b="0" i="0" kern="1200" dirty="0">
                <a:solidFill>
                  <a:schemeClr val="tx1"/>
                </a:solidFill>
                <a:effectLst/>
                <a:latin typeface="+mn-lt"/>
                <a:ea typeface="+mn-ea"/>
                <a:cs typeface="+mn-cs"/>
              </a:rPr>
              <a:t>所对应的正样本百分比。</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第一阶段显示的是</a:t>
            </a:r>
            <a:r>
              <a:rPr lang="en-US" altLang="zh-CN" sz="1200" b="0" i="0" kern="1200" dirty="0">
                <a:solidFill>
                  <a:schemeClr val="tx1"/>
                </a:solidFill>
                <a:effectLst/>
                <a:latin typeface="+mn-lt"/>
                <a:ea typeface="+mn-ea"/>
                <a:cs typeface="+mn-cs"/>
              </a:rPr>
              <a:t>RPN</a:t>
            </a:r>
            <a:r>
              <a:rPr lang="zh-CN" altLang="en-US" sz="1200" b="0" i="0" kern="1200" dirty="0">
                <a:solidFill>
                  <a:schemeClr val="tx1"/>
                </a:solidFill>
                <a:effectLst/>
                <a:latin typeface="+mn-lt"/>
                <a:ea typeface="+mn-ea"/>
                <a:cs typeface="+mn-cs"/>
              </a:rPr>
              <a:t>网络的输出</a:t>
            </a:r>
            <a:r>
              <a:rPr lang="en-US" altLang="zh-CN" sz="1200" b="0" i="0" kern="1200" dirty="0">
                <a:solidFill>
                  <a:schemeClr val="tx1"/>
                </a:solidFill>
                <a:effectLst/>
                <a:latin typeface="+mn-lt"/>
                <a:ea typeface="+mn-ea"/>
                <a:cs typeface="+mn-cs"/>
              </a:rPr>
              <a:t>anchor box</a:t>
            </a:r>
            <a:r>
              <a:rPr lang="zh-CN" altLang="en-US" sz="1200" b="0" i="0" kern="1200" dirty="0">
                <a:solidFill>
                  <a:schemeClr val="tx1"/>
                </a:solidFill>
                <a:effectLst/>
                <a:latin typeface="+mn-lt"/>
                <a:ea typeface="+mn-ea"/>
                <a:cs typeface="+mn-cs"/>
              </a:rPr>
              <a:t>的一个</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分布。可以看到，第三个</a:t>
            </a:r>
            <a:r>
              <a:rPr lang="en-US" altLang="zh-CN" sz="1200" b="0" i="0" kern="1200" dirty="0">
                <a:solidFill>
                  <a:schemeClr val="tx1"/>
                </a:solidFill>
                <a:effectLst/>
                <a:latin typeface="+mn-lt"/>
                <a:ea typeface="+mn-ea"/>
                <a:cs typeface="+mn-cs"/>
              </a:rPr>
              <a:t>stage</a:t>
            </a:r>
            <a:r>
              <a:rPr lang="zh-CN" altLang="en-US" sz="1200" b="0" i="0" kern="1200" dirty="0">
                <a:solidFill>
                  <a:schemeClr val="tx1"/>
                </a:solidFill>
                <a:effectLst/>
                <a:latin typeface="+mn-lt"/>
                <a:ea typeface="+mn-ea"/>
                <a:cs typeface="+mn-cs"/>
              </a:rPr>
              <a:t>的输入</a:t>
            </a:r>
            <a:r>
              <a:rPr lang="en-US" altLang="zh-CN" sz="1200" b="0" i="0" kern="1200" dirty="0" err="1">
                <a:solidFill>
                  <a:schemeClr val="tx1"/>
                </a:solidFill>
                <a:effectLst/>
                <a:latin typeface="+mn-lt"/>
                <a:ea typeface="+mn-ea"/>
                <a:cs typeface="+mn-cs"/>
              </a:rPr>
              <a:t>bbox</a:t>
            </a:r>
            <a:r>
              <a:rPr lang="zh-CN" altLang="en-US" sz="1200" b="0" i="0" kern="1200" dirty="0">
                <a:solidFill>
                  <a:schemeClr val="tx1"/>
                </a:solidFill>
                <a:effectLst/>
                <a:latin typeface="+mn-lt"/>
                <a:ea typeface="+mn-ea"/>
                <a:cs typeface="+mn-cs"/>
              </a:rPr>
              <a:t>的质量有明显提高，</a:t>
            </a:r>
            <a:r>
              <a:rPr lang="en-US" altLang="zh-CN" sz="1200" b="0" i="0" kern="1200" dirty="0">
                <a:solidFill>
                  <a:schemeClr val="tx1"/>
                </a:solidFill>
                <a:effectLst/>
                <a:latin typeface="+mn-lt"/>
                <a:ea typeface="+mn-ea"/>
                <a:cs typeface="+mn-cs"/>
              </a:rPr>
              <a:t>cascade </a:t>
            </a:r>
            <a:r>
              <a:rPr lang="en-US" altLang="zh-CN" sz="1200" b="0" i="0" kern="1200" dirty="0" err="1">
                <a:solidFill>
                  <a:schemeClr val="tx1"/>
                </a:solidFill>
                <a:effectLst/>
                <a:latin typeface="+mn-lt"/>
                <a:ea typeface="+mn-ea"/>
                <a:cs typeface="+mn-cs"/>
              </a:rPr>
              <a:t>rcnn</a:t>
            </a:r>
            <a:r>
              <a:rPr lang="zh-CN" altLang="en-US" sz="1200" b="0" i="0" kern="1200" dirty="0">
                <a:solidFill>
                  <a:schemeClr val="tx1"/>
                </a:solidFill>
                <a:effectLst/>
                <a:latin typeface="+mn-lt"/>
                <a:ea typeface="+mn-ea"/>
                <a:cs typeface="+mn-cs"/>
              </a:rPr>
              <a:t>这种方式保证了</a:t>
            </a:r>
            <a:r>
              <a:rPr lang="zh-CN" altLang="en-US" dirty="0"/>
              <a:t>即使</a:t>
            </a:r>
            <a:r>
              <a:rPr lang="zh-CN" altLang="en-US" sz="1200" b="0" i="0" kern="1200" dirty="0">
                <a:solidFill>
                  <a:schemeClr val="tx1"/>
                </a:solidFill>
                <a:effectLst/>
                <a:latin typeface="+mn-lt"/>
                <a:ea typeface="+mn-ea"/>
                <a:cs typeface="+mn-cs"/>
              </a:rPr>
              <a:t>后续</a:t>
            </a:r>
            <a:r>
              <a:rPr lang="zh-CN" altLang="en-US" dirty="0"/>
              <a:t>阶段的检测器阈值升高也有足够数量正样本进行训练</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308A7A2-713B-4ACD-BCE0-DDF7CB7BD3EF}" type="slidenum">
              <a:rPr lang="zh-CN" altLang="en-US" smtClean="0"/>
              <a:pPr/>
              <a:t>6</a:t>
            </a:fld>
            <a:endParaRPr lang="zh-CN" altLang="en-US"/>
          </a:p>
        </p:txBody>
      </p:sp>
    </p:spTree>
    <p:extLst>
      <p:ext uri="{BB962C8B-B14F-4D97-AF65-F5344CB8AC3E}">
        <p14:creationId xmlns:p14="http://schemas.microsoft.com/office/powerpoint/2010/main" xmlns="" val="287410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上图是在不同级联阶段</a:t>
            </a:r>
            <a:r>
              <a:rPr lang="en-US" altLang="zh-CN" dirty="0" err="1"/>
              <a:t>bbox</a:t>
            </a:r>
            <a:r>
              <a:rPr lang="zh-CN" altLang="en-US" dirty="0"/>
              <a:t>的四个</a:t>
            </a:r>
            <a:r>
              <a:rPr lang="zh-CN" altLang="en-US" sz="1200" b="0" i="0" kern="1200" dirty="0">
                <a:solidFill>
                  <a:schemeClr val="tx1"/>
                </a:solidFill>
                <a:effectLst/>
                <a:latin typeface="+mn-lt"/>
                <a:ea typeface="+mn-ea"/>
                <a:cs typeface="+mn-cs"/>
              </a:rPr>
              <a:t>回归值</a:t>
            </a:r>
            <a:r>
              <a:rPr lang="en-US" altLang="zh-CN" dirty="0"/>
              <a:t> (</a:t>
            </a:r>
            <a:r>
              <a:rPr lang="en-US" altLang="zh-CN" dirty="0" err="1"/>
              <a:t>x,y,w,h</a:t>
            </a:r>
            <a:r>
              <a:rPr lang="en-US" altLang="zh-CN" dirty="0"/>
              <a:t>)</a:t>
            </a:r>
            <a:r>
              <a:rPr lang="zh-CN" altLang="en-US" dirty="0"/>
              <a:t>的偏移量和偏差量的</a:t>
            </a:r>
            <a:r>
              <a:rPr lang="zh-CN" altLang="en-US" sz="1200" b="0" i="0" kern="1200" dirty="0">
                <a:solidFill>
                  <a:schemeClr val="tx1"/>
                </a:solidFill>
                <a:effectLst/>
                <a:latin typeface="+mn-lt"/>
                <a:ea typeface="+mn-ea"/>
                <a:cs typeface="+mn-cs"/>
              </a:rPr>
              <a:t>分布情况（蓝色点），红点表示提高</a:t>
            </a:r>
            <a:r>
              <a:rPr lang="en-US" altLang="zh-CN" sz="1200" b="0" i="0" kern="1200" dirty="0">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阈值后需要移除的噪声点，</a:t>
            </a:r>
            <a:r>
              <a:rPr lang="zh-CN" altLang="en-US" dirty="0"/>
              <a:t>否则会引入大量的噪声干扰，对检测结果不利。</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可以看出在不同阶段这</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个值的分布情况差异较大，因为</a:t>
            </a:r>
            <a:r>
              <a:rPr lang="zh-CN" altLang="en-US" dirty="0"/>
              <a:t>每经过一次回归，</a:t>
            </a:r>
            <a:r>
              <a:rPr lang="en-US" altLang="zh-CN" dirty="0"/>
              <a:t>bb</a:t>
            </a:r>
            <a:r>
              <a:rPr lang="zh-CN" altLang="en-US" dirty="0"/>
              <a:t>都会更靠近</a:t>
            </a:r>
            <a:r>
              <a:rPr lang="en-US" altLang="zh-CN" dirty="0" err="1"/>
              <a:t>gt</a:t>
            </a:r>
            <a:r>
              <a:rPr lang="zh-CN" altLang="en-US" dirty="0"/>
              <a:t>一些，质量也更高一些</a:t>
            </a:r>
            <a:r>
              <a:rPr lang="zh-CN" altLang="en-US" sz="1200" b="0" i="0" kern="1200" dirty="0">
                <a:solidFill>
                  <a:schemeClr val="tx1"/>
                </a:solidFill>
                <a:effectLst/>
                <a:latin typeface="+mn-lt"/>
                <a:ea typeface="+mn-ea"/>
                <a:cs typeface="+mn-cs"/>
              </a:rPr>
              <a:t>，不变的检测模型显然难以在这种改变中达到最优效果，</a:t>
            </a:r>
            <a:r>
              <a:rPr lang="zh-CN" altLang="en-US" dirty="0"/>
              <a:t>采用级联的方式保证了在检测器阈值不断提高的情况下，输入样本的质量也在不断提高</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通过其均值和方差对</a:t>
            </a:r>
            <a:r>
              <a:rPr lang="en-US" altLang="zh-CN" sz="1200" b="0" i="0" kern="1200" dirty="0" err="1">
                <a:solidFill>
                  <a:schemeClr val="tx1"/>
                </a:solidFill>
                <a:effectLst/>
                <a:latin typeface="+mn-lt"/>
                <a:ea typeface="+mn-ea"/>
                <a:cs typeface="+mn-cs"/>
              </a:rPr>
              <a:t>bbox</a:t>
            </a:r>
            <a:r>
              <a:rPr lang="zh-CN" altLang="en-US" sz="1200" b="0" i="0" kern="1200" dirty="0">
                <a:solidFill>
                  <a:schemeClr val="tx1"/>
                </a:solidFill>
                <a:effectLst/>
                <a:latin typeface="+mn-lt"/>
                <a:ea typeface="+mn-ea"/>
                <a:cs typeface="+mn-cs"/>
              </a:rPr>
              <a:t>的坐标进行归一化操作，防止由于</a:t>
            </a:r>
            <a:r>
              <a:rPr lang="en-US" altLang="zh-CN" sz="1200" b="0" i="0" kern="1200" dirty="0">
                <a:solidFill>
                  <a:schemeClr val="tx1"/>
                </a:solidFill>
                <a:effectLst/>
                <a:latin typeface="+mn-lt"/>
                <a:ea typeface="+mn-ea"/>
                <a:cs typeface="+mn-cs"/>
              </a:rPr>
              <a:t>bb</a:t>
            </a:r>
            <a:r>
              <a:rPr lang="zh-CN" altLang="en-US" sz="1200" b="0" i="0" kern="1200" dirty="0">
                <a:solidFill>
                  <a:schemeClr val="tx1"/>
                </a:solidFill>
                <a:effectLst/>
                <a:latin typeface="+mn-lt"/>
                <a:ea typeface="+mn-ea"/>
                <a:cs typeface="+mn-cs"/>
              </a:rPr>
              <a:t>的大小和位置带来的影响，</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308A7A2-713B-4ACD-BCE0-DDF7CB7BD3EF}" type="slidenum">
              <a:rPr lang="zh-CN" altLang="en-US" smtClean="0"/>
              <a:pPr/>
              <a:t>7</a:t>
            </a:fld>
            <a:endParaRPr lang="zh-CN" altLang="en-US"/>
          </a:p>
        </p:txBody>
      </p:sp>
    </p:spTree>
    <p:extLst>
      <p:ext uri="{BB962C8B-B14F-4D97-AF65-F5344CB8AC3E}">
        <p14:creationId xmlns:p14="http://schemas.microsoft.com/office/powerpoint/2010/main" xmlns="" val="2736166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xt</a:t>
            </a:r>
            <a:r>
              <a:rPr lang="zh-CN" altLang="en-US" dirty="0"/>
              <a:t>是</a:t>
            </a:r>
            <a:r>
              <a:rPr lang="en-US" altLang="zh-CN" dirty="0"/>
              <a:t>bb</a:t>
            </a:r>
            <a:r>
              <a:rPr lang="zh-CN" altLang="en-US" dirty="0"/>
              <a:t>，</a:t>
            </a:r>
            <a:r>
              <a:rPr lang="en-US" altLang="zh-CN" sz="1200" kern="1200" dirty="0" err="1">
                <a:solidFill>
                  <a:schemeClr val="tx1"/>
                </a:solidFill>
                <a:latin typeface="+mn-lt"/>
                <a:ea typeface="+mn-ea"/>
                <a:cs typeface="+mn-cs"/>
              </a:rPr>
              <a:t>Lcls</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采用的是</a:t>
            </a:r>
            <a:r>
              <a:rPr lang="en-US" altLang="zh-CN" sz="1200" kern="1200" dirty="0">
                <a:solidFill>
                  <a:schemeClr val="tx1"/>
                </a:solidFill>
                <a:latin typeface="+mn-lt"/>
                <a:ea typeface="+mn-ea"/>
                <a:cs typeface="+mn-cs"/>
              </a:rPr>
              <a:t>cross-entropy</a:t>
            </a:r>
            <a:r>
              <a:rPr lang="zh-CN" altLang="en-US" sz="1200" kern="1200" dirty="0">
                <a:solidFill>
                  <a:schemeClr val="tx1"/>
                </a:solidFill>
                <a:latin typeface="+mn-lt"/>
                <a:ea typeface="+mn-ea"/>
                <a:cs typeface="+mn-cs"/>
              </a:rPr>
              <a:t>损失，</a:t>
            </a:r>
            <a:r>
              <a:rPr lang="en-US" altLang="zh-CN" sz="1200" kern="1200" dirty="0" err="1">
                <a:solidFill>
                  <a:schemeClr val="tx1"/>
                </a:solidFill>
                <a:latin typeface="+mn-lt"/>
                <a:ea typeface="+mn-ea"/>
                <a:cs typeface="+mn-cs"/>
              </a:rPr>
              <a:t>ht</a:t>
            </a:r>
            <a:r>
              <a:rPr lang="zh-CN" altLang="en-US" sz="1200" kern="1200" dirty="0">
                <a:solidFill>
                  <a:schemeClr val="tx1"/>
                </a:solidFill>
                <a:latin typeface="+mn-lt"/>
                <a:ea typeface="+mn-ea"/>
                <a:cs typeface="+mn-cs"/>
              </a:rPr>
              <a:t>是分类器，</a:t>
            </a:r>
            <a:r>
              <a:rPr lang="en-US" altLang="zh-CN" sz="1200" kern="1200" dirty="0" err="1">
                <a:solidFill>
                  <a:schemeClr val="tx1"/>
                </a:solidFill>
                <a:latin typeface="+mn-lt"/>
                <a:ea typeface="+mn-ea"/>
                <a:cs typeface="+mn-cs"/>
              </a:rPr>
              <a:t>yt</a:t>
            </a:r>
            <a:r>
              <a:rPr lang="zh-CN" altLang="en-US" sz="1200" kern="1200" dirty="0">
                <a:solidFill>
                  <a:schemeClr val="tx1"/>
                </a:solidFill>
                <a:latin typeface="+mn-lt"/>
                <a:ea typeface="+mn-ea"/>
                <a:cs typeface="+mn-cs"/>
              </a:rPr>
              <a:t>是真实的类别标签</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权重</a:t>
            </a:r>
            <a:r>
              <a:rPr lang="el-GR" altLang="zh-CN" sz="1200" kern="1200" dirty="0">
                <a:solidFill>
                  <a:schemeClr val="tx1"/>
                </a:solidFill>
                <a:latin typeface="+mn-lt"/>
                <a:ea typeface="+mn-ea"/>
                <a:cs typeface="+mn-cs"/>
              </a:rPr>
              <a:t>λ</a:t>
            </a:r>
            <a:r>
              <a:rPr lang="en-US" altLang="zh-CN" sz="1200" kern="1200" dirty="0">
                <a:solidFill>
                  <a:schemeClr val="tx1"/>
                </a:solidFill>
                <a:latin typeface="+mn-lt"/>
                <a:ea typeface="+mn-ea"/>
                <a:cs typeface="+mn-cs"/>
              </a:rPr>
              <a:t>=1</a:t>
            </a: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yt</a:t>
            </a:r>
            <a:r>
              <a:rPr lang="en-US" altLang="zh-CN" sz="1200" kern="1200" dirty="0">
                <a:solidFill>
                  <a:schemeClr val="tx1"/>
                </a:solidFill>
                <a:latin typeface="+mn-lt"/>
                <a:ea typeface="+mn-ea"/>
                <a:cs typeface="+mn-cs"/>
              </a:rPr>
              <a:t>&gt;=1]</a:t>
            </a:r>
            <a:r>
              <a:rPr lang="zh-CN" altLang="en-US" sz="1200" kern="1200" dirty="0">
                <a:solidFill>
                  <a:schemeClr val="tx1"/>
                </a:solidFill>
                <a:latin typeface="+mn-lt"/>
                <a:ea typeface="+mn-ea"/>
                <a:cs typeface="+mn-cs"/>
              </a:rPr>
              <a:t>是一</a:t>
            </a:r>
            <a:r>
              <a:rPr lang="zh-CN" altLang="en-US" sz="1200" kern="1200" dirty="0" smtClean="0">
                <a:solidFill>
                  <a:schemeClr val="tx1"/>
                </a:solidFill>
                <a:latin typeface="+mn-lt"/>
                <a:ea typeface="+mn-ea"/>
                <a:cs typeface="+mn-cs"/>
              </a:rPr>
              <a:t>个指示函数</a:t>
            </a:r>
            <a:r>
              <a:rPr lang="zh-CN" altLang="en-US" sz="1200" kern="1200" dirty="0">
                <a:solidFill>
                  <a:schemeClr val="tx1"/>
                </a:solidFill>
                <a:latin typeface="+mn-lt"/>
                <a:ea typeface="+mn-ea"/>
                <a:cs typeface="+mn-cs"/>
              </a:rPr>
              <a:t>，指当</a:t>
            </a:r>
            <a:r>
              <a:rPr lang="en-US" altLang="zh-CN" sz="1200" kern="1200" dirty="0">
                <a:solidFill>
                  <a:schemeClr val="tx1"/>
                </a:solidFill>
                <a:latin typeface="+mn-lt"/>
                <a:ea typeface="+mn-ea"/>
                <a:cs typeface="+mn-cs"/>
              </a:rPr>
              <a:t>bb</a:t>
            </a:r>
            <a:r>
              <a:rPr lang="zh-CN" altLang="en-US" sz="1200" kern="1200" dirty="0">
                <a:solidFill>
                  <a:schemeClr val="tx1"/>
                </a:solidFill>
                <a:latin typeface="+mn-lt"/>
                <a:ea typeface="+mn-ea"/>
                <a:cs typeface="+mn-cs"/>
              </a:rPr>
              <a:t>中</a:t>
            </a:r>
            <a:r>
              <a:rPr lang="zh-CN" altLang="en-US" sz="1200" kern="1200" dirty="0" smtClean="0">
                <a:solidFill>
                  <a:schemeClr val="tx1"/>
                </a:solidFill>
                <a:latin typeface="+mn-lt"/>
                <a:ea typeface="+mn-ea"/>
                <a:cs typeface="+mn-cs"/>
              </a:rPr>
              <a:t>包含有属于某个类的物体</a:t>
            </a:r>
            <a:r>
              <a:rPr lang="zh-CN" altLang="en-US" sz="1200" kern="1200" dirty="0">
                <a:solidFill>
                  <a:schemeClr val="tx1"/>
                </a:solidFill>
                <a:latin typeface="+mn-lt"/>
                <a:ea typeface="+mn-ea"/>
                <a:cs typeface="+mn-cs"/>
              </a:rPr>
              <a:t>且该</a:t>
            </a:r>
            <a:r>
              <a:rPr lang="en-US" altLang="zh-CN" sz="1200" kern="1200" dirty="0">
                <a:solidFill>
                  <a:schemeClr val="tx1"/>
                </a:solidFill>
                <a:latin typeface="+mn-lt"/>
                <a:ea typeface="+mn-ea"/>
                <a:cs typeface="+mn-cs"/>
              </a:rPr>
              <a:t>bb</a:t>
            </a:r>
            <a:r>
              <a:rPr lang="zh-CN" altLang="en-US" sz="1200" kern="1200" dirty="0">
                <a:solidFill>
                  <a:schemeClr val="tx1"/>
                </a:solidFill>
                <a:latin typeface="+mn-lt"/>
                <a:ea typeface="+mn-ea"/>
                <a:cs typeface="+mn-cs"/>
              </a:rPr>
              <a:t>与</a:t>
            </a:r>
            <a:r>
              <a:rPr lang="en-US" altLang="zh-CN" sz="1200" kern="1200" dirty="0" err="1">
                <a:solidFill>
                  <a:schemeClr val="tx1"/>
                </a:solidFill>
                <a:latin typeface="+mn-lt"/>
                <a:ea typeface="+mn-ea"/>
                <a:cs typeface="+mn-cs"/>
              </a:rPr>
              <a:t>gt</a:t>
            </a:r>
            <a:r>
              <a:rPr lang="zh-CN" altLang="en-US" sz="1200" kern="1200" dirty="0">
                <a:solidFill>
                  <a:schemeClr val="tx1"/>
                </a:solidFill>
                <a:latin typeface="+mn-lt"/>
                <a:ea typeface="+mn-ea"/>
                <a:cs typeface="+mn-cs"/>
              </a:rPr>
              <a:t>的</a:t>
            </a:r>
            <a:r>
              <a:rPr lang="en-US" altLang="zh-CN" sz="1200" kern="1200" dirty="0" err="1">
                <a:solidFill>
                  <a:schemeClr val="tx1"/>
                </a:solidFill>
                <a:latin typeface="+mn-lt"/>
                <a:ea typeface="+mn-ea"/>
                <a:cs typeface="+mn-cs"/>
              </a:rPr>
              <a:t>iou</a:t>
            </a:r>
            <a:r>
              <a:rPr lang="zh-CN" altLang="en-US" sz="1200" kern="1200" dirty="0">
                <a:solidFill>
                  <a:schemeClr val="tx1"/>
                </a:solidFill>
                <a:latin typeface="+mn-lt"/>
                <a:ea typeface="+mn-ea"/>
                <a:cs typeface="+mn-cs"/>
              </a:rPr>
              <a:t>与当前检测器训练时所用阈值相同时</a:t>
            </a:r>
            <a:r>
              <a:rPr lang="en-US" altLang="zh-CN" sz="1200" kern="1200" dirty="0">
                <a:solidFill>
                  <a:schemeClr val="tx1"/>
                </a:solidFill>
                <a:latin typeface="+mn-lt"/>
                <a:ea typeface="+mn-ea"/>
                <a:cs typeface="+mn-cs"/>
              </a:rPr>
              <a:t>=1</a:t>
            </a:r>
            <a:r>
              <a:rPr lang="zh-CN" altLang="en-US" sz="1200" kern="1200" dirty="0">
                <a:solidFill>
                  <a:schemeClr val="tx1"/>
                </a:solidFill>
                <a:latin typeface="+mn-lt"/>
                <a:ea typeface="+mn-ea"/>
                <a:cs typeface="+mn-cs"/>
              </a:rPr>
              <a:t>，否则</a:t>
            </a:r>
            <a:r>
              <a:rPr lang="en-US" altLang="zh-CN" sz="1200" kern="1200" dirty="0">
                <a:solidFill>
                  <a:schemeClr val="tx1"/>
                </a:solidFill>
                <a:latin typeface="+mn-lt"/>
                <a:ea typeface="+mn-ea"/>
                <a:cs typeface="+mn-cs"/>
              </a:rPr>
              <a:t>=0</a:t>
            </a:r>
            <a:r>
              <a:rPr lang="zh-CN" altLang="en-US"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Lloc</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采用</a:t>
            </a:r>
            <a:r>
              <a:rPr lang="zh-CN" altLang="en-US" sz="1200" kern="1200" dirty="0" smtClean="0">
                <a:solidFill>
                  <a:schemeClr val="tx1"/>
                </a:solidFill>
                <a:latin typeface="+mn-lt"/>
                <a:ea typeface="+mn-ea"/>
                <a:cs typeface="+mn-cs"/>
              </a:rPr>
              <a:t>的</a:t>
            </a:r>
            <a:r>
              <a:rPr lang="en-US" altLang="zh-CN" sz="1200" kern="1200" dirty="0" smtClean="0">
                <a:solidFill>
                  <a:schemeClr val="tx1"/>
                </a:solidFill>
                <a:latin typeface="+mn-lt"/>
                <a:ea typeface="+mn-ea"/>
                <a:cs typeface="+mn-cs"/>
              </a:rPr>
              <a:t>Smooth </a:t>
            </a:r>
            <a:r>
              <a:rPr lang="en-US" altLang="zh-CN" sz="1200" kern="1200" dirty="0">
                <a:solidFill>
                  <a:schemeClr val="tx1"/>
                </a:solidFill>
                <a:latin typeface="+mn-lt"/>
                <a:ea typeface="+mn-ea"/>
                <a:cs typeface="+mn-cs"/>
              </a:rPr>
              <a:t>L1 loss</a:t>
            </a: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ft</a:t>
            </a:r>
            <a:r>
              <a:rPr lang="zh-CN" altLang="en-US" sz="1200" kern="1200" dirty="0">
                <a:solidFill>
                  <a:schemeClr val="tx1"/>
                </a:solidFill>
                <a:latin typeface="+mn-lt"/>
                <a:ea typeface="+mn-ea"/>
                <a:cs typeface="+mn-cs"/>
              </a:rPr>
              <a:t>是回归器，</a:t>
            </a:r>
            <a:r>
              <a:rPr lang="en-US" altLang="zh-CN" dirty="0" err="1"/>
              <a:t>bt</a:t>
            </a:r>
            <a:r>
              <a:rPr lang="zh-CN" altLang="en-US" dirty="0"/>
              <a:t>是</a:t>
            </a:r>
            <a:r>
              <a:rPr lang="en-US" altLang="zh-CN" dirty="0"/>
              <a:t>bb</a:t>
            </a:r>
            <a:r>
              <a:rPr lang="zh-CN" altLang="en-US" dirty="0"/>
              <a:t>的四个坐标；</a:t>
            </a:r>
            <a:r>
              <a:rPr lang="en-US" altLang="zh-CN" sz="1200" kern="1200" dirty="0">
                <a:solidFill>
                  <a:schemeClr val="tx1"/>
                </a:solidFill>
                <a:latin typeface="+mn-lt"/>
                <a:ea typeface="+mn-ea"/>
                <a:cs typeface="+mn-cs"/>
              </a:rPr>
              <a:t>g</a:t>
            </a:r>
            <a:r>
              <a:rPr lang="zh-CN" altLang="en-US" sz="1200" kern="1200" dirty="0">
                <a:solidFill>
                  <a:schemeClr val="tx1"/>
                </a:solidFill>
                <a:latin typeface="+mn-lt"/>
                <a:ea typeface="+mn-ea"/>
                <a:cs typeface="+mn-cs"/>
              </a:rPr>
              <a:t>是</a:t>
            </a:r>
            <a:r>
              <a:rPr lang="en-US" altLang="zh-CN" sz="1200" kern="1200" dirty="0" err="1">
                <a:solidFill>
                  <a:schemeClr val="tx1"/>
                </a:solidFill>
                <a:latin typeface="+mn-lt"/>
                <a:ea typeface="+mn-ea"/>
                <a:cs typeface="+mn-cs"/>
              </a:rPr>
              <a:t>groud</a:t>
            </a:r>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turth</a:t>
            </a:r>
            <a:r>
              <a:rPr lang="zh-CN" altLang="en-US" sz="1200" kern="1200" dirty="0">
                <a:solidFill>
                  <a:schemeClr val="tx1"/>
                </a:solidFill>
                <a:latin typeface="+mn-lt"/>
                <a:ea typeface="+mn-ea"/>
                <a:cs typeface="+mn-cs"/>
              </a:rPr>
              <a:t>的四个坐标。</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xt</a:t>
            </a:r>
            <a:r>
              <a:rPr lang="zh-CN" altLang="en-US" dirty="0"/>
              <a:t>是</a:t>
            </a:r>
            <a:r>
              <a:rPr lang="en-US" altLang="zh-CN" dirty="0"/>
              <a:t>bb</a:t>
            </a:r>
            <a:r>
              <a:rPr lang="zh-CN" altLang="en-US" dirty="0"/>
              <a:t>，</a:t>
            </a:r>
            <a:r>
              <a:rPr lang="en-US" altLang="zh-CN" sz="1200" kern="1200" dirty="0" err="1">
                <a:solidFill>
                  <a:schemeClr val="tx1"/>
                </a:solidFill>
                <a:latin typeface="+mn-lt"/>
                <a:ea typeface="+mn-ea"/>
                <a:cs typeface="+mn-cs"/>
              </a:rPr>
              <a:t>bt</a:t>
            </a:r>
            <a:r>
              <a:rPr lang="zh-CN" altLang="en-US" sz="1200" kern="1200" dirty="0">
                <a:solidFill>
                  <a:schemeClr val="tx1"/>
                </a:solidFill>
                <a:latin typeface="+mn-lt"/>
                <a:ea typeface="+mn-ea"/>
                <a:cs typeface="+mn-cs"/>
              </a:rPr>
              <a:t>是</a:t>
            </a:r>
            <a:r>
              <a:rPr lang="en-US" altLang="zh-CN" sz="1200" kern="1200" dirty="0">
                <a:solidFill>
                  <a:schemeClr val="tx1"/>
                </a:solidFill>
                <a:latin typeface="+mn-lt"/>
                <a:ea typeface="+mn-ea"/>
                <a:cs typeface="+mn-cs"/>
              </a:rPr>
              <a:t>bb</a:t>
            </a:r>
            <a:r>
              <a:rPr lang="zh-CN" altLang="en-US" sz="1200" kern="1200" dirty="0">
                <a:solidFill>
                  <a:schemeClr val="tx1"/>
                </a:solidFill>
                <a:latin typeface="+mn-lt"/>
                <a:ea typeface="+mn-ea"/>
                <a:cs typeface="+mn-cs"/>
              </a:rPr>
              <a:t>的四个坐标，每个阶段的</a:t>
            </a:r>
            <a:r>
              <a:rPr lang="en-US" altLang="zh-CN" sz="1200" kern="1200" dirty="0">
                <a:solidFill>
                  <a:schemeClr val="tx1"/>
                </a:solidFill>
                <a:latin typeface="+mn-lt"/>
                <a:ea typeface="+mn-ea"/>
                <a:cs typeface="+mn-cs"/>
              </a:rPr>
              <a:t>bb</a:t>
            </a:r>
            <a:r>
              <a:rPr lang="zh-CN" altLang="en-US" sz="1200" kern="1200" dirty="0">
                <a:solidFill>
                  <a:schemeClr val="tx1"/>
                </a:solidFill>
                <a:latin typeface="+mn-lt"/>
                <a:ea typeface="+mn-ea"/>
                <a:cs typeface="+mn-cs"/>
              </a:rPr>
              <a:t>坐标都由前一阶段的</a:t>
            </a:r>
            <a:r>
              <a:rPr lang="en-US" altLang="zh-CN" sz="1200" kern="1200" dirty="0">
                <a:solidFill>
                  <a:schemeClr val="tx1"/>
                </a:solidFill>
                <a:latin typeface="+mn-lt"/>
                <a:ea typeface="+mn-ea"/>
                <a:cs typeface="+mn-cs"/>
              </a:rPr>
              <a:t>BB</a:t>
            </a:r>
            <a:r>
              <a:rPr lang="zh-CN" altLang="en-US" sz="1200" kern="1200" dirty="0">
                <a:solidFill>
                  <a:schemeClr val="tx1"/>
                </a:solidFill>
                <a:latin typeface="+mn-lt"/>
                <a:ea typeface="+mn-ea"/>
                <a:cs typeface="+mn-cs"/>
              </a:rPr>
              <a:t>优化后得到</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让每一个</a:t>
            </a:r>
            <a:r>
              <a:rPr lang="en-US" altLang="zh-CN" dirty="0"/>
              <a:t>stage</a:t>
            </a:r>
            <a:r>
              <a:rPr lang="zh-CN" altLang="en-US" dirty="0"/>
              <a:t>的检测器都能够专注于检测</a:t>
            </a:r>
            <a:r>
              <a:rPr lang="en-US" altLang="zh-CN" dirty="0"/>
              <a:t>IOU</a:t>
            </a:r>
            <a:r>
              <a:rPr lang="zh-CN" altLang="en-US" dirty="0"/>
              <a:t>在该检测器训练阈值</a:t>
            </a:r>
            <a:r>
              <a:rPr lang="zh-CN" altLang="en-US" dirty="0" smtClean="0"/>
              <a:t>附近的</a:t>
            </a:r>
            <a:r>
              <a:rPr lang="en-US" altLang="zh-CN" dirty="0"/>
              <a:t>bb</a:t>
            </a:r>
            <a:endParaRPr lang="en-US" altLang="zh-CN" sz="1200" kern="1200" dirty="0">
              <a:solidFill>
                <a:schemeClr val="tx1"/>
              </a:solidFill>
              <a:latin typeface="+mn-lt"/>
              <a:ea typeface="+mn-ea"/>
              <a:cs typeface="+mn-cs"/>
            </a:endParaRPr>
          </a:p>
          <a:p>
            <a:endParaRPr lang="en-US" altLang="zh-CN" sz="1200" b="0" i="1"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308A7A2-713B-4ACD-BCE0-DDF7CB7BD3EF}" type="slidenum">
              <a:rPr lang="zh-CN" altLang="en-US" smtClean="0"/>
              <a:pPr/>
              <a:t>8</a:t>
            </a:fld>
            <a:endParaRPr lang="zh-CN" altLang="en-US"/>
          </a:p>
        </p:txBody>
      </p:sp>
    </p:spTree>
    <p:extLst>
      <p:ext uri="{BB962C8B-B14F-4D97-AF65-F5344CB8AC3E}">
        <p14:creationId xmlns:p14="http://schemas.microsoft.com/office/powerpoint/2010/main" xmlns="" val="2265032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a:t>
            </a:r>
            <a:r>
              <a:rPr lang="en-US" altLang="zh-CN" dirty="0"/>
              <a:t>mask </a:t>
            </a:r>
            <a:r>
              <a:rPr lang="en-US" altLang="zh-CN" dirty="0" err="1"/>
              <a:t>rcnn</a:t>
            </a:r>
            <a:r>
              <a:rPr lang="en-US" altLang="zh-CN" dirty="0"/>
              <a:t> </a:t>
            </a:r>
            <a:r>
              <a:rPr lang="zh-CN" altLang="en-US" dirty="0"/>
              <a:t>在</a:t>
            </a:r>
            <a:r>
              <a:rPr lang="en-US" altLang="zh-CN" dirty="0"/>
              <a:t>faster </a:t>
            </a:r>
            <a:r>
              <a:rPr lang="en-US" altLang="zh-CN" dirty="0" err="1"/>
              <a:t>rcnn</a:t>
            </a:r>
            <a:r>
              <a:rPr lang="zh-CN" altLang="en-US" dirty="0"/>
              <a:t>的基础上添加了一条和分类，回归分支平行的</a:t>
            </a:r>
            <a:r>
              <a:rPr lang="en-US" altLang="zh-CN" dirty="0"/>
              <a:t>mask</a:t>
            </a:r>
            <a:r>
              <a:rPr lang="zh-CN" altLang="en-US" dirty="0"/>
              <a:t>分支。</a:t>
            </a:r>
            <a:r>
              <a:rPr lang="zh-CN" altLang="en-US" dirty="0" smtClean="0"/>
              <a:t>通过全卷积对</a:t>
            </a:r>
            <a:r>
              <a:rPr lang="zh-CN" altLang="en-US" dirty="0"/>
              <a:t>每个</a:t>
            </a:r>
            <a:r>
              <a:rPr lang="en-US" altLang="zh-CN" dirty="0"/>
              <a:t>ROI</a:t>
            </a:r>
            <a:r>
              <a:rPr lang="zh-CN" altLang="en-US" dirty="0"/>
              <a:t>都输出一个</a:t>
            </a:r>
            <a:r>
              <a:rPr lang="en-US" altLang="zh-CN" dirty="0"/>
              <a:t>mask</a:t>
            </a:r>
            <a:r>
              <a:rPr lang="zh-CN" altLang="en-US" dirty="0"/>
              <a:t>，即对前面所得的</a:t>
            </a:r>
            <a:r>
              <a:rPr lang="en-US" altLang="zh-CN" dirty="0" err="1"/>
              <a:t>roi</a:t>
            </a:r>
            <a:r>
              <a:rPr lang="zh-CN" altLang="en-US" dirty="0"/>
              <a:t>特征图进行卷积和反卷积操作（插值操作）实现放大，然后对每一个像素值进行分类，</a:t>
            </a:r>
            <a:r>
              <a:rPr lang="zh-CN" altLang="en-US" dirty="0" smtClean="0"/>
              <a:t>得到一个高质量的分割结果</a:t>
            </a:r>
            <a:endParaRPr lang="zh-CN" altLang="en-US" dirty="0"/>
          </a:p>
          <a:p>
            <a:r>
              <a:rPr lang="zh-CN" altLang="en-US" dirty="0"/>
              <a:t>在</a:t>
            </a:r>
            <a:r>
              <a:rPr lang="en-US" altLang="zh-CN" dirty="0"/>
              <a:t>cascade </a:t>
            </a:r>
            <a:r>
              <a:rPr lang="en-US" altLang="zh-CN" dirty="0" err="1"/>
              <a:t>rcnn</a:t>
            </a:r>
            <a:r>
              <a:rPr lang="zh-CN" altLang="en-US" dirty="0"/>
              <a:t>中有多个检测分支，因此我们有两个问题，</a:t>
            </a:r>
            <a:r>
              <a:rPr lang="en-US" altLang="zh-CN" dirty="0"/>
              <a:t>1</a:t>
            </a:r>
            <a:r>
              <a:rPr lang="zh-CN" altLang="en-US" dirty="0"/>
              <a:t>）在哪加上</a:t>
            </a:r>
            <a:r>
              <a:rPr lang="en-US" altLang="zh-CN" dirty="0"/>
              <a:t>mask</a:t>
            </a:r>
            <a:r>
              <a:rPr lang="zh-CN" altLang="en-US" dirty="0"/>
              <a:t>分支；</a:t>
            </a:r>
            <a:r>
              <a:rPr lang="en-US" altLang="zh-CN" dirty="0"/>
              <a:t>2</a:t>
            </a:r>
            <a:r>
              <a:rPr lang="zh-CN" altLang="en-US" dirty="0"/>
              <a:t>）加上几个</a:t>
            </a:r>
            <a:r>
              <a:rPr lang="en-US" altLang="zh-CN" dirty="0"/>
              <a:t>mask</a:t>
            </a:r>
            <a:r>
              <a:rPr lang="zh-CN" altLang="en-US" dirty="0"/>
              <a:t>分支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a:t>
            </a:r>
            <a:r>
              <a:rPr lang="zh-CN" altLang="en-US" dirty="0"/>
              <a:t>）</a:t>
            </a:r>
            <a:r>
              <a:rPr lang="en-US" altLang="zh-CN" dirty="0"/>
              <a:t>c</a:t>
            </a:r>
            <a:r>
              <a:rPr lang="zh-CN" altLang="en-US" dirty="0"/>
              <a:t>）在</a:t>
            </a:r>
            <a:r>
              <a:rPr lang="en-US" altLang="zh-CN" dirty="0"/>
              <a:t>cascade R-CNN</a:t>
            </a:r>
            <a:r>
              <a:rPr lang="zh-CN" altLang="en-US" dirty="0"/>
              <a:t>的第一级或最后一级添加一个</a:t>
            </a:r>
            <a:r>
              <a:rPr lang="en-US" altLang="zh-CN" dirty="0"/>
              <a:t>mask</a:t>
            </a:r>
            <a:r>
              <a:rPr lang="zh-CN" altLang="en-US" dirty="0"/>
              <a:t>分支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a:t>
            </a:r>
            <a:r>
              <a:rPr lang="zh-CN" altLang="en-US" dirty="0"/>
              <a:t>）在每个级联阶段添加一个</a:t>
            </a:r>
            <a:r>
              <a:rPr lang="en-US" altLang="zh-CN" dirty="0"/>
              <a:t>mask</a:t>
            </a:r>
            <a:r>
              <a:rPr lang="zh-CN" altLang="en-US" dirty="0"/>
              <a:t>分支，最大化用于学习 </a:t>
            </a:r>
            <a:r>
              <a:rPr lang="en-US" altLang="zh-CN" dirty="0"/>
              <a:t>mask </a:t>
            </a:r>
            <a:r>
              <a:rPr lang="zh-CN" altLang="en-US" dirty="0"/>
              <a:t>预测任务的样本的多样性</a:t>
            </a:r>
            <a:endParaRPr lang="en-US" altLang="zh-CN" dirty="0"/>
          </a:p>
          <a:p>
            <a:r>
              <a:rPr lang="zh-CN" altLang="en-US" dirty="0"/>
              <a:t>实验表明，</a:t>
            </a:r>
            <a:r>
              <a:rPr lang="en-US" altLang="zh-CN" dirty="0"/>
              <a:t>Cascade Mask R-CNN</a:t>
            </a:r>
            <a:r>
              <a:rPr lang="zh-CN" altLang="en-US" dirty="0"/>
              <a:t>的这些架构所得结果均优于</a:t>
            </a:r>
            <a:r>
              <a:rPr lang="en-US" altLang="zh-CN" dirty="0"/>
              <a:t>Mask R-CNN</a:t>
            </a:r>
            <a:r>
              <a:rPr lang="zh-CN" altLang="en-US" dirty="0"/>
              <a:t>。</a:t>
            </a:r>
          </a:p>
        </p:txBody>
      </p:sp>
      <p:sp>
        <p:nvSpPr>
          <p:cNvPr id="4" name="灯片编号占位符 3"/>
          <p:cNvSpPr>
            <a:spLocks noGrp="1"/>
          </p:cNvSpPr>
          <p:nvPr>
            <p:ph type="sldNum" sz="quarter" idx="5"/>
          </p:nvPr>
        </p:nvSpPr>
        <p:spPr/>
        <p:txBody>
          <a:bodyPr/>
          <a:lstStyle/>
          <a:p>
            <a:fld id="{8308A7A2-713B-4ACD-BCE0-DDF7CB7BD3EF}" type="slidenum">
              <a:rPr lang="zh-CN" altLang="en-US" smtClean="0"/>
              <a:pPr/>
              <a:t>9</a:t>
            </a:fld>
            <a:endParaRPr lang="zh-CN" altLang="en-US"/>
          </a:p>
        </p:txBody>
      </p:sp>
    </p:spTree>
    <p:extLst>
      <p:ext uri="{BB962C8B-B14F-4D97-AF65-F5344CB8AC3E}">
        <p14:creationId xmlns:p14="http://schemas.microsoft.com/office/powerpoint/2010/main" xmlns="" val="1612333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4E96F5-96DB-465F-BB32-F4D91B7402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0F2B835F-BD9A-4F7B-A9DC-553E64DDB2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AE5D1341-122C-42F3-9613-937E5AC8A985}"/>
              </a:ext>
            </a:extLst>
          </p:cNvPr>
          <p:cNvSpPr>
            <a:spLocks noGrp="1"/>
          </p:cNvSpPr>
          <p:nvPr>
            <p:ph type="dt" sz="half" idx="10"/>
          </p:nvPr>
        </p:nvSpPr>
        <p:spPr/>
        <p:txBody>
          <a:bodyPr/>
          <a:lstStyle/>
          <a:p>
            <a:fld id="{A64335DA-8B2C-4ECC-A7D7-70AB38C6268A}" type="datetimeFigureOut">
              <a:rPr lang="zh-CN" altLang="en-US" smtClean="0"/>
              <a:pPr/>
              <a:t>2020-02-13</a:t>
            </a:fld>
            <a:endParaRPr lang="zh-CN" altLang="en-US"/>
          </a:p>
        </p:txBody>
      </p:sp>
      <p:sp>
        <p:nvSpPr>
          <p:cNvPr id="5" name="页脚占位符 4">
            <a:extLst>
              <a:ext uri="{FF2B5EF4-FFF2-40B4-BE49-F238E27FC236}">
                <a16:creationId xmlns:a16="http://schemas.microsoft.com/office/drawing/2014/main" xmlns="" id="{AF39FD7C-3711-44D1-AFDD-9368DDE980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6EAF170-0C25-441F-B13F-46CF238F9281}"/>
              </a:ext>
            </a:extLst>
          </p:cNvPr>
          <p:cNvSpPr>
            <a:spLocks noGrp="1"/>
          </p:cNvSpPr>
          <p:nvPr>
            <p:ph type="sldNum" sz="quarter" idx="12"/>
          </p:nvPr>
        </p:nvSpPr>
        <p:spPr/>
        <p:txBody>
          <a:bodyPr/>
          <a:lstStyle/>
          <a:p>
            <a:fld id="{FBD8E975-7038-4FB0-AF16-76397C530580}" type="slidenum">
              <a:rPr lang="zh-CN" altLang="en-US" smtClean="0"/>
              <a:pPr/>
              <a:t>‹#›</a:t>
            </a:fld>
            <a:endParaRPr lang="zh-CN" altLang="en-US"/>
          </a:p>
        </p:txBody>
      </p:sp>
    </p:spTree>
    <p:extLst>
      <p:ext uri="{BB962C8B-B14F-4D97-AF65-F5344CB8AC3E}">
        <p14:creationId xmlns:p14="http://schemas.microsoft.com/office/powerpoint/2010/main" xmlns="" val="375681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C49C14-E3F1-4159-929C-D5F480F6B2B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C6ADA1AF-0848-4618-9CE8-821526DD0BB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851A54F-83A1-49D7-BE9C-44D3644B475B}"/>
              </a:ext>
            </a:extLst>
          </p:cNvPr>
          <p:cNvSpPr>
            <a:spLocks noGrp="1"/>
          </p:cNvSpPr>
          <p:nvPr>
            <p:ph type="dt" sz="half" idx="10"/>
          </p:nvPr>
        </p:nvSpPr>
        <p:spPr/>
        <p:txBody>
          <a:bodyPr/>
          <a:lstStyle/>
          <a:p>
            <a:fld id="{A64335DA-8B2C-4ECC-A7D7-70AB38C6268A}" type="datetimeFigureOut">
              <a:rPr lang="zh-CN" altLang="en-US" smtClean="0"/>
              <a:pPr/>
              <a:t>2020-02-13</a:t>
            </a:fld>
            <a:endParaRPr lang="zh-CN" altLang="en-US"/>
          </a:p>
        </p:txBody>
      </p:sp>
      <p:sp>
        <p:nvSpPr>
          <p:cNvPr id="5" name="页脚占位符 4">
            <a:extLst>
              <a:ext uri="{FF2B5EF4-FFF2-40B4-BE49-F238E27FC236}">
                <a16:creationId xmlns:a16="http://schemas.microsoft.com/office/drawing/2014/main" xmlns="" id="{62EC52AC-8E74-4657-B3A6-111C5D9771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A6C8C4F-31F1-4F1E-9117-552CF62A4F80}"/>
              </a:ext>
            </a:extLst>
          </p:cNvPr>
          <p:cNvSpPr>
            <a:spLocks noGrp="1"/>
          </p:cNvSpPr>
          <p:nvPr>
            <p:ph type="sldNum" sz="quarter" idx="12"/>
          </p:nvPr>
        </p:nvSpPr>
        <p:spPr/>
        <p:txBody>
          <a:bodyPr/>
          <a:lstStyle/>
          <a:p>
            <a:fld id="{FBD8E975-7038-4FB0-AF16-76397C530580}" type="slidenum">
              <a:rPr lang="zh-CN" altLang="en-US" smtClean="0"/>
              <a:pPr/>
              <a:t>‹#›</a:t>
            </a:fld>
            <a:endParaRPr lang="zh-CN" altLang="en-US"/>
          </a:p>
        </p:txBody>
      </p:sp>
    </p:spTree>
    <p:extLst>
      <p:ext uri="{BB962C8B-B14F-4D97-AF65-F5344CB8AC3E}">
        <p14:creationId xmlns:p14="http://schemas.microsoft.com/office/powerpoint/2010/main" xmlns="" val="239530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8B793396-422E-41C9-B504-2C0D3351F6C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55C22B5C-C502-41D9-9A99-F6535A6DDDD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9BE25B3-2524-4F58-995F-CAFCF78D278D}"/>
              </a:ext>
            </a:extLst>
          </p:cNvPr>
          <p:cNvSpPr>
            <a:spLocks noGrp="1"/>
          </p:cNvSpPr>
          <p:nvPr>
            <p:ph type="dt" sz="half" idx="10"/>
          </p:nvPr>
        </p:nvSpPr>
        <p:spPr/>
        <p:txBody>
          <a:bodyPr/>
          <a:lstStyle/>
          <a:p>
            <a:fld id="{A64335DA-8B2C-4ECC-A7D7-70AB38C6268A}" type="datetimeFigureOut">
              <a:rPr lang="zh-CN" altLang="en-US" smtClean="0"/>
              <a:pPr/>
              <a:t>2020-02-13</a:t>
            </a:fld>
            <a:endParaRPr lang="zh-CN" altLang="en-US"/>
          </a:p>
        </p:txBody>
      </p:sp>
      <p:sp>
        <p:nvSpPr>
          <p:cNvPr id="5" name="页脚占位符 4">
            <a:extLst>
              <a:ext uri="{FF2B5EF4-FFF2-40B4-BE49-F238E27FC236}">
                <a16:creationId xmlns:a16="http://schemas.microsoft.com/office/drawing/2014/main" xmlns="" id="{A7D4D134-83D4-4886-ABCA-60523ACCD1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847EA9C-EBAE-4F15-B95E-10F9F3116C73}"/>
              </a:ext>
            </a:extLst>
          </p:cNvPr>
          <p:cNvSpPr>
            <a:spLocks noGrp="1"/>
          </p:cNvSpPr>
          <p:nvPr>
            <p:ph type="sldNum" sz="quarter" idx="12"/>
          </p:nvPr>
        </p:nvSpPr>
        <p:spPr/>
        <p:txBody>
          <a:bodyPr/>
          <a:lstStyle/>
          <a:p>
            <a:fld id="{FBD8E975-7038-4FB0-AF16-76397C530580}" type="slidenum">
              <a:rPr lang="zh-CN" altLang="en-US" smtClean="0"/>
              <a:pPr/>
              <a:t>‹#›</a:t>
            </a:fld>
            <a:endParaRPr lang="zh-CN" altLang="en-US"/>
          </a:p>
        </p:txBody>
      </p:sp>
    </p:spTree>
    <p:extLst>
      <p:ext uri="{BB962C8B-B14F-4D97-AF65-F5344CB8AC3E}">
        <p14:creationId xmlns:p14="http://schemas.microsoft.com/office/powerpoint/2010/main" xmlns="" val="62656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23EE5F4-440C-4C55-AEA8-D0EE3A8BF0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EEB869A-B7CF-4E0E-9F82-D50DB140F1D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A942D1D-D107-42A0-88E6-9F6774DA9115}"/>
              </a:ext>
            </a:extLst>
          </p:cNvPr>
          <p:cNvSpPr>
            <a:spLocks noGrp="1"/>
          </p:cNvSpPr>
          <p:nvPr>
            <p:ph type="dt" sz="half" idx="10"/>
          </p:nvPr>
        </p:nvSpPr>
        <p:spPr/>
        <p:txBody>
          <a:bodyPr/>
          <a:lstStyle/>
          <a:p>
            <a:fld id="{A64335DA-8B2C-4ECC-A7D7-70AB38C6268A}" type="datetimeFigureOut">
              <a:rPr lang="zh-CN" altLang="en-US" smtClean="0"/>
              <a:pPr/>
              <a:t>2020-02-13</a:t>
            </a:fld>
            <a:endParaRPr lang="zh-CN" altLang="en-US"/>
          </a:p>
        </p:txBody>
      </p:sp>
      <p:sp>
        <p:nvSpPr>
          <p:cNvPr id="5" name="页脚占位符 4">
            <a:extLst>
              <a:ext uri="{FF2B5EF4-FFF2-40B4-BE49-F238E27FC236}">
                <a16:creationId xmlns:a16="http://schemas.microsoft.com/office/drawing/2014/main" xmlns="" id="{67B134D3-154D-457A-8ACD-C65775709B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ED9A0DF-52DC-485F-9528-7A8693A49E9D}"/>
              </a:ext>
            </a:extLst>
          </p:cNvPr>
          <p:cNvSpPr>
            <a:spLocks noGrp="1"/>
          </p:cNvSpPr>
          <p:nvPr>
            <p:ph type="sldNum" sz="quarter" idx="12"/>
          </p:nvPr>
        </p:nvSpPr>
        <p:spPr/>
        <p:txBody>
          <a:bodyPr/>
          <a:lstStyle/>
          <a:p>
            <a:fld id="{FBD8E975-7038-4FB0-AF16-76397C530580}" type="slidenum">
              <a:rPr lang="zh-CN" altLang="en-US" smtClean="0"/>
              <a:pPr/>
              <a:t>‹#›</a:t>
            </a:fld>
            <a:endParaRPr lang="zh-CN" altLang="en-US"/>
          </a:p>
        </p:txBody>
      </p:sp>
    </p:spTree>
    <p:extLst>
      <p:ext uri="{BB962C8B-B14F-4D97-AF65-F5344CB8AC3E}">
        <p14:creationId xmlns:p14="http://schemas.microsoft.com/office/powerpoint/2010/main" xmlns="" val="2193017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0D43A32-9E44-45DF-AE4E-8FC7432151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D90996BD-976C-4EA6-A74D-73F8A11BA6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7F296E42-262C-406C-B8CD-C36105B22A0F}"/>
              </a:ext>
            </a:extLst>
          </p:cNvPr>
          <p:cNvSpPr>
            <a:spLocks noGrp="1"/>
          </p:cNvSpPr>
          <p:nvPr>
            <p:ph type="dt" sz="half" idx="10"/>
          </p:nvPr>
        </p:nvSpPr>
        <p:spPr/>
        <p:txBody>
          <a:bodyPr/>
          <a:lstStyle/>
          <a:p>
            <a:fld id="{A64335DA-8B2C-4ECC-A7D7-70AB38C6268A}" type="datetimeFigureOut">
              <a:rPr lang="zh-CN" altLang="en-US" smtClean="0"/>
              <a:pPr/>
              <a:t>2020-02-13</a:t>
            </a:fld>
            <a:endParaRPr lang="zh-CN" altLang="en-US"/>
          </a:p>
        </p:txBody>
      </p:sp>
      <p:sp>
        <p:nvSpPr>
          <p:cNvPr id="5" name="页脚占位符 4">
            <a:extLst>
              <a:ext uri="{FF2B5EF4-FFF2-40B4-BE49-F238E27FC236}">
                <a16:creationId xmlns:a16="http://schemas.microsoft.com/office/drawing/2014/main" xmlns="" id="{594F8B3C-472A-4F2D-825D-F56BED2A37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AFF07D6-9279-4BD6-9DED-6B3514366ED8}"/>
              </a:ext>
            </a:extLst>
          </p:cNvPr>
          <p:cNvSpPr>
            <a:spLocks noGrp="1"/>
          </p:cNvSpPr>
          <p:nvPr>
            <p:ph type="sldNum" sz="quarter" idx="12"/>
          </p:nvPr>
        </p:nvSpPr>
        <p:spPr/>
        <p:txBody>
          <a:bodyPr/>
          <a:lstStyle/>
          <a:p>
            <a:fld id="{FBD8E975-7038-4FB0-AF16-76397C530580}" type="slidenum">
              <a:rPr lang="zh-CN" altLang="en-US" smtClean="0"/>
              <a:pPr/>
              <a:t>‹#›</a:t>
            </a:fld>
            <a:endParaRPr lang="zh-CN" altLang="en-US"/>
          </a:p>
        </p:txBody>
      </p:sp>
    </p:spTree>
    <p:extLst>
      <p:ext uri="{BB962C8B-B14F-4D97-AF65-F5344CB8AC3E}">
        <p14:creationId xmlns:p14="http://schemas.microsoft.com/office/powerpoint/2010/main" xmlns="" val="373153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35EA532-CB71-4302-BA8B-8BBBFD29D4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30736040-18D9-46FC-A6F4-688D212510A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4D682E7D-ECB5-41DE-84EB-42DB3A5F8E7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00D29849-0482-480D-B00F-E80D4C6E658A}"/>
              </a:ext>
            </a:extLst>
          </p:cNvPr>
          <p:cNvSpPr>
            <a:spLocks noGrp="1"/>
          </p:cNvSpPr>
          <p:nvPr>
            <p:ph type="dt" sz="half" idx="10"/>
          </p:nvPr>
        </p:nvSpPr>
        <p:spPr/>
        <p:txBody>
          <a:bodyPr/>
          <a:lstStyle/>
          <a:p>
            <a:fld id="{A64335DA-8B2C-4ECC-A7D7-70AB38C6268A}" type="datetimeFigureOut">
              <a:rPr lang="zh-CN" altLang="en-US" smtClean="0"/>
              <a:pPr/>
              <a:t>2020-02-13</a:t>
            </a:fld>
            <a:endParaRPr lang="zh-CN" altLang="en-US"/>
          </a:p>
        </p:txBody>
      </p:sp>
      <p:sp>
        <p:nvSpPr>
          <p:cNvPr id="6" name="页脚占位符 5">
            <a:extLst>
              <a:ext uri="{FF2B5EF4-FFF2-40B4-BE49-F238E27FC236}">
                <a16:creationId xmlns:a16="http://schemas.microsoft.com/office/drawing/2014/main" xmlns="" id="{04E7D0B0-2F45-486B-8526-C4A6758677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A832228-4E0A-41EB-B7AC-0871CA02F84E}"/>
              </a:ext>
            </a:extLst>
          </p:cNvPr>
          <p:cNvSpPr>
            <a:spLocks noGrp="1"/>
          </p:cNvSpPr>
          <p:nvPr>
            <p:ph type="sldNum" sz="quarter" idx="12"/>
          </p:nvPr>
        </p:nvSpPr>
        <p:spPr/>
        <p:txBody>
          <a:bodyPr/>
          <a:lstStyle/>
          <a:p>
            <a:fld id="{FBD8E975-7038-4FB0-AF16-76397C530580}" type="slidenum">
              <a:rPr lang="zh-CN" altLang="en-US" smtClean="0"/>
              <a:pPr/>
              <a:t>‹#›</a:t>
            </a:fld>
            <a:endParaRPr lang="zh-CN" altLang="en-US"/>
          </a:p>
        </p:txBody>
      </p:sp>
    </p:spTree>
    <p:extLst>
      <p:ext uri="{BB962C8B-B14F-4D97-AF65-F5344CB8AC3E}">
        <p14:creationId xmlns:p14="http://schemas.microsoft.com/office/powerpoint/2010/main" xmlns="" val="198117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085ABB8-9B1B-4720-A70E-7A0886A1154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09221063-E9A3-43FC-AA04-AA9F253AF1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FCF6FA3C-3AE6-405D-BDB9-48533D4D568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20C09140-EAD4-4DBC-A735-5DCF92EA9A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974422BE-E36D-46CE-938D-E023C3C8527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D1910AB0-B7ED-42AC-9BFF-164071E78901}"/>
              </a:ext>
            </a:extLst>
          </p:cNvPr>
          <p:cNvSpPr>
            <a:spLocks noGrp="1"/>
          </p:cNvSpPr>
          <p:nvPr>
            <p:ph type="dt" sz="half" idx="10"/>
          </p:nvPr>
        </p:nvSpPr>
        <p:spPr/>
        <p:txBody>
          <a:bodyPr/>
          <a:lstStyle/>
          <a:p>
            <a:fld id="{A64335DA-8B2C-4ECC-A7D7-70AB38C6268A}" type="datetimeFigureOut">
              <a:rPr lang="zh-CN" altLang="en-US" smtClean="0"/>
              <a:pPr/>
              <a:t>2020-02-13</a:t>
            </a:fld>
            <a:endParaRPr lang="zh-CN" altLang="en-US"/>
          </a:p>
        </p:txBody>
      </p:sp>
      <p:sp>
        <p:nvSpPr>
          <p:cNvPr id="8" name="页脚占位符 7">
            <a:extLst>
              <a:ext uri="{FF2B5EF4-FFF2-40B4-BE49-F238E27FC236}">
                <a16:creationId xmlns:a16="http://schemas.microsoft.com/office/drawing/2014/main" xmlns="" id="{67BE5C75-9698-4869-9D96-4731D5022F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B355AFD2-AC68-4375-8CE5-1F6B0D228E3E}"/>
              </a:ext>
            </a:extLst>
          </p:cNvPr>
          <p:cNvSpPr>
            <a:spLocks noGrp="1"/>
          </p:cNvSpPr>
          <p:nvPr>
            <p:ph type="sldNum" sz="quarter" idx="12"/>
          </p:nvPr>
        </p:nvSpPr>
        <p:spPr/>
        <p:txBody>
          <a:bodyPr/>
          <a:lstStyle/>
          <a:p>
            <a:fld id="{FBD8E975-7038-4FB0-AF16-76397C530580}" type="slidenum">
              <a:rPr lang="zh-CN" altLang="en-US" smtClean="0"/>
              <a:pPr/>
              <a:t>‹#›</a:t>
            </a:fld>
            <a:endParaRPr lang="zh-CN" altLang="en-US"/>
          </a:p>
        </p:txBody>
      </p:sp>
    </p:spTree>
    <p:extLst>
      <p:ext uri="{BB962C8B-B14F-4D97-AF65-F5344CB8AC3E}">
        <p14:creationId xmlns:p14="http://schemas.microsoft.com/office/powerpoint/2010/main" xmlns="" val="184986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932ACF1-E048-4AD6-9112-A3C21FE856F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EC3F6F89-7AE5-418E-8F0C-4B63846E3C87}"/>
              </a:ext>
            </a:extLst>
          </p:cNvPr>
          <p:cNvSpPr>
            <a:spLocks noGrp="1"/>
          </p:cNvSpPr>
          <p:nvPr>
            <p:ph type="dt" sz="half" idx="10"/>
          </p:nvPr>
        </p:nvSpPr>
        <p:spPr/>
        <p:txBody>
          <a:bodyPr/>
          <a:lstStyle/>
          <a:p>
            <a:fld id="{A64335DA-8B2C-4ECC-A7D7-70AB38C6268A}" type="datetimeFigureOut">
              <a:rPr lang="zh-CN" altLang="en-US" smtClean="0"/>
              <a:pPr/>
              <a:t>2020-02-13</a:t>
            </a:fld>
            <a:endParaRPr lang="zh-CN" altLang="en-US"/>
          </a:p>
        </p:txBody>
      </p:sp>
      <p:sp>
        <p:nvSpPr>
          <p:cNvPr id="4" name="页脚占位符 3">
            <a:extLst>
              <a:ext uri="{FF2B5EF4-FFF2-40B4-BE49-F238E27FC236}">
                <a16:creationId xmlns:a16="http://schemas.microsoft.com/office/drawing/2014/main" xmlns="" id="{FA384B48-A410-488D-A5B0-22CEE358F62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71B48F36-1B60-43E2-9178-2A1C6553FD10}"/>
              </a:ext>
            </a:extLst>
          </p:cNvPr>
          <p:cNvSpPr>
            <a:spLocks noGrp="1"/>
          </p:cNvSpPr>
          <p:nvPr>
            <p:ph type="sldNum" sz="quarter" idx="12"/>
          </p:nvPr>
        </p:nvSpPr>
        <p:spPr/>
        <p:txBody>
          <a:bodyPr/>
          <a:lstStyle/>
          <a:p>
            <a:fld id="{FBD8E975-7038-4FB0-AF16-76397C530580}" type="slidenum">
              <a:rPr lang="zh-CN" altLang="en-US" smtClean="0"/>
              <a:pPr/>
              <a:t>‹#›</a:t>
            </a:fld>
            <a:endParaRPr lang="zh-CN" altLang="en-US"/>
          </a:p>
        </p:txBody>
      </p:sp>
    </p:spTree>
    <p:extLst>
      <p:ext uri="{BB962C8B-B14F-4D97-AF65-F5344CB8AC3E}">
        <p14:creationId xmlns:p14="http://schemas.microsoft.com/office/powerpoint/2010/main" xmlns="" val="223020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221A244F-97BD-4AD1-B027-389645991199}"/>
              </a:ext>
            </a:extLst>
          </p:cNvPr>
          <p:cNvSpPr>
            <a:spLocks noGrp="1"/>
          </p:cNvSpPr>
          <p:nvPr>
            <p:ph type="dt" sz="half" idx="10"/>
          </p:nvPr>
        </p:nvSpPr>
        <p:spPr/>
        <p:txBody>
          <a:bodyPr/>
          <a:lstStyle/>
          <a:p>
            <a:fld id="{A64335DA-8B2C-4ECC-A7D7-70AB38C6268A}" type="datetimeFigureOut">
              <a:rPr lang="zh-CN" altLang="en-US" smtClean="0"/>
              <a:pPr/>
              <a:t>2020-02-13</a:t>
            </a:fld>
            <a:endParaRPr lang="zh-CN" altLang="en-US"/>
          </a:p>
        </p:txBody>
      </p:sp>
      <p:sp>
        <p:nvSpPr>
          <p:cNvPr id="3" name="页脚占位符 2">
            <a:extLst>
              <a:ext uri="{FF2B5EF4-FFF2-40B4-BE49-F238E27FC236}">
                <a16:creationId xmlns:a16="http://schemas.microsoft.com/office/drawing/2014/main" xmlns="" id="{BCF07B3F-2EBF-4F2E-8F3D-A0B32BE9B85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5F060061-7742-458B-8E70-5FE8DAD30787}"/>
              </a:ext>
            </a:extLst>
          </p:cNvPr>
          <p:cNvSpPr>
            <a:spLocks noGrp="1"/>
          </p:cNvSpPr>
          <p:nvPr>
            <p:ph type="sldNum" sz="quarter" idx="12"/>
          </p:nvPr>
        </p:nvSpPr>
        <p:spPr/>
        <p:txBody>
          <a:bodyPr/>
          <a:lstStyle/>
          <a:p>
            <a:fld id="{FBD8E975-7038-4FB0-AF16-76397C530580}" type="slidenum">
              <a:rPr lang="zh-CN" altLang="en-US" smtClean="0"/>
              <a:pPr/>
              <a:t>‹#›</a:t>
            </a:fld>
            <a:endParaRPr lang="zh-CN" altLang="en-US"/>
          </a:p>
        </p:txBody>
      </p:sp>
    </p:spTree>
    <p:extLst>
      <p:ext uri="{BB962C8B-B14F-4D97-AF65-F5344CB8AC3E}">
        <p14:creationId xmlns:p14="http://schemas.microsoft.com/office/powerpoint/2010/main" xmlns="" val="3197543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E877376-3C4A-47E7-8913-02D3406F44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580DD574-C226-48F3-B69F-F35227B615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18AB7E2B-65D8-46CA-BB5B-F56142694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6227B17E-A101-4FAA-B07A-A6B76F9AD9E6}"/>
              </a:ext>
            </a:extLst>
          </p:cNvPr>
          <p:cNvSpPr>
            <a:spLocks noGrp="1"/>
          </p:cNvSpPr>
          <p:nvPr>
            <p:ph type="dt" sz="half" idx="10"/>
          </p:nvPr>
        </p:nvSpPr>
        <p:spPr/>
        <p:txBody>
          <a:bodyPr/>
          <a:lstStyle/>
          <a:p>
            <a:fld id="{A64335DA-8B2C-4ECC-A7D7-70AB38C6268A}" type="datetimeFigureOut">
              <a:rPr lang="zh-CN" altLang="en-US" smtClean="0"/>
              <a:pPr/>
              <a:t>2020-02-13</a:t>
            </a:fld>
            <a:endParaRPr lang="zh-CN" altLang="en-US"/>
          </a:p>
        </p:txBody>
      </p:sp>
      <p:sp>
        <p:nvSpPr>
          <p:cNvPr id="6" name="页脚占位符 5">
            <a:extLst>
              <a:ext uri="{FF2B5EF4-FFF2-40B4-BE49-F238E27FC236}">
                <a16:creationId xmlns:a16="http://schemas.microsoft.com/office/drawing/2014/main" xmlns="" id="{F70B5BBD-5803-4629-914C-12B60B7786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C86591E2-3800-47D4-8BFF-AB6C50EDBC4F}"/>
              </a:ext>
            </a:extLst>
          </p:cNvPr>
          <p:cNvSpPr>
            <a:spLocks noGrp="1"/>
          </p:cNvSpPr>
          <p:nvPr>
            <p:ph type="sldNum" sz="quarter" idx="12"/>
          </p:nvPr>
        </p:nvSpPr>
        <p:spPr/>
        <p:txBody>
          <a:bodyPr/>
          <a:lstStyle/>
          <a:p>
            <a:fld id="{FBD8E975-7038-4FB0-AF16-76397C530580}" type="slidenum">
              <a:rPr lang="zh-CN" altLang="en-US" smtClean="0"/>
              <a:pPr/>
              <a:t>‹#›</a:t>
            </a:fld>
            <a:endParaRPr lang="zh-CN" altLang="en-US"/>
          </a:p>
        </p:txBody>
      </p:sp>
    </p:spTree>
    <p:extLst>
      <p:ext uri="{BB962C8B-B14F-4D97-AF65-F5344CB8AC3E}">
        <p14:creationId xmlns:p14="http://schemas.microsoft.com/office/powerpoint/2010/main" xmlns="" val="1980944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9C66032-8D1E-4F9D-B615-90C6F40A00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F64E2E47-FAF3-4848-8D6E-6DD7EDF1D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02FA748F-7018-46BB-968D-C6AF49CD8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1EE8FF88-B20C-48D0-A212-D65841987F4B}"/>
              </a:ext>
            </a:extLst>
          </p:cNvPr>
          <p:cNvSpPr>
            <a:spLocks noGrp="1"/>
          </p:cNvSpPr>
          <p:nvPr>
            <p:ph type="dt" sz="half" idx="10"/>
          </p:nvPr>
        </p:nvSpPr>
        <p:spPr/>
        <p:txBody>
          <a:bodyPr/>
          <a:lstStyle/>
          <a:p>
            <a:fld id="{A64335DA-8B2C-4ECC-A7D7-70AB38C6268A}" type="datetimeFigureOut">
              <a:rPr lang="zh-CN" altLang="en-US" smtClean="0"/>
              <a:pPr/>
              <a:t>2020-02-13</a:t>
            </a:fld>
            <a:endParaRPr lang="zh-CN" altLang="en-US"/>
          </a:p>
        </p:txBody>
      </p:sp>
      <p:sp>
        <p:nvSpPr>
          <p:cNvPr id="6" name="页脚占位符 5">
            <a:extLst>
              <a:ext uri="{FF2B5EF4-FFF2-40B4-BE49-F238E27FC236}">
                <a16:creationId xmlns:a16="http://schemas.microsoft.com/office/drawing/2014/main" xmlns="" id="{914EAAAB-819D-4370-AC54-8B953E1EE7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D6FECBB2-CB56-418F-B19B-A8B097B02A59}"/>
              </a:ext>
            </a:extLst>
          </p:cNvPr>
          <p:cNvSpPr>
            <a:spLocks noGrp="1"/>
          </p:cNvSpPr>
          <p:nvPr>
            <p:ph type="sldNum" sz="quarter" idx="12"/>
          </p:nvPr>
        </p:nvSpPr>
        <p:spPr/>
        <p:txBody>
          <a:bodyPr/>
          <a:lstStyle/>
          <a:p>
            <a:fld id="{FBD8E975-7038-4FB0-AF16-76397C530580}" type="slidenum">
              <a:rPr lang="zh-CN" altLang="en-US" smtClean="0"/>
              <a:pPr/>
              <a:t>‹#›</a:t>
            </a:fld>
            <a:endParaRPr lang="zh-CN" altLang="en-US"/>
          </a:p>
        </p:txBody>
      </p:sp>
    </p:spTree>
    <p:extLst>
      <p:ext uri="{BB962C8B-B14F-4D97-AF65-F5344CB8AC3E}">
        <p14:creationId xmlns:p14="http://schemas.microsoft.com/office/powerpoint/2010/main" xmlns="" val="67804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7DD5094F-5B96-45D0-8D75-C18B59EFBC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83FC4894-BFB2-4AD6-BED1-15211A73BB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C53CEC6-A343-4EB7-AB95-7A3CDE64EA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335DA-8B2C-4ECC-A7D7-70AB38C6268A}" type="datetimeFigureOut">
              <a:rPr lang="zh-CN" altLang="en-US" smtClean="0"/>
              <a:pPr/>
              <a:t>2020-02-13</a:t>
            </a:fld>
            <a:endParaRPr lang="zh-CN" altLang="en-US"/>
          </a:p>
        </p:txBody>
      </p:sp>
      <p:sp>
        <p:nvSpPr>
          <p:cNvPr id="5" name="页脚占位符 4">
            <a:extLst>
              <a:ext uri="{FF2B5EF4-FFF2-40B4-BE49-F238E27FC236}">
                <a16:creationId xmlns:a16="http://schemas.microsoft.com/office/drawing/2014/main" xmlns="" id="{97092EC8-E5F2-4ADF-8303-25FB0A56D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426231E0-E446-4C73-918F-B602C4A8E4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8E975-7038-4FB0-AF16-76397C530580}" type="slidenum">
              <a:rPr lang="zh-CN" altLang="en-US" smtClean="0"/>
              <a:pPr/>
              <a:t>‹#›</a:t>
            </a:fld>
            <a:endParaRPr lang="zh-CN" altLang="en-US"/>
          </a:p>
        </p:txBody>
      </p:sp>
    </p:spTree>
    <p:extLst>
      <p:ext uri="{BB962C8B-B14F-4D97-AF65-F5344CB8AC3E}">
        <p14:creationId xmlns:p14="http://schemas.microsoft.com/office/powerpoint/2010/main" xmlns="" val="255409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DEB60E3E-0A0B-4E6E-990B-38275F456D24}"/>
              </a:ext>
            </a:extLst>
          </p:cNvPr>
          <p:cNvSpPr/>
          <p:nvPr/>
        </p:nvSpPr>
        <p:spPr>
          <a:xfrm>
            <a:off x="1137485" y="2228671"/>
            <a:ext cx="9917029" cy="1200329"/>
          </a:xfrm>
          <a:prstGeom prst="rect">
            <a:avLst/>
          </a:prstGeom>
        </p:spPr>
        <p:txBody>
          <a:bodyPr wrap="square">
            <a:spAutoFit/>
          </a:bodyPr>
          <a:lstStyle/>
          <a:p>
            <a:r>
              <a:rPr lang="zh-CN" altLang="en-US" sz="3600" dirty="0">
                <a:latin typeface="Times New Roman" panose="02020603050405020304" pitchFamily="18" charset="0"/>
                <a:cs typeface="Times New Roman" panose="02020603050405020304" pitchFamily="18" charset="0"/>
              </a:rPr>
              <a:t>Cascade R-CNN: High Quality Object Detection and </a:t>
            </a:r>
            <a:endParaRPr lang="en-US" altLang="zh-CN" sz="3600" dirty="0">
              <a:latin typeface="Times New Roman" panose="02020603050405020304" pitchFamily="18" charset="0"/>
              <a:cs typeface="Times New Roman" panose="02020603050405020304" pitchFamily="18" charset="0"/>
            </a:endParaRPr>
          </a:p>
          <a:p>
            <a:r>
              <a:rPr lang="zh-CN" altLang="en-US" sz="3600" dirty="0">
                <a:latin typeface="Times New Roman" panose="02020603050405020304" pitchFamily="18" charset="0"/>
                <a:cs typeface="Times New Roman" panose="02020603050405020304" pitchFamily="18" charset="0"/>
              </a:rPr>
              <a:t>Instance Segmentation</a:t>
            </a:r>
          </a:p>
        </p:txBody>
      </p:sp>
      <p:sp>
        <p:nvSpPr>
          <p:cNvPr id="3" name="矩形 2">
            <a:extLst>
              <a:ext uri="{FF2B5EF4-FFF2-40B4-BE49-F238E27FC236}">
                <a16:creationId xmlns:a16="http://schemas.microsoft.com/office/drawing/2014/main" xmlns="" id="{D7EF36E2-C699-4208-85BB-B4016F56EB41}"/>
              </a:ext>
            </a:extLst>
          </p:cNvPr>
          <p:cNvSpPr/>
          <p:nvPr/>
        </p:nvSpPr>
        <p:spPr>
          <a:xfrm>
            <a:off x="101599" y="6100025"/>
            <a:ext cx="12320337" cy="646331"/>
          </a:xfrm>
          <a:prstGeom prst="rect">
            <a:avLst/>
          </a:prstGeom>
        </p:spPr>
        <p:txBody>
          <a:bodyPr wrap="square">
            <a:spAutoFit/>
          </a:bodyPr>
          <a:lstStyle/>
          <a:p>
            <a:r>
              <a:rPr lang="en-US" altLang="zh-CN" b="0" i="0" dirty="0">
                <a:solidFill>
                  <a:srgbClr val="222222"/>
                </a:solidFill>
                <a:effectLst/>
                <a:latin typeface="Arial" panose="020B0604020202020204" pitchFamily="34" charset="0"/>
              </a:rPr>
              <a:t>Cai Z, Vasconcelos N. Cascade r-</a:t>
            </a:r>
            <a:r>
              <a:rPr lang="en-US" altLang="zh-CN" b="0" i="0" dirty="0" err="1">
                <a:solidFill>
                  <a:srgbClr val="222222"/>
                </a:solidFill>
                <a:effectLst/>
                <a:latin typeface="Arial" panose="020B0604020202020204" pitchFamily="34" charset="0"/>
              </a:rPr>
              <a:t>cnn</a:t>
            </a:r>
            <a:r>
              <a:rPr lang="en-US" altLang="zh-CN" b="0" i="0" dirty="0">
                <a:solidFill>
                  <a:srgbClr val="222222"/>
                </a:solidFill>
                <a:effectLst/>
                <a:latin typeface="Arial" panose="020B0604020202020204" pitchFamily="34" charset="0"/>
              </a:rPr>
              <a:t>: High quality object detection and instance segmentation[J]. IEEE Transactions on Pattern Analysis and Machine Intelligence, 2019.</a:t>
            </a:r>
            <a:endParaRPr lang="zh-CN" altLang="en-US" dirty="0"/>
          </a:p>
        </p:txBody>
      </p:sp>
    </p:spTree>
    <p:extLst>
      <p:ext uri="{BB962C8B-B14F-4D97-AF65-F5344CB8AC3E}">
        <p14:creationId xmlns:p14="http://schemas.microsoft.com/office/powerpoint/2010/main" xmlns="" val="26731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EBBBF68C-E6F9-4336-8B3E-9E470A641695}"/>
              </a:ext>
            </a:extLst>
          </p:cNvPr>
          <p:cNvPicPr>
            <a:picLocks noChangeAspect="1"/>
          </p:cNvPicPr>
          <p:nvPr/>
        </p:nvPicPr>
        <p:blipFill>
          <a:blip r:embed="rId3" cstate="print"/>
          <a:stretch>
            <a:fillRect/>
          </a:stretch>
        </p:blipFill>
        <p:spPr>
          <a:xfrm>
            <a:off x="1100866" y="2222651"/>
            <a:ext cx="9990267" cy="2412697"/>
          </a:xfrm>
          <a:prstGeom prst="rect">
            <a:avLst/>
          </a:prstGeom>
        </p:spPr>
      </p:pic>
    </p:spTree>
    <p:extLst>
      <p:ext uri="{BB962C8B-B14F-4D97-AF65-F5344CB8AC3E}">
        <p14:creationId xmlns:p14="http://schemas.microsoft.com/office/powerpoint/2010/main" xmlns="" val="2674079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76CFD394-D99D-481A-8901-C13D3CCB56E6}"/>
              </a:ext>
            </a:extLst>
          </p:cNvPr>
          <p:cNvPicPr>
            <a:picLocks noChangeAspect="1"/>
          </p:cNvPicPr>
          <p:nvPr/>
        </p:nvPicPr>
        <p:blipFill>
          <a:blip r:embed="rId3" cstate="print"/>
          <a:stretch>
            <a:fillRect/>
          </a:stretch>
        </p:blipFill>
        <p:spPr>
          <a:xfrm>
            <a:off x="0" y="789862"/>
            <a:ext cx="12472700" cy="5278276"/>
          </a:xfrm>
          <a:prstGeom prst="rect">
            <a:avLst/>
          </a:prstGeom>
        </p:spPr>
      </p:pic>
    </p:spTree>
    <p:extLst>
      <p:ext uri="{BB962C8B-B14F-4D97-AF65-F5344CB8AC3E}">
        <p14:creationId xmlns:p14="http://schemas.microsoft.com/office/powerpoint/2010/main" xmlns="" val="21876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5C3002B7-763C-4F22-95B2-A0B9DA35940C}"/>
              </a:ext>
            </a:extLst>
          </p:cNvPr>
          <p:cNvPicPr>
            <a:picLocks noChangeAspect="1"/>
          </p:cNvPicPr>
          <p:nvPr/>
        </p:nvPicPr>
        <p:blipFill>
          <a:blip r:embed="rId3" cstate="print"/>
          <a:stretch>
            <a:fillRect/>
          </a:stretch>
        </p:blipFill>
        <p:spPr>
          <a:xfrm>
            <a:off x="-272607" y="1664148"/>
            <a:ext cx="12737214" cy="3529703"/>
          </a:xfrm>
          <a:prstGeom prst="rect">
            <a:avLst/>
          </a:prstGeom>
        </p:spPr>
      </p:pic>
    </p:spTree>
    <p:extLst>
      <p:ext uri="{BB962C8B-B14F-4D97-AF65-F5344CB8AC3E}">
        <p14:creationId xmlns:p14="http://schemas.microsoft.com/office/powerpoint/2010/main" xmlns="" val="2241493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1FC92AFC-11BE-4E72-A50E-1C268D57C31E}"/>
              </a:ext>
            </a:extLst>
          </p:cNvPr>
          <p:cNvPicPr>
            <a:picLocks noChangeAspect="1"/>
          </p:cNvPicPr>
          <p:nvPr/>
        </p:nvPicPr>
        <p:blipFill>
          <a:blip r:embed="rId3" cstate="print"/>
          <a:stretch>
            <a:fillRect/>
          </a:stretch>
        </p:blipFill>
        <p:spPr>
          <a:xfrm>
            <a:off x="171544" y="832303"/>
            <a:ext cx="11848912" cy="5193393"/>
          </a:xfrm>
          <a:prstGeom prst="rect">
            <a:avLst/>
          </a:prstGeom>
        </p:spPr>
      </p:pic>
    </p:spTree>
    <p:extLst>
      <p:ext uri="{BB962C8B-B14F-4D97-AF65-F5344CB8AC3E}">
        <p14:creationId xmlns:p14="http://schemas.microsoft.com/office/powerpoint/2010/main" xmlns="" val="316648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BF7E296F-9B94-459D-B9D7-011857C77637}"/>
              </a:ext>
            </a:extLst>
          </p:cNvPr>
          <p:cNvSpPr/>
          <p:nvPr/>
        </p:nvSpPr>
        <p:spPr>
          <a:xfrm>
            <a:off x="363834" y="1097945"/>
            <a:ext cx="11464331" cy="4662110"/>
          </a:xfrm>
          <a:prstGeom prst="rect">
            <a:avLst/>
          </a:prstGeom>
        </p:spPr>
        <p:txBody>
          <a:bodyPr wrap="square">
            <a:spAutoFit/>
          </a:bodyPr>
          <a:lstStyle/>
          <a:p>
            <a:pPr>
              <a:lnSpc>
                <a:spcPct val="150000"/>
              </a:lnSpc>
            </a:pPr>
            <a:r>
              <a:rPr lang="zh-CN" altLang="en-US" dirty="0"/>
              <a:t>       </a:t>
            </a:r>
            <a:r>
              <a:rPr lang="zh-CN" altLang="en-US" sz="2000" dirty="0"/>
              <a:t>本文主要针对的是检测问题中的</a:t>
            </a:r>
            <a:r>
              <a:rPr lang="en-US" altLang="zh-CN" sz="2000" dirty="0" err="1"/>
              <a:t>IoU</a:t>
            </a:r>
            <a:r>
              <a:rPr lang="zh-CN" altLang="en-US" sz="2000" dirty="0"/>
              <a:t>阈值选取问题，众所周知，</a:t>
            </a:r>
            <a:r>
              <a:rPr lang="en-US" altLang="zh-CN" sz="2000" dirty="0" err="1"/>
              <a:t>IoU</a:t>
            </a:r>
            <a:r>
              <a:rPr lang="zh-CN" altLang="en-US" sz="2000" dirty="0"/>
              <a:t>阈值会直接影响训练阶段对于正负样本的划分。</a:t>
            </a:r>
            <a:endParaRPr lang="en-US" altLang="zh-CN" sz="2000" dirty="0"/>
          </a:p>
          <a:p>
            <a:pPr>
              <a:lnSpc>
                <a:spcPct val="150000"/>
              </a:lnSpc>
            </a:pPr>
            <a:r>
              <a:rPr lang="en-US" altLang="zh-CN" sz="2000" dirty="0">
                <a:solidFill>
                  <a:srgbClr val="FF0000"/>
                </a:solidFill>
              </a:rPr>
              <a:t>      </a:t>
            </a:r>
            <a:r>
              <a:rPr lang="zh-CN" altLang="en-US" sz="2000" dirty="0">
                <a:solidFill>
                  <a:srgbClr val="FF0000"/>
                </a:solidFill>
              </a:rPr>
              <a:t>阈值低</a:t>
            </a:r>
            <a:r>
              <a:rPr lang="zh-CN" altLang="en-US" sz="2000" dirty="0"/>
              <a:t>，正样本的数量会增加，但正样本的质量下降，容易产生</a:t>
            </a:r>
            <a:r>
              <a:rPr lang="en-US" altLang="zh-CN" sz="2000" dirty="0"/>
              <a:t>false positive</a:t>
            </a:r>
            <a:r>
              <a:rPr lang="zh-CN" altLang="en-US" sz="2000" dirty="0"/>
              <a:t>；</a:t>
            </a:r>
            <a:endParaRPr lang="en-US" altLang="zh-CN" sz="2000" dirty="0"/>
          </a:p>
          <a:p>
            <a:pPr>
              <a:lnSpc>
                <a:spcPct val="150000"/>
              </a:lnSpc>
            </a:pPr>
            <a:r>
              <a:rPr lang="en-US" altLang="zh-CN" sz="2000" dirty="0">
                <a:solidFill>
                  <a:srgbClr val="FF0000"/>
                </a:solidFill>
              </a:rPr>
              <a:t>      </a:t>
            </a:r>
            <a:r>
              <a:rPr lang="zh-CN" altLang="en-US" sz="2000" dirty="0">
                <a:solidFill>
                  <a:srgbClr val="FF0000"/>
                </a:solidFill>
              </a:rPr>
              <a:t>阈值高</a:t>
            </a:r>
            <a:r>
              <a:rPr lang="zh-CN" altLang="en-US" sz="2000" dirty="0"/>
              <a:t>，正样本的质量高，但正样本的数量会急剧减少，加剧正负样本的不平衡。一味地选取高阈值会降低检测性能，因为会引发两个问题：</a:t>
            </a:r>
            <a:endParaRPr lang="en-US" altLang="zh-CN" sz="2000" dirty="0"/>
          </a:p>
          <a:p>
            <a:pPr>
              <a:lnSpc>
                <a:spcPct val="150000"/>
              </a:lnSpc>
            </a:pPr>
            <a:r>
              <a:rPr lang="zh-CN" altLang="en-US" sz="2000" dirty="0"/>
              <a:t>       </a:t>
            </a:r>
            <a:r>
              <a:rPr lang="en-US" altLang="zh-CN" sz="2000" dirty="0"/>
              <a:t>1</a:t>
            </a:r>
            <a:r>
              <a:rPr lang="zh-CN" altLang="en-US" sz="2000" dirty="0"/>
              <a:t>）正样本减少引发的过拟合</a:t>
            </a:r>
            <a:endParaRPr lang="en-US" altLang="zh-CN" sz="2000" dirty="0"/>
          </a:p>
          <a:p>
            <a:pPr>
              <a:lnSpc>
                <a:spcPct val="150000"/>
              </a:lnSpc>
            </a:pPr>
            <a:r>
              <a:rPr lang="zh-CN" altLang="en-US" sz="2000" dirty="0"/>
              <a:t>       </a:t>
            </a:r>
            <a:r>
              <a:rPr lang="en-US" altLang="zh-CN" sz="2000" dirty="0"/>
              <a:t>2</a:t>
            </a:r>
            <a:r>
              <a:rPr lang="zh-CN" altLang="en-US" sz="2000" dirty="0"/>
              <a:t>）在</a:t>
            </a:r>
            <a:r>
              <a:rPr lang="en-US" altLang="zh-CN" sz="2000" dirty="0"/>
              <a:t>train</a:t>
            </a:r>
            <a:r>
              <a:rPr lang="zh-CN" altLang="en-US" sz="2000" dirty="0"/>
              <a:t>和</a:t>
            </a:r>
            <a:r>
              <a:rPr lang="en-US" altLang="zh-CN" sz="2000" dirty="0"/>
              <a:t>inference</a:t>
            </a:r>
            <a:r>
              <a:rPr lang="zh-CN" altLang="en-US" sz="2000" dirty="0"/>
              <a:t>使用不一样的阈值很容易导致</a:t>
            </a:r>
            <a:r>
              <a:rPr lang="en-US" altLang="zh-CN" sz="2000" dirty="0"/>
              <a:t>mismatch</a:t>
            </a:r>
          </a:p>
          <a:p>
            <a:pPr>
              <a:lnSpc>
                <a:spcPct val="150000"/>
              </a:lnSpc>
            </a:pPr>
            <a:r>
              <a:rPr lang="zh-CN" altLang="en-US" sz="2000" dirty="0"/>
              <a:t>       为解决上述问题，作者提出了Cascade R-CNN，主要目的是利用上一阶段检测器的输出给下一阶段</a:t>
            </a:r>
            <a:r>
              <a:rPr lang="en-US" altLang="zh-CN" sz="2000" dirty="0" err="1"/>
              <a:t>IoU</a:t>
            </a:r>
            <a:r>
              <a:rPr lang="zh-CN" altLang="en-US" sz="2000" dirty="0"/>
              <a:t>阈值更高的检测器提供一个更加良好数据分布，在保证样本数不会减少的情况下训练出高质量的检测器。</a:t>
            </a:r>
          </a:p>
        </p:txBody>
      </p:sp>
    </p:spTree>
    <p:extLst>
      <p:ext uri="{BB962C8B-B14F-4D97-AF65-F5344CB8AC3E}">
        <p14:creationId xmlns:p14="http://schemas.microsoft.com/office/powerpoint/2010/main" xmlns="" val="2140547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444E96DC-FFF8-4F26-B2FB-3669D8F4D8E3}"/>
              </a:ext>
            </a:extLst>
          </p:cNvPr>
          <p:cNvPicPr>
            <a:picLocks noChangeAspect="1"/>
          </p:cNvPicPr>
          <p:nvPr/>
        </p:nvPicPr>
        <p:blipFill>
          <a:blip r:embed="rId3" cstate="print"/>
          <a:stretch>
            <a:fillRect/>
          </a:stretch>
        </p:blipFill>
        <p:spPr>
          <a:xfrm>
            <a:off x="152400" y="-200026"/>
            <a:ext cx="11887200" cy="7058026"/>
          </a:xfrm>
          <a:prstGeom prst="rect">
            <a:avLst/>
          </a:prstGeom>
        </p:spPr>
      </p:pic>
    </p:spTree>
    <p:extLst>
      <p:ext uri="{BB962C8B-B14F-4D97-AF65-F5344CB8AC3E}">
        <p14:creationId xmlns:p14="http://schemas.microsoft.com/office/powerpoint/2010/main" xmlns="" val="716049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xmlns="" id="{1D125A9F-67E8-4380-8FEE-788EDE20298A}"/>
              </a:ext>
            </a:extLst>
          </p:cNvPr>
          <p:cNvGrpSpPr/>
          <p:nvPr/>
        </p:nvGrpSpPr>
        <p:grpSpPr>
          <a:xfrm>
            <a:off x="1099939" y="1230957"/>
            <a:ext cx="9992121" cy="4396086"/>
            <a:chOff x="1109266" y="1345493"/>
            <a:chExt cx="9992121" cy="4396086"/>
          </a:xfrm>
        </p:grpSpPr>
        <p:pic>
          <p:nvPicPr>
            <p:cNvPr id="3" name="图片 2">
              <a:extLst>
                <a:ext uri="{FF2B5EF4-FFF2-40B4-BE49-F238E27FC236}">
                  <a16:creationId xmlns:a16="http://schemas.microsoft.com/office/drawing/2014/main" xmlns="" id="{FED56D30-D13C-49F7-B006-08F7EE93383D}"/>
                </a:ext>
              </a:extLst>
            </p:cNvPr>
            <p:cNvPicPr>
              <a:picLocks noChangeAspect="1"/>
            </p:cNvPicPr>
            <p:nvPr/>
          </p:nvPicPr>
          <p:blipFill>
            <a:blip r:embed="rId3" cstate="print"/>
            <a:stretch>
              <a:fillRect/>
            </a:stretch>
          </p:blipFill>
          <p:spPr>
            <a:xfrm>
              <a:off x="1109266" y="1345493"/>
              <a:ext cx="4886721" cy="4396086"/>
            </a:xfrm>
            <a:prstGeom prst="rect">
              <a:avLst/>
            </a:prstGeom>
          </p:spPr>
        </p:pic>
        <p:grpSp>
          <p:nvGrpSpPr>
            <p:cNvPr id="6" name="组合 5">
              <a:extLst>
                <a:ext uri="{FF2B5EF4-FFF2-40B4-BE49-F238E27FC236}">
                  <a16:creationId xmlns:a16="http://schemas.microsoft.com/office/drawing/2014/main" xmlns="" id="{5322C5E1-3B70-486B-AFD1-F162368C3ADE}"/>
                </a:ext>
              </a:extLst>
            </p:cNvPr>
            <p:cNvGrpSpPr/>
            <p:nvPr/>
          </p:nvGrpSpPr>
          <p:grpSpPr>
            <a:xfrm>
              <a:off x="6284623" y="1345493"/>
              <a:ext cx="4816764" cy="4367510"/>
              <a:chOff x="6918599" y="1433214"/>
              <a:chExt cx="3680779" cy="3385480"/>
            </a:xfrm>
          </p:grpSpPr>
          <p:pic>
            <p:nvPicPr>
              <p:cNvPr id="4" name="图片 3">
                <a:extLst>
                  <a:ext uri="{FF2B5EF4-FFF2-40B4-BE49-F238E27FC236}">
                    <a16:creationId xmlns:a16="http://schemas.microsoft.com/office/drawing/2014/main" xmlns="" id="{F9F4D0DE-C013-4EFD-A319-181873BE342B}"/>
                  </a:ext>
                </a:extLst>
              </p:cNvPr>
              <p:cNvPicPr>
                <a:picLocks noChangeAspect="1"/>
              </p:cNvPicPr>
              <p:nvPr/>
            </p:nvPicPr>
            <p:blipFill>
              <a:blip r:embed="rId4" cstate="print"/>
              <a:stretch>
                <a:fillRect/>
              </a:stretch>
            </p:blipFill>
            <p:spPr>
              <a:xfrm>
                <a:off x="6918599" y="1433214"/>
                <a:ext cx="3680779" cy="3375953"/>
              </a:xfrm>
              <a:prstGeom prst="rect">
                <a:avLst/>
              </a:prstGeom>
            </p:spPr>
          </p:pic>
          <p:pic>
            <p:nvPicPr>
              <p:cNvPr id="5" name="图片 4">
                <a:extLst>
                  <a:ext uri="{FF2B5EF4-FFF2-40B4-BE49-F238E27FC236}">
                    <a16:creationId xmlns:a16="http://schemas.microsoft.com/office/drawing/2014/main" xmlns="" id="{9B22DDE8-6C18-4775-9411-D5EE3CEC549A}"/>
                  </a:ext>
                </a:extLst>
              </p:cNvPr>
              <p:cNvPicPr>
                <a:picLocks noChangeAspect="1"/>
              </p:cNvPicPr>
              <p:nvPr/>
            </p:nvPicPr>
            <p:blipFill>
              <a:blip r:embed="rId5" cstate="print"/>
              <a:stretch>
                <a:fillRect/>
              </a:stretch>
            </p:blipFill>
            <p:spPr>
              <a:xfrm>
                <a:off x="8154340" y="4475764"/>
                <a:ext cx="312447" cy="342930"/>
              </a:xfrm>
              <a:prstGeom prst="rect">
                <a:avLst/>
              </a:prstGeom>
            </p:spPr>
          </p:pic>
        </p:grpSp>
        <p:cxnSp>
          <p:nvCxnSpPr>
            <p:cNvPr id="7" name="直接连接符 6">
              <a:extLst>
                <a:ext uri="{FF2B5EF4-FFF2-40B4-BE49-F238E27FC236}">
                  <a16:creationId xmlns:a16="http://schemas.microsoft.com/office/drawing/2014/main" xmlns="" id="{11BCE3EC-076F-4785-B19A-1DC1E7D88900}"/>
                </a:ext>
              </a:extLst>
            </p:cNvPr>
            <p:cNvCxnSpPr>
              <a:cxnSpLocks/>
            </p:cNvCxnSpPr>
            <p:nvPr/>
          </p:nvCxnSpPr>
          <p:spPr>
            <a:xfrm>
              <a:off x="2314222" y="3115733"/>
              <a:ext cx="0" cy="161431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9" name="直接连接符 8">
              <a:extLst>
                <a:ext uri="{FF2B5EF4-FFF2-40B4-BE49-F238E27FC236}">
                  <a16:creationId xmlns:a16="http://schemas.microsoft.com/office/drawing/2014/main" xmlns="" id="{42ADF6FF-13E9-4BF8-94AE-E95ADC2B5ED2}"/>
                </a:ext>
              </a:extLst>
            </p:cNvPr>
            <p:cNvCxnSpPr>
              <a:cxnSpLocks/>
            </p:cNvCxnSpPr>
            <p:nvPr/>
          </p:nvCxnSpPr>
          <p:spPr>
            <a:xfrm>
              <a:off x="3335867" y="2720622"/>
              <a:ext cx="0" cy="200942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0" name="直接连接符 9">
              <a:extLst>
                <a:ext uri="{FF2B5EF4-FFF2-40B4-BE49-F238E27FC236}">
                  <a16:creationId xmlns:a16="http://schemas.microsoft.com/office/drawing/2014/main" xmlns="" id="{EE93CB3E-FB1D-4D88-9BFE-2F70E3967913}"/>
                </a:ext>
              </a:extLst>
            </p:cNvPr>
            <p:cNvCxnSpPr>
              <a:cxnSpLocks/>
            </p:cNvCxnSpPr>
            <p:nvPr/>
          </p:nvCxnSpPr>
          <p:spPr>
            <a:xfrm>
              <a:off x="4334933" y="2506133"/>
              <a:ext cx="0" cy="222391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xmlns="" val="1522422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A7394D51-59EB-49DE-A791-09EC7CFAFC40}"/>
              </a:ext>
            </a:extLst>
          </p:cNvPr>
          <p:cNvPicPr>
            <a:picLocks noChangeAspect="1"/>
          </p:cNvPicPr>
          <p:nvPr/>
        </p:nvPicPr>
        <p:blipFill>
          <a:blip r:embed="rId3" cstate="print"/>
          <a:stretch>
            <a:fillRect/>
          </a:stretch>
        </p:blipFill>
        <p:spPr>
          <a:xfrm>
            <a:off x="2516128" y="229614"/>
            <a:ext cx="7159743" cy="3032689"/>
          </a:xfrm>
          <a:prstGeom prst="rect">
            <a:avLst/>
          </a:prstGeom>
        </p:spPr>
      </p:pic>
      <p:pic>
        <p:nvPicPr>
          <p:cNvPr id="7" name="图片 6">
            <a:extLst>
              <a:ext uri="{FF2B5EF4-FFF2-40B4-BE49-F238E27FC236}">
                <a16:creationId xmlns:a16="http://schemas.microsoft.com/office/drawing/2014/main" xmlns="" id="{BA0DCFF3-77F3-4BE5-BD25-09E94E8B71A0}"/>
              </a:ext>
            </a:extLst>
          </p:cNvPr>
          <p:cNvPicPr>
            <a:picLocks noChangeAspect="1"/>
          </p:cNvPicPr>
          <p:nvPr/>
        </p:nvPicPr>
        <p:blipFill>
          <a:blip r:embed="rId4" cstate="print"/>
          <a:stretch>
            <a:fillRect/>
          </a:stretch>
        </p:blipFill>
        <p:spPr>
          <a:xfrm>
            <a:off x="2215338" y="3513222"/>
            <a:ext cx="7761322" cy="3070620"/>
          </a:xfrm>
          <a:prstGeom prst="rect">
            <a:avLst/>
          </a:prstGeom>
        </p:spPr>
      </p:pic>
    </p:spTree>
    <p:extLst>
      <p:ext uri="{BB962C8B-B14F-4D97-AF65-F5344CB8AC3E}">
        <p14:creationId xmlns:p14="http://schemas.microsoft.com/office/powerpoint/2010/main" xmlns="" val="1479700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2804E5C4-768D-4D01-953F-0B94D356AEC2}"/>
              </a:ext>
            </a:extLst>
          </p:cNvPr>
          <p:cNvPicPr>
            <a:picLocks noChangeAspect="1"/>
          </p:cNvPicPr>
          <p:nvPr/>
        </p:nvPicPr>
        <p:blipFill>
          <a:blip r:embed="rId3" cstate="print"/>
          <a:stretch>
            <a:fillRect/>
          </a:stretch>
        </p:blipFill>
        <p:spPr>
          <a:xfrm>
            <a:off x="-38172" y="1611945"/>
            <a:ext cx="12268343" cy="3634109"/>
          </a:xfrm>
          <a:prstGeom prst="rect">
            <a:avLst/>
          </a:prstGeom>
        </p:spPr>
      </p:pic>
    </p:spTree>
    <p:extLst>
      <p:ext uri="{BB962C8B-B14F-4D97-AF65-F5344CB8AC3E}">
        <p14:creationId xmlns:p14="http://schemas.microsoft.com/office/powerpoint/2010/main" xmlns="" val="207039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41198DEA-FE83-439E-B55D-34871FB72FB8}"/>
              </a:ext>
            </a:extLst>
          </p:cNvPr>
          <p:cNvPicPr>
            <a:picLocks noChangeAspect="1"/>
          </p:cNvPicPr>
          <p:nvPr/>
        </p:nvPicPr>
        <p:blipFill>
          <a:blip r:embed="rId3" cstate="print"/>
          <a:stretch>
            <a:fillRect/>
          </a:stretch>
        </p:blipFill>
        <p:spPr>
          <a:xfrm>
            <a:off x="1269337" y="130355"/>
            <a:ext cx="10508726" cy="6597290"/>
          </a:xfrm>
          <a:prstGeom prst="rect">
            <a:avLst/>
          </a:prstGeom>
        </p:spPr>
      </p:pic>
      <p:pic>
        <p:nvPicPr>
          <p:cNvPr id="3" name="图片 2">
            <a:extLst>
              <a:ext uri="{FF2B5EF4-FFF2-40B4-BE49-F238E27FC236}">
                <a16:creationId xmlns:a16="http://schemas.microsoft.com/office/drawing/2014/main" xmlns="" id="{6A55EFAA-C10D-461D-9A48-751A2B3DC240}"/>
              </a:ext>
            </a:extLst>
          </p:cNvPr>
          <p:cNvPicPr>
            <a:picLocks noChangeAspect="1"/>
          </p:cNvPicPr>
          <p:nvPr/>
        </p:nvPicPr>
        <p:blipFill>
          <a:blip r:embed="rId4" cstate="print"/>
          <a:stretch>
            <a:fillRect/>
          </a:stretch>
        </p:blipFill>
        <p:spPr>
          <a:xfrm>
            <a:off x="331996" y="1540808"/>
            <a:ext cx="937341" cy="342930"/>
          </a:xfrm>
          <a:prstGeom prst="rect">
            <a:avLst/>
          </a:prstGeom>
        </p:spPr>
      </p:pic>
      <p:pic>
        <p:nvPicPr>
          <p:cNvPr id="4" name="图片 3">
            <a:extLst>
              <a:ext uri="{FF2B5EF4-FFF2-40B4-BE49-F238E27FC236}">
                <a16:creationId xmlns:a16="http://schemas.microsoft.com/office/drawing/2014/main" xmlns="" id="{3DC7D92F-72C0-4892-8661-4C9B7667BA01}"/>
              </a:ext>
            </a:extLst>
          </p:cNvPr>
          <p:cNvPicPr>
            <a:picLocks noChangeAspect="1"/>
          </p:cNvPicPr>
          <p:nvPr/>
        </p:nvPicPr>
        <p:blipFill>
          <a:blip r:embed="rId5" cstate="print"/>
          <a:stretch>
            <a:fillRect/>
          </a:stretch>
        </p:blipFill>
        <p:spPr>
          <a:xfrm>
            <a:off x="331996" y="4753316"/>
            <a:ext cx="937341" cy="351503"/>
          </a:xfrm>
          <a:prstGeom prst="rect">
            <a:avLst/>
          </a:prstGeom>
        </p:spPr>
      </p:pic>
      <p:pic>
        <p:nvPicPr>
          <p:cNvPr id="5" name="图片 4">
            <a:extLst>
              <a:ext uri="{FF2B5EF4-FFF2-40B4-BE49-F238E27FC236}">
                <a16:creationId xmlns:a16="http://schemas.microsoft.com/office/drawing/2014/main" xmlns="" id="{D1ABC567-D274-44CA-A35F-C7FB84E53B05}"/>
              </a:ext>
            </a:extLst>
          </p:cNvPr>
          <p:cNvPicPr>
            <a:picLocks noChangeAspect="1"/>
          </p:cNvPicPr>
          <p:nvPr/>
        </p:nvPicPr>
        <p:blipFill>
          <a:blip r:embed="rId6" cstate="print"/>
          <a:stretch>
            <a:fillRect/>
          </a:stretch>
        </p:blipFill>
        <p:spPr>
          <a:xfrm>
            <a:off x="23425" y="2148957"/>
            <a:ext cx="1435862" cy="641171"/>
          </a:xfrm>
          <a:prstGeom prst="rect">
            <a:avLst/>
          </a:prstGeom>
        </p:spPr>
      </p:pic>
    </p:spTree>
    <p:extLst>
      <p:ext uri="{BB962C8B-B14F-4D97-AF65-F5344CB8AC3E}">
        <p14:creationId xmlns:p14="http://schemas.microsoft.com/office/powerpoint/2010/main" xmlns="" val="267911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7AEC359B-FADB-4A7E-90D7-086B14EE80F2}"/>
              </a:ext>
            </a:extLst>
          </p:cNvPr>
          <p:cNvPicPr>
            <a:picLocks noChangeAspect="1"/>
          </p:cNvPicPr>
          <p:nvPr/>
        </p:nvPicPr>
        <p:blipFill>
          <a:blip r:embed="rId3" cstate="print"/>
          <a:stretch>
            <a:fillRect/>
          </a:stretch>
        </p:blipFill>
        <p:spPr>
          <a:xfrm>
            <a:off x="1909546" y="2182949"/>
            <a:ext cx="8372906" cy="552465"/>
          </a:xfrm>
          <a:prstGeom prst="rect">
            <a:avLst/>
          </a:prstGeom>
        </p:spPr>
      </p:pic>
      <p:pic>
        <p:nvPicPr>
          <p:cNvPr id="4" name="图片 3">
            <a:extLst>
              <a:ext uri="{FF2B5EF4-FFF2-40B4-BE49-F238E27FC236}">
                <a16:creationId xmlns:a16="http://schemas.microsoft.com/office/drawing/2014/main" xmlns="" id="{50695CF2-F292-4AD7-B471-BEB21200DD3A}"/>
              </a:ext>
            </a:extLst>
          </p:cNvPr>
          <p:cNvPicPr>
            <a:picLocks noChangeAspect="1"/>
          </p:cNvPicPr>
          <p:nvPr/>
        </p:nvPicPr>
        <p:blipFill>
          <a:blip r:embed="rId4" cstate="print"/>
          <a:stretch>
            <a:fillRect/>
          </a:stretch>
        </p:blipFill>
        <p:spPr>
          <a:xfrm>
            <a:off x="4297122" y="3846355"/>
            <a:ext cx="3597754" cy="552464"/>
          </a:xfrm>
          <a:prstGeom prst="rect">
            <a:avLst/>
          </a:prstGeom>
        </p:spPr>
      </p:pic>
    </p:spTree>
    <p:extLst>
      <p:ext uri="{BB962C8B-B14F-4D97-AF65-F5344CB8AC3E}">
        <p14:creationId xmlns:p14="http://schemas.microsoft.com/office/powerpoint/2010/main" xmlns="" val="1499062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CCF661CA-5303-48DE-B0C3-0F4462D5CB7B}"/>
              </a:ext>
            </a:extLst>
          </p:cNvPr>
          <p:cNvPicPr>
            <a:picLocks noChangeAspect="1"/>
          </p:cNvPicPr>
          <p:nvPr/>
        </p:nvPicPr>
        <p:blipFill>
          <a:blip r:embed="rId3" cstate="print"/>
          <a:stretch>
            <a:fillRect/>
          </a:stretch>
        </p:blipFill>
        <p:spPr>
          <a:xfrm>
            <a:off x="0" y="2307128"/>
            <a:ext cx="12192000" cy="2243744"/>
          </a:xfrm>
          <a:prstGeom prst="rect">
            <a:avLst/>
          </a:prstGeom>
        </p:spPr>
      </p:pic>
    </p:spTree>
    <p:extLst>
      <p:ext uri="{BB962C8B-B14F-4D97-AF65-F5344CB8AC3E}">
        <p14:creationId xmlns:p14="http://schemas.microsoft.com/office/powerpoint/2010/main" xmlns="" val="5746681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2620</TotalTime>
  <Words>2428</Words>
  <Application>Microsoft Office PowerPoint</Application>
  <PresentationFormat>自定义</PresentationFormat>
  <Paragraphs>74</Paragraphs>
  <Slides>13</Slides>
  <Notes>13</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 L</dc:creator>
  <cp:lastModifiedBy>admin</cp:lastModifiedBy>
  <cp:revision>152</cp:revision>
  <dcterms:created xsi:type="dcterms:W3CDTF">2020-02-09T12:46:55Z</dcterms:created>
  <dcterms:modified xsi:type="dcterms:W3CDTF">2020-02-13T09:52:14Z</dcterms:modified>
</cp:coreProperties>
</file>