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56" r:id="rId3"/>
    <p:sldId id="257" r:id="rId4"/>
    <p:sldId id="258" r:id="rId5"/>
    <p:sldId id="259" r:id="rId6"/>
    <p:sldId id="260" r:id="rId7"/>
    <p:sldId id="261" r:id="rId8"/>
    <p:sldId id="268" r:id="rId9"/>
    <p:sldId id="265" r:id="rId10"/>
    <p:sldId id="269" r:id="rId11"/>
    <p:sldId id="270" r:id="rId12"/>
    <p:sldId id="26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14" autoAdjust="0"/>
  </p:normalViewPr>
  <p:slideViewPr>
    <p:cSldViewPr snapToGrid="0">
      <p:cViewPr varScale="1">
        <p:scale>
          <a:sx n="91" d="100"/>
          <a:sy n="91"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59A5F-CB8B-4C24-B965-408B8D954E1D}" type="datetimeFigureOut">
              <a:rPr lang="zh-CN" altLang="en-US" smtClean="0"/>
              <a:t>2020/6/21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BC7AD-0284-41B3-A304-8C3BA0340FE6}" type="slidenum">
              <a:rPr lang="zh-CN" altLang="en-US" smtClean="0"/>
              <a:t>‹#›</a:t>
            </a:fld>
            <a:endParaRPr lang="zh-CN" altLang="en-US"/>
          </a:p>
        </p:txBody>
      </p:sp>
    </p:spTree>
    <p:extLst>
      <p:ext uri="{BB962C8B-B14F-4D97-AF65-F5344CB8AC3E}">
        <p14:creationId xmlns:p14="http://schemas.microsoft.com/office/powerpoint/2010/main" val="214374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nk.zhihu.com/?target=https%3A//arxiv.org/abs/1905.11946"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nk.zhihu.com/?target=https%3A//arxiv.org/abs/1803.0153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nk.zhihu.com/?target=https%3A//arxiv.org/abs/1803.0153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谷歌大脑</a:t>
            </a:r>
            <a:r>
              <a:rPr lang="en-US" altLang="zh-CN" dirty="0"/>
              <a:t>2020cvpr</a:t>
            </a:r>
            <a:r>
              <a:rPr lang="zh-CN" altLang="en-US" dirty="0"/>
              <a:t>的工作，</a:t>
            </a:r>
            <a:r>
              <a:rPr lang="zh-CN" altLang="en-US" sz="1200" b="0" i="0" kern="1200" dirty="0">
                <a:solidFill>
                  <a:schemeClr val="tx1"/>
                </a:solidFill>
                <a:effectLst/>
                <a:latin typeface="+mn-lt"/>
                <a:ea typeface="+mn-ea"/>
                <a:cs typeface="+mn-cs"/>
              </a:rPr>
              <a:t>可以看做谷歌</a:t>
            </a:r>
            <a:r>
              <a:rPr lang="en-US" altLang="zh-CN" sz="1200" b="0" i="0" kern="1200" dirty="0">
                <a:solidFill>
                  <a:schemeClr val="tx1"/>
                </a:solidFill>
                <a:effectLst/>
                <a:latin typeface="+mn-lt"/>
                <a:ea typeface="+mn-ea"/>
                <a:cs typeface="+mn-cs"/>
              </a:rPr>
              <a:t>2019ICML</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EfficientNet</a:t>
            </a:r>
            <a:r>
              <a:rPr lang="zh-CN" altLang="en-US" sz="1200" b="0" i="0" kern="1200" dirty="0">
                <a:solidFill>
                  <a:schemeClr val="tx1"/>
                </a:solidFill>
                <a:effectLst/>
                <a:latin typeface="+mn-lt"/>
                <a:ea typeface="+mn-ea"/>
                <a:cs typeface="+mn-cs"/>
              </a:rPr>
              <a:t>的由分类任务扩展到检测任务的一个扩展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可扩展、高效的目标检测</a:t>
            </a:r>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1</a:t>
            </a:fld>
            <a:endParaRPr lang="zh-CN" altLang="en-US"/>
          </a:p>
        </p:txBody>
      </p:sp>
    </p:spTree>
    <p:extLst>
      <p:ext uri="{BB962C8B-B14F-4D97-AF65-F5344CB8AC3E}">
        <p14:creationId xmlns:p14="http://schemas.microsoft.com/office/powerpoint/2010/main" val="3140925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mn-lt"/>
                <a:ea typeface="+mn-ea"/>
                <a:cs typeface="+mn-cs"/>
              </a:rPr>
              <a:t>EfficientNet</a:t>
            </a:r>
            <a:r>
              <a:rPr lang="zh-CN" altLang="en-US" sz="1200" kern="1200" dirty="0">
                <a:solidFill>
                  <a:schemeClr val="tx1"/>
                </a:solidFill>
                <a:latin typeface="+mn-lt"/>
                <a:ea typeface="+mn-ea"/>
                <a:cs typeface="+mn-cs"/>
              </a:rPr>
              <a:t>主要借鉴了</a:t>
            </a:r>
            <a:r>
              <a:rPr lang="en-US" altLang="zh-CN" sz="1200" kern="1200" dirty="0" err="1">
                <a:solidFill>
                  <a:schemeClr val="tx1"/>
                </a:solidFill>
                <a:latin typeface="+mn-lt"/>
                <a:ea typeface="+mn-ea"/>
                <a:cs typeface="+mn-cs"/>
              </a:rPr>
              <a:t>MnasNet</a:t>
            </a:r>
            <a:r>
              <a:rPr lang="zh-CN" altLang="en-US" sz="1200" kern="1200" dirty="0">
                <a:solidFill>
                  <a:schemeClr val="tx1"/>
                </a:solidFill>
                <a:latin typeface="+mn-lt"/>
                <a:ea typeface="+mn-ea"/>
                <a:cs typeface="+mn-cs"/>
              </a:rPr>
              <a:t>，通过</a:t>
            </a:r>
            <a:r>
              <a:rPr lang="en-US" altLang="zh-CN" sz="1200" kern="1200" dirty="0">
                <a:solidFill>
                  <a:schemeClr val="tx1"/>
                </a:solidFill>
                <a:latin typeface="+mn-lt"/>
                <a:ea typeface="+mn-ea"/>
                <a:cs typeface="+mn-cs"/>
              </a:rPr>
              <a:t>NAS</a:t>
            </a:r>
            <a:r>
              <a:rPr lang="zh-CN" altLang="en-US" sz="1200" kern="1200" dirty="0">
                <a:solidFill>
                  <a:schemeClr val="tx1"/>
                </a:solidFill>
                <a:latin typeface="+mn-lt"/>
                <a:ea typeface="+mn-ea"/>
                <a:cs typeface="+mn-cs"/>
              </a:rPr>
              <a:t>同时对精度和</a:t>
            </a:r>
            <a:r>
              <a:rPr lang="en-US" altLang="zh-CN" sz="1200" kern="1200" dirty="0">
                <a:solidFill>
                  <a:schemeClr val="tx1"/>
                </a:solidFill>
                <a:latin typeface="+mn-lt"/>
                <a:ea typeface="+mn-ea"/>
                <a:cs typeface="+mn-cs"/>
              </a:rPr>
              <a:t>FLOPS</a:t>
            </a:r>
            <a:r>
              <a:rPr lang="zh-CN" altLang="en-US" sz="1200" kern="1200" dirty="0">
                <a:solidFill>
                  <a:schemeClr val="tx1"/>
                </a:solidFill>
                <a:latin typeface="+mn-lt"/>
                <a:ea typeface="+mn-ea"/>
                <a:cs typeface="+mn-cs"/>
              </a:rPr>
              <a:t>进行优化，</a:t>
            </a:r>
            <a:r>
              <a:rPr lang="zh-CN" altLang="en-US" sz="1200" b="0" i="0" kern="1200" dirty="0">
                <a:solidFill>
                  <a:schemeClr val="tx1"/>
                </a:solidFill>
                <a:effectLst/>
                <a:latin typeface="+mn-lt"/>
                <a:ea typeface="+mn-ea"/>
                <a:cs typeface="+mn-cs"/>
              </a:rPr>
              <a:t>最终</a:t>
            </a:r>
            <a:r>
              <a:rPr lang="zh-CN" altLang="en-US" sz="1200" kern="1200" dirty="0">
                <a:solidFill>
                  <a:schemeClr val="tx1"/>
                </a:solidFill>
                <a:latin typeface="+mn-lt"/>
                <a:ea typeface="+mn-ea"/>
                <a:cs typeface="+mn-cs"/>
              </a:rPr>
              <a:t>得到了一个高效的网络</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。表里是</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的结构，主要构建块是</a:t>
            </a:r>
            <a:r>
              <a:rPr lang="en-US" altLang="zh-CN" sz="1200" kern="1200" dirty="0" err="1">
                <a:solidFill>
                  <a:schemeClr val="tx1"/>
                </a:solidFill>
                <a:latin typeface="+mn-lt"/>
                <a:ea typeface="+mn-ea"/>
                <a:cs typeface="+mn-cs"/>
              </a:rPr>
              <a:t>MBConv</a:t>
            </a:r>
            <a:r>
              <a:rPr lang="zh-CN" altLang="en-US" sz="1200" kern="1200" dirty="0">
                <a:solidFill>
                  <a:schemeClr val="tx1"/>
                </a:solidFill>
                <a:latin typeface="+mn-lt"/>
                <a:ea typeface="+mn-ea"/>
                <a:cs typeface="+mn-cs"/>
              </a:rPr>
              <a:t>，其中</a:t>
            </a:r>
            <a:r>
              <a:rPr lang="en-US" altLang="zh-CN" dirty="0"/>
              <a:t>MBConv1</a:t>
            </a:r>
            <a:r>
              <a:rPr lang="zh-CN" altLang="en-US" sz="1200" b="0" i="0" kern="1200" dirty="0">
                <a:solidFill>
                  <a:schemeClr val="tx1"/>
                </a:solidFill>
                <a:effectLst/>
                <a:latin typeface="+mn-lt"/>
                <a:ea typeface="+mn-ea"/>
                <a:cs typeface="+mn-cs"/>
              </a:rPr>
              <a:t>指的是</a:t>
            </a:r>
            <a:r>
              <a:rPr lang="en-US" altLang="zh-CN" sz="1200" b="0" i="0" kern="1200" dirty="0">
                <a:solidFill>
                  <a:schemeClr val="tx1"/>
                </a:solidFill>
                <a:effectLst/>
                <a:latin typeface="+mn-lt"/>
                <a:ea typeface="+mn-ea"/>
                <a:cs typeface="+mn-cs"/>
              </a:rPr>
              <a:t>MobileNetv1</a:t>
            </a:r>
            <a:r>
              <a:rPr lang="zh-CN" altLang="en-US" sz="1200" b="0" i="0" kern="1200" dirty="0">
                <a:solidFill>
                  <a:schemeClr val="tx1"/>
                </a:solidFill>
                <a:effectLst/>
                <a:latin typeface="+mn-lt"/>
                <a:ea typeface="+mn-ea"/>
                <a:cs typeface="+mn-cs"/>
              </a:rPr>
              <a:t>的深度可分离卷积，</a:t>
            </a:r>
            <a:r>
              <a:rPr lang="en-US" altLang="zh-CN" dirty="0"/>
              <a:t>MBConv6</a:t>
            </a:r>
            <a:r>
              <a:rPr lang="zh-CN" altLang="en-US" sz="1200" b="0" i="0" kern="1200" dirty="0">
                <a:solidFill>
                  <a:schemeClr val="tx1"/>
                </a:solidFill>
                <a:effectLst/>
                <a:latin typeface="+mn-lt"/>
                <a:ea typeface="+mn-ea"/>
                <a:cs typeface="+mn-cs"/>
              </a:rPr>
              <a:t>指的是</a:t>
            </a:r>
            <a:r>
              <a:rPr lang="en-US" altLang="zh-CN" sz="1200" b="0" i="0" kern="1200" dirty="0">
                <a:solidFill>
                  <a:schemeClr val="tx1"/>
                </a:solidFill>
                <a:effectLst/>
                <a:latin typeface="+mn-lt"/>
                <a:ea typeface="+mn-ea"/>
                <a:cs typeface="+mn-cs"/>
              </a:rPr>
              <a:t>MobileNetv2</a:t>
            </a:r>
            <a:r>
              <a:rPr lang="zh-CN" altLang="en-US" sz="1200" b="0" i="0" kern="1200" dirty="0">
                <a:solidFill>
                  <a:schemeClr val="tx1"/>
                </a:solidFill>
                <a:effectLst/>
                <a:latin typeface="+mn-lt"/>
                <a:ea typeface="+mn-ea"/>
                <a:cs typeface="+mn-cs"/>
              </a:rPr>
              <a:t>的反残差结构。相比于常规卷积操作，深度可分离卷积的参数量和运算成本较低。</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在得到</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后，将复合缩放法应用到</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上，分为两步：</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第一步：先固定</a:t>
            </a:r>
            <a:r>
              <a:rPr lang="el-GR" altLang="zh-CN" sz="1200" kern="1200" dirty="0">
                <a:solidFill>
                  <a:schemeClr val="tx1"/>
                </a:solidFill>
                <a:latin typeface="+mn-lt"/>
                <a:ea typeface="+mn-ea"/>
                <a:cs typeface="+mn-cs"/>
              </a:rPr>
              <a:t>φ=1</a:t>
            </a:r>
            <a:r>
              <a:rPr lang="zh-CN" altLang="en-US" sz="1200" kern="1200" dirty="0">
                <a:solidFill>
                  <a:schemeClr val="tx1"/>
                </a:solidFill>
                <a:latin typeface="+mn-lt"/>
                <a:ea typeface="+mn-ea"/>
                <a:cs typeface="+mn-cs"/>
              </a:rPr>
              <a:t>，在</a:t>
            </a:r>
            <a:r>
              <a:rPr lang="el-GR" altLang="zh-CN" sz="1200" kern="1200" dirty="0">
                <a:solidFill>
                  <a:schemeClr val="tx1"/>
                </a:solidFill>
                <a:latin typeface="+mn-lt"/>
                <a:ea typeface="+mn-ea"/>
                <a:cs typeface="+mn-cs"/>
              </a:rPr>
              <a:t>α*β^2*γ^2</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的约束下通过网格搜索，得到对</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来说的最优超参</a:t>
            </a:r>
            <a:r>
              <a:rPr lang="el-GR" altLang="zh-CN" sz="1200" kern="1200" dirty="0">
                <a:solidFill>
                  <a:schemeClr val="tx1"/>
                </a:solidFill>
                <a:latin typeface="+mn-lt"/>
                <a:ea typeface="+mn-ea"/>
                <a:cs typeface="+mn-cs"/>
              </a:rPr>
              <a:t>α=1.2</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β=1.1</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γ=1.15</a:t>
            </a:r>
            <a:r>
              <a:rPr lang="zh-CN" altLang="en-US" sz="1200" kern="1200" dirty="0">
                <a:solidFill>
                  <a:schemeClr val="tx1"/>
                </a:solidFill>
                <a:latin typeface="+mn-lt"/>
                <a:ea typeface="+mn-ea"/>
                <a:cs typeface="+mn-cs"/>
              </a:rPr>
              <a:t>；</a:t>
            </a:r>
          </a:p>
          <a:p>
            <a:r>
              <a:rPr lang="zh-CN" altLang="en-US" sz="1200" kern="1200" dirty="0">
                <a:solidFill>
                  <a:schemeClr val="tx1"/>
                </a:solidFill>
                <a:latin typeface="+mn-lt"/>
                <a:ea typeface="+mn-ea"/>
                <a:cs typeface="+mn-cs"/>
              </a:rPr>
              <a:t>第二步：固定</a:t>
            </a:r>
            <a:r>
              <a:rPr lang="el-GR" altLang="zh-CN" sz="1200" kern="1200" dirty="0">
                <a:solidFill>
                  <a:schemeClr val="tx1"/>
                </a:solidFill>
                <a:latin typeface="+mn-lt"/>
                <a:ea typeface="+mn-ea"/>
                <a:cs typeface="+mn-cs"/>
              </a:rPr>
              <a:t>α</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β</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γ</a:t>
            </a:r>
            <a:r>
              <a:rPr lang="zh-CN" altLang="en-US" sz="1200" kern="1200" dirty="0">
                <a:solidFill>
                  <a:schemeClr val="tx1"/>
                </a:solidFill>
                <a:latin typeface="+mn-lt"/>
                <a:ea typeface="+mn-ea"/>
                <a:cs typeface="+mn-cs"/>
              </a:rPr>
              <a:t>，使用不同的</a:t>
            </a:r>
            <a:r>
              <a:rPr lang="en-US" altLang="zh-CN" sz="1200" kern="1200" dirty="0">
                <a:solidFill>
                  <a:schemeClr val="tx1"/>
                </a:solidFill>
                <a:latin typeface="+mn-lt"/>
                <a:ea typeface="+mn-ea"/>
                <a:cs typeface="+mn-cs"/>
              </a:rPr>
              <a:t>φ</a:t>
            </a:r>
            <a:r>
              <a:rPr lang="zh-CN" altLang="en-US" sz="1200" kern="1200" dirty="0">
                <a:solidFill>
                  <a:schemeClr val="tx1"/>
                </a:solidFill>
                <a:latin typeface="+mn-lt"/>
                <a:ea typeface="+mn-ea"/>
                <a:cs typeface="+mn-cs"/>
              </a:rPr>
              <a:t>放大</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，得到</a:t>
            </a:r>
            <a:r>
              <a:rPr lang="en-US" altLang="zh-CN" sz="1200" kern="1200" dirty="0">
                <a:solidFill>
                  <a:schemeClr val="tx1"/>
                </a:solidFill>
                <a:latin typeface="+mn-lt"/>
                <a:ea typeface="+mn-ea"/>
                <a:cs typeface="+mn-cs"/>
              </a:rPr>
              <a:t>Efficientnet-B1</a:t>
            </a:r>
            <a:r>
              <a:rPr lang="zh-CN" altLang="en-US" sz="1200" kern="1200" dirty="0">
                <a:solidFill>
                  <a:schemeClr val="tx1"/>
                </a:solidFill>
                <a:latin typeface="+mn-lt"/>
                <a:ea typeface="+mn-ea"/>
                <a:cs typeface="+mn-cs"/>
              </a:rPr>
              <a:t>到</a:t>
            </a:r>
            <a:r>
              <a:rPr lang="en-US" altLang="zh-CN" sz="1200" kern="1200" dirty="0">
                <a:solidFill>
                  <a:schemeClr val="tx1"/>
                </a:solidFill>
                <a:latin typeface="+mn-lt"/>
                <a:ea typeface="+mn-ea"/>
                <a:cs typeface="+mn-cs"/>
              </a:rPr>
              <a:t>B7</a:t>
            </a:r>
            <a:r>
              <a:rPr lang="zh-CN" altLang="en-US" sz="1200" kern="1200" dirty="0">
                <a:solidFill>
                  <a:schemeClr val="tx1"/>
                </a:solidFill>
                <a:latin typeface="+mn-lt"/>
                <a:ea typeface="+mn-ea"/>
                <a:cs typeface="+mn-cs"/>
              </a:rPr>
              <a:t>。这个时候</a:t>
            </a:r>
            <a:r>
              <a:rPr lang="en-US" altLang="zh-CN" sz="1200" b="0" i="0" kern="1200" dirty="0">
                <a:solidFill>
                  <a:schemeClr val="tx1"/>
                </a:solidFill>
                <a:effectLst/>
                <a:latin typeface="+mn-lt"/>
                <a:ea typeface="+mn-ea"/>
                <a:cs typeface="+mn-cs"/>
              </a:rPr>
              <a:t>φ</a:t>
            </a:r>
            <a:r>
              <a:rPr lang="zh-CN" altLang="en-US" sz="1200" b="0" i="0" kern="1200" dirty="0">
                <a:solidFill>
                  <a:schemeClr val="tx1"/>
                </a:solidFill>
                <a:effectLst/>
                <a:latin typeface="+mn-lt"/>
                <a:ea typeface="+mn-ea"/>
                <a:cs typeface="+mn-cs"/>
              </a:rPr>
              <a:t>的大小也对应着消耗资源的大小。</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这有一个点值得注意，就是在</a:t>
            </a:r>
            <a:r>
              <a:rPr lang="en-US" altLang="zh-CN" sz="1200" b="0" i="0" kern="1200" dirty="0">
                <a:solidFill>
                  <a:schemeClr val="tx1"/>
                </a:solidFill>
                <a:effectLst/>
                <a:latin typeface="+mn-lt"/>
                <a:ea typeface="+mn-ea"/>
                <a:cs typeface="+mn-cs"/>
              </a:rPr>
              <a:t>b0</a:t>
            </a:r>
            <a:r>
              <a:rPr lang="zh-CN" altLang="en-US" sz="1200" b="0" i="0" kern="1200" dirty="0">
                <a:solidFill>
                  <a:schemeClr val="tx1"/>
                </a:solidFill>
                <a:effectLst/>
                <a:latin typeface="+mn-lt"/>
                <a:ea typeface="+mn-ea"/>
                <a:cs typeface="+mn-cs"/>
              </a:rPr>
              <a:t>上搜出的最佳</a:t>
            </a:r>
            <a:r>
              <a:rPr lang="el-GR" altLang="zh-CN" sz="1200" kern="1200" dirty="0">
                <a:solidFill>
                  <a:schemeClr val="tx1"/>
                </a:solidFill>
                <a:latin typeface="+mn-lt"/>
                <a:ea typeface="+mn-ea"/>
                <a:cs typeface="+mn-cs"/>
              </a:rPr>
              <a:t>α</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β</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γ</a:t>
            </a:r>
            <a:r>
              <a:rPr lang="zh-CN" altLang="en-US" sz="1200" b="0" i="0" kern="1200" dirty="0">
                <a:solidFill>
                  <a:schemeClr val="tx1"/>
                </a:solidFill>
                <a:effectLst/>
                <a:latin typeface="+mn-lt"/>
                <a:ea typeface="+mn-ea"/>
                <a:cs typeface="+mn-cs"/>
              </a:rPr>
              <a:t>，随着网络规模的增加，不一定是大网络缩放倍率的最优解，作者说是因为直接在</a:t>
            </a:r>
            <a:r>
              <a:rPr lang="en-US" altLang="zh-CN" sz="1200" b="0" i="0" kern="1200" dirty="0">
                <a:solidFill>
                  <a:schemeClr val="tx1"/>
                </a:solidFill>
                <a:effectLst/>
                <a:latin typeface="+mn-lt"/>
                <a:ea typeface="+mn-ea"/>
                <a:cs typeface="+mn-cs"/>
              </a:rPr>
              <a:t>b7</a:t>
            </a:r>
            <a:r>
              <a:rPr lang="zh-CN" altLang="en-US" sz="1200" b="0" i="0" kern="1200" dirty="0">
                <a:solidFill>
                  <a:schemeClr val="tx1"/>
                </a:solidFill>
                <a:effectLst/>
                <a:latin typeface="+mn-lt"/>
                <a:ea typeface="+mn-ea"/>
                <a:cs typeface="+mn-cs"/>
              </a:rPr>
              <a:t>规模的网络进行搜索需要耗费太多的计算资源，所以</a:t>
            </a:r>
            <a:r>
              <a:rPr lang="zh-CN" altLang="en-US" sz="1200" kern="1200" dirty="0">
                <a:solidFill>
                  <a:schemeClr val="tx1"/>
                </a:solidFill>
                <a:latin typeface="+mn-lt"/>
                <a:ea typeface="+mn-ea"/>
                <a:cs typeface="+mn-cs"/>
              </a:rPr>
              <a:t>采用这种在小网络中搜索确定</a:t>
            </a:r>
            <a:r>
              <a:rPr lang="el-GR" altLang="zh-CN" sz="1200" kern="1200" dirty="0">
                <a:solidFill>
                  <a:schemeClr val="tx1"/>
                </a:solidFill>
                <a:latin typeface="+mn-lt"/>
                <a:ea typeface="+mn-ea"/>
                <a:cs typeface="+mn-cs"/>
              </a:rPr>
              <a:t>α</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β</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γ</a:t>
            </a:r>
            <a:r>
              <a:rPr lang="zh-CN" altLang="en-US" sz="1200" kern="1200" dirty="0">
                <a:solidFill>
                  <a:schemeClr val="tx1"/>
                </a:solidFill>
                <a:latin typeface="+mn-lt"/>
                <a:ea typeface="+mn-ea"/>
                <a:cs typeface="+mn-cs"/>
              </a:rPr>
              <a:t>后，固定</a:t>
            </a:r>
            <a:r>
              <a:rPr lang="el-GR" altLang="zh-CN" sz="1200" kern="1200" dirty="0">
                <a:solidFill>
                  <a:schemeClr val="tx1"/>
                </a:solidFill>
                <a:latin typeface="+mn-lt"/>
                <a:ea typeface="+mn-ea"/>
                <a:cs typeface="+mn-cs"/>
              </a:rPr>
              <a:t>α</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β</a:t>
            </a:r>
            <a:r>
              <a:rPr lang="zh-CN" altLang="en-US"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γ</a:t>
            </a:r>
            <a:r>
              <a:rPr lang="zh-CN" altLang="en-US" sz="1200" kern="1200" dirty="0">
                <a:solidFill>
                  <a:schemeClr val="tx1"/>
                </a:solidFill>
                <a:latin typeface="+mn-lt"/>
                <a:ea typeface="+mn-ea"/>
                <a:cs typeface="+mn-cs"/>
              </a:rPr>
              <a:t>，通过</a:t>
            </a:r>
            <a:r>
              <a:rPr lang="el-GR" altLang="zh-CN" sz="1200" kern="1200" dirty="0">
                <a:solidFill>
                  <a:schemeClr val="tx1"/>
                </a:solidFill>
                <a:latin typeface="+mn-lt"/>
                <a:ea typeface="+mn-ea"/>
                <a:cs typeface="+mn-cs"/>
              </a:rPr>
              <a:t>φ</a:t>
            </a:r>
            <a:r>
              <a:rPr lang="zh-CN" altLang="en-US" sz="1200" kern="1200" dirty="0">
                <a:solidFill>
                  <a:schemeClr val="tx1"/>
                </a:solidFill>
                <a:latin typeface="+mn-lt"/>
                <a:ea typeface="+mn-ea"/>
                <a:cs typeface="+mn-cs"/>
              </a:rPr>
              <a:t>来调整模型的方法。</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采用的逆残差结构，先升纬，提特征，再降纬</a:t>
            </a:r>
            <a:endParaRPr lang="zh-CN" altLang="en-US" dirty="0"/>
          </a:p>
          <a:p>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D52BC7AD-0284-41B3-A304-8C3BA0340FE6}" type="slidenum">
              <a:rPr lang="zh-CN" altLang="en-US" smtClean="0"/>
              <a:t>10</a:t>
            </a:fld>
            <a:endParaRPr lang="zh-CN" altLang="en-US"/>
          </a:p>
        </p:txBody>
      </p:sp>
    </p:spTree>
    <p:extLst>
      <p:ext uri="{BB962C8B-B14F-4D97-AF65-F5344CB8AC3E}">
        <p14:creationId xmlns:p14="http://schemas.microsoft.com/office/powerpoint/2010/main" val="116879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深度可分离卷积其实就是</a:t>
            </a:r>
            <a:r>
              <a:rPr lang="zh-CN" altLang="en-US" sz="1200" b="0" i="0" kern="1200" dirty="0">
                <a:solidFill>
                  <a:schemeClr val="tx1"/>
                </a:solidFill>
                <a:effectLst/>
                <a:latin typeface="+mn-lt"/>
                <a:ea typeface="+mn-ea"/>
                <a:cs typeface="+mn-cs"/>
              </a:rPr>
              <a:t>对于不同的输入通道采用不同的卷积核进行卷积，分为两步进行，深度卷积和逐点卷积。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深度卷积就是对输入的每个通道分别做卷积，相当于收集每个通道的一个空间特征。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然后利用逐点卷积将这些特征图进行组合得到新的特征图，用大小为 </a:t>
            </a:r>
            <a:r>
              <a:rPr lang="en-US" altLang="zh-CN" sz="1200" b="0" i="0" kern="1200" dirty="0">
                <a:solidFill>
                  <a:schemeClr val="tx1"/>
                </a:solidFill>
                <a:effectLst/>
                <a:latin typeface="+mn-lt"/>
                <a:ea typeface="+mn-ea"/>
                <a:cs typeface="+mn-cs"/>
              </a:rPr>
              <a:t>1×1×M</a:t>
            </a:r>
            <a:r>
              <a:rPr lang="zh-CN" altLang="en-US" sz="1200" b="0" i="0" kern="1200" dirty="0">
                <a:solidFill>
                  <a:schemeClr val="tx1"/>
                </a:solidFill>
                <a:effectLst/>
                <a:latin typeface="+mn-lt"/>
                <a:ea typeface="+mn-ea"/>
                <a:cs typeface="+mn-cs"/>
              </a:rPr>
              <a:t>的卷积核做卷积，</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为上一层输入的通道数。这里的卷积运算会将上一步得到的特征图在深度方向上进行加权组合，得到新的特征图。有几个卷积核就会输出几个特征图。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相比于常规卷积操作，其参数量和运算成本较低。</a:t>
            </a:r>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11</a:t>
            </a:fld>
            <a:endParaRPr lang="zh-CN" altLang="en-US"/>
          </a:p>
        </p:txBody>
      </p:sp>
    </p:spTree>
    <p:extLst>
      <p:ext uri="{BB962C8B-B14F-4D97-AF65-F5344CB8AC3E}">
        <p14:creationId xmlns:p14="http://schemas.microsoft.com/office/powerpoint/2010/main" val="235110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EfficientNet</a:t>
            </a:r>
            <a:r>
              <a:rPr lang="zh-CN" altLang="en-US" sz="1200" b="0" i="0" kern="1200" dirty="0">
                <a:solidFill>
                  <a:schemeClr val="tx1"/>
                </a:solidFill>
                <a:effectLst/>
                <a:latin typeface="+mn-lt"/>
                <a:ea typeface="+mn-ea"/>
                <a:cs typeface="+mn-cs"/>
              </a:rPr>
              <a:t>使用一个混合系数</a:t>
            </a:r>
            <a:r>
              <a:rPr lang="en-US" altLang="zh-CN" sz="1200" b="0" i="0" kern="1200" dirty="0">
                <a:solidFill>
                  <a:schemeClr val="tx1"/>
                </a:solidFill>
                <a:effectLst/>
                <a:latin typeface="+mn-lt"/>
                <a:ea typeface="+mn-ea"/>
                <a:cs typeface="+mn-cs"/>
              </a:rPr>
              <a:t>φ</a:t>
            </a:r>
            <a:r>
              <a:rPr lang="zh-CN" altLang="en-US" sz="1200" b="0" i="0" kern="1200" dirty="0">
                <a:solidFill>
                  <a:schemeClr val="tx1"/>
                </a:solidFill>
                <a:effectLst/>
                <a:latin typeface="+mn-lt"/>
                <a:ea typeface="+mn-ea"/>
                <a:cs typeface="+mn-cs"/>
              </a:rPr>
              <a:t>来控制</a:t>
            </a:r>
            <a:r>
              <a:rPr lang="zh-CN" altLang="en-US" dirty="0"/>
              <a:t>网络宽度，深度和输入图像分辨率</a:t>
            </a:r>
            <a:r>
              <a:rPr lang="zh-CN" altLang="en-US" sz="1200" b="0" i="0" kern="1200" dirty="0">
                <a:solidFill>
                  <a:schemeClr val="tx1"/>
                </a:solidFill>
                <a:effectLst/>
                <a:latin typeface="+mn-lt"/>
                <a:ea typeface="+mn-ea"/>
                <a:cs typeface="+mn-cs"/>
              </a:rPr>
              <a:t>的放大倍率</a:t>
            </a:r>
            <a:r>
              <a:rPr lang="zh-CN" altLang="en-US" dirty="0"/>
              <a:t>。</a:t>
            </a:r>
            <a:r>
              <a:rPr lang="en-US" altLang="zh-CN" dirty="0" err="1"/>
              <a:t>EfficientDet</a:t>
            </a:r>
            <a:r>
              <a:rPr lang="zh-CN" altLang="en-US" dirty="0"/>
              <a:t>在这个基础上作了进一步的扩展。</a:t>
            </a:r>
            <a:r>
              <a:rPr lang="zh-CN" altLang="en-US" sz="1200" kern="1200" dirty="0">
                <a:solidFill>
                  <a:schemeClr val="tx1"/>
                </a:solidFill>
                <a:latin typeface="+mn-lt"/>
                <a:ea typeface="+mn-ea"/>
                <a:cs typeface="+mn-cs"/>
              </a:rPr>
              <a:t>与</a:t>
            </a:r>
            <a:r>
              <a:rPr lang="en-US" altLang="zh-CN" sz="1200" kern="1200" dirty="0" err="1">
                <a:solidFill>
                  <a:schemeClr val="tx1"/>
                </a:solidFill>
                <a:latin typeface="+mn-lt"/>
                <a:ea typeface="+mn-ea"/>
                <a:cs typeface="+mn-cs"/>
              </a:rPr>
              <a:t>EfficientNet</a:t>
            </a:r>
            <a:r>
              <a:rPr lang="zh-CN" altLang="en-US" sz="1200" kern="1200" dirty="0">
                <a:solidFill>
                  <a:schemeClr val="tx1"/>
                </a:solidFill>
                <a:latin typeface="+mn-lt"/>
                <a:ea typeface="+mn-ea"/>
                <a:cs typeface="+mn-cs"/>
              </a:rPr>
              <a:t>类似，作者也是用一个复合系数</a:t>
            </a:r>
            <a:r>
              <a:rPr lang="en-US" altLang="zh-CN" dirty="0"/>
              <a:t>ϕ</a:t>
            </a:r>
            <a:r>
              <a:rPr lang="zh-CN" altLang="en-US" dirty="0"/>
              <a:t>控制</a:t>
            </a:r>
            <a:r>
              <a:rPr lang="en-US" altLang="zh-CN" dirty="0"/>
              <a:t>backbone</a:t>
            </a:r>
            <a:r>
              <a:rPr lang="zh-CN" altLang="en-US" dirty="0"/>
              <a:t>，</a:t>
            </a:r>
            <a:r>
              <a:rPr lang="en-US" altLang="zh-CN" dirty="0"/>
              <a:t>BIFPN</a:t>
            </a:r>
            <a:r>
              <a:rPr lang="zh-CN" altLang="en-US" dirty="0"/>
              <a:t>，</a:t>
            </a:r>
            <a:r>
              <a:rPr lang="en-US" altLang="zh-CN" sz="1200" kern="1200" dirty="0">
                <a:solidFill>
                  <a:schemeClr val="tx1"/>
                </a:solidFill>
                <a:latin typeface="+mn-lt"/>
                <a:ea typeface="+mn-ea"/>
                <a:cs typeface="+mn-cs"/>
              </a:rPr>
              <a:t>Box/class</a:t>
            </a:r>
            <a:r>
              <a:rPr lang="zh-CN" altLang="en-US" sz="1200" kern="1200" dirty="0">
                <a:solidFill>
                  <a:schemeClr val="tx1"/>
                </a:solidFill>
                <a:latin typeface="+mn-lt"/>
                <a:ea typeface="+mn-ea"/>
                <a:cs typeface="+mn-cs"/>
              </a:rPr>
              <a:t>预测网络以及输入图像分辨率的缩放。</a:t>
            </a:r>
            <a:endParaRPr lang="en-US" altLang="zh-CN" dirty="0"/>
          </a:p>
          <a:p>
            <a:r>
              <a:rPr lang="en-US" altLang="zh-CN" sz="1200" kern="1200" dirty="0">
                <a:solidFill>
                  <a:schemeClr val="tx1"/>
                </a:solidFill>
                <a:latin typeface="+mn-lt"/>
                <a:ea typeface="+mn-ea"/>
                <a:cs typeface="+mn-cs"/>
              </a:rPr>
              <a:t>1. Backbone</a:t>
            </a:r>
            <a:r>
              <a:rPr lang="zh-CN" altLang="en-US" sz="1200" kern="1200" dirty="0">
                <a:solidFill>
                  <a:schemeClr val="tx1"/>
                </a:solidFill>
                <a:latin typeface="+mn-lt"/>
                <a:ea typeface="+mn-ea"/>
                <a:cs typeface="+mn-cs"/>
              </a:rPr>
              <a:t>是直接用的</a:t>
            </a:r>
            <a:r>
              <a:rPr lang="en-US" altLang="zh-CN" sz="1200" kern="1200" dirty="0" err="1">
                <a:solidFill>
                  <a:schemeClr val="tx1"/>
                </a:solidFill>
                <a:latin typeface="+mn-lt"/>
                <a:ea typeface="+mn-ea"/>
                <a:cs typeface="+mn-cs"/>
              </a:rPr>
              <a:t>EfficientNet</a:t>
            </a:r>
            <a:r>
              <a:rPr lang="zh-CN" altLang="en-US" sz="1200" kern="1200" dirty="0">
                <a:solidFill>
                  <a:schemeClr val="tx1"/>
                </a:solidFill>
                <a:latin typeface="+mn-lt"/>
                <a:ea typeface="+mn-ea"/>
                <a:cs typeface="+mn-cs"/>
              </a:rPr>
              <a:t>系列，这样可以利用它们在</a:t>
            </a:r>
            <a:r>
              <a:rPr lang="en-US" altLang="zh-CN" sz="1200" kern="1200" dirty="0" err="1">
                <a:solidFill>
                  <a:schemeClr val="tx1"/>
                </a:solidFill>
                <a:latin typeface="+mn-lt"/>
                <a:ea typeface="+mn-ea"/>
                <a:cs typeface="+mn-cs"/>
              </a:rPr>
              <a:t>lmageNet</a:t>
            </a:r>
            <a:r>
              <a:rPr lang="zh-CN" altLang="en-US" sz="1200" kern="1200" dirty="0">
                <a:solidFill>
                  <a:schemeClr val="tx1"/>
                </a:solidFill>
                <a:latin typeface="+mn-lt"/>
                <a:ea typeface="+mn-ea"/>
                <a:cs typeface="+mn-cs"/>
              </a:rPr>
              <a:t>上的预训练权重。</a:t>
            </a:r>
          </a:p>
          <a:p>
            <a:r>
              <a:rPr lang="en-US" altLang="zh-CN" sz="1200" kern="1200" dirty="0">
                <a:solidFill>
                  <a:schemeClr val="tx1"/>
                </a:solidFill>
                <a:latin typeface="+mn-lt"/>
                <a:ea typeface="+mn-ea"/>
                <a:cs typeface="+mn-cs"/>
              </a:rPr>
              <a:t>2. </a:t>
            </a:r>
            <a:r>
              <a:rPr lang="en-US" altLang="zh-CN" sz="1200" kern="1200" dirty="0" err="1">
                <a:solidFill>
                  <a:schemeClr val="tx1"/>
                </a:solidFill>
                <a:latin typeface="+mn-lt"/>
                <a:ea typeface="+mn-ea"/>
                <a:cs typeface="+mn-cs"/>
              </a:rPr>
              <a:t>BiFPN</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BiFPN</a:t>
            </a:r>
            <a:r>
              <a:rPr lang="zh-CN" altLang="en-US" sz="1200" kern="1200" dirty="0">
                <a:solidFill>
                  <a:schemeClr val="tx1"/>
                </a:solidFill>
                <a:latin typeface="+mn-lt"/>
                <a:ea typeface="+mn-ea"/>
                <a:cs typeface="+mn-cs"/>
              </a:rPr>
              <a:t>的宽度</a:t>
            </a:r>
            <a:r>
              <a:rPr lang="zh-CN" altLang="en-US" sz="1200" b="0" i="0" kern="1200" dirty="0">
                <a:solidFill>
                  <a:schemeClr val="tx1"/>
                </a:solidFill>
                <a:effectLst/>
                <a:latin typeface="+mn-lt"/>
                <a:ea typeface="+mn-ea"/>
                <a:cs typeface="+mn-cs"/>
              </a:rPr>
              <a:t>采用的是和</a:t>
            </a:r>
            <a:r>
              <a:rPr lang="en-US" altLang="zh-CN" sz="1200" b="0" i="0" kern="1200" dirty="0" err="1">
                <a:solidFill>
                  <a:schemeClr val="tx1"/>
                </a:solidFill>
                <a:effectLst/>
                <a:latin typeface="+mn-lt"/>
                <a:ea typeface="+mn-ea"/>
                <a:cs typeface="+mn-cs"/>
              </a:rPr>
              <a:t>Effcientnet</a:t>
            </a:r>
            <a:r>
              <a:rPr lang="zh-CN" altLang="en-US" sz="1200" b="0" i="0" kern="1200" dirty="0">
                <a:solidFill>
                  <a:schemeClr val="tx1"/>
                </a:solidFill>
                <a:effectLst/>
                <a:latin typeface="+mn-lt"/>
                <a:ea typeface="+mn-ea"/>
                <a:cs typeface="+mn-cs"/>
              </a:rPr>
              <a:t>相似的指数增长，通过网格搜索选择了</a:t>
            </a:r>
            <a:r>
              <a:rPr lang="en-US" altLang="zh-CN" sz="1200" b="0" i="0" kern="1200" dirty="0">
                <a:solidFill>
                  <a:schemeClr val="tx1"/>
                </a:solidFill>
                <a:effectLst/>
                <a:latin typeface="+mn-lt"/>
                <a:ea typeface="+mn-ea"/>
                <a:cs typeface="+mn-cs"/>
              </a:rPr>
              <a:t>1.35</a:t>
            </a:r>
            <a:r>
              <a:rPr lang="zh-CN" altLang="en-US" sz="1200" b="0" i="0" kern="1200" dirty="0">
                <a:solidFill>
                  <a:schemeClr val="tx1"/>
                </a:solidFill>
                <a:effectLst/>
                <a:latin typeface="+mn-lt"/>
                <a:ea typeface="+mn-ea"/>
                <a:cs typeface="+mn-cs"/>
              </a:rPr>
              <a:t>作为宽度尺度因子，深度采用的是</a:t>
            </a:r>
            <a:r>
              <a:rPr lang="zh-CN" altLang="en-US" sz="1200" kern="1200" dirty="0">
                <a:solidFill>
                  <a:schemeClr val="tx1"/>
                </a:solidFill>
                <a:latin typeface="+mn-lt"/>
                <a:ea typeface="+mn-ea"/>
                <a:cs typeface="+mn-cs"/>
              </a:rPr>
              <a:t>线性增加。</a:t>
            </a:r>
          </a:p>
          <a:p>
            <a:r>
              <a:rPr lang="en-US" altLang="zh-CN" sz="1200" kern="1200" dirty="0">
                <a:solidFill>
                  <a:schemeClr val="tx1"/>
                </a:solidFill>
                <a:latin typeface="+mn-lt"/>
                <a:ea typeface="+mn-ea"/>
                <a:cs typeface="+mn-cs"/>
              </a:rPr>
              <a:t>3. Box/class</a:t>
            </a:r>
            <a:r>
              <a:rPr lang="zh-CN" altLang="en-US" sz="1200" kern="1200" dirty="0">
                <a:solidFill>
                  <a:schemeClr val="tx1"/>
                </a:solidFill>
                <a:latin typeface="+mn-lt"/>
                <a:ea typeface="+mn-ea"/>
                <a:cs typeface="+mn-cs"/>
              </a:rPr>
              <a:t>预测网络</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宽度与</a:t>
            </a:r>
            <a:r>
              <a:rPr lang="en-US" altLang="zh-CN" sz="1200" kern="1200" dirty="0" err="1">
                <a:solidFill>
                  <a:schemeClr val="tx1"/>
                </a:solidFill>
                <a:latin typeface="+mn-lt"/>
                <a:ea typeface="+mn-ea"/>
                <a:cs typeface="+mn-cs"/>
              </a:rPr>
              <a:t>BiFPN</a:t>
            </a:r>
            <a:r>
              <a:rPr lang="zh-CN" altLang="en-US" sz="1200" kern="1200" dirty="0">
                <a:solidFill>
                  <a:schemeClr val="tx1"/>
                </a:solidFill>
                <a:latin typeface="+mn-lt"/>
                <a:ea typeface="+mn-ea"/>
                <a:cs typeface="+mn-cs"/>
              </a:rPr>
              <a:t>保持一致，深度也是线性增加。</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4. </a:t>
            </a:r>
            <a:r>
              <a:rPr lang="zh-CN" altLang="en-US" sz="1200" kern="1200" dirty="0">
                <a:solidFill>
                  <a:schemeClr val="tx1"/>
                </a:solidFill>
                <a:latin typeface="+mn-lt"/>
                <a:ea typeface="+mn-ea"/>
                <a:cs typeface="+mn-cs"/>
              </a:rPr>
              <a:t>输入图像分辨率</a:t>
            </a:r>
            <a:r>
              <a:rPr lang="en-US" altLang="zh-CN" sz="1200" kern="1200" dirty="0">
                <a:solidFill>
                  <a:schemeClr val="tx1"/>
                </a:solidFill>
                <a:latin typeface="+mn-lt"/>
                <a:ea typeface="+mn-ea"/>
                <a:cs typeface="+mn-cs"/>
              </a:rPr>
              <a:t>: </a:t>
            </a:r>
            <a:r>
              <a:rPr lang="zh-CN" altLang="en-US" sz="1200" b="0" i="0" kern="1200" dirty="0">
                <a:solidFill>
                  <a:schemeClr val="tx1"/>
                </a:solidFill>
                <a:effectLst/>
                <a:latin typeface="+mn-lt"/>
                <a:ea typeface="+mn-ea"/>
                <a:cs typeface="+mn-cs"/>
              </a:rPr>
              <a:t>由于输入图片</a:t>
            </a:r>
            <a:r>
              <a:rPr lang="zh-CN" altLang="en-US" sz="1200" kern="1200" dirty="0">
                <a:solidFill>
                  <a:schemeClr val="tx1"/>
                </a:solidFill>
                <a:latin typeface="+mn-lt"/>
                <a:ea typeface="+mn-ea"/>
                <a:cs typeface="+mn-cs"/>
              </a:rPr>
              <a:t>下采样了</a:t>
            </a:r>
            <a:r>
              <a:rPr lang="en-US" altLang="zh-CN" sz="1200" kern="1200" dirty="0">
                <a:solidFill>
                  <a:schemeClr val="tx1"/>
                </a:solidFill>
                <a:latin typeface="+mn-lt"/>
                <a:ea typeface="+mn-ea"/>
                <a:cs typeface="+mn-cs"/>
              </a:rPr>
              <a:t>7</a:t>
            </a:r>
            <a:r>
              <a:rPr lang="zh-CN" altLang="en-US" sz="1200" kern="1200" dirty="0">
                <a:solidFill>
                  <a:schemeClr val="tx1"/>
                </a:solidFill>
                <a:latin typeface="+mn-lt"/>
                <a:ea typeface="+mn-ea"/>
                <a:cs typeface="+mn-cs"/>
              </a:rPr>
              <a:t>次，所以输入</a:t>
            </a:r>
            <a:r>
              <a:rPr lang="zh-CN" altLang="en-US" sz="1200" b="0" i="0" kern="1200" dirty="0">
                <a:solidFill>
                  <a:schemeClr val="tx1"/>
                </a:solidFill>
                <a:effectLst/>
                <a:latin typeface="+mn-lt"/>
                <a:ea typeface="+mn-ea"/>
                <a:cs typeface="+mn-cs"/>
              </a:rPr>
              <a:t>图片的分辨率要能被</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整除，在分辨率上也采用的线性增长公式。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利用上面的公式，我们得到了</a:t>
            </a:r>
            <a:r>
              <a:rPr lang="en-US" altLang="zh-CN" sz="1200" kern="1200" dirty="0" err="1">
                <a:solidFill>
                  <a:schemeClr val="tx1"/>
                </a:solidFill>
                <a:latin typeface="+mn-lt"/>
                <a:ea typeface="+mn-ea"/>
                <a:cs typeface="+mn-cs"/>
              </a:rPr>
              <a:t>EfficientDet</a:t>
            </a:r>
            <a:r>
              <a:rPr lang="en-US" altLang="zh-CN" sz="1200" kern="1200" dirty="0">
                <a:solidFill>
                  <a:schemeClr val="tx1"/>
                </a:solidFill>
                <a:latin typeface="+mn-lt"/>
                <a:ea typeface="+mn-ea"/>
                <a:cs typeface="+mn-cs"/>
              </a:rPr>
              <a:t> D0-D6</a:t>
            </a:r>
            <a:r>
              <a:rPr lang="zh-CN" altLang="en-US" sz="1200" kern="1200" dirty="0">
                <a:solidFill>
                  <a:schemeClr val="tx1"/>
                </a:solidFill>
                <a:latin typeface="+mn-lt"/>
                <a:ea typeface="+mn-ea"/>
                <a:cs typeface="+mn-cs"/>
              </a:rPr>
              <a:t>。当</a:t>
            </a:r>
            <a:r>
              <a:rPr lang="en-US" altLang="zh-CN" dirty="0"/>
              <a:t>ϕ</a:t>
            </a:r>
            <a:r>
              <a:rPr lang="zh-CN" altLang="en-US" dirty="0"/>
              <a:t>≥</a:t>
            </a:r>
            <a:r>
              <a:rPr lang="en-US" altLang="zh-CN" sz="1200" kern="1200" dirty="0">
                <a:solidFill>
                  <a:schemeClr val="tx1"/>
                </a:solidFill>
                <a:latin typeface="+mn-lt"/>
                <a:ea typeface="+mn-ea"/>
                <a:cs typeface="+mn-cs"/>
              </a:rPr>
              <a:t>7</a:t>
            </a:r>
            <a:r>
              <a:rPr lang="zh-CN" altLang="en-US" sz="1200" kern="1200" dirty="0">
                <a:solidFill>
                  <a:schemeClr val="tx1"/>
                </a:solidFill>
                <a:latin typeface="+mn-lt"/>
                <a:ea typeface="+mn-ea"/>
                <a:cs typeface="+mn-cs"/>
              </a:rPr>
              <a:t>时，</a:t>
            </a:r>
            <a:r>
              <a:rPr lang="zh-CN" altLang="en-US" sz="1200" b="0" i="0" kern="1200" dirty="0">
                <a:solidFill>
                  <a:schemeClr val="tx1"/>
                </a:solidFill>
                <a:effectLst/>
                <a:latin typeface="+mn-lt"/>
                <a:ea typeface="+mn-ea"/>
                <a:cs typeface="+mn-cs"/>
              </a:rPr>
              <a:t>除非更改</a:t>
            </a:r>
            <a:r>
              <a:rPr lang="en-US" altLang="zh-CN" sz="1200" b="0" i="0" kern="1200" dirty="0">
                <a:solidFill>
                  <a:schemeClr val="tx1"/>
                </a:solidFill>
                <a:effectLst/>
                <a:latin typeface="+mn-lt"/>
                <a:ea typeface="+mn-ea"/>
                <a:cs typeface="+mn-cs"/>
              </a:rPr>
              <a:t>batch size</a:t>
            </a:r>
            <a:r>
              <a:rPr lang="zh-CN" altLang="en-US" sz="1200" b="0" i="0" kern="1200" dirty="0">
                <a:solidFill>
                  <a:schemeClr val="tx1"/>
                </a:solidFill>
                <a:effectLst/>
                <a:latin typeface="+mn-lt"/>
                <a:ea typeface="+mn-ea"/>
                <a:cs typeface="+mn-cs"/>
              </a:rPr>
              <a:t>或更改其他训练设置，否则</a:t>
            </a:r>
            <a:r>
              <a:rPr lang="zh-CN" altLang="en-US" sz="1200" kern="1200" dirty="0">
                <a:solidFill>
                  <a:schemeClr val="tx1"/>
                </a:solidFill>
                <a:latin typeface="+mn-lt"/>
                <a:ea typeface="+mn-ea"/>
                <a:cs typeface="+mn-cs"/>
              </a:rPr>
              <a:t>训练时内存会不够，为了保持一样的</a:t>
            </a:r>
            <a:r>
              <a:rPr lang="zh-CN" altLang="en-US" sz="1200" b="0" i="0" kern="1200" dirty="0">
                <a:solidFill>
                  <a:schemeClr val="tx1"/>
                </a:solidFill>
                <a:effectLst/>
                <a:latin typeface="+mn-lt"/>
                <a:ea typeface="+mn-ea"/>
                <a:cs typeface="+mn-cs"/>
              </a:rPr>
              <a:t>训练设置</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EfficientDet-D7</a:t>
            </a:r>
            <a:r>
              <a:rPr lang="zh-CN" altLang="en-US" sz="1200" kern="1200" dirty="0">
                <a:solidFill>
                  <a:schemeClr val="tx1"/>
                </a:solidFill>
                <a:latin typeface="+mn-lt"/>
                <a:ea typeface="+mn-ea"/>
                <a:cs typeface="+mn-cs"/>
              </a:rPr>
              <a:t>仅扩展了输入图像分辨率。</a:t>
            </a:r>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12</a:t>
            </a:fld>
            <a:endParaRPr lang="zh-CN" altLang="en-US"/>
          </a:p>
        </p:txBody>
      </p:sp>
    </p:spTree>
    <p:extLst>
      <p:ext uri="{BB962C8B-B14F-4D97-AF65-F5344CB8AC3E}">
        <p14:creationId xmlns:p14="http://schemas.microsoft.com/office/powerpoint/2010/main" val="315194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可以看到，</a:t>
            </a:r>
            <a:r>
              <a:rPr lang="en-US" altLang="zh-CN" sz="1200" b="0" i="0" kern="1200" dirty="0" err="1">
                <a:solidFill>
                  <a:schemeClr val="tx1"/>
                </a:solidFill>
                <a:effectLst/>
                <a:latin typeface="+mn-lt"/>
                <a:ea typeface="+mn-ea"/>
                <a:cs typeface="+mn-cs"/>
              </a:rPr>
              <a:t>EfficientDet</a:t>
            </a:r>
            <a:r>
              <a:rPr lang="zh-CN" altLang="en-US" sz="1200" b="0" i="0" kern="1200" dirty="0">
                <a:solidFill>
                  <a:schemeClr val="tx1"/>
                </a:solidFill>
                <a:effectLst/>
                <a:latin typeface="+mn-lt"/>
                <a:ea typeface="+mn-ea"/>
                <a:cs typeface="+mn-cs"/>
              </a:rPr>
              <a:t>在与精度相当的算法比较时，参数量能够小</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倍，</a:t>
            </a:r>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能够小</a:t>
            </a:r>
            <a:r>
              <a:rPr lang="en-US" altLang="zh-CN" sz="1200" b="0" i="0" kern="1200" dirty="0">
                <a:solidFill>
                  <a:schemeClr val="tx1"/>
                </a:solidFill>
                <a:effectLst/>
                <a:latin typeface="+mn-lt"/>
                <a:ea typeface="+mn-ea"/>
                <a:cs typeface="+mn-cs"/>
              </a:rPr>
              <a:t>9.8</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倍，</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下加速为</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下加速</a:t>
            </a:r>
            <a:r>
              <a:rPr lang="en-US" altLang="zh-CN" sz="1200" b="0" i="0" kern="1200" dirty="0">
                <a:solidFill>
                  <a:schemeClr val="tx1"/>
                </a:solidFill>
                <a:effectLst/>
                <a:latin typeface="+mn-lt"/>
                <a:ea typeface="+mn-ea"/>
                <a:cs typeface="+mn-cs"/>
              </a:rPr>
              <a:t>3.4</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8.1</a:t>
            </a:r>
            <a:r>
              <a:rPr lang="zh-CN" altLang="en-US" sz="1200" b="0" i="0" kern="1200" dirty="0">
                <a:solidFill>
                  <a:schemeClr val="tx1"/>
                </a:solidFill>
                <a:effectLst/>
                <a:latin typeface="+mn-lt"/>
                <a:ea typeface="+mn-ea"/>
                <a:cs typeface="+mn-cs"/>
              </a:rPr>
              <a:t>倍。</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计算延迟，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计算延迟</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r>
              <a:rPr lang="en-US" altLang="zh-CN" sz="1200" b="0" i="0" kern="1200" dirty="0">
                <a:solidFill>
                  <a:schemeClr val="tx1"/>
                </a:solidFill>
                <a:effectLst/>
                <a:latin typeface="+mn-lt"/>
                <a:ea typeface="+mn-ea"/>
                <a:cs typeface="+mn-cs"/>
              </a:rPr>
              <a:t>D0</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YOLOv3</a:t>
            </a:r>
            <a:r>
              <a:rPr lang="zh-CN" altLang="en-US" sz="1200" b="0" i="0" kern="1200" dirty="0">
                <a:solidFill>
                  <a:schemeClr val="tx1"/>
                </a:solidFill>
                <a:effectLst/>
                <a:latin typeface="+mn-lt"/>
                <a:ea typeface="+mn-ea"/>
                <a:cs typeface="+mn-cs"/>
              </a:rPr>
              <a:t>在同样精度下</a:t>
            </a:r>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能够少</a:t>
            </a:r>
            <a:r>
              <a:rPr lang="en-US" altLang="zh-CN" sz="1200" b="0" i="0" kern="1200" dirty="0">
                <a:solidFill>
                  <a:schemeClr val="tx1"/>
                </a:solidFill>
                <a:effectLst/>
                <a:latin typeface="+mn-lt"/>
                <a:ea typeface="+mn-ea"/>
                <a:cs typeface="+mn-cs"/>
              </a:rPr>
              <a:t>28</a:t>
            </a:r>
            <a:r>
              <a:rPr lang="zh-CN" altLang="en-US" sz="1200" b="0" i="0" kern="1200" dirty="0">
                <a:solidFill>
                  <a:schemeClr val="tx1"/>
                </a:solidFill>
                <a:effectLst/>
                <a:latin typeface="+mn-lt"/>
                <a:ea typeface="+mn-ea"/>
                <a:cs typeface="+mn-cs"/>
              </a:rPr>
              <a:t>倍。</a:t>
            </a:r>
            <a:r>
              <a:rPr lang="en-US" altLang="zh-CN" sz="1200" b="0" i="0" kern="1200" dirty="0">
                <a:solidFill>
                  <a:schemeClr val="tx1"/>
                </a:solidFill>
                <a:effectLst/>
                <a:latin typeface="+mn-lt"/>
                <a:ea typeface="+mn-ea"/>
                <a:cs typeface="+mn-cs"/>
              </a:rPr>
              <a:t>D1</a:t>
            </a:r>
            <a:r>
              <a:rPr lang="zh-CN" altLang="en-US" sz="1200" b="0" i="0" kern="1200" dirty="0">
                <a:solidFill>
                  <a:schemeClr val="tx1"/>
                </a:solidFill>
                <a:effectLst/>
                <a:latin typeface="+mn-lt"/>
                <a:ea typeface="+mn-ea"/>
                <a:cs typeface="+mn-cs"/>
              </a:rPr>
              <a:t>在与</a:t>
            </a:r>
            <a:r>
              <a:rPr lang="en-US" altLang="zh-CN" sz="1200" b="0" i="0" kern="1200" dirty="0" err="1">
                <a:solidFill>
                  <a:schemeClr val="tx1"/>
                </a:solidFill>
                <a:effectLst/>
                <a:latin typeface="+mn-lt"/>
                <a:ea typeface="+mn-ea"/>
                <a:cs typeface="+mn-cs"/>
              </a:rPr>
              <a:t>RetinaNet</a:t>
            </a:r>
            <a:r>
              <a:rPr lang="en-US" altLang="zh-CN" sz="1200" b="0" i="0" kern="1200" dirty="0">
                <a:solidFill>
                  <a:schemeClr val="tx1"/>
                </a:solidFill>
                <a:effectLst/>
                <a:latin typeface="+mn-lt"/>
                <a:ea typeface="+mn-ea"/>
                <a:cs typeface="+mn-cs"/>
              </a:rPr>
              <a:t> , Mask-RCNN</a:t>
            </a:r>
            <a:r>
              <a:rPr lang="zh-CN" altLang="en-US" sz="1200" b="0" i="0" kern="1200" dirty="0">
                <a:solidFill>
                  <a:schemeClr val="tx1"/>
                </a:solidFill>
                <a:effectLst/>
                <a:latin typeface="+mn-lt"/>
                <a:ea typeface="+mn-ea"/>
                <a:cs typeface="+mn-cs"/>
              </a:rPr>
              <a:t>大约相同的精度下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参数量少</a:t>
            </a:r>
            <a:r>
              <a:rPr lang="en-US" altLang="zh-CN" sz="1200" b="0" i="0" kern="1200" dirty="0">
                <a:solidFill>
                  <a:schemeClr val="tx1"/>
                </a:solidFill>
                <a:effectLst/>
                <a:latin typeface="+mn-lt"/>
                <a:ea typeface="+mn-ea"/>
                <a:cs typeface="+mn-cs"/>
              </a:rPr>
              <a:t>6.7-8</a:t>
            </a:r>
            <a:r>
              <a:rPr lang="zh-CN" altLang="en-US" sz="1200" b="0" i="0" kern="1200" dirty="0">
                <a:solidFill>
                  <a:schemeClr val="tx1"/>
                </a:solidFill>
                <a:effectLst/>
                <a:latin typeface="+mn-lt"/>
                <a:ea typeface="+mn-ea"/>
                <a:cs typeface="+mn-cs"/>
              </a:rPr>
              <a:t>倍</a:t>
            </a:r>
            <a:r>
              <a:rPr lang="en-US" altLang="zh-CN" sz="1200" b="0" i="0" kern="1200" dirty="0">
                <a:solidFill>
                  <a:schemeClr val="tx1"/>
                </a:solidFill>
                <a:effectLst/>
                <a:latin typeface="+mn-lt"/>
                <a:ea typeface="+mn-ea"/>
                <a:cs typeface="+mn-cs"/>
              </a:rPr>
              <a:t>, FLOPs</a:t>
            </a:r>
            <a:r>
              <a:rPr lang="zh-CN" altLang="en-US" sz="1200" b="0" i="0" kern="1200" dirty="0">
                <a:solidFill>
                  <a:schemeClr val="tx1"/>
                </a:solidFill>
                <a:effectLst/>
                <a:latin typeface="+mn-lt"/>
                <a:ea typeface="+mn-ea"/>
                <a:cs typeface="+mn-cs"/>
              </a:rPr>
              <a:t>少</a:t>
            </a:r>
            <a:r>
              <a:rPr lang="en-US" altLang="zh-CN" sz="1200" b="0" i="0" kern="1200" dirty="0">
                <a:solidFill>
                  <a:schemeClr val="tx1"/>
                </a:solidFill>
                <a:effectLst/>
                <a:latin typeface="+mn-lt"/>
                <a:ea typeface="+mn-ea"/>
                <a:cs typeface="+mn-cs"/>
              </a:rPr>
              <a:t>16-25</a:t>
            </a:r>
            <a:r>
              <a:rPr lang="zh-CN" altLang="en-US" sz="1200" b="0" i="0" kern="1200" dirty="0">
                <a:solidFill>
                  <a:schemeClr val="tx1"/>
                </a:solidFill>
                <a:effectLst/>
                <a:latin typeface="+mn-lt"/>
                <a:ea typeface="+mn-ea"/>
                <a:cs typeface="+mn-cs"/>
              </a:rPr>
              <a:t>倍。在作者发布的最新版中，可能是经过重新调参，</a:t>
            </a:r>
            <a:r>
              <a:rPr lang="en-US" altLang="zh-CN" sz="1200" b="0" i="0" kern="1200" dirty="0">
                <a:solidFill>
                  <a:schemeClr val="tx1"/>
                </a:solidFill>
                <a:effectLst/>
                <a:latin typeface="+mn-lt"/>
                <a:ea typeface="+mn-ea"/>
                <a:cs typeface="+mn-cs"/>
              </a:rPr>
              <a:t>D6</a:t>
            </a:r>
            <a:r>
              <a:rPr lang="zh-CN" altLang="en-US" sz="1200" b="0" i="0" kern="1200" dirty="0">
                <a:solidFill>
                  <a:schemeClr val="tx1"/>
                </a:solidFill>
                <a:effectLst/>
                <a:latin typeface="+mn-lt"/>
                <a:ea typeface="+mn-ea"/>
                <a:cs typeface="+mn-cs"/>
              </a:rPr>
              <a:t>已经达到了</a:t>
            </a:r>
            <a:r>
              <a:rPr lang="en-US" altLang="zh-CN" sz="1200" b="0" i="0" kern="1200" dirty="0">
                <a:solidFill>
                  <a:schemeClr val="tx1"/>
                </a:solidFill>
                <a:effectLst/>
                <a:latin typeface="+mn-lt"/>
                <a:ea typeface="+mn-ea"/>
                <a:cs typeface="+mn-cs"/>
              </a:rPr>
              <a:t>50.9mAP</a:t>
            </a:r>
            <a:r>
              <a:rPr lang="zh-CN" altLang="en-US" sz="1200" b="0" i="0" kern="1200" dirty="0">
                <a:solidFill>
                  <a:schemeClr val="tx1"/>
                </a:solidFill>
                <a:effectLst/>
                <a:latin typeface="+mn-lt"/>
                <a:ea typeface="+mn-ea"/>
                <a:cs typeface="+mn-cs"/>
              </a:rPr>
              <a:t>，之前</a:t>
            </a:r>
            <a:r>
              <a:rPr lang="en-US" altLang="zh-CN" sz="1200" b="0" i="0" kern="1200" dirty="0">
                <a:solidFill>
                  <a:schemeClr val="tx1"/>
                </a:solidFill>
                <a:effectLst/>
                <a:latin typeface="+mn-lt"/>
                <a:ea typeface="+mn-ea"/>
                <a:cs typeface="+mn-cs"/>
              </a:rPr>
              <a:t>D6</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50.6</a:t>
            </a:r>
            <a:r>
              <a:rPr lang="zh-CN" altLang="en-US" sz="1200" b="0" i="0" kern="1200" dirty="0">
                <a:solidFill>
                  <a:schemeClr val="tx1"/>
                </a:solidFill>
                <a:effectLst/>
                <a:latin typeface="+mn-lt"/>
                <a:ea typeface="+mn-ea"/>
                <a:cs typeface="+mn-cs"/>
              </a:rPr>
              <a:t>。还有</a:t>
            </a:r>
            <a:r>
              <a:rPr lang="en-US" altLang="zh-CN" sz="1200" b="0" i="0" kern="1200" dirty="0">
                <a:solidFill>
                  <a:schemeClr val="tx1"/>
                </a:solidFill>
                <a:effectLst/>
                <a:latin typeface="+mn-lt"/>
                <a:ea typeface="+mn-ea"/>
                <a:cs typeface="+mn-cs"/>
              </a:rPr>
              <a:t>D7</a:t>
            </a:r>
            <a:r>
              <a:rPr lang="zh-CN" altLang="en-US" sz="1200" b="0" i="0" kern="1200" dirty="0">
                <a:solidFill>
                  <a:schemeClr val="tx1"/>
                </a:solidFill>
                <a:effectLst/>
                <a:latin typeface="+mn-lt"/>
                <a:ea typeface="+mn-ea"/>
                <a:cs typeface="+mn-cs"/>
              </a:rPr>
              <a:t>，之前是</a:t>
            </a:r>
            <a:r>
              <a:rPr lang="en-US" altLang="zh-CN" sz="1200" b="0" i="0" kern="1200" dirty="0">
                <a:solidFill>
                  <a:schemeClr val="tx1"/>
                </a:solidFill>
                <a:effectLst/>
                <a:latin typeface="+mn-lt"/>
                <a:ea typeface="+mn-ea"/>
                <a:cs typeface="+mn-cs"/>
              </a:rPr>
              <a:t>51.0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13</a:t>
            </a:fld>
            <a:endParaRPr lang="zh-CN" altLang="en-US"/>
          </a:p>
        </p:txBody>
      </p:sp>
    </p:spTree>
    <p:extLst>
      <p:ext uri="{BB962C8B-B14F-4D97-AF65-F5344CB8AC3E}">
        <p14:creationId xmlns:p14="http://schemas.microsoft.com/office/powerpoint/2010/main" val="20873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从图中可以看出</a:t>
            </a:r>
            <a:r>
              <a:rPr lang="en-US" altLang="zh-CN" sz="1200" b="0" i="0" kern="1200" dirty="0">
                <a:solidFill>
                  <a:schemeClr val="tx1"/>
                </a:solidFill>
                <a:effectLst/>
                <a:latin typeface="+mn-lt"/>
                <a:ea typeface="+mn-ea"/>
                <a:cs typeface="+mn-cs"/>
              </a:rPr>
              <a:t>EfficientDet-D6</a:t>
            </a:r>
            <a:r>
              <a:rPr lang="zh-CN" altLang="en-US" sz="1200" b="0" i="0" kern="1200" dirty="0">
                <a:solidFill>
                  <a:schemeClr val="tx1"/>
                </a:solidFill>
                <a:effectLst/>
                <a:latin typeface="+mn-lt"/>
                <a:ea typeface="+mn-ea"/>
                <a:cs typeface="+mn-cs"/>
              </a:rPr>
              <a:t>的性能非常的惊人：在</a:t>
            </a:r>
            <a:r>
              <a:rPr lang="en-US" altLang="zh-CN" sz="1200" b="0" i="0" kern="1200" dirty="0">
                <a:solidFill>
                  <a:schemeClr val="tx1"/>
                </a:solidFill>
                <a:effectLst/>
                <a:latin typeface="+mn-lt"/>
                <a:ea typeface="+mn-ea"/>
                <a:cs typeface="+mn-cs"/>
              </a:rPr>
              <a:t>2290</a:t>
            </a:r>
            <a:r>
              <a:rPr lang="zh-CN" altLang="en-US" sz="1200" b="0" i="0" kern="1200" dirty="0">
                <a:solidFill>
                  <a:schemeClr val="tx1"/>
                </a:solidFill>
                <a:effectLst/>
                <a:latin typeface="+mn-lt"/>
                <a:ea typeface="+mn-ea"/>
                <a:cs typeface="+mn-cs"/>
              </a:rPr>
              <a:t>亿</a:t>
            </a:r>
            <a:r>
              <a:rPr lang="en-US" altLang="zh-CN" sz="1200" b="0" i="0" kern="1200" dirty="0">
                <a:solidFill>
                  <a:schemeClr val="tx1"/>
                </a:solidFill>
                <a:effectLst/>
                <a:latin typeface="+mn-lt"/>
                <a:ea typeface="+mn-ea"/>
                <a:cs typeface="+mn-cs"/>
              </a:rPr>
              <a:t>(229B)</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浮点运算次数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下，在</a:t>
            </a:r>
            <a:r>
              <a:rPr lang="en-US" altLang="zh-CN" sz="1200" b="0" i="0" kern="1200" dirty="0">
                <a:solidFill>
                  <a:schemeClr val="tx1"/>
                </a:solidFill>
                <a:effectLst/>
                <a:latin typeface="+mn-lt"/>
                <a:ea typeface="+mn-ea"/>
                <a:cs typeface="+mn-cs"/>
              </a:rPr>
              <a:t>COCO2017</a:t>
            </a:r>
            <a:r>
              <a:rPr lang="zh-CN" altLang="en-US" sz="1200" b="0" i="0" kern="1200" dirty="0">
                <a:solidFill>
                  <a:schemeClr val="tx1"/>
                </a:solidFill>
                <a:effectLst/>
                <a:latin typeface="+mn-lt"/>
                <a:ea typeface="+mn-ea"/>
                <a:cs typeface="+mn-cs"/>
              </a:rPr>
              <a:t>上</a:t>
            </a:r>
            <a:r>
              <a:rPr lang="en-US" altLang="zh-CN" sz="1200" b="0" i="0" kern="1200" dirty="0" err="1">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达到了</a:t>
            </a:r>
            <a:r>
              <a:rPr lang="en-US" altLang="zh-CN" sz="1200" b="1" i="0" kern="1200" dirty="0">
                <a:solidFill>
                  <a:schemeClr val="tx1"/>
                </a:solidFill>
                <a:effectLst/>
                <a:latin typeface="+mn-lt"/>
                <a:ea typeface="+mn-ea"/>
                <a:cs typeface="+mn-cs"/>
              </a:rPr>
              <a:t>50.9</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SOTA</a:t>
            </a:r>
            <a:r>
              <a:rPr lang="zh-CN" altLang="en-US" sz="1200" b="0" i="0" kern="1200" dirty="0">
                <a:solidFill>
                  <a:schemeClr val="tx1"/>
                </a:solidFill>
                <a:effectLst/>
                <a:latin typeface="+mn-lt"/>
                <a:ea typeface="+mn-ea"/>
                <a:cs typeface="+mn-cs"/>
              </a:rPr>
              <a:t>的结果。和</a:t>
            </a:r>
            <a:r>
              <a:rPr lang="en-US" altLang="zh-CN" sz="1200" b="0" i="0" kern="1200" dirty="0" err="1">
                <a:solidFill>
                  <a:schemeClr val="tx1"/>
                </a:solidFill>
                <a:effectLst/>
                <a:latin typeface="+mn-lt"/>
                <a:ea typeface="+mn-ea"/>
                <a:cs typeface="+mn-cs"/>
              </a:rPr>
              <a:t>AmoebaNet+NAS-FPN+AA</a:t>
            </a:r>
            <a:r>
              <a:rPr lang="zh-CN" altLang="en-US" sz="1200" b="0" i="0" kern="1200" dirty="0">
                <a:solidFill>
                  <a:schemeClr val="tx1"/>
                </a:solidFill>
                <a:effectLst/>
                <a:latin typeface="+mn-lt"/>
                <a:ea typeface="+mn-ea"/>
                <a:cs typeface="+mn-cs"/>
              </a:rPr>
              <a:t>相比，在</a:t>
            </a:r>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仅为其十分之一的情况下取得了更好的结果。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NAS</a:t>
            </a:r>
            <a:r>
              <a:rPr lang="zh-CN" altLang="en-US" sz="1200" b="0" i="0" kern="1200" dirty="0">
                <a:solidFill>
                  <a:schemeClr val="tx1"/>
                </a:solidFill>
                <a:effectLst/>
                <a:latin typeface="+mn-lt"/>
                <a:ea typeface="+mn-ea"/>
                <a:cs typeface="+mn-cs"/>
              </a:rPr>
              <a:t>系列算法中，模型结构的搜索一般是通过强化学习实现的，</a:t>
            </a:r>
            <a:r>
              <a:rPr lang="en-US" altLang="zh-CN" sz="1200" b="0" i="0" kern="1200" dirty="0" err="1">
                <a:solidFill>
                  <a:schemeClr val="tx1"/>
                </a:solidFill>
                <a:effectLst/>
                <a:latin typeface="+mn-lt"/>
                <a:ea typeface="+mn-ea"/>
                <a:cs typeface="+mn-cs"/>
              </a:rPr>
              <a:t>AmoebaNet</a:t>
            </a:r>
            <a:r>
              <a:rPr lang="en-US" altLang="zh-CN" sz="1200" b="0" i="0" kern="1200" dirty="0">
                <a:solidFill>
                  <a:schemeClr val="tx1"/>
                </a:solidFill>
                <a:effectLst/>
                <a:latin typeface="+mn-lt"/>
                <a:ea typeface="+mn-ea"/>
                <a:cs typeface="+mn-cs"/>
              </a:rPr>
              <a:t>(2018JNCA-journal of network and computer applications</a:t>
            </a:r>
            <a:r>
              <a:rPr lang="zh-CN" altLang="en-US" sz="1200" b="0" i="0" kern="1200" dirty="0">
                <a:solidFill>
                  <a:schemeClr val="tx1"/>
                </a:solidFill>
                <a:effectLst/>
                <a:latin typeface="+mn-lt"/>
                <a:ea typeface="+mn-ea"/>
                <a:cs typeface="+mn-cs"/>
              </a:rPr>
              <a:t>，谷歌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是通过遗传算法的进化策略实现模型结构的学习过程，</a:t>
            </a:r>
            <a:r>
              <a:rPr lang="en-US" altLang="zh-CN" sz="1200" b="0" i="0" kern="1200" dirty="0">
                <a:solidFill>
                  <a:schemeClr val="tx1"/>
                </a:solidFill>
                <a:effectLst/>
                <a:latin typeface="+mn-lt"/>
                <a:ea typeface="+mn-ea"/>
                <a:cs typeface="+mn-cs"/>
              </a:rPr>
              <a:t>AA</a:t>
            </a:r>
            <a:r>
              <a:rPr lang="zh-CN" altLang="en-US" sz="1200" b="0" i="0" kern="1200" dirty="0">
                <a:solidFill>
                  <a:schemeClr val="tx1"/>
                </a:solidFill>
                <a:effectLst/>
                <a:latin typeface="+mn-lt"/>
                <a:ea typeface="+mn-ea"/>
                <a:cs typeface="+mn-cs"/>
              </a:rPr>
              <a:t>表示的</a:t>
            </a:r>
            <a:r>
              <a:rPr lang="en-US" altLang="zh-CN" sz="1200" b="0" i="0" kern="1200" dirty="0">
                <a:solidFill>
                  <a:schemeClr val="tx1"/>
                </a:solidFill>
                <a:effectLst/>
                <a:latin typeface="+mn-lt"/>
                <a:ea typeface="+mn-ea"/>
                <a:cs typeface="+mn-cs"/>
              </a:rPr>
              <a:t>Auto Augmentation(2019CVPR </a:t>
            </a:r>
            <a:r>
              <a:rPr lang="zh-CN" altLang="en-US" sz="1200" b="0" i="0" kern="1200" dirty="0">
                <a:solidFill>
                  <a:schemeClr val="tx1"/>
                </a:solidFill>
                <a:effectLst/>
                <a:latin typeface="+mn-lt"/>
                <a:ea typeface="+mn-ea"/>
                <a:cs typeface="+mn-cs"/>
              </a:rPr>
              <a:t>谷歌大脑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，是一种自动搜索合适的数据增强策略的方法，主要就是先创建一个数据增强策略的搜索空间，然后利用搜索算法从中选取适合特定数据集的数据增强策略。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全部大写是指每秒浮点运算次数。用来衡量硬件的性能。</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FLOPs</a:t>
            </a:r>
            <a:r>
              <a:rPr lang="zh-CN" altLang="en-US" sz="1200" b="0" i="0" kern="1200" dirty="0">
                <a:solidFill>
                  <a:schemeClr val="tx1"/>
                </a:solidFill>
                <a:effectLst/>
                <a:latin typeface="+mn-lt"/>
                <a:ea typeface="+mn-ea"/>
                <a:cs typeface="+mn-cs"/>
              </a:rPr>
              <a:t>是浮点运算次数，用来衡量算法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模型复杂度。</a:t>
            </a:r>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2</a:t>
            </a:fld>
            <a:endParaRPr lang="zh-CN" altLang="en-US"/>
          </a:p>
        </p:txBody>
      </p:sp>
    </p:spTree>
    <p:extLst>
      <p:ext uri="{BB962C8B-B14F-4D97-AF65-F5344CB8AC3E}">
        <p14:creationId xmlns:p14="http://schemas.microsoft.com/office/powerpoint/2010/main" val="98837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提出了一个加权的双向特征金字塔结构</a:t>
            </a:r>
            <a:r>
              <a:rPr lang="en-US" altLang="zh-CN" sz="1200" b="0" i="0" kern="1200" dirty="0" err="1">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，用于快速的多尺度特征融合；</a:t>
            </a:r>
          </a:p>
          <a:p>
            <a:r>
              <a:rPr lang="en-US" altLang="zh-CN" sz="1200" b="1"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提出了一个新的联合缩放方法，对</a:t>
            </a:r>
            <a:r>
              <a:rPr lang="en-US" altLang="zh-CN" sz="1200" b="0" i="0" kern="1200" dirty="0">
                <a:solidFill>
                  <a:schemeClr val="tx1"/>
                </a:solidFill>
                <a:effectLst/>
                <a:latin typeface="+mn-lt"/>
                <a:ea typeface="+mn-ea"/>
                <a:cs typeface="+mn-cs"/>
              </a:rPr>
              <a:t>backbone, BIFPN, </a:t>
            </a:r>
            <a:r>
              <a:rPr lang="zh-CN" altLang="en-US" sz="1200" b="0" i="0" kern="1200" dirty="0">
                <a:solidFill>
                  <a:schemeClr val="tx1"/>
                </a:solidFill>
                <a:effectLst/>
                <a:latin typeface="+mn-lt"/>
                <a:ea typeface="+mn-ea"/>
                <a:cs typeface="+mn-cs"/>
              </a:rPr>
              <a:t>预测框和预测类别的网络以及输入图像分辨率进行统一缩放；</a:t>
            </a:r>
          </a:p>
          <a:p>
            <a:r>
              <a:rPr lang="en-US" altLang="zh-CN" sz="1200" b="1"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 以</a:t>
            </a:r>
            <a:r>
              <a:rPr lang="en-US" altLang="zh-CN" sz="1200" b="0" i="0" kern="1200" dirty="0" err="1">
                <a:solidFill>
                  <a:schemeClr val="tx1"/>
                </a:solidFill>
                <a:effectLst/>
                <a:latin typeface="+mn-lt"/>
                <a:ea typeface="+mn-ea"/>
                <a:cs typeface="+mn-cs"/>
              </a:rPr>
              <a:t>EfficientNet</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backbone</a:t>
            </a:r>
            <a:r>
              <a:rPr lang="zh-CN" altLang="en-US" sz="1200" b="0" i="0" kern="1200" dirty="0">
                <a:solidFill>
                  <a:schemeClr val="tx1"/>
                </a:solidFill>
                <a:effectLst/>
                <a:latin typeface="+mn-lt"/>
                <a:ea typeface="+mn-ea"/>
                <a:cs typeface="+mn-cs"/>
              </a:rPr>
              <a:t>，结合提出的</a:t>
            </a:r>
            <a:r>
              <a:rPr lang="en-US" altLang="zh-CN" sz="1200" b="0" i="0" kern="1200" dirty="0">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和联合缩放方法，得到了适用于不同计算条件的</a:t>
            </a:r>
            <a:r>
              <a:rPr lang="en-US" altLang="zh-CN" sz="1200" b="0" i="0" kern="1200" dirty="0" err="1">
                <a:solidFill>
                  <a:schemeClr val="tx1"/>
                </a:solidFill>
                <a:effectLst/>
                <a:latin typeface="+mn-lt"/>
                <a:ea typeface="+mn-ea"/>
                <a:cs typeface="+mn-cs"/>
              </a:rPr>
              <a:t>EfficientDet</a:t>
            </a:r>
            <a:r>
              <a:rPr lang="zh-CN" altLang="en-US" sz="1200" b="0" i="0" kern="1200" dirty="0">
                <a:solidFill>
                  <a:schemeClr val="tx1"/>
                </a:solidFill>
                <a:effectLst/>
                <a:latin typeface="+mn-lt"/>
                <a:ea typeface="+mn-ea"/>
                <a:cs typeface="+mn-cs"/>
              </a:rPr>
              <a:t>系列，有更高的精度和更好的效率。</a:t>
            </a:r>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3</a:t>
            </a:fld>
            <a:endParaRPr lang="zh-CN" altLang="en-US"/>
          </a:p>
        </p:txBody>
      </p:sp>
    </p:spTree>
    <p:extLst>
      <p:ext uri="{BB962C8B-B14F-4D97-AF65-F5344CB8AC3E}">
        <p14:creationId xmlns:p14="http://schemas.microsoft.com/office/powerpoint/2010/main" val="213163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首先我们来看看</a:t>
            </a:r>
            <a:r>
              <a:rPr lang="en-US" altLang="zh-CN" sz="1200" b="0" i="0" kern="1200" dirty="0">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，这几幅图是各种多尺度特征融合结构的一个比较，</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是普通的</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，只有自顶向下的连接。</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，相比</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添加了一条自底向上的连接。</a:t>
            </a:r>
            <a:r>
              <a:rPr lang="en-US" altLang="zh-CN" sz="1200" b="0" i="0" kern="1200" dirty="0">
                <a:solidFill>
                  <a:schemeClr val="tx1"/>
                </a:solidFill>
                <a:effectLst/>
                <a:latin typeface="+mn-lt"/>
                <a:ea typeface="+mn-ea"/>
                <a:cs typeface="+mn-cs"/>
              </a:rPr>
              <a:t>(c)NAS-FPN</a:t>
            </a:r>
            <a:r>
              <a:rPr lang="zh-CN" altLang="en-US" sz="1200" b="0" i="0" kern="1200" dirty="0">
                <a:solidFill>
                  <a:schemeClr val="tx1"/>
                </a:solidFill>
                <a:effectLst/>
                <a:latin typeface="+mn-lt"/>
                <a:ea typeface="+mn-ea"/>
                <a:cs typeface="+mn-cs"/>
              </a:rPr>
              <a:t>是通过</a:t>
            </a:r>
            <a:r>
              <a:rPr lang="en-US" altLang="zh-CN" sz="1200" b="0" i="0" kern="1200" dirty="0">
                <a:solidFill>
                  <a:schemeClr val="tx1"/>
                </a:solidFill>
                <a:effectLst/>
                <a:latin typeface="+mn-lt"/>
                <a:ea typeface="+mn-ea"/>
                <a:cs typeface="+mn-cs"/>
              </a:rPr>
              <a:t>NAS</a:t>
            </a:r>
            <a:r>
              <a:rPr lang="zh-CN" altLang="en-US" sz="1200" b="0" i="0" kern="1200" dirty="0">
                <a:solidFill>
                  <a:schemeClr val="tx1"/>
                </a:solidFill>
                <a:effectLst/>
                <a:latin typeface="+mn-lt"/>
                <a:ea typeface="+mn-ea"/>
                <a:cs typeface="+mn-cs"/>
              </a:rPr>
              <a:t>搜索到一种不规则的多尺度连接结构。</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是本文提出的</a:t>
            </a:r>
            <a:r>
              <a:rPr lang="en-US" altLang="zh-CN" sz="1200" b="0" i="0" kern="1200" dirty="0" err="1">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结构。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很明显，</a:t>
            </a:r>
            <a:r>
              <a:rPr lang="en-US" altLang="zh-CN" sz="1200" b="0" i="0" kern="1200" dirty="0">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是基于</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进行的一个改进，因为</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在精度上的表现是优于</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NAS-FPN</a:t>
            </a:r>
            <a:r>
              <a:rPr lang="zh-CN" altLang="en-US" sz="1200" b="0" i="0" kern="1200" dirty="0">
                <a:solidFill>
                  <a:schemeClr val="tx1"/>
                </a:solidFill>
                <a:effectLst/>
                <a:latin typeface="+mn-lt"/>
                <a:ea typeface="+mn-ea"/>
                <a:cs typeface="+mn-cs"/>
              </a:rPr>
              <a:t>的，所以作者选择在</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的基础上进行改进。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）首先作者去掉了</a:t>
            </a:r>
            <a:r>
              <a:rPr lang="en-US" altLang="zh-CN" sz="1200" b="0" i="0" kern="1200" dirty="0" err="1">
                <a:solidFill>
                  <a:schemeClr val="tx1"/>
                </a:solidFill>
                <a:effectLst/>
                <a:latin typeface="+mn-lt"/>
                <a:ea typeface="+mn-ea"/>
                <a:cs typeface="+mn-cs"/>
              </a:rPr>
              <a:t>PANet</a:t>
            </a:r>
            <a:r>
              <a:rPr lang="zh-CN" altLang="en-US" sz="1200" b="0" i="0" kern="1200" dirty="0">
                <a:solidFill>
                  <a:schemeClr val="tx1"/>
                </a:solidFill>
                <a:effectLst/>
                <a:latin typeface="+mn-lt"/>
                <a:ea typeface="+mn-ea"/>
                <a:cs typeface="+mn-cs"/>
              </a:rPr>
              <a:t>中只有一个输入的节点。因为如果节点只有一条输入边，那在这个节点就没有进行特征融合，那它对旨在融合不同特征的多尺度特征网络的贡献就相对较小，因此可以删除这一节点对</a:t>
            </a:r>
            <a:r>
              <a:rPr lang="en-US" altLang="zh-CN" sz="1200" b="0" i="0"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PANet</a:t>
            </a:r>
            <a:r>
              <a:rPr lang="zh-CN" altLang="en-US" sz="1200" b="0" i="0" kern="1200" dirty="0">
                <a:solidFill>
                  <a:schemeClr val="tx1"/>
                </a:solidFill>
                <a:effectLst/>
                <a:latin typeface="+mn-lt"/>
                <a:ea typeface="+mn-ea"/>
                <a:cs typeface="+mn-cs"/>
              </a:rPr>
              <a:t>进行简化。</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）然后，当输入节点和输出节点在同一级时，将输入与输出做一个相加操作，起到一个类似残差连接的效果，能够在不增加成本的情况下对融合特征起到进一步增强的作用；</a:t>
            </a:r>
            <a:endParaRPr lang="en-US" altLang="zh-CN" sz="1200" b="0" i="0" kern="1200" dirty="0">
              <a:solidFill>
                <a:schemeClr val="tx1"/>
              </a:solidFill>
              <a:effectLst/>
              <a:latin typeface="+mn-lt"/>
              <a:ea typeface="+mn-ea"/>
              <a:cs typeface="+mn-cs"/>
            </a:endParaRPr>
          </a:p>
          <a:p>
            <a:pPr marL="0" algn="l" defTabSz="914400" rtl="0" eaLnBrk="1" latinLnBrk="0" hangingPunct="1"/>
            <a:r>
              <a:rPr lang="en-US" altLang="zh-CN" sz="1200" b="0" i="0" u="none" kern="1200" dirty="0">
                <a:solidFill>
                  <a:schemeClr val="tx1"/>
                </a:solidFill>
                <a:effectLst/>
                <a:latin typeface="+mn-lt"/>
                <a:ea typeface="+mn-ea"/>
                <a:cs typeface="+mn-cs"/>
              </a:rPr>
              <a:t>3</a:t>
            </a:r>
            <a:r>
              <a:rPr lang="zh-CN" altLang="en-US" sz="1200" b="0" i="0" u="non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将每个双向路径视为一个基础网络层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也就是这两条自上而下和自下而上的路径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，将其重复多次以强化特征。</a:t>
            </a:r>
            <a:endParaRPr lang="en-US" altLang="zh-CN" sz="1200" b="0" i="0" kern="1200" dirty="0">
              <a:solidFill>
                <a:schemeClr val="tx1"/>
              </a:solidFill>
              <a:effectLst/>
              <a:latin typeface="+mn-lt"/>
              <a:ea typeface="+mn-ea"/>
              <a:cs typeface="+mn-cs"/>
            </a:endParaRPr>
          </a:p>
          <a:p>
            <a:pPr marL="0" algn="l" defTabSz="914400" rtl="0" eaLnBrk="1" latinLnBrk="0" hangingPunct="1"/>
            <a:r>
              <a:rPr lang="zh-CN" altLang="en-US" sz="1200" b="0" i="0" kern="1200" dirty="0">
                <a:solidFill>
                  <a:schemeClr val="tx1"/>
                </a:solidFill>
                <a:effectLst/>
                <a:latin typeface="+mn-lt"/>
                <a:ea typeface="+mn-ea"/>
                <a:cs typeface="+mn-cs"/>
              </a:rPr>
              <a:t>这样就得到了</a:t>
            </a:r>
            <a:r>
              <a:rPr lang="en-US" altLang="zh-CN" sz="1200" b="0" i="0" kern="1200" dirty="0" err="1">
                <a:solidFill>
                  <a:schemeClr val="tx1"/>
                </a:solidFill>
                <a:effectLst/>
                <a:latin typeface="+mn-lt"/>
                <a:ea typeface="+mn-ea"/>
                <a:cs typeface="+mn-cs"/>
              </a:rPr>
              <a:t>BiFPN</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4</a:t>
            </a:fld>
            <a:endParaRPr lang="zh-CN" altLang="en-US"/>
          </a:p>
        </p:txBody>
      </p:sp>
    </p:spTree>
    <p:extLst>
      <p:ext uri="{BB962C8B-B14F-4D97-AF65-F5344CB8AC3E}">
        <p14:creationId xmlns:p14="http://schemas.microsoft.com/office/powerpoint/2010/main" val="2909733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然后就是对不同尺度的特征进行融合，往往是将不同尺度的特征先</a:t>
            </a:r>
            <a:r>
              <a:rPr lang="en-US" altLang="zh-CN" sz="1200" b="0" i="0" kern="1200" dirty="0">
                <a:solidFill>
                  <a:schemeClr val="tx1"/>
                </a:solidFill>
                <a:effectLst/>
                <a:latin typeface="+mn-lt"/>
                <a:ea typeface="+mn-ea"/>
                <a:cs typeface="+mn-cs"/>
              </a:rPr>
              <a:t>resize</a:t>
            </a:r>
            <a:r>
              <a:rPr lang="zh-CN" altLang="en-US" sz="1200" b="0" i="0" kern="1200" dirty="0">
                <a:solidFill>
                  <a:schemeClr val="tx1"/>
                </a:solidFill>
                <a:effectLst/>
                <a:latin typeface="+mn-lt"/>
                <a:ea typeface="+mn-ea"/>
                <a:cs typeface="+mn-cs"/>
              </a:rPr>
              <a:t>，然后直接相加。实际上不同尺度的输入对输出特征的贡献往往是不同的。所以我们通常会加入一个权重参数</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来学习每层输入的重要性，这里作者尝试了三种方法。</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无边界融合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最普通的一种加权特征融合，这种方法由于各个权重之间没有约束限制，容易导致训练的不稳定。</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基于</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的融合</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这个方法就是采用</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对各个权重加以约束限制，这样可以将所有权重归一化到</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之间来体现每个输入的重要性。但实验中发现</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的指数运算会耗费较高的计算成本。</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 快速归一化融合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所以针对</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特征融合指数运算的开销大的问题，作者提出了快速归一化融合，实质上就是去掉了</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的指数运算，然后加入</a:t>
            </a:r>
            <a:r>
              <a:rPr lang="en-US" altLang="zh-CN" sz="1200" b="0" i="1" kern="1200" dirty="0">
                <a:solidFill>
                  <a:schemeClr val="tx1"/>
                </a:solidFill>
                <a:effectLst/>
                <a:latin typeface="+mn-lt"/>
                <a:ea typeface="+mn-ea"/>
                <a:cs typeface="+mn-cs"/>
              </a:rPr>
              <a:t>ϵ</a:t>
            </a:r>
            <a:r>
              <a:rPr lang="en-US" altLang="zh-CN" sz="1200" b="0" i="0" kern="1200" dirty="0">
                <a:solidFill>
                  <a:schemeClr val="tx1"/>
                </a:solidFill>
                <a:effectLst/>
                <a:latin typeface="+mn-lt"/>
                <a:ea typeface="+mn-ea"/>
                <a:cs typeface="+mn-cs"/>
              </a:rPr>
              <a:t>=0.0001</a:t>
            </a:r>
            <a:r>
              <a:rPr lang="zh-CN" altLang="en-US" sz="1200" b="0" i="0" kern="1200" dirty="0">
                <a:solidFill>
                  <a:schemeClr val="tx1"/>
                </a:solidFill>
                <a:effectLst/>
                <a:latin typeface="+mn-lt"/>
                <a:ea typeface="+mn-ea"/>
                <a:cs typeface="+mn-cs"/>
              </a:rPr>
              <a:t>，避免分母为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，这样权重也能归一化到</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之间，同时更加高效。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作者对</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特征融合和快速归一化融合在三个大小不同的网络上做了实验，可以看到，两个方法精度相似，但快速正则化融合速度是</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融合的</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倍左右，</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表示和</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融合的精度差值。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a:t>
            </a:r>
            <a:r>
              <a:rPr lang="en-US" altLang="zh-CN" sz="1200" b="0" i="0" kern="1200" dirty="0" err="1">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其实就是在</a:t>
            </a:r>
            <a:r>
              <a:rPr lang="en-US" altLang="zh-CN" sz="1200" b="0" i="0"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PANet</a:t>
            </a:r>
            <a:r>
              <a:rPr lang="zh-CN" altLang="en-US" sz="1200" b="0" i="0" kern="1200" dirty="0">
                <a:solidFill>
                  <a:schemeClr val="tx1"/>
                </a:solidFill>
                <a:effectLst/>
                <a:latin typeface="+mn-lt"/>
                <a:ea typeface="+mn-ea"/>
                <a:cs typeface="+mn-cs"/>
              </a:rPr>
              <a:t>的基础上，根据一些主观假设做了具有针对性的化简，最终得到了参数量更少，效果更好的一种多尺度的连接方式。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是可学习的权重。这里</a:t>
            </a:r>
            <a:r>
              <a:rPr lang="en-US" altLang="zh-CN" sz="1200" b="0" i="0" kern="1200" dirty="0">
                <a:solidFill>
                  <a:schemeClr val="tx1"/>
                </a:solidFill>
                <a:effectLst/>
                <a:latin typeface="+mn-lt"/>
                <a:ea typeface="+mn-ea"/>
                <a:cs typeface="+mn-cs"/>
              </a:rPr>
              <a:t>Ii</a:t>
            </a:r>
            <a:r>
              <a:rPr lang="zh-CN" altLang="en-US" sz="1200" b="0" i="0" kern="1200" dirty="0">
                <a:solidFill>
                  <a:schemeClr val="tx1"/>
                </a:solidFill>
                <a:effectLst/>
                <a:latin typeface="+mn-lt"/>
                <a:ea typeface="+mn-ea"/>
                <a:cs typeface="+mn-cs"/>
              </a:rPr>
              <a:t>可以是不同级别的输入，比如特征级别，通道级别或者是像素级别。不同级别的输入对应的权重的表征形式也不同，特征级别对应的是标量、通道级别对应的是向量，像素级别对应的是矩阵。作者通过实验发现，标量形式能够在不明显损失精度的情况下取得最小计算成本，因此选用标量的形式；</a:t>
            </a:r>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5</a:t>
            </a:fld>
            <a:endParaRPr lang="zh-CN" altLang="en-US"/>
          </a:p>
        </p:txBody>
      </p:sp>
    </p:spTree>
    <p:extLst>
      <p:ext uri="{BB962C8B-B14F-4D97-AF65-F5344CB8AC3E}">
        <p14:creationId xmlns:p14="http://schemas.microsoft.com/office/powerpoint/2010/main" val="1997655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这是</a:t>
            </a:r>
            <a:r>
              <a:rPr lang="en-US" altLang="zh-CN" sz="1200" b="0" i="0" kern="1200" dirty="0" err="1">
                <a:solidFill>
                  <a:schemeClr val="tx1"/>
                </a:solidFill>
                <a:effectLst/>
                <a:latin typeface="+mn-lt"/>
                <a:ea typeface="+mn-ea"/>
                <a:cs typeface="+mn-cs"/>
              </a:rPr>
              <a:t>EfficientDet</a:t>
            </a:r>
            <a:r>
              <a:rPr lang="zh-CN" altLang="en-US" sz="1200" b="0" i="0" kern="1200" dirty="0">
                <a:solidFill>
                  <a:schemeClr val="tx1"/>
                </a:solidFill>
                <a:effectLst/>
                <a:latin typeface="+mn-lt"/>
                <a:ea typeface="+mn-ea"/>
                <a:cs typeface="+mn-cs"/>
              </a:rPr>
              <a:t>的整体架构，</a:t>
            </a:r>
            <a:r>
              <a:rPr lang="en-US" altLang="zh-CN" sz="1200" b="0" i="0" kern="1200" dirty="0" err="1">
                <a:solidFill>
                  <a:schemeClr val="tx1"/>
                </a:solidFill>
                <a:effectLst/>
                <a:latin typeface="+mn-lt"/>
                <a:ea typeface="+mn-ea"/>
                <a:cs typeface="+mn-cs"/>
              </a:rPr>
              <a:t>EfficientDet</a:t>
            </a:r>
            <a:r>
              <a:rPr lang="zh-CN" altLang="en-US" sz="1200" b="0" i="0" kern="1200" dirty="0">
                <a:solidFill>
                  <a:schemeClr val="tx1"/>
                </a:solidFill>
                <a:effectLst/>
                <a:latin typeface="+mn-lt"/>
                <a:ea typeface="+mn-ea"/>
                <a:cs typeface="+mn-cs"/>
              </a:rPr>
              <a:t>采用</a:t>
            </a:r>
            <a:r>
              <a:rPr lang="en-US" altLang="zh-CN" sz="1200" b="0" i="0" kern="1200" dirty="0" err="1">
                <a:solidFill>
                  <a:schemeClr val="tx1"/>
                </a:solidFill>
                <a:effectLst/>
                <a:latin typeface="+mn-lt"/>
                <a:ea typeface="+mn-ea"/>
                <a:cs typeface="+mn-cs"/>
              </a:rPr>
              <a:t>EfficientNet</a:t>
            </a:r>
            <a:r>
              <a:rPr lang="zh-CN" altLang="en-US" sz="1200" b="0" i="0" kern="1200" dirty="0">
                <a:solidFill>
                  <a:schemeClr val="tx1"/>
                </a:solidFill>
                <a:effectLst/>
                <a:latin typeface="+mn-lt"/>
                <a:ea typeface="+mn-ea"/>
                <a:cs typeface="+mn-cs"/>
              </a:rPr>
              <a:t>作为</a:t>
            </a:r>
            <a:r>
              <a:rPr lang="en-US" altLang="zh-CN" sz="1200" b="0" i="0" kern="1200" dirty="0">
                <a:solidFill>
                  <a:schemeClr val="tx1"/>
                </a:solidFill>
                <a:effectLst/>
                <a:latin typeface="+mn-lt"/>
                <a:ea typeface="+mn-ea"/>
                <a:cs typeface="+mn-cs"/>
              </a:rPr>
              <a:t>backbone</a:t>
            </a:r>
            <a:r>
              <a:rPr lang="zh-CN" altLang="en-US" sz="1200" b="0" i="0" kern="1200" dirty="0">
                <a:solidFill>
                  <a:schemeClr val="tx1"/>
                </a:solidFill>
                <a:effectLst/>
                <a:latin typeface="+mn-lt"/>
                <a:ea typeface="+mn-ea"/>
                <a:cs typeface="+mn-cs"/>
              </a:rPr>
              <a:t>；然后堆叠</a:t>
            </a:r>
            <a:r>
              <a:rPr lang="en-US" altLang="zh-CN" sz="1200" b="0" i="0" kern="1200" dirty="0" err="1">
                <a:solidFill>
                  <a:schemeClr val="tx1"/>
                </a:solidFill>
                <a:effectLst/>
                <a:latin typeface="+mn-lt"/>
                <a:ea typeface="+mn-ea"/>
                <a:cs typeface="+mn-cs"/>
              </a:rPr>
              <a:t>BiFPN</a:t>
            </a:r>
            <a:r>
              <a:rPr lang="zh-CN" altLang="en-US" sz="1200" b="0" i="0" kern="1200" dirty="0">
                <a:solidFill>
                  <a:schemeClr val="tx1"/>
                </a:solidFill>
                <a:effectLst/>
                <a:latin typeface="+mn-lt"/>
                <a:ea typeface="+mn-ea"/>
                <a:cs typeface="+mn-cs"/>
              </a:rPr>
              <a:t>层来获得高级别的融合特征，最后是分类预测网络和边界框预测网络。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2,4,8,16…</a:t>
            </a:r>
            <a:r>
              <a:rPr lang="zh-CN" altLang="en-US" sz="1200" b="0" i="0" kern="1200" dirty="0">
                <a:solidFill>
                  <a:schemeClr val="tx1"/>
                </a:solidFill>
                <a:effectLst/>
                <a:latin typeface="+mn-lt"/>
                <a:ea typeface="+mn-ea"/>
                <a:cs typeface="+mn-cs"/>
              </a:rPr>
              <a:t>代表的下采样倍数，下采样了</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EfficientDet</a:t>
            </a:r>
            <a:r>
              <a:rPr lang="zh-CN" altLang="en-US" sz="1200" b="0" i="0" kern="1200" dirty="0">
                <a:solidFill>
                  <a:schemeClr val="tx1"/>
                </a:solidFill>
                <a:effectLst/>
                <a:latin typeface="+mn-lt"/>
                <a:ea typeface="+mn-ea"/>
                <a:cs typeface="+mn-cs"/>
              </a:rPr>
              <a:t>的</a:t>
            </a:r>
            <a:r>
              <a:rPr lang="en-US" altLang="zh-CN" sz="1200" kern="1200" dirty="0">
                <a:solidFill>
                  <a:schemeClr val="tx1"/>
                </a:solidFill>
                <a:latin typeface="+mn-lt"/>
                <a:ea typeface="+mn-ea"/>
                <a:cs typeface="+mn-cs"/>
              </a:rPr>
              <a:t>loss</a:t>
            </a:r>
            <a:r>
              <a:rPr lang="zh-CN" altLang="en-US" sz="1200" kern="1200" dirty="0">
                <a:solidFill>
                  <a:schemeClr val="tx1"/>
                </a:solidFill>
                <a:latin typeface="+mn-lt"/>
                <a:ea typeface="+mn-ea"/>
                <a:cs typeface="+mn-cs"/>
              </a:rPr>
              <a:t>采用的</a:t>
            </a:r>
            <a:r>
              <a:rPr lang="en-US" altLang="zh-CN" sz="1200" kern="1200" dirty="0">
                <a:solidFill>
                  <a:schemeClr val="tx1"/>
                </a:solidFill>
                <a:latin typeface="+mn-lt"/>
                <a:ea typeface="+mn-ea"/>
                <a:cs typeface="+mn-cs"/>
              </a:rPr>
              <a:t>focal Loss</a:t>
            </a:r>
            <a:r>
              <a:rPr lang="zh-CN" altLang="en-US" sz="1200" kern="1200" dirty="0">
                <a:solidFill>
                  <a:schemeClr val="tx1"/>
                </a:solidFill>
                <a:latin typeface="+mn-lt"/>
                <a:ea typeface="+mn-ea"/>
                <a:cs typeface="+mn-cs"/>
              </a:rPr>
              <a:t>，也是一种</a:t>
            </a:r>
            <a:r>
              <a:rPr lang="en-US" altLang="zh-CN" sz="1200" kern="1200" dirty="0">
                <a:solidFill>
                  <a:schemeClr val="tx1"/>
                </a:solidFill>
                <a:latin typeface="+mn-lt"/>
                <a:ea typeface="+mn-ea"/>
                <a:cs typeface="+mn-cs"/>
              </a:rPr>
              <a:t>one stage</a:t>
            </a:r>
            <a:r>
              <a:rPr lang="zh-CN" altLang="en-US" sz="1200" kern="1200" dirty="0">
                <a:solidFill>
                  <a:schemeClr val="tx1"/>
                </a:solidFill>
                <a:latin typeface="+mn-lt"/>
                <a:ea typeface="+mn-ea"/>
                <a:cs typeface="+mn-cs"/>
              </a:rPr>
              <a:t>目标检测方法</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6</a:t>
            </a:fld>
            <a:endParaRPr lang="zh-CN" altLang="en-US"/>
          </a:p>
        </p:txBody>
      </p:sp>
    </p:spTree>
    <p:extLst>
      <p:ext uri="{BB962C8B-B14F-4D97-AF65-F5344CB8AC3E}">
        <p14:creationId xmlns:p14="http://schemas.microsoft.com/office/powerpoint/2010/main" val="731646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Efficientnet</a:t>
            </a:r>
            <a:r>
              <a:rPr lang="zh-CN" altLang="en-US" dirty="0"/>
              <a:t>主要解决的问题是：是否存在一个原则性的放大</a:t>
            </a:r>
            <a:r>
              <a:rPr lang="en-US" altLang="zh-CN" dirty="0"/>
              <a:t>CNN</a:t>
            </a:r>
            <a:r>
              <a:rPr lang="zh-CN" altLang="en-US" dirty="0"/>
              <a:t>的方法，能够达到更好的精度和更高的效率？</a:t>
            </a:r>
            <a:endParaRPr lang="en-US" altLang="zh-CN" dirty="0"/>
          </a:p>
          <a:p>
            <a:r>
              <a:rPr lang="zh-CN" altLang="en-US" dirty="0"/>
              <a:t>为了获得更好的精度通常都会放大网络模型。目前常用的方法可分为对网络的深度、宽度和输入图像的分辨率进行放大，因为</a:t>
            </a:r>
            <a:r>
              <a:rPr lang="zh-CN" altLang="en-US" sz="1200" b="0" i="0" kern="1200" dirty="0">
                <a:solidFill>
                  <a:schemeClr val="tx1"/>
                </a:solidFill>
                <a:effectLst/>
                <a:latin typeface="+mn-lt"/>
                <a:ea typeface="+mn-ea"/>
                <a:cs typeface="+mn-cs"/>
              </a:rPr>
              <a:t>更深的网络能提取到更丰富的特征，泛化能力也更强，</a:t>
            </a:r>
            <a:r>
              <a:rPr lang="zh-CN" altLang="en-US" dirty="0"/>
              <a:t>比如</a:t>
            </a:r>
            <a:r>
              <a:rPr lang="en-US" altLang="zh-CN" dirty="0"/>
              <a:t>ResNet-18</a:t>
            </a:r>
            <a:r>
              <a:rPr lang="zh-CN" altLang="en-US" dirty="0"/>
              <a:t>到</a:t>
            </a:r>
            <a:r>
              <a:rPr lang="en-US" altLang="zh-CN" dirty="0"/>
              <a:t>ResNet-200</a:t>
            </a:r>
            <a:r>
              <a:rPr lang="zh-CN" altLang="en-US" dirty="0"/>
              <a:t>，通过更深的网络获得了更好的精度；而</a:t>
            </a:r>
            <a:r>
              <a:rPr lang="zh-CN" altLang="en-US" sz="1200" b="0" i="0" kern="1200" dirty="0">
                <a:solidFill>
                  <a:schemeClr val="tx1"/>
                </a:solidFill>
                <a:effectLst/>
                <a:latin typeface="+mn-lt"/>
                <a:ea typeface="+mn-ea"/>
                <a:cs typeface="+mn-cs"/>
              </a:rPr>
              <a:t>更宽的网络能够提取到更细粒度的特征，这里的宽度指的是通道数</a:t>
            </a:r>
            <a:r>
              <a:rPr lang="zh-CN" altLang="en-US" dirty="0"/>
              <a:t>。</a:t>
            </a:r>
            <a:endParaRPr lang="en-US" altLang="zh-CN" dirty="0"/>
          </a:p>
          <a:p>
            <a:r>
              <a:rPr lang="zh-CN" altLang="en-US" dirty="0"/>
              <a:t>在</a:t>
            </a:r>
            <a:r>
              <a:rPr lang="en-US" altLang="zh-CN" dirty="0" err="1"/>
              <a:t>Effcientnet</a:t>
            </a:r>
            <a:r>
              <a:rPr lang="zh-CN" altLang="en-US" dirty="0"/>
              <a:t>前的方法都是针对这三个维度中的其中一个进行放大，因为同时放大其中两个或三个维度会需要特别繁琐的人工调参，并且调完后可能得到的是一个次优的精度和效率。而</a:t>
            </a:r>
            <a:r>
              <a:rPr lang="en-US" altLang="zh-CN" dirty="0" err="1"/>
              <a:t>Efficientnet</a:t>
            </a:r>
            <a:r>
              <a:rPr lang="zh-CN" altLang="en-US" dirty="0"/>
              <a:t>提出了一个简单高效的复合缩放方法，对网络的深度、宽度和分辨率进行统一缩放。</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7</a:t>
            </a:fld>
            <a:endParaRPr lang="zh-CN" altLang="en-US"/>
          </a:p>
        </p:txBody>
      </p:sp>
    </p:spTree>
    <p:extLst>
      <p:ext uri="{BB962C8B-B14F-4D97-AF65-F5344CB8AC3E}">
        <p14:creationId xmlns:p14="http://schemas.microsoft.com/office/powerpoint/2010/main" val="95679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首先是将问题抽象化，式一中的</a:t>
            </a:r>
            <a:r>
              <a:rPr lang="en-US" altLang="zh-CN" sz="1200" kern="1200" dirty="0">
                <a:solidFill>
                  <a:schemeClr val="tx1"/>
                </a:solidFill>
                <a:latin typeface="+mn-lt"/>
                <a:ea typeface="+mn-ea"/>
                <a:cs typeface="+mn-cs"/>
              </a:rPr>
              <a:t>Xi</a:t>
            </a:r>
            <a:r>
              <a:rPr lang="zh-CN" altLang="en-US" sz="1200" kern="1200" dirty="0">
                <a:solidFill>
                  <a:schemeClr val="tx1"/>
                </a:solidFill>
                <a:latin typeface="+mn-lt"/>
                <a:ea typeface="+mn-ea"/>
                <a:cs typeface="+mn-cs"/>
              </a:rPr>
              <a:t>是输入特征，</a:t>
            </a:r>
            <a:r>
              <a:rPr lang="en-US" altLang="zh-CN" sz="1200" b="0" i="0" kern="1200" dirty="0">
                <a:solidFill>
                  <a:schemeClr val="tx1"/>
                </a:solidFill>
                <a:effectLst/>
                <a:latin typeface="+mn-lt"/>
                <a:ea typeface="+mn-ea"/>
                <a:cs typeface="+mn-cs"/>
              </a:rPr>
              <a:t>Fi</a:t>
            </a:r>
            <a:r>
              <a:rPr lang="zh-CN" altLang="en-US" sz="1200" b="0" i="0" kern="1200" dirty="0">
                <a:solidFill>
                  <a:schemeClr val="tx1"/>
                </a:solidFill>
                <a:effectLst/>
                <a:latin typeface="+mn-lt"/>
                <a:ea typeface="+mn-ea"/>
                <a:cs typeface="+mn-cs"/>
              </a:rPr>
              <a:t>是卷积网络中的各种操作，卷积、归一化等，</a:t>
            </a:r>
            <a:r>
              <a:rPr lang="en-US" altLang="zh-CN" sz="1200" kern="1200" dirty="0">
                <a:solidFill>
                  <a:schemeClr val="tx1"/>
                </a:solidFill>
                <a:latin typeface="+mn-lt"/>
                <a:ea typeface="+mn-ea"/>
                <a:cs typeface="+mn-cs"/>
              </a:rPr>
              <a:t>Yi</a:t>
            </a:r>
            <a:r>
              <a:rPr lang="zh-CN" altLang="en-US" sz="1200" kern="1200" dirty="0">
                <a:solidFill>
                  <a:schemeClr val="tx1"/>
                </a:solidFill>
                <a:latin typeface="+mn-lt"/>
                <a:ea typeface="+mn-ea"/>
                <a:cs typeface="+mn-cs"/>
              </a:rPr>
              <a:t>为输出特征。</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--N</a:t>
            </a:r>
            <a:r>
              <a:rPr lang="zh-CN" altLang="en-US" sz="1200" kern="1200" dirty="0">
                <a:solidFill>
                  <a:schemeClr val="tx1"/>
                </a:solidFill>
                <a:latin typeface="+mn-lt"/>
                <a:ea typeface="+mn-ea"/>
                <a:cs typeface="+mn-cs"/>
              </a:rPr>
              <a:t>表示整个卷积网络，</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个卷积层组成，</a:t>
            </a:r>
            <a:r>
              <a:rPr lang="en-US" altLang="zh-CN" sz="1200" b="0" i="0" kern="1200" dirty="0">
                <a:solidFill>
                  <a:schemeClr val="tx1"/>
                </a:solidFill>
                <a:effectLst/>
                <a:latin typeface="+mn-lt"/>
                <a:ea typeface="+mn-ea"/>
                <a:cs typeface="+mn-cs"/>
              </a:rPr>
              <a:t>X1</a:t>
            </a:r>
            <a:r>
              <a:rPr lang="zh-CN" altLang="en-US" sz="1200" b="0" i="0" kern="1200" dirty="0">
                <a:solidFill>
                  <a:schemeClr val="tx1"/>
                </a:solidFill>
                <a:effectLst/>
                <a:latin typeface="+mn-lt"/>
                <a:ea typeface="+mn-ea"/>
                <a:cs typeface="+mn-cs"/>
              </a:rPr>
              <a:t>表示输入图片。</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kern="1200" dirty="0">
                <a:solidFill>
                  <a:schemeClr val="tx1"/>
                </a:solidFill>
                <a:latin typeface="+mn-lt"/>
                <a:ea typeface="+mn-ea"/>
                <a:cs typeface="+mn-cs"/>
              </a:rPr>
              <a:t>由于卷积网络</a:t>
            </a:r>
            <a:r>
              <a:rPr lang="zh-CN" altLang="en-US" sz="1200" b="0" i="0" kern="1200" dirty="0">
                <a:solidFill>
                  <a:schemeClr val="tx1"/>
                </a:solidFill>
                <a:effectLst/>
                <a:latin typeface="+mn-lt"/>
                <a:ea typeface="+mn-ea"/>
                <a:cs typeface="+mn-cs"/>
              </a:rPr>
              <a:t>通常会分为多个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里的卷积层都是相同的结构</a:t>
            </a:r>
            <a:r>
              <a:rPr lang="zh-CN" altLang="en-US" sz="1200" kern="1200" dirty="0">
                <a:solidFill>
                  <a:schemeClr val="tx1"/>
                </a:solidFill>
                <a:latin typeface="+mn-lt"/>
                <a:ea typeface="+mn-ea"/>
                <a:cs typeface="+mn-cs"/>
              </a:rPr>
              <a:t>，所以卷积网络</a:t>
            </a:r>
            <a:r>
              <a:rPr lang="en-US" altLang="zh-CN" sz="1200" kern="1200" dirty="0">
                <a:solidFill>
                  <a:schemeClr val="tx1"/>
                </a:solidFill>
                <a:latin typeface="+mn-lt"/>
                <a:ea typeface="+mn-ea"/>
                <a:cs typeface="+mn-cs"/>
              </a:rPr>
              <a:t>N</a:t>
            </a:r>
            <a:r>
              <a:rPr lang="zh-CN" altLang="en-US" sz="1200" kern="1200" dirty="0">
                <a:solidFill>
                  <a:schemeClr val="tx1"/>
                </a:solidFill>
                <a:latin typeface="+mn-lt"/>
                <a:ea typeface="+mn-ea"/>
                <a:cs typeface="+mn-cs"/>
              </a:rPr>
              <a:t>又可以表示为第</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个式子，</a:t>
            </a:r>
            <a:r>
              <a:rPr lang="en-US" altLang="zh-CN" sz="1200" kern="1200" dirty="0" err="1">
                <a:solidFill>
                  <a:schemeClr val="tx1"/>
                </a:solidFill>
                <a:latin typeface="+mn-lt"/>
                <a:ea typeface="+mn-ea"/>
                <a:cs typeface="+mn-cs"/>
              </a:rPr>
              <a:t>i</a:t>
            </a:r>
            <a:r>
              <a:rPr lang="zh-CN" altLang="en-US" sz="1200" kern="1200" dirty="0">
                <a:solidFill>
                  <a:schemeClr val="tx1"/>
                </a:solidFill>
                <a:latin typeface="+mn-lt"/>
                <a:ea typeface="+mn-ea"/>
                <a:cs typeface="+mn-cs"/>
              </a:rPr>
              <a:t>表示</a:t>
            </a:r>
            <a:r>
              <a:rPr lang="en-US" altLang="zh-CN" sz="1200" kern="1200" dirty="0">
                <a:solidFill>
                  <a:schemeClr val="tx1"/>
                </a:solidFill>
                <a:latin typeface="+mn-lt"/>
                <a:ea typeface="+mn-ea"/>
                <a:cs typeface="+mn-cs"/>
              </a:rPr>
              <a:t>stage</a:t>
            </a:r>
            <a:r>
              <a:rPr lang="zh-CN" altLang="en-US" sz="1200" kern="1200" dirty="0">
                <a:solidFill>
                  <a:schemeClr val="tx1"/>
                </a:solidFill>
                <a:latin typeface="+mn-lt"/>
                <a:ea typeface="+mn-ea"/>
                <a:cs typeface="+mn-cs"/>
              </a:rPr>
              <a:t>的序号</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从</a:t>
            </a: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到</a:t>
            </a:r>
            <a:r>
              <a:rPr lang="en-US" altLang="zh-CN" sz="1200" kern="1200" dirty="0">
                <a:solidFill>
                  <a:schemeClr val="tx1"/>
                </a:solidFill>
                <a:latin typeface="+mn-lt"/>
                <a:ea typeface="+mn-ea"/>
                <a:cs typeface="+mn-cs"/>
              </a:rPr>
              <a:t>s)</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Fi</a:t>
            </a:r>
            <a:r>
              <a:rPr lang="zh-CN" altLang="en-US" sz="1200" kern="1200" dirty="0">
                <a:solidFill>
                  <a:schemeClr val="tx1"/>
                </a:solidFill>
                <a:latin typeface="+mn-lt"/>
                <a:ea typeface="+mn-ea"/>
                <a:cs typeface="+mn-cs"/>
              </a:rPr>
              <a:t>表示第</a:t>
            </a:r>
            <a:r>
              <a:rPr lang="en-US" altLang="zh-CN" sz="1200" kern="1200" dirty="0" err="1">
                <a:solidFill>
                  <a:schemeClr val="tx1"/>
                </a:solidFill>
                <a:latin typeface="+mn-lt"/>
                <a:ea typeface="+mn-ea"/>
                <a:cs typeface="+mn-cs"/>
              </a:rPr>
              <a:t>i</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stage</a:t>
            </a:r>
            <a:r>
              <a:rPr lang="zh-CN" altLang="en-US" sz="1200" kern="1200" dirty="0">
                <a:solidFill>
                  <a:schemeClr val="tx1"/>
                </a:solidFill>
                <a:latin typeface="+mn-lt"/>
                <a:ea typeface="+mn-ea"/>
                <a:cs typeface="+mn-cs"/>
              </a:rPr>
              <a:t>的基础网络层，</a:t>
            </a:r>
            <a:r>
              <a:rPr lang="en-US" altLang="zh-CN" sz="1200" kern="1200" dirty="0">
                <a:solidFill>
                  <a:schemeClr val="tx1"/>
                </a:solidFill>
                <a:latin typeface="+mn-lt"/>
                <a:ea typeface="+mn-ea"/>
                <a:cs typeface="+mn-cs"/>
              </a:rPr>
              <a:t>Li</a:t>
            </a:r>
            <a:r>
              <a:rPr lang="zh-CN" altLang="en-US" sz="1200" kern="1200" dirty="0">
                <a:solidFill>
                  <a:schemeClr val="tx1"/>
                </a:solidFill>
                <a:latin typeface="+mn-lt"/>
                <a:ea typeface="+mn-ea"/>
                <a:cs typeface="+mn-cs"/>
              </a:rPr>
              <a:t>表示</a:t>
            </a:r>
            <a:r>
              <a:rPr lang="en-US" altLang="zh-CN" sz="1200" kern="1200" dirty="0">
                <a:solidFill>
                  <a:schemeClr val="tx1"/>
                </a:solidFill>
                <a:latin typeface="+mn-lt"/>
                <a:ea typeface="+mn-ea"/>
                <a:cs typeface="+mn-cs"/>
              </a:rPr>
              <a:t>Fi</a:t>
            </a:r>
            <a:r>
              <a:rPr lang="zh-CN" altLang="en-US" sz="1200" kern="1200" dirty="0">
                <a:solidFill>
                  <a:schemeClr val="tx1"/>
                </a:solidFill>
                <a:latin typeface="+mn-lt"/>
                <a:ea typeface="+mn-ea"/>
                <a:cs typeface="+mn-cs"/>
              </a:rPr>
              <a:t>在第</a:t>
            </a:r>
            <a:r>
              <a:rPr lang="en-US" altLang="zh-CN" sz="1200" kern="1200" dirty="0" err="1">
                <a:solidFill>
                  <a:schemeClr val="tx1"/>
                </a:solidFill>
                <a:latin typeface="+mn-lt"/>
                <a:ea typeface="+mn-ea"/>
                <a:cs typeface="+mn-cs"/>
              </a:rPr>
              <a:t>i</a:t>
            </a:r>
            <a:r>
              <a:rPr lang="zh-CN" altLang="en-US" sz="1200" kern="1200" dirty="0">
                <a:solidFill>
                  <a:schemeClr val="tx1"/>
                </a:solidFill>
                <a:latin typeface="+mn-lt"/>
                <a:ea typeface="+mn-ea"/>
                <a:cs typeface="+mn-cs"/>
              </a:rPr>
              <a:t>个</a:t>
            </a:r>
            <a:r>
              <a:rPr lang="en-US" altLang="zh-CN" sz="1200" kern="1200" dirty="0">
                <a:solidFill>
                  <a:schemeClr val="tx1"/>
                </a:solidFill>
                <a:latin typeface="+mn-lt"/>
                <a:ea typeface="+mn-ea"/>
                <a:cs typeface="+mn-cs"/>
              </a:rPr>
              <a:t>stage</a:t>
            </a:r>
            <a:r>
              <a:rPr lang="zh-CN" altLang="en-US" sz="1200" kern="1200" dirty="0">
                <a:solidFill>
                  <a:schemeClr val="tx1"/>
                </a:solidFill>
                <a:latin typeface="+mn-lt"/>
                <a:ea typeface="+mn-ea"/>
                <a:cs typeface="+mn-cs"/>
              </a:rPr>
              <a:t>中的重复次数，</a:t>
            </a:r>
            <a:r>
              <a:rPr lang="en-US" altLang="zh-CN" sz="1200" kern="1200" dirty="0">
                <a:solidFill>
                  <a:schemeClr val="tx1"/>
                </a:solidFill>
                <a:latin typeface="+mn-lt"/>
                <a:ea typeface="+mn-ea"/>
                <a:cs typeface="+mn-cs"/>
              </a:rPr>
              <a:t>&lt;Hi,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Wi,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Ci&gt;</a:t>
            </a:r>
            <a:r>
              <a:rPr lang="zh-CN" altLang="en-US" sz="1200" kern="1200" dirty="0">
                <a:solidFill>
                  <a:schemeClr val="tx1"/>
                </a:solidFill>
                <a:latin typeface="+mn-lt"/>
                <a:ea typeface="+mn-ea"/>
                <a:cs typeface="+mn-cs"/>
              </a:rPr>
              <a:t>表示该层输入的</a:t>
            </a:r>
            <a:r>
              <a:rPr lang="en-US" altLang="zh-CN" sz="1200" kern="1200" dirty="0">
                <a:solidFill>
                  <a:schemeClr val="tx1"/>
                </a:solidFill>
                <a:latin typeface="+mn-lt"/>
                <a:ea typeface="+mn-ea"/>
                <a:cs typeface="+mn-cs"/>
              </a:rPr>
              <a:t>shape</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Hi</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Wi</a:t>
            </a:r>
            <a:r>
              <a:rPr lang="zh-CN" altLang="en-US" sz="1200" kern="1200" dirty="0">
                <a:solidFill>
                  <a:schemeClr val="tx1"/>
                </a:solidFill>
                <a:latin typeface="+mn-lt"/>
                <a:ea typeface="+mn-ea"/>
                <a:cs typeface="+mn-cs"/>
              </a:rPr>
              <a:t>表示宽高，</a:t>
            </a:r>
            <a:r>
              <a:rPr lang="en-US" altLang="zh-CN" sz="1200" kern="1200" dirty="0">
                <a:solidFill>
                  <a:schemeClr val="tx1"/>
                </a:solidFill>
                <a:latin typeface="+mn-lt"/>
                <a:ea typeface="+mn-ea"/>
                <a:cs typeface="+mn-cs"/>
              </a:rPr>
              <a:t>Ci</a:t>
            </a:r>
            <a:r>
              <a:rPr lang="zh-CN" altLang="en-US" sz="1200" kern="1200" dirty="0">
                <a:solidFill>
                  <a:schemeClr val="tx1"/>
                </a:solidFill>
                <a:latin typeface="+mn-lt"/>
                <a:ea typeface="+mn-ea"/>
                <a:cs typeface="+mn-cs"/>
              </a:rPr>
              <a:t>为通道数。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我们的目标是在任意给定的资源限制下最大化网络模型的准确率，将这个优化问题抽象化，也就是下面这些式子，即在给定的内存和浮点计算量的限制下，最大化网络模型的准确率。</a:t>
            </a:r>
            <a:endParaRPr lang="en-US" altLang="zh-CN" sz="1200" b="0" i="0" kern="1200" dirty="0">
              <a:solidFill>
                <a:schemeClr val="tx1"/>
              </a:solidFill>
              <a:effectLst/>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其中</a:t>
            </a:r>
            <a:r>
              <a:rPr lang="en-US" altLang="zh-CN" sz="1200" kern="1200" dirty="0">
                <a:solidFill>
                  <a:schemeClr val="tx1"/>
                </a:solidFill>
                <a:latin typeface="+mn-lt"/>
                <a:ea typeface="+mn-ea"/>
                <a:cs typeface="+mn-cs"/>
              </a:rPr>
              <a:t>w</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d</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r </a:t>
            </a:r>
            <a:r>
              <a:rPr lang="zh-CN" altLang="en-US" sz="1200" kern="1200" dirty="0">
                <a:solidFill>
                  <a:schemeClr val="tx1"/>
                </a:solidFill>
                <a:latin typeface="+mn-lt"/>
                <a:ea typeface="+mn-ea"/>
                <a:cs typeface="+mn-cs"/>
              </a:rPr>
              <a:t>分别表示网络宽度，深度，输入图像分辨率的缩放倍率。作者为了减小搜索空间，先固定网络的基本结构，然后对网络的深度</a:t>
            </a:r>
            <a:r>
              <a:rPr lang="en-US" altLang="zh-CN" sz="1200" kern="1200" dirty="0">
                <a:solidFill>
                  <a:schemeClr val="tx1"/>
                </a:solidFill>
                <a:latin typeface="+mn-lt"/>
                <a:ea typeface="+mn-ea"/>
                <a:cs typeface="+mn-cs"/>
              </a:rPr>
              <a:t>(Li)</a:t>
            </a:r>
            <a:r>
              <a:rPr lang="zh-CN" altLang="en-US" sz="1200" kern="1200" dirty="0">
                <a:solidFill>
                  <a:schemeClr val="tx1"/>
                </a:solidFill>
                <a:latin typeface="+mn-lt"/>
                <a:ea typeface="+mn-ea"/>
                <a:cs typeface="+mn-cs"/>
              </a:rPr>
              <a:t>，宽度</a:t>
            </a:r>
            <a:r>
              <a:rPr lang="en-US" altLang="zh-CN" sz="1200" kern="1200" dirty="0">
                <a:solidFill>
                  <a:schemeClr val="tx1"/>
                </a:solidFill>
                <a:latin typeface="+mn-lt"/>
                <a:ea typeface="+mn-ea"/>
                <a:cs typeface="+mn-cs"/>
              </a:rPr>
              <a:t>(Ci)</a:t>
            </a:r>
            <a:r>
              <a:rPr lang="zh-CN" altLang="en-US" sz="1200" kern="1200" dirty="0">
                <a:solidFill>
                  <a:schemeClr val="tx1"/>
                </a:solidFill>
                <a:latin typeface="+mn-lt"/>
                <a:ea typeface="+mn-ea"/>
                <a:cs typeface="+mn-cs"/>
              </a:rPr>
              <a:t>和输入图像的分辨率大小</a:t>
            </a:r>
            <a:r>
              <a:rPr lang="en-US" altLang="zh-CN" sz="1200" kern="1200" dirty="0">
                <a:solidFill>
                  <a:schemeClr val="tx1"/>
                </a:solidFill>
                <a:latin typeface="+mn-lt"/>
                <a:ea typeface="+mn-ea"/>
                <a:cs typeface="+mn-cs"/>
              </a:rPr>
              <a:t>(Hi,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Wi)</a:t>
            </a:r>
            <a:r>
              <a:rPr lang="zh-CN" altLang="en-US" sz="1200" kern="1200" dirty="0">
                <a:solidFill>
                  <a:schemeClr val="tx1"/>
                </a:solidFill>
                <a:latin typeface="+mn-lt"/>
                <a:ea typeface="+mn-ea"/>
                <a:cs typeface="+mn-cs"/>
              </a:rPr>
              <a:t> 进行搜索，即使这样搜索空间</a:t>
            </a:r>
            <a:r>
              <a:rPr lang="en-US" altLang="zh-CN" sz="1200" kern="1200" dirty="0">
                <a:solidFill>
                  <a:schemeClr val="tx1"/>
                </a:solidFill>
                <a:latin typeface="+mn-lt"/>
                <a:ea typeface="+mn-ea"/>
                <a:cs typeface="+mn-cs"/>
              </a:rPr>
              <a:t>&lt;Li,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Ci,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Hi,</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Wi&gt;</a:t>
            </a:r>
            <a:r>
              <a:rPr lang="zh-CN" altLang="en-US" sz="1200" kern="1200" dirty="0">
                <a:solidFill>
                  <a:schemeClr val="tx1"/>
                </a:solidFill>
                <a:latin typeface="+mn-lt"/>
                <a:ea typeface="+mn-ea"/>
                <a:cs typeface="+mn-cs"/>
              </a:rPr>
              <a:t>也还是很大，为了进一步减小设计空间，作者限制网络的放大只在初始网络</a:t>
            </a:r>
            <a:r>
              <a:rPr lang="en-US" altLang="zh-CN" sz="1200" kern="1200" dirty="0">
                <a:solidFill>
                  <a:schemeClr val="tx1"/>
                </a:solidFill>
                <a:latin typeface="+mn-lt"/>
                <a:ea typeface="+mn-ea"/>
                <a:cs typeface="+mn-cs"/>
              </a:rPr>
              <a:t>EfficientNet-B0</a:t>
            </a:r>
            <a:r>
              <a:rPr lang="zh-CN" altLang="en-US" sz="1200" kern="1200" dirty="0">
                <a:solidFill>
                  <a:schemeClr val="tx1"/>
                </a:solidFill>
                <a:latin typeface="+mn-lt"/>
                <a:ea typeface="+mn-ea"/>
                <a:cs typeface="+mn-cs"/>
              </a:rPr>
              <a:t>的基础上乘上常数倍率进行放大，这样就只需要优化这些常数倍率。</a:t>
            </a:r>
            <a:r>
              <a:rPr lang="en-US" altLang="zh-CN" sz="1200" kern="1200" dirty="0">
                <a:solidFill>
                  <a:schemeClr val="tx1"/>
                </a:solidFill>
                <a:latin typeface="+mn-lt"/>
                <a:ea typeface="+mn-ea"/>
                <a:cs typeface="+mn-cs"/>
              </a:rPr>
              <a:t>^Fi,^​Li​,^Hi​​,^Wi​,^Ci</a:t>
            </a:r>
            <a:r>
              <a:rPr lang="zh-CN" altLang="en-US" sz="1200" kern="1200" dirty="0">
                <a:solidFill>
                  <a:schemeClr val="tx1"/>
                </a:solidFill>
                <a:latin typeface="+mn-lt"/>
                <a:ea typeface="+mn-ea"/>
                <a:cs typeface="+mn-cs"/>
              </a:rPr>
              <a:t>是</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初始网络中预定义好的网络参数。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8</a:t>
            </a:fld>
            <a:endParaRPr lang="zh-CN" altLang="en-US"/>
          </a:p>
        </p:txBody>
      </p:sp>
    </p:spTree>
    <p:extLst>
      <p:ext uri="{BB962C8B-B14F-4D97-AF65-F5344CB8AC3E}">
        <p14:creationId xmlns:p14="http://schemas.microsoft.com/office/powerpoint/2010/main" val="14901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作者先做了两个实验来验证三个维度缩放倍率之间的内在联系，第一个实验是单独放大三个维度中的其中一个观察对精度的影响，可以看到</a:t>
            </a:r>
            <a:r>
              <a:rPr lang="zh-CN" altLang="en-US" sz="1200" b="1" i="0" kern="1200" dirty="0">
                <a:solidFill>
                  <a:schemeClr val="tx1"/>
                </a:solidFill>
                <a:effectLst/>
                <a:latin typeface="+mn-lt"/>
                <a:ea typeface="+mn-ea"/>
                <a:cs typeface="+mn-cs"/>
              </a:rPr>
              <a:t>三个维度中任一维度的放大都可以带来精度的提升，但随着缩放倍率的增大，提升会越来越小。</a:t>
            </a:r>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第二个实验是在不同的</a:t>
            </a:r>
            <a:r>
              <a:rPr lang="en-US" altLang="zh-CN" sz="1200" b="0" i="0" kern="1200" dirty="0">
                <a:solidFill>
                  <a:schemeClr val="tx1"/>
                </a:solidFill>
                <a:effectLst/>
                <a:latin typeface="+mn-lt"/>
                <a:ea typeface="+mn-ea"/>
                <a:cs typeface="+mn-cs"/>
              </a:rPr>
              <a:t>d, r</a:t>
            </a:r>
            <a:r>
              <a:rPr lang="zh-CN" altLang="en-US" sz="1200" b="0" i="0" kern="1200" dirty="0">
                <a:solidFill>
                  <a:schemeClr val="tx1"/>
                </a:solidFill>
                <a:effectLst/>
                <a:latin typeface="+mn-lt"/>
                <a:ea typeface="+mn-ea"/>
                <a:cs typeface="+mn-cs"/>
              </a:rPr>
              <a:t>下变动</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，可以看到，当</a:t>
            </a:r>
            <a:r>
              <a:rPr lang="en-US" altLang="zh-CN" sz="1200" b="0" i="0" kern="1200" dirty="0">
                <a:solidFill>
                  <a:schemeClr val="tx1"/>
                </a:solidFill>
                <a:effectLst/>
                <a:latin typeface="+mn-lt"/>
                <a:ea typeface="+mn-ea"/>
                <a:cs typeface="+mn-cs"/>
              </a:rPr>
              <a:t>d=1.0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r=1.0</a:t>
            </a:r>
            <a:r>
              <a:rPr lang="zh-CN" altLang="en-US" sz="1200" b="0" i="0" kern="1200" dirty="0">
                <a:solidFill>
                  <a:schemeClr val="tx1"/>
                </a:solidFill>
                <a:effectLst/>
                <a:latin typeface="+mn-lt"/>
                <a:ea typeface="+mn-ea"/>
                <a:cs typeface="+mn-cs"/>
              </a:rPr>
              <a:t>时放大网络宽度，精度很快就饱和了。在</a:t>
            </a:r>
            <a:r>
              <a:rPr lang="en-US" altLang="zh-CN" sz="1200" b="0" i="0" kern="1200" dirty="0">
                <a:solidFill>
                  <a:schemeClr val="tx1"/>
                </a:solidFill>
                <a:effectLst/>
                <a:latin typeface="+mn-lt"/>
                <a:ea typeface="+mn-ea"/>
                <a:cs typeface="+mn-cs"/>
              </a:rPr>
              <a:t>d=2.0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r=1.3</a:t>
            </a:r>
            <a:r>
              <a:rPr lang="zh-CN" altLang="en-US" sz="1200" b="0" i="0" kern="1200" dirty="0">
                <a:solidFill>
                  <a:schemeClr val="tx1"/>
                </a:solidFill>
                <a:effectLst/>
                <a:latin typeface="+mn-lt"/>
                <a:ea typeface="+mn-ea"/>
                <a:cs typeface="+mn-cs"/>
              </a:rPr>
              <a:t>时加大网络宽度，在相同的计算量下可以获得更好的精度。因此作者发现</a:t>
            </a:r>
            <a:r>
              <a:rPr lang="zh-CN" altLang="en-US" sz="1200" b="1" i="0" kern="1200" dirty="0">
                <a:solidFill>
                  <a:schemeClr val="tx1"/>
                </a:solidFill>
                <a:effectLst/>
                <a:latin typeface="+mn-lt"/>
                <a:ea typeface="+mn-ea"/>
                <a:cs typeface="+mn-cs"/>
              </a:rPr>
              <a:t>得到更高的精度的一个关键是去更好地平衡网络宽度，网络深度，图像分辨率这三个维度的放缩倍率。</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由此，作者提出一种</a:t>
            </a:r>
            <a:r>
              <a:rPr lang="zh-CN" altLang="en-US" sz="1200" b="1" i="0" kern="1200" dirty="0">
                <a:solidFill>
                  <a:schemeClr val="tx1"/>
                </a:solidFill>
                <a:effectLst/>
                <a:latin typeface="+mn-lt"/>
                <a:ea typeface="+mn-ea"/>
                <a:cs typeface="+mn-cs"/>
              </a:rPr>
              <a:t>复合缩放法</a:t>
            </a:r>
            <a:r>
              <a:rPr lang="zh-CN" altLang="en-US" sz="1200" b="0" i="0" kern="1200" dirty="0">
                <a:solidFill>
                  <a:schemeClr val="tx1"/>
                </a:solidFill>
                <a:effectLst/>
                <a:latin typeface="+mn-lt"/>
                <a:ea typeface="+mn-ea"/>
                <a:cs typeface="+mn-cs"/>
              </a:rPr>
              <a:t>，通过一个混合系数</a:t>
            </a:r>
            <a:r>
              <a:rPr lang="en-US" altLang="zh-CN" sz="1200" b="0" i="0" kern="1200" dirty="0">
                <a:solidFill>
                  <a:schemeClr val="tx1"/>
                </a:solidFill>
                <a:effectLst/>
                <a:latin typeface="+mn-lt"/>
                <a:ea typeface="+mn-ea"/>
                <a:cs typeface="+mn-cs"/>
              </a:rPr>
              <a:t>φ</a:t>
            </a:r>
            <a:r>
              <a:rPr lang="zh-CN" altLang="en-US" sz="1200" b="0" i="0" kern="1200" dirty="0">
                <a:solidFill>
                  <a:schemeClr val="tx1"/>
                </a:solidFill>
                <a:effectLst/>
                <a:latin typeface="+mn-lt"/>
                <a:ea typeface="+mn-ea"/>
                <a:cs typeface="+mn-cs"/>
              </a:rPr>
              <a:t>来决定三个维度的放大倍率，</a:t>
            </a:r>
            <a:r>
              <a:rPr lang="en-US" altLang="zh-CN" sz="1200" kern="1200" dirty="0">
                <a:solidFill>
                  <a:schemeClr val="tx1"/>
                </a:solidFill>
                <a:latin typeface="+mn-lt"/>
                <a:ea typeface="+mn-ea"/>
                <a:cs typeface="+mn-cs"/>
              </a:rPr>
              <a:t>α</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β</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γ</a:t>
            </a:r>
            <a:r>
              <a:rPr lang="zh-CN" altLang="en-US" sz="1200" b="0" i="0" kern="1200" dirty="0">
                <a:solidFill>
                  <a:schemeClr val="tx1"/>
                </a:solidFill>
                <a:effectLst/>
                <a:latin typeface="+mn-lt"/>
                <a:ea typeface="+mn-ea"/>
                <a:cs typeface="+mn-cs"/>
              </a:rPr>
              <a:t> 是通过网络搜索得到的一组常量，衡量着网络深度，宽度和图像分辨率的比重，</a:t>
            </a:r>
            <a:r>
              <a:rPr lang="zh-CN" altLang="en-US" sz="1200" kern="1200" dirty="0">
                <a:solidFill>
                  <a:schemeClr val="tx1"/>
                </a:solidFill>
                <a:latin typeface="+mn-lt"/>
                <a:ea typeface="+mn-ea"/>
                <a:cs typeface="+mn-cs"/>
              </a:rPr>
              <a:t>复合系数</a:t>
            </a:r>
            <a:r>
              <a:rPr lang="en-US" altLang="zh-CN" sz="1200" b="0" i="0" kern="1200" dirty="0">
                <a:solidFill>
                  <a:schemeClr val="tx1"/>
                </a:solidFill>
                <a:effectLst/>
                <a:latin typeface="+mn-lt"/>
                <a:ea typeface="+mn-ea"/>
                <a:cs typeface="+mn-cs"/>
              </a:rPr>
              <a:t>φ</a:t>
            </a:r>
            <a:r>
              <a:rPr lang="zh-CN" altLang="en-US" sz="1200" b="0" i="0" kern="1200" dirty="0">
                <a:solidFill>
                  <a:schemeClr val="tx1"/>
                </a:solidFill>
                <a:effectLst/>
                <a:latin typeface="+mn-lt"/>
                <a:ea typeface="+mn-ea"/>
                <a:cs typeface="+mn-cs"/>
              </a:rPr>
              <a:t>是通过</a:t>
            </a:r>
            <a:r>
              <a:rPr lang="zh-CN" altLang="en-US" sz="1200" kern="1200" dirty="0">
                <a:solidFill>
                  <a:schemeClr val="tx1"/>
                </a:solidFill>
                <a:latin typeface="+mn-lt"/>
                <a:ea typeface="+mn-ea"/>
                <a:cs typeface="+mn-cs"/>
              </a:rPr>
              <a:t>人工调节确定。</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由于卷积操作的计算量与深度，宽度</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及分辨率</a:t>
            </a:r>
            <a:r>
              <a:rPr lang="en-US" altLang="zh-CN" sz="1200" kern="1200" dirty="0">
                <a:solidFill>
                  <a:schemeClr val="tx1"/>
                </a:solidFill>
                <a:latin typeface="+mn-lt"/>
                <a:ea typeface="+mn-ea"/>
                <a:cs typeface="+mn-cs"/>
              </a:rPr>
              <a:t>^2</a:t>
            </a:r>
            <a:r>
              <a:rPr lang="zh-CN" altLang="en-US" sz="1200" kern="1200" dirty="0">
                <a:solidFill>
                  <a:schemeClr val="tx1"/>
                </a:solidFill>
                <a:latin typeface="+mn-lt"/>
                <a:ea typeface="+mn-ea"/>
                <a:cs typeface="+mn-cs"/>
              </a:rPr>
              <a:t>成正比，网络深度加倍，对应计算量也会加倍，而网络宽度或图像分辨率加倍对应计算量会翻</a:t>
            </a:r>
            <a:r>
              <a:rPr lang="en-US" altLang="zh-CN"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倍，所以通过</a:t>
            </a:r>
            <a:r>
              <a:rPr lang="zh-CN" altLang="en-US" sz="1200" b="1" i="0" kern="1200" dirty="0">
                <a:solidFill>
                  <a:schemeClr val="tx1"/>
                </a:solidFill>
                <a:effectLst/>
                <a:latin typeface="+mn-lt"/>
                <a:ea typeface="+mn-ea"/>
                <a:cs typeface="+mn-cs"/>
              </a:rPr>
              <a:t>复合缩放法</a:t>
            </a:r>
            <a:r>
              <a:rPr lang="zh-CN" altLang="en-US" sz="1200" kern="1200" dirty="0">
                <a:solidFill>
                  <a:schemeClr val="tx1"/>
                </a:solidFill>
                <a:latin typeface="+mn-lt"/>
                <a:ea typeface="+mn-ea"/>
                <a:cs typeface="+mn-cs"/>
              </a:rPr>
              <a:t>缩放网络会使整体计算量增加大约</a:t>
            </a:r>
            <a:r>
              <a:rPr lang="en-US" altLang="zh-CN"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α⋅β</a:t>
            </a:r>
            <a:r>
              <a:rPr lang="en-US" altLang="zh-CN"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2⋅γ</a:t>
            </a:r>
            <a:r>
              <a:rPr lang="en-US" altLang="zh-CN"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2)</a:t>
            </a:r>
            <a:r>
              <a:rPr lang="en-US" altLang="zh-CN" sz="1200" kern="1200" dirty="0">
                <a:solidFill>
                  <a:schemeClr val="tx1"/>
                </a:solidFill>
                <a:latin typeface="+mn-lt"/>
                <a:ea typeface="+mn-ea"/>
                <a:cs typeface="+mn-cs"/>
              </a:rPr>
              <a:t>^</a:t>
            </a:r>
            <a:r>
              <a:rPr lang="el-GR" altLang="zh-CN" sz="1200" kern="1200" dirty="0">
                <a:solidFill>
                  <a:schemeClr val="tx1"/>
                </a:solidFill>
                <a:latin typeface="+mn-lt"/>
                <a:ea typeface="+mn-ea"/>
                <a:cs typeface="+mn-cs"/>
              </a:rPr>
              <a:t>ϕ</a:t>
            </a:r>
            <a:r>
              <a:rPr lang="zh-CN" altLang="en-US" sz="1200" kern="1200" dirty="0">
                <a:solidFill>
                  <a:schemeClr val="tx1"/>
                </a:solidFill>
                <a:latin typeface="+mn-lt"/>
                <a:ea typeface="+mn-ea"/>
                <a:cs typeface="+mn-cs"/>
              </a:rPr>
              <a:t>倍。为了控制计算量，作者增加了一个约束条件，这样在指定混合系数</a:t>
            </a:r>
            <a:r>
              <a:rPr lang="en-US" altLang="zh-CN" sz="1200" kern="1200" dirty="0">
                <a:solidFill>
                  <a:schemeClr val="tx1"/>
                </a:solidFill>
                <a:latin typeface="+mn-lt"/>
                <a:ea typeface="+mn-ea"/>
                <a:cs typeface="+mn-cs"/>
              </a:rPr>
              <a:t>φ</a:t>
            </a:r>
            <a:r>
              <a:rPr lang="zh-CN" altLang="en-US" sz="1200" kern="1200" dirty="0">
                <a:solidFill>
                  <a:schemeClr val="tx1"/>
                </a:solidFill>
                <a:latin typeface="+mn-lt"/>
                <a:ea typeface="+mn-ea"/>
                <a:cs typeface="+mn-cs"/>
              </a:rPr>
              <a:t>后，网络的计算量是之前的大约</a:t>
            </a:r>
            <a:r>
              <a:rPr lang="en-US" altLang="zh-CN" sz="1200" kern="1200" dirty="0">
                <a:solidFill>
                  <a:schemeClr val="tx1"/>
                </a:solidFill>
                <a:latin typeface="+mn-lt"/>
                <a:ea typeface="+mn-ea"/>
                <a:cs typeface="+mn-cs"/>
              </a:rPr>
              <a:t>2^φ</a:t>
            </a:r>
            <a:r>
              <a:rPr lang="zh-CN" altLang="en-US" sz="1200" kern="1200" dirty="0">
                <a:solidFill>
                  <a:schemeClr val="tx1"/>
                </a:solidFill>
                <a:latin typeface="+mn-lt"/>
                <a:ea typeface="+mn-ea"/>
                <a:cs typeface="+mn-cs"/>
              </a:rPr>
              <a:t>倍。</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en-US" altLang="zh-CN" sz="1200" b="0" i="0" kern="1200" dirty="0">
                <a:solidFill>
                  <a:schemeClr val="tx1"/>
                </a:solidFill>
                <a:effectLst/>
                <a:latin typeface="+mn-lt"/>
                <a:ea typeface="+mn-ea"/>
                <a:cs typeface="+mn-cs"/>
              </a:rPr>
              <a:t>Top-1 Accuracy</a:t>
            </a:r>
            <a:r>
              <a:rPr lang="zh-CN" altLang="en-US" sz="1200" b="0" i="0" kern="1200" dirty="0">
                <a:solidFill>
                  <a:schemeClr val="tx1"/>
                </a:solidFill>
                <a:effectLst/>
                <a:latin typeface="+mn-lt"/>
                <a:ea typeface="+mn-ea"/>
                <a:cs typeface="+mn-cs"/>
              </a:rPr>
              <a:t>是指排名第一的类别与实际结果相符的准确率，</a:t>
            </a:r>
            <a:endParaRPr lang="zh-CN" altLang="en-US" sz="1200" kern="1200" dirty="0">
              <a:solidFill>
                <a:schemeClr val="tx1"/>
              </a:solidFill>
              <a:latin typeface="+mn-lt"/>
              <a:ea typeface="+mn-ea"/>
              <a:cs typeface="+mn-cs"/>
            </a:endParaRPr>
          </a:p>
          <a:p>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5"/>
          </p:nvPr>
        </p:nvSpPr>
        <p:spPr/>
        <p:txBody>
          <a:bodyPr/>
          <a:lstStyle/>
          <a:p>
            <a:fld id="{D52BC7AD-0284-41B3-A304-8C3BA0340FE6}" type="slidenum">
              <a:rPr lang="zh-CN" altLang="en-US" smtClean="0"/>
              <a:t>9</a:t>
            </a:fld>
            <a:endParaRPr lang="zh-CN" altLang="en-US"/>
          </a:p>
        </p:txBody>
      </p:sp>
    </p:spTree>
    <p:extLst>
      <p:ext uri="{BB962C8B-B14F-4D97-AF65-F5344CB8AC3E}">
        <p14:creationId xmlns:p14="http://schemas.microsoft.com/office/powerpoint/2010/main" val="282648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FE11C-68BD-4078-BCA2-1DB56C7787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EA73CE-6334-4B95-AB0C-FE64EFDF2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BAC234-BC84-46E8-B21C-D8A8D5028D3F}"/>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B5363E74-2F6F-49F1-9DB0-03A1EBB0D8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8887A5-DC9B-421C-9E13-429089ADEA07}"/>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82867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9F6D7-0288-499D-ADF1-A2547752BB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DF50A1-36D8-4B43-BFD0-50808684B5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59BDE9-0587-40D0-8ACE-74BFF42670B4}"/>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678AAE29-F4F2-4C9A-A166-48701643C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C5450A-D493-49DE-8976-9C04F1438422}"/>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30832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B8E992-0AEB-4D52-A0E9-485ED16790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E071B3-2ECC-4B18-B20F-58385EB9221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8529DD-E0DB-41E2-B994-16DC4C8AABB3}"/>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C6CB3C65-C981-473B-856D-982F8251B1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C8F89-5B04-4F67-AA97-B7A92759EBBE}"/>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6943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407D6-B2B1-45A0-9379-9846FEBD0C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BA58CC-D3D6-498D-8EFD-B9072B832E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ABC6434-B291-49CF-B388-A620F6E787DF}"/>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7984D2F3-D422-45D2-AB6F-47C159A8A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D3CD74-9721-4EF2-B4F8-F0E25684D492}"/>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198602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122F-1FE4-4E2D-8C4C-D381C20156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F026DA-CB2F-459D-ABD5-4D388A6E3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25F45D3-9D1B-4B92-9E9D-353E98E0D68A}"/>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3806CEF6-3A00-4E49-98BC-6B64BD7D6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DFE20-DB65-496A-B29F-CEEF34509078}"/>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78988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08D1A-0358-44E7-8F7C-D827416366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BFEB-A1E0-4F5F-8698-6958327A510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B0081B-62C4-4EAE-92DC-AC4D4ED05C0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03922E9-67E3-42E4-9E65-61672B32BC8F}"/>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49F5CD21-FE4C-41A5-B875-332A7BD3C3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D3563D-DFF3-4AD4-B999-6B1542D4A58F}"/>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328804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1C5E5-6F94-4F12-A218-EE3676430A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D05B00-41AA-48CB-9495-50B402D10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DF1AA55-6152-4884-BF5E-FA67DD2CEC4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6E9C617-E717-4699-B854-C2770AC91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2140D0-9E7D-405E-A884-B92260E3ABF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F1E44F7-B555-4EED-9853-4D381BD36A07}"/>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8" name="页脚占位符 7">
            <a:extLst>
              <a:ext uri="{FF2B5EF4-FFF2-40B4-BE49-F238E27FC236}">
                <a16:creationId xmlns:a16="http://schemas.microsoft.com/office/drawing/2014/main" id="{6DB66BCE-9B1D-4755-B2C3-63A74C4092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651B42-5820-4280-A8B2-DC9AAC9A0137}"/>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40492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1642D-728B-407F-AF29-4414208D7C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B48210-0AD0-4FA1-9559-50E2519565CA}"/>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4" name="页脚占位符 3">
            <a:extLst>
              <a:ext uri="{FF2B5EF4-FFF2-40B4-BE49-F238E27FC236}">
                <a16:creationId xmlns:a16="http://schemas.microsoft.com/office/drawing/2014/main" id="{F26CFDA6-3716-433D-AAE0-0F42116117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673699-5832-4265-8824-F5640E34F93D}"/>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24060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436D26-A7C6-411C-B936-5CAD567C979F}"/>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3" name="页脚占位符 2">
            <a:extLst>
              <a:ext uri="{FF2B5EF4-FFF2-40B4-BE49-F238E27FC236}">
                <a16:creationId xmlns:a16="http://schemas.microsoft.com/office/drawing/2014/main" id="{C8546C83-2F64-4140-B412-6C61E01D589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A51DC1-C1D0-4430-922E-0093CFBEDC56}"/>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30496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CD5A7-8FC9-4BA0-B224-A01C8F8AF0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6FE765-4EC6-423D-A735-3E7E674FC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E51B74E-CCA7-4F3F-9D72-48DD61442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741740-B6E8-41D7-A9C5-7FFEBD8E54B7}"/>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686C94AE-7A9B-4F54-B3B9-9E980F4699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87C3DA-8D63-4AEE-9096-B7AEAF1C120E}"/>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247538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BB5B1-8944-4FEA-90CF-2443A6FD3D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D775AE-F1C9-4984-8689-D7168B7A0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6D88B-10DC-47A0-9C7A-4E51A4426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8A7F97-F2AC-42D9-A7CA-450117CF163C}"/>
              </a:ext>
            </a:extLst>
          </p:cNvPr>
          <p:cNvSpPr>
            <a:spLocks noGrp="1"/>
          </p:cNvSpPr>
          <p:nvPr>
            <p:ph type="dt" sz="half" idx="10"/>
          </p:nvPr>
        </p:nvSpPr>
        <p:spPr/>
        <p:txBody>
          <a:bodyPr/>
          <a:lstStyle/>
          <a:p>
            <a:fld id="{F76C91E3-3835-4F86-A945-D5BABAD0E7B3}" type="datetimeFigureOut">
              <a:rPr lang="zh-CN" altLang="en-US" smtClean="0"/>
              <a:t>2020/6/21</a:t>
            </a:fld>
            <a:endParaRPr lang="zh-CN" altLang="en-US"/>
          </a:p>
        </p:txBody>
      </p:sp>
      <p:sp>
        <p:nvSpPr>
          <p:cNvPr id="6" name="页脚占位符 5">
            <a:extLst>
              <a:ext uri="{FF2B5EF4-FFF2-40B4-BE49-F238E27FC236}">
                <a16:creationId xmlns:a16="http://schemas.microsoft.com/office/drawing/2014/main" id="{A6A22FEB-3848-40FF-8F6B-B25924A4A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4949F4-E887-4A9B-A8F7-0683BA2EB890}"/>
              </a:ext>
            </a:extLst>
          </p:cNvPr>
          <p:cNvSpPr>
            <a:spLocks noGrp="1"/>
          </p:cNvSpPr>
          <p:nvPr>
            <p:ph type="sldNum" sz="quarter" idx="12"/>
          </p:nvPr>
        </p:nvSpPr>
        <p:spPr/>
        <p:txBody>
          <a:body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29588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97EED5-64A3-4E99-AA8E-A4559C640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608022-D0F0-4D8C-9450-077131F21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857EB4-C146-4E80-9AE0-B9F78601B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C91E3-3835-4F86-A945-D5BABAD0E7B3}" type="datetimeFigureOut">
              <a:rPr lang="zh-CN" altLang="en-US" smtClean="0"/>
              <a:t>2020/6/21</a:t>
            </a:fld>
            <a:endParaRPr lang="zh-CN" altLang="en-US"/>
          </a:p>
        </p:txBody>
      </p:sp>
      <p:sp>
        <p:nvSpPr>
          <p:cNvPr id="5" name="页脚占位符 4">
            <a:extLst>
              <a:ext uri="{FF2B5EF4-FFF2-40B4-BE49-F238E27FC236}">
                <a16:creationId xmlns:a16="http://schemas.microsoft.com/office/drawing/2014/main" id="{DAD3BBBE-3DD4-4339-AE92-E5E8445AD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CD90AF6-85B2-4F02-8C2C-0E0D9CB77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D01C6-49EB-4635-8FFB-057349F0052F}" type="slidenum">
              <a:rPr lang="zh-CN" altLang="en-US" smtClean="0"/>
              <a:t>‹#›</a:t>
            </a:fld>
            <a:endParaRPr lang="zh-CN" altLang="en-US"/>
          </a:p>
        </p:txBody>
      </p:sp>
    </p:spTree>
    <p:extLst>
      <p:ext uri="{BB962C8B-B14F-4D97-AF65-F5344CB8AC3E}">
        <p14:creationId xmlns:p14="http://schemas.microsoft.com/office/powerpoint/2010/main" val="16963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596870-B2F6-4333-954F-C0A8278D7FA0}"/>
              </a:ext>
            </a:extLst>
          </p:cNvPr>
          <p:cNvSpPr/>
          <p:nvPr/>
        </p:nvSpPr>
        <p:spPr>
          <a:xfrm>
            <a:off x="1959290" y="2905780"/>
            <a:ext cx="8273419" cy="523220"/>
          </a:xfrm>
          <a:prstGeom prst="rect">
            <a:avLst/>
          </a:prstGeom>
        </p:spPr>
        <p:txBody>
          <a:bodyPr wrap="none">
            <a:spAutoFit/>
          </a:bodyPr>
          <a:lstStyle/>
          <a:p>
            <a:r>
              <a:rPr lang="en-US" altLang="zh-CN" sz="2800" b="1" i="0" dirty="0" err="1">
                <a:solidFill>
                  <a:srgbClr val="1A1A1A"/>
                </a:solidFill>
                <a:effectLst/>
                <a:latin typeface="Times New Roman" panose="02020603050405020304" pitchFamily="18" charset="0"/>
                <a:ea typeface="黑体" panose="02010609060101010101" pitchFamily="49" charset="-122"/>
                <a:cs typeface="Times New Roman" panose="02020603050405020304" pitchFamily="18" charset="0"/>
              </a:rPr>
              <a:t>EfficientDet</a:t>
            </a:r>
            <a:r>
              <a:rPr lang="en-US" altLang="zh-CN" sz="2800" b="1" i="0" dirty="0">
                <a:solidFill>
                  <a:srgbClr val="1A1A1A"/>
                </a:solidFill>
                <a:effectLst/>
                <a:latin typeface="Times New Roman" panose="02020603050405020304" pitchFamily="18" charset="0"/>
                <a:ea typeface="黑体" panose="02010609060101010101" pitchFamily="49" charset="-122"/>
                <a:cs typeface="Times New Roman" panose="02020603050405020304" pitchFamily="18" charset="0"/>
              </a:rPr>
              <a:t>: Scalable and Efficient Object Detection</a:t>
            </a:r>
          </a:p>
        </p:txBody>
      </p:sp>
      <p:sp>
        <p:nvSpPr>
          <p:cNvPr id="3" name="矩形 2">
            <a:extLst>
              <a:ext uri="{FF2B5EF4-FFF2-40B4-BE49-F238E27FC236}">
                <a16:creationId xmlns:a16="http://schemas.microsoft.com/office/drawing/2014/main" id="{E9AF797C-BC8F-4541-A08C-DCC72B4D5B9E}"/>
              </a:ext>
            </a:extLst>
          </p:cNvPr>
          <p:cNvSpPr/>
          <p:nvPr/>
        </p:nvSpPr>
        <p:spPr>
          <a:xfrm>
            <a:off x="79663" y="6115780"/>
            <a:ext cx="12112337" cy="646331"/>
          </a:xfrm>
          <a:prstGeom prst="rect">
            <a:avLst/>
          </a:prstGeom>
        </p:spPr>
        <p:txBody>
          <a:bodyPr wrap="square">
            <a:spAutoFit/>
          </a:bodyPr>
          <a:lstStyle/>
          <a:p>
            <a:r>
              <a:rPr lang="en-US" altLang="zh-CN" b="0" i="0" dirty="0">
                <a:solidFill>
                  <a:srgbClr val="222222"/>
                </a:solidFill>
                <a:effectLst/>
                <a:latin typeface="Times New Roman" panose="02020603050405020304" pitchFamily="18" charset="0"/>
                <a:cs typeface="Times New Roman" panose="02020603050405020304" pitchFamily="18" charset="0"/>
              </a:rPr>
              <a:t>Tan, </a:t>
            </a:r>
            <a:r>
              <a:rPr lang="en-US" altLang="zh-CN" b="0" i="0" dirty="0" err="1">
                <a:solidFill>
                  <a:srgbClr val="222222"/>
                </a:solidFill>
                <a:effectLst/>
                <a:latin typeface="Times New Roman" panose="02020603050405020304" pitchFamily="18" charset="0"/>
                <a:cs typeface="Times New Roman" panose="02020603050405020304" pitchFamily="18" charset="0"/>
              </a:rPr>
              <a:t>Mingxing</a:t>
            </a:r>
            <a:r>
              <a:rPr lang="en-US" altLang="zh-CN" b="0" i="0" dirty="0">
                <a:solidFill>
                  <a:srgbClr val="222222"/>
                </a:solidFill>
                <a:effectLst/>
                <a:latin typeface="Times New Roman" panose="02020603050405020304" pitchFamily="18" charset="0"/>
                <a:cs typeface="Times New Roman" panose="02020603050405020304" pitchFamily="18" charset="0"/>
              </a:rPr>
              <a:t>, </a:t>
            </a:r>
            <a:r>
              <a:rPr lang="en-US" altLang="zh-CN" b="0" i="0" dirty="0" err="1">
                <a:solidFill>
                  <a:srgbClr val="222222"/>
                </a:solidFill>
                <a:effectLst/>
                <a:latin typeface="Times New Roman" panose="02020603050405020304" pitchFamily="18" charset="0"/>
                <a:cs typeface="Times New Roman" panose="02020603050405020304" pitchFamily="18" charset="0"/>
              </a:rPr>
              <a:t>Ruoming</a:t>
            </a:r>
            <a:r>
              <a:rPr lang="en-US" altLang="zh-CN" b="0" i="0" dirty="0">
                <a:solidFill>
                  <a:srgbClr val="222222"/>
                </a:solidFill>
                <a:effectLst/>
                <a:latin typeface="Times New Roman" panose="02020603050405020304" pitchFamily="18" charset="0"/>
                <a:cs typeface="Times New Roman" panose="02020603050405020304" pitchFamily="18" charset="0"/>
              </a:rPr>
              <a:t> Pang, and Quoc V. Le. "</a:t>
            </a:r>
            <a:r>
              <a:rPr lang="en-US" altLang="zh-CN" b="0" i="0" dirty="0" err="1">
                <a:solidFill>
                  <a:srgbClr val="222222"/>
                </a:solidFill>
                <a:effectLst/>
                <a:latin typeface="Times New Roman" panose="02020603050405020304" pitchFamily="18" charset="0"/>
                <a:cs typeface="Times New Roman" panose="02020603050405020304" pitchFamily="18" charset="0"/>
              </a:rPr>
              <a:t>Efficientdet</a:t>
            </a:r>
            <a:r>
              <a:rPr lang="en-US" altLang="zh-CN" b="0" i="0" dirty="0">
                <a:solidFill>
                  <a:srgbClr val="222222"/>
                </a:solidFill>
                <a:effectLst/>
                <a:latin typeface="Times New Roman" panose="02020603050405020304" pitchFamily="18" charset="0"/>
                <a:cs typeface="Times New Roman" panose="02020603050405020304" pitchFamily="18" charset="0"/>
              </a:rPr>
              <a:t>: Scalable and efficient object detection." [C]//Proceedings of the IEEE Conference on Computer Vision and Pattern Recognition. 2019: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504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0F5FEB-88ED-4185-86C9-38A481882E3B}"/>
              </a:ext>
            </a:extLst>
          </p:cNvPr>
          <p:cNvPicPr>
            <a:picLocks noChangeAspect="1"/>
          </p:cNvPicPr>
          <p:nvPr/>
        </p:nvPicPr>
        <p:blipFill>
          <a:blip r:embed="rId3"/>
          <a:stretch>
            <a:fillRect/>
          </a:stretch>
        </p:blipFill>
        <p:spPr>
          <a:xfrm>
            <a:off x="2233620" y="2282983"/>
            <a:ext cx="7606944" cy="3724960"/>
          </a:xfrm>
          <a:prstGeom prst="rect">
            <a:avLst/>
          </a:prstGeom>
        </p:spPr>
      </p:pic>
      <p:sp>
        <p:nvSpPr>
          <p:cNvPr id="4" name="矩形 3">
            <a:extLst>
              <a:ext uri="{FF2B5EF4-FFF2-40B4-BE49-F238E27FC236}">
                <a16:creationId xmlns:a16="http://schemas.microsoft.com/office/drawing/2014/main" id="{21B6EB31-EBE8-4BB9-A2A8-331B937CF3CE}"/>
              </a:ext>
            </a:extLst>
          </p:cNvPr>
          <p:cNvSpPr/>
          <p:nvPr/>
        </p:nvSpPr>
        <p:spPr>
          <a:xfrm>
            <a:off x="82062" y="6273225"/>
            <a:ext cx="11910060" cy="584775"/>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Tan, M., Chen, B., Pang, R., Vasudevan, V., Sandler, M., Howard, A., and Le, Q. V. MnasNet: Platform-aware neural architecture search for mobile. CVPR, 2019. </a:t>
            </a:r>
          </a:p>
        </p:txBody>
      </p:sp>
      <p:sp>
        <p:nvSpPr>
          <p:cNvPr id="5" name="矩形 4">
            <a:extLst>
              <a:ext uri="{FF2B5EF4-FFF2-40B4-BE49-F238E27FC236}">
                <a16:creationId xmlns:a16="http://schemas.microsoft.com/office/drawing/2014/main" id="{11F5BB24-A0E8-4A7C-8696-8F97FFA81D40}"/>
              </a:ext>
            </a:extLst>
          </p:cNvPr>
          <p:cNvSpPr/>
          <p:nvPr/>
        </p:nvSpPr>
        <p:spPr>
          <a:xfrm>
            <a:off x="82062" y="6007943"/>
            <a:ext cx="12109938" cy="338554"/>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Sandler, M., Howard, A., Zhu, M., Zhmoginov, A., and Chen, L.-C. Mobilenetv2: Inverted residuals and linear bottlenecks. CVPR, 2018.</a:t>
            </a:r>
          </a:p>
        </p:txBody>
      </p:sp>
      <p:pic>
        <p:nvPicPr>
          <p:cNvPr id="7" name="图片 6">
            <a:extLst>
              <a:ext uri="{FF2B5EF4-FFF2-40B4-BE49-F238E27FC236}">
                <a16:creationId xmlns:a16="http://schemas.microsoft.com/office/drawing/2014/main" id="{CE5515D9-8AF7-4161-9C00-D524C80ADFA7}"/>
              </a:ext>
            </a:extLst>
          </p:cNvPr>
          <p:cNvPicPr>
            <a:picLocks noChangeAspect="1"/>
          </p:cNvPicPr>
          <p:nvPr/>
        </p:nvPicPr>
        <p:blipFill>
          <a:blip r:embed="rId4"/>
          <a:stretch>
            <a:fillRect/>
          </a:stretch>
        </p:blipFill>
        <p:spPr>
          <a:xfrm>
            <a:off x="6137031" y="132989"/>
            <a:ext cx="2811780" cy="2238727"/>
          </a:xfrm>
          <a:prstGeom prst="rect">
            <a:avLst/>
          </a:prstGeom>
        </p:spPr>
      </p:pic>
      <p:pic>
        <p:nvPicPr>
          <p:cNvPr id="8" name="图片 7">
            <a:extLst>
              <a:ext uri="{FF2B5EF4-FFF2-40B4-BE49-F238E27FC236}">
                <a16:creationId xmlns:a16="http://schemas.microsoft.com/office/drawing/2014/main" id="{F4A9929B-6F31-4100-A714-99B790B67D72}"/>
              </a:ext>
            </a:extLst>
          </p:cNvPr>
          <p:cNvPicPr>
            <a:picLocks noChangeAspect="1"/>
          </p:cNvPicPr>
          <p:nvPr/>
        </p:nvPicPr>
        <p:blipFill>
          <a:blip r:embed="rId5"/>
          <a:stretch>
            <a:fillRect/>
          </a:stretch>
        </p:blipFill>
        <p:spPr>
          <a:xfrm>
            <a:off x="3387293" y="65268"/>
            <a:ext cx="1676545" cy="2118544"/>
          </a:xfrm>
          <a:prstGeom prst="rect">
            <a:avLst/>
          </a:prstGeom>
        </p:spPr>
      </p:pic>
      <p:sp>
        <p:nvSpPr>
          <p:cNvPr id="9" name="文本框 8">
            <a:extLst>
              <a:ext uri="{FF2B5EF4-FFF2-40B4-BE49-F238E27FC236}">
                <a16:creationId xmlns:a16="http://schemas.microsoft.com/office/drawing/2014/main" id="{B175F981-46B0-40F3-AAD0-874DA881D0AF}"/>
              </a:ext>
            </a:extLst>
          </p:cNvPr>
          <p:cNvSpPr txBox="1"/>
          <p:nvPr/>
        </p:nvSpPr>
        <p:spPr>
          <a:xfrm>
            <a:off x="3682788" y="2076559"/>
            <a:ext cx="974947"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MBConv1</a:t>
            </a:r>
            <a:endParaRPr lang="zh-CN" alt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28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501CDB-7FDC-49D1-9530-4CCE2D4CB20C}"/>
              </a:ext>
            </a:extLst>
          </p:cNvPr>
          <p:cNvPicPr>
            <a:picLocks noChangeAspect="1"/>
          </p:cNvPicPr>
          <p:nvPr/>
        </p:nvPicPr>
        <p:blipFill>
          <a:blip r:embed="rId3"/>
          <a:stretch>
            <a:fillRect/>
          </a:stretch>
        </p:blipFill>
        <p:spPr>
          <a:xfrm>
            <a:off x="2561844" y="747348"/>
            <a:ext cx="7068312" cy="2826032"/>
          </a:xfrm>
          <a:prstGeom prst="rect">
            <a:avLst/>
          </a:prstGeom>
        </p:spPr>
      </p:pic>
      <p:pic>
        <p:nvPicPr>
          <p:cNvPr id="3" name="图片 2">
            <a:extLst>
              <a:ext uri="{FF2B5EF4-FFF2-40B4-BE49-F238E27FC236}">
                <a16:creationId xmlns:a16="http://schemas.microsoft.com/office/drawing/2014/main" id="{A22A2BB4-B2BE-439B-A174-AD65F7D0D6E6}"/>
              </a:ext>
            </a:extLst>
          </p:cNvPr>
          <p:cNvPicPr>
            <a:picLocks noChangeAspect="1"/>
          </p:cNvPicPr>
          <p:nvPr/>
        </p:nvPicPr>
        <p:blipFill>
          <a:blip r:embed="rId4"/>
          <a:stretch>
            <a:fillRect/>
          </a:stretch>
        </p:blipFill>
        <p:spPr>
          <a:xfrm>
            <a:off x="2561844" y="3814011"/>
            <a:ext cx="7068312" cy="3001177"/>
          </a:xfrm>
          <a:prstGeom prst="rect">
            <a:avLst/>
          </a:prstGeom>
        </p:spPr>
      </p:pic>
      <p:sp>
        <p:nvSpPr>
          <p:cNvPr id="4" name="矩形 3">
            <a:extLst>
              <a:ext uri="{FF2B5EF4-FFF2-40B4-BE49-F238E27FC236}">
                <a16:creationId xmlns:a16="http://schemas.microsoft.com/office/drawing/2014/main" id="{F7E0B9EC-9A54-4DE8-B086-AFF03A63A427}"/>
              </a:ext>
            </a:extLst>
          </p:cNvPr>
          <p:cNvSpPr/>
          <p:nvPr/>
        </p:nvSpPr>
        <p:spPr>
          <a:xfrm>
            <a:off x="133637" y="137385"/>
            <a:ext cx="3902030" cy="400110"/>
          </a:xfrm>
          <a:prstGeom prst="rect">
            <a:avLst/>
          </a:prstGeom>
        </p:spPr>
        <p:txBody>
          <a:bodyPr wrap="none">
            <a:spAutoFit/>
          </a:bodyPr>
          <a:lstStyle/>
          <a:p>
            <a:r>
              <a:rPr lang="en-US" altLang="zh-CN" sz="2000" b="1" dirty="0" err="1">
                <a:solidFill>
                  <a:srgbClr val="4D4D4D"/>
                </a:solidFill>
                <a:latin typeface="Times New Roman" panose="02020603050405020304" pitchFamily="18" charset="0"/>
                <a:ea typeface="Microsoft YaHei" panose="020B0503020204020204" pitchFamily="34" charset="-122"/>
                <a:cs typeface="Times New Roman" panose="02020603050405020304" pitchFamily="18" charset="0"/>
              </a:rPr>
              <a:t>Depthwise</a:t>
            </a:r>
            <a:r>
              <a:rPr lang="en-US" altLang="zh-CN" sz="2000" b="1" dirty="0">
                <a:solidFill>
                  <a:srgbClr val="4D4D4D"/>
                </a:solidFill>
                <a:latin typeface="Times New Roman" panose="02020603050405020304" pitchFamily="18" charset="0"/>
                <a:ea typeface="Microsoft YaHei" panose="020B0503020204020204" pitchFamily="34" charset="-122"/>
                <a:cs typeface="Times New Roman" panose="02020603050405020304" pitchFamily="18" charset="0"/>
              </a:rPr>
              <a:t> Separable Convolution</a:t>
            </a:r>
            <a:endParaRPr lang="zh-CN" altLang="en-US" sz="2000" b="1"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04A0E27A-DAE7-4210-BDF9-D37223CF8CF9}"/>
              </a:ext>
            </a:extLst>
          </p:cNvPr>
          <p:cNvSpPr/>
          <p:nvPr/>
        </p:nvSpPr>
        <p:spPr>
          <a:xfrm>
            <a:off x="133637" y="5129933"/>
            <a:ext cx="2390398" cy="369332"/>
          </a:xfrm>
          <a:prstGeom prst="rect">
            <a:avLst/>
          </a:prstGeom>
        </p:spPr>
        <p:txBody>
          <a:bodyPr wrap="none">
            <a:spAutoFit/>
          </a:bodyPr>
          <a:lstStyle/>
          <a:p>
            <a:r>
              <a:rPr lang="en-US" altLang="zh-CN" dirty="0"/>
              <a:t>Pointwise Convolution</a:t>
            </a:r>
            <a:endParaRPr lang="zh-CN" altLang="en-US" dirty="0"/>
          </a:p>
        </p:txBody>
      </p:sp>
      <p:sp>
        <p:nvSpPr>
          <p:cNvPr id="6" name="矩形 5">
            <a:extLst>
              <a:ext uri="{FF2B5EF4-FFF2-40B4-BE49-F238E27FC236}">
                <a16:creationId xmlns:a16="http://schemas.microsoft.com/office/drawing/2014/main" id="{C698B7F7-764B-40AB-AE79-3761BE787EE0}"/>
              </a:ext>
            </a:extLst>
          </p:cNvPr>
          <p:cNvSpPr/>
          <p:nvPr/>
        </p:nvSpPr>
        <p:spPr>
          <a:xfrm>
            <a:off x="72060" y="1975698"/>
            <a:ext cx="2489784" cy="369332"/>
          </a:xfrm>
          <a:prstGeom prst="rect">
            <a:avLst/>
          </a:prstGeom>
        </p:spPr>
        <p:txBody>
          <a:bodyPr wrap="none">
            <a:spAutoFit/>
          </a:bodyPr>
          <a:lstStyle/>
          <a:p>
            <a:r>
              <a:rPr lang="en-US" altLang="zh-CN" dirty="0" err="1"/>
              <a:t>Depthwise</a:t>
            </a:r>
            <a:r>
              <a:rPr lang="en-US" altLang="zh-CN" dirty="0"/>
              <a:t> Convolution</a:t>
            </a:r>
            <a:endParaRPr lang="zh-CN" altLang="en-US" dirty="0"/>
          </a:p>
        </p:txBody>
      </p:sp>
    </p:spTree>
    <p:extLst>
      <p:ext uri="{BB962C8B-B14F-4D97-AF65-F5344CB8AC3E}">
        <p14:creationId xmlns:p14="http://schemas.microsoft.com/office/powerpoint/2010/main" val="38890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CAC86A-6525-40B4-9983-456F7A2D7C8C}"/>
              </a:ext>
            </a:extLst>
          </p:cNvPr>
          <p:cNvSpPr/>
          <p:nvPr/>
        </p:nvSpPr>
        <p:spPr>
          <a:xfrm>
            <a:off x="0" y="0"/>
            <a:ext cx="2691763"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Compound Scaling</a:t>
            </a:r>
          </a:p>
        </p:txBody>
      </p:sp>
      <p:sp>
        <p:nvSpPr>
          <p:cNvPr id="6" name="文本框 5">
            <a:extLst>
              <a:ext uri="{FF2B5EF4-FFF2-40B4-BE49-F238E27FC236}">
                <a16:creationId xmlns:a16="http://schemas.microsoft.com/office/drawing/2014/main" id="{22C3DCDC-39D0-4630-9482-02EA79A42DFD}"/>
              </a:ext>
            </a:extLst>
          </p:cNvPr>
          <p:cNvSpPr txBox="1"/>
          <p:nvPr/>
        </p:nvSpPr>
        <p:spPr>
          <a:xfrm>
            <a:off x="1899676" y="1354033"/>
            <a:ext cx="851515" cy="369332"/>
          </a:xfrm>
          <a:prstGeom prst="rect">
            <a:avLst/>
          </a:prstGeom>
          <a:noFill/>
        </p:spPr>
        <p:txBody>
          <a:bodyPr wrap="none" rtlCol="0">
            <a:spAutoFit/>
          </a:bodyPr>
          <a:lstStyle/>
          <a:p>
            <a:r>
              <a:rPr lang="en-US" altLang="zh-CN" b="1" dirty="0" err="1">
                <a:latin typeface="Times New Roman" panose="02020603050405020304" pitchFamily="18" charset="0"/>
                <a:cs typeface="Times New Roman" panose="02020603050405020304" pitchFamily="18" charset="0"/>
              </a:rPr>
              <a:t>BiFPN</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2471352-72CD-425D-9EB1-B18A2361EE8A}"/>
              </a:ext>
            </a:extLst>
          </p:cNvPr>
          <p:cNvSpPr txBox="1"/>
          <p:nvPr/>
        </p:nvSpPr>
        <p:spPr>
          <a:xfrm>
            <a:off x="1745788" y="750288"/>
            <a:ext cx="4393190"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Backbone:                           </a:t>
            </a:r>
            <a:r>
              <a:rPr lang="en-US" altLang="zh-CN" dirty="0" err="1">
                <a:latin typeface="Times New Roman" panose="02020603050405020304" pitchFamily="18" charset="0"/>
                <a:cs typeface="Times New Roman" panose="02020603050405020304" pitchFamily="18" charset="0"/>
              </a:rPr>
              <a:t>EfficientNet</a:t>
            </a:r>
            <a:r>
              <a:rPr lang="zh-CN" altLang="en-US" dirty="0">
                <a:latin typeface="Times New Roman" panose="02020603050405020304" pitchFamily="18" charset="0"/>
                <a:cs typeface="Times New Roman" panose="02020603050405020304" pitchFamily="18" charset="0"/>
              </a:rPr>
              <a:t>系列</a:t>
            </a:r>
          </a:p>
        </p:txBody>
      </p:sp>
      <p:sp>
        <p:nvSpPr>
          <p:cNvPr id="8" name="文本框 7">
            <a:extLst>
              <a:ext uri="{FF2B5EF4-FFF2-40B4-BE49-F238E27FC236}">
                <a16:creationId xmlns:a16="http://schemas.microsoft.com/office/drawing/2014/main" id="{9B87B6C7-7B8B-4B61-9249-811C0CA230E9}"/>
              </a:ext>
            </a:extLst>
          </p:cNvPr>
          <p:cNvSpPr txBox="1"/>
          <p:nvPr/>
        </p:nvSpPr>
        <p:spPr>
          <a:xfrm>
            <a:off x="805304" y="1957779"/>
            <a:ext cx="3040256"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Box/class prediction network</a:t>
            </a:r>
            <a:endParaRPr lang="zh-CN" altLang="en-US"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49520AC-B0BD-4295-94AB-5797394A929A}"/>
              </a:ext>
            </a:extLst>
          </p:cNvPr>
          <p:cNvSpPr txBox="1"/>
          <p:nvPr/>
        </p:nvSpPr>
        <p:spPr>
          <a:xfrm>
            <a:off x="1113081" y="2561524"/>
            <a:ext cx="2424703"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Input image resolution</a:t>
            </a:r>
            <a:endParaRPr lang="zh-CN" altLang="en-US"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A0ECFB0F-4008-4AD2-86A8-6269139BA067}"/>
              </a:ext>
            </a:extLst>
          </p:cNvPr>
          <p:cNvPicPr>
            <a:picLocks noChangeAspect="1"/>
          </p:cNvPicPr>
          <p:nvPr/>
        </p:nvPicPr>
        <p:blipFill>
          <a:blip r:embed="rId3"/>
          <a:stretch>
            <a:fillRect/>
          </a:stretch>
        </p:blipFill>
        <p:spPr>
          <a:xfrm>
            <a:off x="4398753" y="1318980"/>
            <a:ext cx="2621507" cy="457240"/>
          </a:xfrm>
          <a:prstGeom prst="rect">
            <a:avLst/>
          </a:prstGeom>
        </p:spPr>
      </p:pic>
      <p:pic>
        <p:nvPicPr>
          <p:cNvPr id="13" name="图片 12">
            <a:extLst>
              <a:ext uri="{FF2B5EF4-FFF2-40B4-BE49-F238E27FC236}">
                <a16:creationId xmlns:a16="http://schemas.microsoft.com/office/drawing/2014/main" id="{826113D1-B23C-4868-BCC2-97202E1CD899}"/>
              </a:ext>
            </a:extLst>
          </p:cNvPr>
          <p:cNvPicPr>
            <a:picLocks noChangeAspect="1"/>
          </p:cNvPicPr>
          <p:nvPr/>
        </p:nvPicPr>
        <p:blipFill>
          <a:blip r:embed="rId4"/>
          <a:stretch>
            <a:fillRect/>
          </a:stretch>
        </p:blipFill>
        <p:spPr>
          <a:xfrm>
            <a:off x="7403740" y="1387560"/>
            <a:ext cx="2038434" cy="404385"/>
          </a:xfrm>
          <a:prstGeom prst="rect">
            <a:avLst/>
          </a:prstGeom>
        </p:spPr>
      </p:pic>
      <p:pic>
        <p:nvPicPr>
          <p:cNvPr id="14" name="图片 13">
            <a:extLst>
              <a:ext uri="{FF2B5EF4-FFF2-40B4-BE49-F238E27FC236}">
                <a16:creationId xmlns:a16="http://schemas.microsoft.com/office/drawing/2014/main" id="{630C58A7-C017-457A-A1D3-4CE7E83AE04B}"/>
              </a:ext>
            </a:extLst>
          </p:cNvPr>
          <p:cNvPicPr>
            <a:picLocks noChangeAspect="1"/>
          </p:cNvPicPr>
          <p:nvPr/>
        </p:nvPicPr>
        <p:blipFill>
          <a:blip r:embed="rId5"/>
          <a:stretch>
            <a:fillRect/>
          </a:stretch>
        </p:blipFill>
        <p:spPr>
          <a:xfrm>
            <a:off x="7403740" y="1999419"/>
            <a:ext cx="3276884" cy="373412"/>
          </a:xfrm>
          <a:prstGeom prst="rect">
            <a:avLst/>
          </a:prstGeom>
        </p:spPr>
      </p:pic>
      <p:pic>
        <p:nvPicPr>
          <p:cNvPr id="15" name="图片 14">
            <a:extLst>
              <a:ext uri="{FF2B5EF4-FFF2-40B4-BE49-F238E27FC236}">
                <a16:creationId xmlns:a16="http://schemas.microsoft.com/office/drawing/2014/main" id="{367F8164-1DA1-490A-A8CB-4C59FAECC2B9}"/>
              </a:ext>
            </a:extLst>
          </p:cNvPr>
          <p:cNvPicPr>
            <a:picLocks noChangeAspect="1"/>
          </p:cNvPicPr>
          <p:nvPr/>
        </p:nvPicPr>
        <p:blipFill>
          <a:blip r:embed="rId6"/>
          <a:stretch>
            <a:fillRect/>
          </a:stretch>
        </p:blipFill>
        <p:spPr>
          <a:xfrm>
            <a:off x="4387323" y="2559698"/>
            <a:ext cx="3033023" cy="419136"/>
          </a:xfrm>
          <a:prstGeom prst="rect">
            <a:avLst/>
          </a:prstGeom>
        </p:spPr>
      </p:pic>
      <p:pic>
        <p:nvPicPr>
          <p:cNvPr id="3" name="图片 2">
            <a:extLst>
              <a:ext uri="{FF2B5EF4-FFF2-40B4-BE49-F238E27FC236}">
                <a16:creationId xmlns:a16="http://schemas.microsoft.com/office/drawing/2014/main" id="{E5F573BF-47F4-4E61-9B3E-F52765EEDC02}"/>
              </a:ext>
            </a:extLst>
          </p:cNvPr>
          <p:cNvPicPr>
            <a:picLocks noChangeAspect="1"/>
          </p:cNvPicPr>
          <p:nvPr/>
        </p:nvPicPr>
        <p:blipFill>
          <a:blip r:embed="rId7"/>
          <a:stretch>
            <a:fillRect/>
          </a:stretch>
        </p:blipFill>
        <p:spPr>
          <a:xfrm>
            <a:off x="4371286" y="1996803"/>
            <a:ext cx="2046622" cy="381233"/>
          </a:xfrm>
          <a:prstGeom prst="rect">
            <a:avLst/>
          </a:prstGeom>
        </p:spPr>
      </p:pic>
      <p:pic>
        <p:nvPicPr>
          <p:cNvPr id="4" name="图片 3">
            <a:extLst>
              <a:ext uri="{FF2B5EF4-FFF2-40B4-BE49-F238E27FC236}">
                <a16:creationId xmlns:a16="http://schemas.microsoft.com/office/drawing/2014/main" id="{3C41F8D2-F1E0-41CA-B1E4-CCF656AF5038}"/>
              </a:ext>
            </a:extLst>
          </p:cNvPr>
          <p:cNvPicPr>
            <a:picLocks noChangeAspect="1"/>
          </p:cNvPicPr>
          <p:nvPr/>
        </p:nvPicPr>
        <p:blipFill>
          <a:blip r:embed="rId8"/>
          <a:stretch>
            <a:fillRect/>
          </a:stretch>
        </p:blipFill>
        <p:spPr>
          <a:xfrm>
            <a:off x="2082419" y="3110589"/>
            <a:ext cx="7642830" cy="3569941"/>
          </a:xfrm>
          <a:prstGeom prst="rect">
            <a:avLst/>
          </a:prstGeom>
        </p:spPr>
      </p:pic>
    </p:spTree>
    <p:extLst>
      <p:ext uri="{BB962C8B-B14F-4D97-AF65-F5344CB8AC3E}">
        <p14:creationId xmlns:p14="http://schemas.microsoft.com/office/powerpoint/2010/main" val="290855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7B24D7-8046-4DD5-9C11-1E69FC73728F}"/>
              </a:ext>
            </a:extLst>
          </p:cNvPr>
          <p:cNvSpPr/>
          <p:nvPr/>
        </p:nvSpPr>
        <p:spPr>
          <a:xfrm>
            <a:off x="0" y="0"/>
            <a:ext cx="1859805"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Experiments</a:t>
            </a:r>
          </a:p>
        </p:txBody>
      </p:sp>
      <p:pic>
        <p:nvPicPr>
          <p:cNvPr id="4" name="图片 3">
            <a:extLst>
              <a:ext uri="{FF2B5EF4-FFF2-40B4-BE49-F238E27FC236}">
                <a16:creationId xmlns:a16="http://schemas.microsoft.com/office/drawing/2014/main" id="{ADF0CC8D-330A-42CA-9116-B821167AF146}"/>
              </a:ext>
            </a:extLst>
          </p:cNvPr>
          <p:cNvPicPr>
            <a:picLocks noChangeAspect="1"/>
          </p:cNvPicPr>
          <p:nvPr/>
        </p:nvPicPr>
        <p:blipFill>
          <a:blip r:embed="rId3"/>
          <a:stretch>
            <a:fillRect/>
          </a:stretch>
        </p:blipFill>
        <p:spPr>
          <a:xfrm>
            <a:off x="127117" y="843671"/>
            <a:ext cx="11937765" cy="5522355"/>
          </a:xfrm>
          <a:prstGeom prst="rect">
            <a:avLst/>
          </a:prstGeom>
        </p:spPr>
      </p:pic>
      <p:sp>
        <p:nvSpPr>
          <p:cNvPr id="3" name="矩形 2">
            <a:extLst>
              <a:ext uri="{FF2B5EF4-FFF2-40B4-BE49-F238E27FC236}">
                <a16:creationId xmlns:a16="http://schemas.microsoft.com/office/drawing/2014/main" id="{186A08B6-7E18-4922-8BB5-1036933B4AD3}"/>
              </a:ext>
            </a:extLst>
          </p:cNvPr>
          <p:cNvSpPr/>
          <p:nvPr/>
        </p:nvSpPr>
        <p:spPr>
          <a:xfrm>
            <a:off x="7712690" y="335840"/>
            <a:ext cx="106311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(Titan-V)</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FB18338-4A56-4672-8C89-FA8CAD4DAA9B}"/>
              </a:ext>
            </a:extLst>
          </p:cNvPr>
          <p:cNvSpPr/>
          <p:nvPr/>
        </p:nvSpPr>
        <p:spPr>
          <a:xfrm>
            <a:off x="9786194" y="197340"/>
            <a:ext cx="1268296" cy="646331"/>
          </a:xfrm>
          <a:prstGeom prst="rect">
            <a:avLst/>
          </a:prstGeom>
        </p:spPr>
        <p:txBody>
          <a:bodyPr wrap="non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单线程的</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Xeon CPU)</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834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8C4411-53EF-40FA-A17C-790B94B66C76}"/>
              </a:ext>
            </a:extLst>
          </p:cNvPr>
          <p:cNvPicPr>
            <a:picLocks noChangeAspect="1"/>
          </p:cNvPicPr>
          <p:nvPr/>
        </p:nvPicPr>
        <p:blipFill>
          <a:blip r:embed="rId3"/>
          <a:stretch>
            <a:fillRect/>
          </a:stretch>
        </p:blipFill>
        <p:spPr>
          <a:xfrm>
            <a:off x="1803699" y="95800"/>
            <a:ext cx="8584602" cy="6666400"/>
          </a:xfrm>
          <a:prstGeom prst="rect">
            <a:avLst/>
          </a:prstGeom>
        </p:spPr>
      </p:pic>
    </p:spTree>
    <p:extLst>
      <p:ext uri="{BB962C8B-B14F-4D97-AF65-F5344CB8AC3E}">
        <p14:creationId xmlns:p14="http://schemas.microsoft.com/office/powerpoint/2010/main" val="397983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15133D-B75A-4DE4-B0FF-678B9BEEDF6B}"/>
              </a:ext>
            </a:extLst>
          </p:cNvPr>
          <p:cNvSpPr/>
          <p:nvPr/>
        </p:nvSpPr>
        <p:spPr>
          <a:xfrm>
            <a:off x="1766637" y="1794674"/>
            <a:ext cx="8658726" cy="3268652"/>
          </a:xfrm>
          <a:prstGeom prst="rect">
            <a:avLst/>
          </a:prstGeom>
        </p:spPr>
        <p:txBody>
          <a:bodyPr wrap="square">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We proposed </a:t>
            </a:r>
            <a:r>
              <a:rPr lang="en-US" altLang="zh-CN" sz="2000" dirty="0" err="1">
                <a:latin typeface="Times New Roman" panose="02020603050405020304" pitchFamily="18" charset="0"/>
                <a:cs typeface="Times New Roman" panose="02020603050405020304" pitchFamily="18" charset="0"/>
              </a:rPr>
              <a:t>BiFPN</a:t>
            </a:r>
            <a:r>
              <a:rPr lang="en-US" altLang="zh-CN" sz="2000" dirty="0">
                <a:latin typeface="Times New Roman" panose="02020603050405020304" pitchFamily="18" charset="0"/>
                <a:cs typeface="Times New Roman" panose="02020603050405020304" pitchFamily="18" charset="0"/>
              </a:rPr>
              <a:t>, a weighted bidirectional feature network for easy and fast multi-scale feature fusion.</a:t>
            </a:r>
            <a:endParaRPr lang="zh-CN" altLang="en-US" sz="2000"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We proposed a new compound scaling method, which jointly scales up backbone, feature network, box/class network, and resolution, in a principled way.</a:t>
            </a:r>
            <a:endParaRPr lang="zh-CN" altLang="en-US" sz="2000"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Based on </a:t>
            </a:r>
            <a:r>
              <a:rPr lang="en-US" altLang="zh-CN" sz="2000" dirty="0" err="1">
                <a:latin typeface="Times New Roman" panose="02020603050405020304" pitchFamily="18" charset="0"/>
                <a:cs typeface="Times New Roman" panose="02020603050405020304" pitchFamily="18" charset="0"/>
              </a:rPr>
              <a:t>BiFPN</a:t>
            </a:r>
            <a:r>
              <a:rPr lang="en-US" altLang="zh-CN" sz="2000" dirty="0">
                <a:latin typeface="Times New Roman" panose="02020603050405020304" pitchFamily="18" charset="0"/>
                <a:cs typeface="Times New Roman" panose="02020603050405020304" pitchFamily="18" charset="0"/>
              </a:rPr>
              <a:t> and compound scaling, we developed </a:t>
            </a:r>
            <a:r>
              <a:rPr lang="en-US" altLang="zh-CN" sz="2000" dirty="0" err="1">
                <a:latin typeface="Times New Roman" panose="02020603050405020304" pitchFamily="18" charset="0"/>
                <a:cs typeface="Times New Roman" panose="02020603050405020304" pitchFamily="18" charset="0"/>
              </a:rPr>
              <a:t>EfficientDet</a:t>
            </a:r>
            <a:r>
              <a:rPr lang="en-US" altLang="zh-CN" sz="2000" dirty="0">
                <a:latin typeface="Times New Roman" panose="02020603050405020304" pitchFamily="18" charset="0"/>
                <a:cs typeface="Times New Roman" panose="02020603050405020304" pitchFamily="18" charset="0"/>
              </a:rPr>
              <a:t>, a new family of detectors with significantly better accuracy and efficiency across a wide spectrum of resource constraints.</a:t>
            </a:r>
            <a:endParaRPr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C958B48-D751-46E3-96E7-83E36ECED372}"/>
              </a:ext>
            </a:extLst>
          </p:cNvPr>
          <p:cNvSpPr txBox="1"/>
          <p:nvPr/>
        </p:nvSpPr>
        <p:spPr>
          <a:xfrm>
            <a:off x="288757" y="228600"/>
            <a:ext cx="20574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Contributions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93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114F97-DB8D-4D21-AAC7-09DD3837033E}"/>
              </a:ext>
            </a:extLst>
          </p:cNvPr>
          <p:cNvSpPr txBox="1"/>
          <p:nvPr/>
        </p:nvSpPr>
        <p:spPr>
          <a:xfrm>
            <a:off x="300789" y="228600"/>
            <a:ext cx="1094875" cy="461665"/>
          </a:xfrm>
          <a:prstGeom prst="rect">
            <a:avLst/>
          </a:prstGeom>
          <a:noFill/>
        </p:spPr>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BiFPN</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59D9D9-D701-4730-8A73-AE899BAB0990}"/>
              </a:ext>
            </a:extLst>
          </p:cNvPr>
          <p:cNvPicPr>
            <a:picLocks noChangeAspect="1"/>
          </p:cNvPicPr>
          <p:nvPr/>
        </p:nvPicPr>
        <p:blipFill>
          <a:blip r:embed="rId3"/>
          <a:stretch>
            <a:fillRect/>
          </a:stretch>
        </p:blipFill>
        <p:spPr>
          <a:xfrm>
            <a:off x="750782" y="1516271"/>
            <a:ext cx="10690436" cy="3825458"/>
          </a:xfrm>
          <a:prstGeom prst="rect">
            <a:avLst/>
          </a:prstGeom>
        </p:spPr>
      </p:pic>
    </p:spTree>
    <p:extLst>
      <p:ext uri="{BB962C8B-B14F-4D97-AF65-F5344CB8AC3E}">
        <p14:creationId xmlns:p14="http://schemas.microsoft.com/office/powerpoint/2010/main" val="336026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43111C-AEFC-43E8-9203-20529F40EFAF}"/>
              </a:ext>
            </a:extLst>
          </p:cNvPr>
          <p:cNvSpPr/>
          <p:nvPr/>
        </p:nvSpPr>
        <p:spPr>
          <a:xfrm>
            <a:off x="0" y="96705"/>
            <a:ext cx="3494739"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Weighted Feature Fusion</a:t>
            </a:r>
          </a:p>
        </p:txBody>
      </p:sp>
      <p:sp>
        <p:nvSpPr>
          <p:cNvPr id="4" name="文本框 3">
            <a:extLst>
              <a:ext uri="{FF2B5EF4-FFF2-40B4-BE49-F238E27FC236}">
                <a16:creationId xmlns:a16="http://schemas.microsoft.com/office/drawing/2014/main" id="{A867A616-DD93-46F5-9A07-39CD9F4FA8CE}"/>
              </a:ext>
            </a:extLst>
          </p:cNvPr>
          <p:cNvSpPr txBox="1"/>
          <p:nvPr/>
        </p:nvSpPr>
        <p:spPr>
          <a:xfrm>
            <a:off x="2883018" y="3136242"/>
            <a:ext cx="2614567" cy="369332"/>
          </a:xfrm>
          <a:prstGeom prst="rect">
            <a:avLst/>
          </a:prstGeom>
          <a:noFill/>
        </p:spPr>
        <p:txBody>
          <a:bodyPr wrap="square" rtlCol="0">
            <a:spAutoFit/>
          </a:bodyPr>
          <a:lstStyle/>
          <a:p>
            <a:r>
              <a:rPr lang="en-US" altLang="zh-CN" b="1" dirty="0"/>
              <a:t>Fast normalized fusion</a:t>
            </a:r>
            <a:r>
              <a:rPr lang="zh-CN" altLang="en-US" b="1" dirty="0"/>
              <a:t>：</a:t>
            </a:r>
          </a:p>
        </p:txBody>
      </p:sp>
      <p:sp>
        <p:nvSpPr>
          <p:cNvPr id="5" name="文本框 4">
            <a:extLst>
              <a:ext uri="{FF2B5EF4-FFF2-40B4-BE49-F238E27FC236}">
                <a16:creationId xmlns:a16="http://schemas.microsoft.com/office/drawing/2014/main" id="{7560966A-9039-41DB-94F7-7033A0C5FE13}"/>
              </a:ext>
            </a:extLst>
          </p:cNvPr>
          <p:cNvSpPr txBox="1"/>
          <p:nvPr/>
        </p:nvSpPr>
        <p:spPr>
          <a:xfrm>
            <a:off x="2883018" y="2162215"/>
            <a:ext cx="2496065" cy="369332"/>
          </a:xfrm>
          <a:prstGeom prst="rect">
            <a:avLst/>
          </a:prstGeom>
          <a:noFill/>
        </p:spPr>
        <p:txBody>
          <a:bodyPr wrap="square" rtlCol="0">
            <a:spAutoFit/>
          </a:bodyPr>
          <a:lstStyle/>
          <a:p>
            <a:r>
              <a:rPr lang="en-US" altLang="zh-CN" b="1" dirty="0" err="1"/>
              <a:t>Softmax</a:t>
            </a:r>
            <a:r>
              <a:rPr lang="en-US" altLang="zh-CN" b="1" dirty="0"/>
              <a:t>-based fusion</a:t>
            </a:r>
            <a:r>
              <a:rPr lang="zh-CN" altLang="en-US" b="1" dirty="0"/>
              <a:t>：</a:t>
            </a:r>
          </a:p>
        </p:txBody>
      </p:sp>
      <p:pic>
        <p:nvPicPr>
          <p:cNvPr id="8" name="图片 7">
            <a:extLst>
              <a:ext uri="{FF2B5EF4-FFF2-40B4-BE49-F238E27FC236}">
                <a16:creationId xmlns:a16="http://schemas.microsoft.com/office/drawing/2014/main" id="{DD1F391C-3F9A-420E-89BC-76F205AB4CC1}"/>
              </a:ext>
            </a:extLst>
          </p:cNvPr>
          <p:cNvPicPr>
            <a:picLocks noChangeAspect="1"/>
          </p:cNvPicPr>
          <p:nvPr/>
        </p:nvPicPr>
        <p:blipFill>
          <a:blip r:embed="rId3"/>
          <a:stretch>
            <a:fillRect/>
          </a:stretch>
        </p:blipFill>
        <p:spPr>
          <a:xfrm>
            <a:off x="5878421" y="2011832"/>
            <a:ext cx="2601261" cy="835242"/>
          </a:xfrm>
          <a:prstGeom prst="rect">
            <a:avLst/>
          </a:prstGeom>
        </p:spPr>
      </p:pic>
      <p:pic>
        <p:nvPicPr>
          <p:cNvPr id="9" name="图片 8">
            <a:extLst>
              <a:ext uri="{FF2B5EF4-FFF2-40B4-BE49-F238E27FC236}">
                <a16:creationId xmlns:a16="http://schemas.microsoft.com/office/drawing/2014/main" id="{A3F692E2-835F-44C2-A602-46EB31E6CF4C}"/>
              </a:ext>
            </a:extLst>
          </p:cNvPr>
          <p:cNvPicPr>
            <a:picLocks noChangeAspect="1"/>
          </p:cNvPicPr>
          <p:nvPr/>
        </p:nvPicPr>
        <p:blipFill>
          <a:blip r:embed="rId4"/>
          <a:stretch>
            <a:fillRect/>
          </a:stretch>
        </p:blipFill>
        <p:spPr>
          <a:xfrm>
            <a:off x="5878421" y="2959499"/>
            <a:ext cx="3101290" cy="835242"/>
          </a:xfrm>
          <a:prstGeom prst="rect">
            <a:avLst/>
          </a:prstGeom>
        </p:spPr>
      </p:pic>
      <p:pic>
        <p:nvPicPr>
          <p:cNvPr id="10" name="图片 9">
            <a:extLst>
              <a:ext uri="{FF2B5EF4-FFF2-40B4-BE49-F238E27FC236}">
                <a16:creationId xmlns:a16="http://schemas.microsoft.com/office/drawing/2014/main" id="{12B341DA-AC3D-447E-9EB2-21179AFF6F34}"/>
              </a:ext>
            </a:extLst>
          </p:cNvPr>
          <p:cNvPicPr>
            <a:picLocks noChangeAspect="1"/>
          </p:cNvPicPr>
          <p:nvPr/>
        </p:nvPicPr>
        <p:blipFill>
          <a:blip r:embed="rId5"/>
          <a:stretch>
            <a:fillRect/>
          </a:stretch>
        </p:blipFill>
        <p:spPr>
          <a:xfrm>
            <a:off x="2178296" y="4110269"/>
            <a:ext cx="7352365" cy="2483036"/>
          </a:xfrm>
          <a:prstGeom prst="rect">
            <a:avLst/>
          </a:prstGeom>
        </p:spPr>
      </p:pic>
      <p:sp>
        <p:nvSpPr>
          <p:cNvPr id="3" name="矩形 2">
            <a:extLst>
              <a:ext uri="{FF2B5EF4-FFF2-40B4-BE49-F238E27FC236}">
                <a16:creationId xmlns:a16="http://schemas.microsoft.com/office/drawing/2014/main" id="{DA209479-D922-45A9-8D4C-3F1847FD418F}"/>
              </a:ext>
            </a:extLst>
          </p:cNvPr>
          <p:cNvSpPr/>
          <p:nvPr/>
        </p:nvSpPr>
        <p:spPr>
          <a:xfrm>
            <a:off x="2883018" y="1188188"/>
            <a:ext cx="2198038" cy="369332"/>
          </a:xfrm>
          <a:prstGeom prst="rect">
            <a:avLst/>
          </a:prstGeom>
        </p:spPr>
        <p:txBody>
          <a:bodyPr wrap="none">
            <a:spAutoFit/>
          </a:bodyPr>
          <a:lstStyle/>
          <a:p>
            <a:r>
              <a:rPr lang="zh-CN" altLang="en-US" b="1" dirty="0"/>
              <a:t>Unbounded fusion</a:t>
            </a:r>
            <a:r>
              <a:rPr lang="en-US" altLang="zh-CN" b="1" dirty="0"/>
              <a:t>:</a:t>
            </a:r>
            <a:endParaRPr lang="zh-CN" altLang="en-US" b="1" dirty="0"/>
          </a:p>
        </p:txBody>
      </p:sp>
      <p:pic>
        <p:nvPicPr>
          <p:cNvPr id="7" name="图片 6">
            <a:extLst>
              <a:ext uri="{FF2B5EF4-FFF2-40B4-BE49-F238E27FC236}">
                <a16:creationId xmlns:a16="http://schemas.microsoft.com/office/drawing/2014/main" id="{120C4FFC-E3F4-48E9-AE72-5041691AC84F}"/>
              </a:ext>
            </a:extLst>
          </p:cNvPr>
          <p:cNvPicPr>
            <a:picLocks noChangeAspect="1"/>
          </p:cNvPicPr>
          <p:nvPr/>
        </p:nvPicPr>
        <p:blipFill>
          <a:blip r:embed="rId6"/>
          <a:stretch>
            <a:fillRect/>
          </a:stretch>
        </p:blipFill>
        <p:spPr>
          <a:xfrm>
            <a:off x="5878421" y="1159233"/>
            <a:ext cx="2096212" cy="461665"/>
          </a:xfrm>
          <a:prstGeom prst="rect">
            <a:avLst/>
          </a:prstGeom>
        </p:spPr>
      </p:pic>
    </p:spTree>
    <p:extLst>
      <p:ext uri="{BB962C8B-B14F-4D97-AF65-F5344CB8AC3E}">
        <p14:creationId xmlns:p14="http://schemas.microsoft.com/office/powerpoint/2010/main" val="172505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D886A3-B1B2-46CC-9FBB-BEC896D75E2B}"/>
              </a:ext>
            </a:extLst>
          </p:cNvPr>
          <p:cNvPicPr>
            <a:picLocks noChangeAspect="1"/>
          </p:cNvPicPr>
          <p:nvPr/>
        </p:nvPicPr>
        <p:blipFill>
          <a:blip r:embed="rId3"/>
          <a:stretch>
            <a:fillRect/>
          </a:stretch>
        </p:blipFill>
        <p:spPr>
          <a:xfrm>
            <a:off x="0" y="1250361"/>
            <a:ext cx="12192000" cy="4357278"/>
          </a:xfrm>
          <a:prstGeom prst="rect">
            <a:avLst/>
          </a:prstGeom>
        </p:spPr>
      </p:pic>
      <p:sp>
        <p:nvSpPr>
          <p:cNvPr id="3" name="矩形 2">
            <a:extLst>
              <a:ext uri="{FF2B5EF4-FFF2-40B4-BE49-F238E27FC236}">
                <a16:creationId xmlns:a16="http://schemas.microsoft.com/office/drawing/2014/main" id="{BC9D410A-7893-4B0B-BF0B-2F72A420E31F}"/>
              </a:ext>
            </a:extLst>
          </p:cNvPr>
          <p:cNvSpPr/>
          <p:nvPr/>
        </p:nvSpPr>
        <p:spPr>
          <a:xfrm>
            <a:off x="0" y="0"/>
            <a:ext cx="3479542"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EfﬁcientDet Architecture</a:t>
            </a:r>
          </a:p>
        </p:txBody>
      </p:sp>
    </p:spTree>
    <p:extLst>
      <p:ext uri="{BB962C8B-B14F-4D97-AF65-F5344CB8AC3E}">
        <p14:creationId xmlns:p14="http://schemas.microsoft.com/office/powerpoint/2010/main" val="42518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4C44A0-AC45-42F1-99F8-247D62AD06E5}"/>
              </a:ext>
            </a:extLst>
          </p:cNvPr>
          <p:cNvSpPr/>
          <p:nvPr/>
        </p:nvSpPr>
        <p:spPr>
          <a:xfrm>
            <a:off x="0" y="93361"/>
            <a:ext cx="1834156"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Efﬁcient</a:t>
            </a:r>
            <a:r>
              <a:rPr lang="en-US" altLang="zh-CN" sz="2400" b="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et </a:t>
            </a:r>
          </a:p>
        </p:txBody>
      </p:sp>
      <p:pic>
        <p:nvPicPr>
          <p:cNvPr id="4" name="图片 3">
            <a:extLst>
              <a:ext uri="{FF2B5EF4-FFF2-40B4-BE49-F238E27FC236}">
                <a16:creationId xmlns:a16="http://schemas.microsoft.com/office/drawing/2014/main" id="{77322CE6-542C-4472-8F99-D8EADB6D4D6E}"/>
              </a:ext>
            </a:extLst>
          </p:cNvPr>
          <p:cNvPicPr>
            <a:picLocks noChangeAspect="1"/>
          </p:cNvPicPr>
          <p:nvPr/>
        </p:nvPicPr>
        <p:blipFill>
          <a:blip r:embed="rId3"/>
          <a:stretch>
            <a:fillRect/>
          </a:stretch>
        </p:blipFill>
        <p:spPr>
          <a:xfrm>
            <a:off x="0" y="890092"/>
            <a:ext cx="12192000" cy="5077815"/>
          </a:xfrm>
          <a:prstGeom prst="rect">
            <a:avLst/>
          </a:prstGeom>
        </p:spPr>
      </p:pic>
      <p:sp>
        <p:nvSpPr>
          <p:cNvPr id="3" name="矩形 2">
            <a:extLst>
              <a:ext uri="{FF2B5EF4-FFF2-40B4-BE49-F238E27FC236}">
                <a16:creationId xmlns:a16="http://schemas.microsoft.com/office/drawing/2014/main" id="{DE3292F8-C4D3-45AD-8FCE-8057BEEB5BAA}"/>
              </a:ext>
            </a:extLst>
          </p:cNvPr>
          <p:cNvSpPr/>
          <p:nvPr/>
        </p:nvSpPr>
        <p:spPr>
          <a:xfrm>
            <a:off x="0" y="6488668"/>
            <a:ext cx="12192000" cy="369332"/>
          </a:xfrm>
          <a:prstGeom prst="rect">
            <a:avLst/>
          </a:prstGeom>
        </p:spPr>
        <p:txBody>
          <a:bodyPr wrap="square">
            <a:spAutoFit/>
          </a:bodyPr>
          <a:lstStyle/>
          <a:p>
            <a:r>
              <a:rPr lang="zh-CN" altLang="en-US" dirty="0"/>
              <a:t> </a:t>
            </a:r>
            <a:r>
              <a:rPr lang="zh-CN" altLang="en-US" dirty="0">
                <a:solidFill>
                  <a:srgbClr val="222222"/>
                </a:solidFill>
                <a:latin typeface="Times New Roman" panose="02020603050405020304" pitchFamily="18" charset="0"/>
                <a:cs typeface="Times New Roman" panose="02020603050405020304" pitchFamily="18" charset="0"/>
              </a:rPr>
              <a:t>Mingxing Tan and Quoc V. Le. Efﬁcientnet: Rethinking model scaling for convolutional neural networks. ICML, 2019. 1, 2, 4, 5 </a:t>
            </a:r>
          </a:p>
        </p:txBody>
      </p:sp>
    </p:spTree>
    <p:extLst>
      <p:ext uri="{BB962C8B-B14F-4D97-AF65-F5344CB8AC3E}">
        <p14:creationId xmlns:p14="http://schemas.microsoft.com/office/powerpoint/2010/main" val="30464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4C44A0-AC45-42F1-99F8-247D62AD06E5}"/>
              </a:ext>
            </a:extLst>
          </p:cNvPr>
          <p:cNvSpPr/>
          <p:nvPr/>
        </p:nvSpPr>
        <p:spPr>
          <a:xfrm>
            <a:off x="0" y="93361"/>
            <a:ext cx="1834156"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Efﬁcient</a:t>
            </a:r>
            <a:r>
              <a:rPr lang="en-US" altLang="zh-CN" sz="2400" b="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et </a:t>
            </a:r>
          </a:p>
        </p:txBody>
      </p:sp>
      <p:sp>
        <p:nvSpPr>
          <p:cNvPr id="3" name="矩形 2">
            <a:extLst>
              <a:ext uri="{FF2B5EF4-FFF2-40B4-BE49-F238E27FC236}">
                <a16:creationId xmlns:a16="http://schemas.microsoft.com/office/drawing/2014/main" id="{BA5EA81E-1507-4569-AC32-18400B51FF3A}"/>
              </a:ext>
            </a:extLst>
          </p:cNvPr>
          <p:cNvSpPr/>
          <p:nvPr/>
        </p:nvSpPr>
        <p:spPr>
          <a:xfrm>
            <a:off x="385365" y="555026"/>
            <a:ext cx="2563715"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Problem Formulation</a:t>
            </a:r>
          </a:p>
        </p:txBody>
      </p:sp>
      <p:pic>
        <p:nvPicPr>
          <p:cNvPr id="4" name="图片 3">
            <a:extLst>
              <a:ext uri="{FF2B5EF4-FFF2-40B4-BE49-F238E27FC236}">
                <a16:creationId xmlns:a16="http://schemas.microsoft.com/office/drawing/2014/main" id="{B2D080AC-BD6B-4653-948C-04CB76CE3195}"/>
              </a:ext>
            </a:extLst>
          </p:cNvPr>
          <p:cNvPicPr>
            <a:picLocks noChangeAspect="1"/>
          </p:cNvPicPr>
          <p:nvPr/>
        </p:nvPicPr>
        <p:blipFill>
          <a:blip r:embed="rId3"/>
          <a:stretch>
            <a:fillRect/>
          </a:stretch>
        </p:blipFill>
        <p:spPr>
          <a:xfrm>
            <a:off x="3575946" y="1486405"/>
            <a:ext cx="1548500" cy="410652"/>
          </a:xfrm>
          <a:prstGeom prst="rect">
            <a:avLst/>
          </a:prstGeom>
        </p:spPr>
      </p:pic>
      <p:pic>
        <p:nvPicPr>
          <p:cNvPr id="5" name="图片 4">
            <a:extLst>
              <a:ext uri="{FF2B5EF4-FFF2-40B4-BE49-F238E27FC236}">
                <a16:creationId xmlns:a16="http://schemas.microsoft.com/office/drawing/2014/main" id="{7F6AD90F-5D36-49CF-BBDD-F1FDC4D63DEA}"/>
              </a:ext>
            </a:extLst>
          </p:cNvPr>
          <p:cNvPicPr>
            <a:picLocks noChangeAspect="1"/>
          </p:cNvPicPr>
          <p:nvPr/>
        </p:nvPicPr>
        <p:blipFill>
          <a:blip r:embed="rId4"/>
          <a:stretch>
            <a:fillRect/>
          </a:stretch>
        </p:blipFill>
        <p:spPr>
          <a:xfrm>
            <a:off x="3456523" y="2065085"/>
            <a:ext cx="5550222" cy="511425"/>
          </a:xfrm>
          <a:prstGeom prst="rect">
            <a:avLst/>
          </a:prstGeom>
        </p:spPr>
      </p:pic>
      <p:pic>
        <p:nvPicPr>
          <p:cNvPr id="6" name="图片 5">
            <a:extLst>
              <a:ext uri="{FF2B5EF4-FFF2-40B4-BE49-F238E27FC236}">
                <a16:creationId xmlns:a16="http://schemas.microsoft.com/office/drawing/2014/main" id="{DC1ECBB4-A530-49CF-AD6B-379F78DC3C4F}"/>
              </a:ext>
            </a:extLst>
          </p:cNvPr>
          <p:cNvPicPr>
            <a:picLocks noChangeAspect="1"/>
          </p:cNvPicPr>
          <p:nvPr/>
        </p:nvPicPr>
        <p:blipFill>
          <a:blip r:embed="rId5"/>
          <a:stretch>
            <a:fillRect/>
          </a:stretch>
        </p:blipFill>
        <p:spPr>
          <a:xfrm>
            <a:off x="3456523" y="2700757"/>
            <a:ext cx="3362804" cy="756631"/>
          </a:xfrm>
          <a:prstGeom prst="rect">
            <a:avLst/>
          </a:prstGeom>
        </p:spPr>
      </p:pic>
      <p:pic>
        <p:nvPicPr>
          <p:cNvPr id="7" name="图片 6">
            <a:extLst>
              <a:ext uri="{FF2B5EF4-FFF2-40B4-BE49-F238E27FC236}">
                <a16:creationId xmlns:a16="http://schemas.microsoft.com/office/drawing/2014/main" id="{BE4877BB-F293-4B81-945A-9EE06A145285}"/>
              </a:ext>
            </a:extLst>
          </p:cNvPr>
          <p:cNvPicPr>
            <a:picLocks noChangeAspect="1"/>
          </p:cNvPicPr>
          <p:nvPr/>
        </p:nvPicPr>
        <p:blipFill>
          <a:blip r:embed="rId6"/>
          <a:stretch>
            <a:fillRect/>
          </a:stretch>
        </p:blipFill>
        <p:spPr>
          <a:xfrm>
            <a:off x="3456523" y="4031816"/>
            <a:ext cx="6323445" cy="2109977"/>
          </a:xfrm>
          <a:prstGeom prst="rect">
            <a:avLst/>
          </a:prstGeom>
        </p:spPr>
      </p:pic>
    </p:spTree>
    <p:extLst>
      <p:ext uri="{BB962C8B-B14F-4D97-AF65-F5344CB8AC3E}">
        <p14:creationId xmlns:p14="http://schemas.microsoft.com/office/powerpoint/2010/main" val="7251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CABE7E-2BE0-4F66-A178-81D1DA493EAA}"/>
              </a:ext>
            </a:extLst>
          </p:cNvPr>
          <p:cNvPicPr>
            <a:picLocks noChangeAspect="1"/>
          </p:cNvPicPr>
          <p:nvPr/>
        </p:nvPicPr>
        <p:blipFill>
          <a:blip r:embed="rId3"/>
          <a:stretch>
            <a:fillRect/>
          </a:stretch>
        </p:blipFill>
        <p:spPr>
          <a:xfrm>
            <a:off x="6478457" y="3952568"/>
            <a:ext cx="4200882" cy="2307694"/>
          </a:xfrm>
          <a:prstGeom prst="rect">
            <a:avLst/>
          </a:prstGeom>
        </p:spPr>
      </p:pic>
      <p:pic>
        <p:nvPicPr>
          <p:cNvPr id="3" name="图片 2">
            <a:extLst>
              <a:ext uri="{FF2B5EF4-FFF2-40B4-BE49-F238E27FC236}">
                <a16:creationId xmlns:a16="http://schemas.microsoft.com/office/drawing/2014/main" id="{65530C71-976C-4953-A8AB-B502162B29F6}"/>
              </a:ext>
            </a:extLst>
          </p:cNvPr>
          <p:cNvPicPr>
            <a:picLocks noChangeAspect="1"/>
          </p:cNvPicPr>
          <p:nvPr/>
        </p:nvPicPr>
        <p:blipFill>
          <a:blip r:embed="rId4"/>
          <a:stretch>
            <a:fillRect/>
          </a:stretch>
        </p:blipFill>
        <p:spPr>
          <a:xfrm>
            <a:off x="526185" y="0"/>
            <a:ext cx="11117266" cy="3436374"/>
          </a:xfrm>
          <a:prstGeom prst="rect">
            <a:avLst/>
          </a:prstGeom>
        </p:spPr>
      </p:pic>
      <p:pic>
        <p:nvPicPr>
          <p:cNvPr id="4" name="图片 3">
            <a:extLst>
              <a:ext uri="{FF2B5EF4-FFF2-40B4-BE49-F238E27FC236}">
                <a16:creationId xmlns:a16="http://schemas.microsoft.com/office/drawing/2014/main" id="{0D2420C2-AC88-40FC-9EC3-63EA7CF9BEFE}"/>
              </a:ext>
            </a:extLst>
          </p:cNvPr>
          <p:cNvPicPr>
            <a:picLocks noChangeAspect="1"/>
          </p:cNvPicPr>
          <p:nvPr/>
        </p:nvPicPr>
        <p:blipFill>
          <a:blip r:embed="rId5"/>
          <a:stretch>
            <a:fillRect/>
          </a:stretch>
        </p:blipFill>
        <p:spPr>
          <a:xfrm>
            <a:off x="526185" y="3421626"/>
            <a:ext cx="4630836" cy="3436374"/>
          </a:xfrm>
          <a:prstGeom prst="rect">
            <a:avLst/>
          </a:prstGeom>
        </p:spPr>
      </p:pic>
    </p:spTree>
    <p:extLst>
      <p:ext uri="{BB962C8B-B14F-4D97-AF65-F5344CB8AC3E}">
        <p14:creationId xmlns:p14="http://schemas.microsoft.com/office/powerpoint/2010/main" val="38591825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4650</TotalTime>
  <Words>3019</Words>
  <Application>Microsoft Office PowerPoint</Application>
  <PresentationFormat>宽屏</PresentationFormat>
  <Paragraphs>118</Paragraphs>
  <Slides>13</Slides>
  <Notes>13</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136</cp:revision>
  <dcterms:created xsi:type="dcterms:W3CDTF">2020-04-21T07:36:42Z</dcterms:created>
  <dcterms:modified xsi:type="dcterms:W3CDTF">2020-06-21T13:24:58Z</dcterms:modified>
</cp:coreProperties>
</file>